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2C621-A6EF-4DA3-8104-F4BC7F50B30A}" v="799" dt="2024-02-21T13:04:49.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2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2/23/2024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5463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2/23/2024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7345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2/23/2024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4658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2/23/2024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1151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2/23/2024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863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2/23/2024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797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2/23/2024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1139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2/23/2024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707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2/23/2024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828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2318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995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2/23/2024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801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2/23/2024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62788646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4" r:id="rId7"/>
    <p:sldLayoutId id="2147483675" r:id="rId8"/>
    <p:sldLayoutId id="2147483676" r:id="rId9"/>
    <p:sldLayoutId id="2147483677" r:id="rId10"/>
    <p:sldLayoutId id="2147483678" r:id="rId11"/>
    <p:sldLayoutId id="214748368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8" y="643467"/>
            <a:ext cx="4620584" cy="2609384"/>
          </a:xfrm>
        </p:spPr>
        <p:txBody>
          <a:bodyPr>
            <a:normAutofit/>
          </a:bodyPr>
          <a:lstStyle/>
          <a:p>
            <a:r>
              <a:rPr lang="en-US" b="1" i="0" dirty="0">
                <a:latin typeface="Times New Roman"/>
                <a:cs typeface="Times New Roman"/>
              </a:rPr>
              <a:t>MANOVA</a:t>
            </a:r>
          </a:p>
        </p:txBody>
      </p:sp>
      <p:sp>
        <p:nvSpPr>
          <p:cNvPr id="3" name="Subtitle 2"/>
          <p:cNvSpPr>
            <a:spLocks noGrp="1"/>
          </p:cNvSpPr>
          <p:nvPr>
            <p:ph type="subTitle" idx="1"/>
          </p:nvPr>
        </p:nvSpPr>
        <p:spPr>
          <a:xfrm>
            <a:off x="643467" y="3249592"/>
            <a:ext cx="4620584" cy="775494"/>
          </a:xfrm>
        </p:spPr>
        <p:txBody>
          <a:bodyPr vert="horz" lIns="91440" tIns="45720" rIns="91440" bIns="45720" rtlCol="0" anchor="t">
            <a:normAutofit/>
          </a:bodyPr>
          <a:lstStyle/>
          <a:p>
            <a:pPr>
              <a:lnSpc>
                <a:spcPct val="90000"/>
              </a:lnSpc>
            </a:pPr>
            <a:r>
              <a:rPr lang="en-US" b="1" dirty="0">
                <a:latin typeface="Times New Roman"/>
                <a:ea typeface="+mn-lt"/>
                <a:cs typeface="+mn-lt"/>
              </a:rPr>
              <a:t>Multi-variate Analysis of Variance</a:t>
            </a:r>
            <a:r>
              <a:rPr lang="en-US" dirty="0">
                <a:latin typeface="Times New Roman"/>
                <a:ea typeface="+mn-lt"/>
                <a:cs typeface="+mn-lt"/>
              </a:rPr>
              <a:t> </a:t>
            </a:r>
          </a:p>
        </p:txBody>
      </p:sp>
      <p:pic>
        <p:nvPicPr>
          <p:cNvPr id="4" name="Picture 3">
            <a:extLst>
              <a:ext uri="{FF2B5EF4-FFF2-40B4-BE49-F238E27FC236}">
                <a16:creationId xmlns:a16="http://schemas.microsoft.com/office/drawing/2014/main" id="{6FD6C897-BA9F-2909-9E78-A3045E8F422A}"/>
              </a:ext>
            </a:extLst>
          </p:cNvPr>
          <p:cNvPicPr>
            <a:picLocks noChangeAspect="1"/>
          </p:cNvPicPr>
          <p:nvPr/>
        </p:nvPicPr>
        <p:blipFill rotWithShape="1">
          <a:blip r:embed="rId2"/>
          <a:srcRect l="26484" r="3979" b="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TextBox 4">
            <a:extLst>
              <a:ext uri="{FF2B5EF4-FFF2-40B4-BE49-F238E27FC236}">
                <a16:creationId xmlns:a16="http://schemas.microsoft.com/office/drawing/2014/main" id="{2779200C-D609-8CD1-AF4B-A0F9AF571DC8}"/>
              </a:ext>
            </a:extLst>
          </p:cNvPr>
          <p:cNvSpPr txBox="1"/>
          <p:nvPr/>
        </p:nvSpPr>
        <p:spPr>
          <a:xfrm>
            <a:off x="643467" y="6133111"/>
            <a:ext cx="314860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2712 – Nitin Singh</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AAA31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1E980FE-47F8-3AEC-8C22-B532541E1BA5}"/>
              </a:ext>
            </a:extLst>
          </p:cNvPr>
          <p:cNvSpPr>
            <a:spLocks noGrp="1"/>
          </p:cNvSpPr>
          <p:nvPr>
            <p:ph type="title"/>
          </p:nvPr>
        </p:nvSpPr>
        <p:spPr>
          <a:xfrm>
            <a:off x="838200" y="713312"/>
            <a:ext cx="3524250" cy="5431376"/>
          </a:xfrm>
        </p:spPr>
        <p:txBody>
          <a:bodyPr>
            <a:normAutofit/>
          </a:bodyPr>
          <a:lstStyle/>
          <a:p>
            <a:r>
              <a:rPr lang="en-US" b="1" dirty="0">
                <a:latin typeface="Times New Roman"/>
                <a:cs typeface="Times New Roman"/>
              </a:rPr>
              <a:t>Introduction</a:t>
            </a:r>
          </a:p>
        </p:txBody>
      </p:sp>
      <p:sp>
        <p:nvSpPr>
          <p:cNvPr id="3" name="Content Placeholder 2">
            <a:extLst>
              <a:ext uri="{FF2B5EF4-FFF2-40B4-BE49-F238E27FC236}">
                <a16:creationId xmlns:a16="http://schemas.microsoft.com/office/drawing/2014/main" id="{0EAD6AB3-6924-9012-B2DB-0768E209666C}"/>
              </a:ext>
            </a:extLst>
          </p:cNvPr>
          <p:cNvSpPr>
            <a:spLocks noGrp="1"/>
          </p:cNvSpPr>
          <p:nvPr>
            <p:ph idx="1"/>
          </p:nvPr>
        </p:nvSpPr>
        <p:spPr>
          <a:xfrm>
            <a:off x="5580184" y="197498"/>
            <a:ext cx="6336323" cy="6545067"/>
          </a:xfrm>
        </p:spPr>
        <p:txBody>
          <a:bodyPr vert="horz" lIns="91440" tIns="45720" rIns="91440" bIns="45720" rtlCol="0" anchor="ctr">
            <a:normAutofit/>
          </a:bodyPr>
          <a:lstStyle/>
          <a:p>
            <a:r>
              <a:rPr lang="en-US" sz="2400" dirty="0">
                <a:latin typeface="Times New Roman"/>
                <a:ea typeface="+mn-lt"/>
                <a:cs typeface="+mn-lt"/>
              </a:rPr>
              <a:t>Developed by Samual Wilks in 1932</a:t>
            </a:r>
          </a:p>
          <a:p>
            <a:r>
              <a:rPr lang="en-US" sz="2400" dirty="0">
                <a:latin typeface="Times New Roman"/>
                <a:ea typeface="+mn-lt"/>
                <a:cs typeface="+mn-lt"/>
              </a:rPr>
              <a:t>Multivariate Analysis of Variance, often abbreviated as MANOVA</a:t>
            </a:r>
            <a:endParaRPr lang="en-US" sz="2400" dirty="0">
              <a:latin typeface="Times New Roman"/>
              <a:ea typeface="+mn-lt"/>
              <a:cs typeface="Times New Roman"/>
            </a:endParaRPr>
          </a:p>
          <a:p>
            <a:r>
              <a:rPr lang="en-US" sz="2400" dirty="0">
                <a:latin typeface="Times New Roman"/>
                <a:ea typeface="+mn-lt"/>
                <a:cs typeface="+mn-lt"/>
              </a:rPr>
              <a:t>It is similar to Analysis of Variance (ANOVA) </a:t>
            </a:r>
            <a:endParaRPr lang="en-US" sz="2400" dirty="0">
              <a:latin typeface="Times New Roman"/>
              <a:ea typeface="+mn-lt"/>
              <a:cs typeface="Times New Roman"/>
            </a:endParaRPr>
          </a:p>
          <a:p>
            <a:r>
              <a:rPr lang="en-US" sz="2400" dirty="0">
                <a:latin typeface="Times New Roman"/>
                <a:ea typeface="+mn-lt"/>
                <a:cs typeface="+mn-lt"/>
              </a:rPr>
              <a:t>It allows for the simultaneous analysis of multiple continuous dependent variables.</a:t>
            </a:r>
          </a:p>
          <a:p>
            <a:r>
              <a:rPr lang="en-US" sz="2400" dirty="0">
                <a:latin typeface="Times New Roman"/>
                <a:cs typeface="Times New Roman"/>
              </a:rPr>
              <a:t>It works well when there is moderate correlation between variables</a:t>
            </a:r>
          </a:p>
          <a:p>
            <a:r>
              <a:rPr lang="en-US" sz="2400" dirty="0">
                <a:latin typeface="Times New Roman"/>
                <a:cs typeface="Times New Roman"/>
              </a:rPr>
              <a:t>manova() function in R.</a:t>
            </a:r>
          </a:p>
        </p:txBody>
      </p:sp>
    </p:spTree>
    <p:extLst>
      <p:ext uri="{BB962C8B-B14F-4D97-AF65-F5344CB8AC3E}">
        <p14:creationId xmlns:p14="http://schemas.microsoft.com/office/powerpoint/2010/main" val="327126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4B04273-AE2A-4676-98D5-85D0D238C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AAA31E">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E965BDC-A6A7-C4BF-3B1A-1FDFE289231C}"/>
              </a:ext>
            </a:extLst>
          </p:cNvPr>
          <p:cNvSpPr>
            <a:spLocks noGrp="1"/>
          </p:cNvSpPr>
          <p:nvPr>
            <p:ph type="title"/>
          </p:nvPr>
        </p:nvSpPr>
        <p:spPr>
          <a:xfrm>
            <a:off x="838200" y="365125"/>
            <a:ext cx="10515600" cy="1325563"/>
          </a:xfrm>
        </p:spPr>
        <p:txBody>
          <a:bodyPr>
            <a:normAutofit/>
          </a:bodyPr>
          <a:lstStyle/>
          <a:p>
            <a:r>
              <a:rPr lang="en-US" b="1" dirty="0">
                <a:latin typeface="Times New Roman"/>
                <a:cs typeface="Times New Roman"/>
              </a:rPr>
              <a:t>Difference between ANOVA and MANOVA</a:t>
            </a:r>
          </a:p>
        </p:txBody>
      </p:sp>
      <p:sp>
        <p:nvSpPr>
          <p:cNvPr id="3" name="Content Placeholder 2">
            <a:extLst>
              <a:ext uri="{FF2B5EF4-FFF2-40B4-BE49-F238E27FC236}">
                <a16:creationId xmlns:a16="http://schemas.microsoft.com/office/drawing/2014/main" id="{B499EF10-4801-D03F-4BBA-B9550406752C}"/>
              </a:ext>
            </a:extLst>
          </p:cNvPr>
          <p:cNvSpPr>
            <a:spLocks noGrp="1"/>
          </p:cNvSpPr>
          <p:nvPr>
            <p:ph idx="1"/>
          </p:nvPr>
        </p:nvSpPr>
        <p:spPr>
          <a:xfrm>
            <a:off x="838200" y="2013625"/>
            <a:ext cx="10515600" cy="4163338"/>
          </a:xfrm>
        </p:spPr>
        <p:txBody>
          <a:bodyPr vert="horz" lIns="91440" tIns="45720" rIns="91440" bIns="45720" rtlCol="0" anchor="t">
            <a:normAutofit/>
          </a:bodyPr>
          <a:lstStyle/>
          <a:p>
            <a:pPr marL="0" indent="0">
              <a:buNone/>
            </a:pPr>
            <a:r>
              <a:rPr lang="en-US" sz="2400" dirty="0">
                <a:latin typeface="Times New Roman"/>
                <a:cs typeface="Times New Roman"/>
              </a:rPr>
              <a:t>1. MANOVA an extension to ANOVA.</a:t>
            </a:r>
          </a:p>
          <a:p>
            <a:pPr marL="0" indent="0">
              <a:buNone/>
            </a:pPr>
            <a:r>
              <a:rPr lang="en-US" sz="2400" dirty="0">
                <a:latin typeface="Times New Roman"/>
                <a:ea typeface="+mn-lt"/>
                <a:cs typeface="Times New Roman"/>
              </a:rPr>
              <a:t>2. ANOVA : Analyse single variable at a time.</a:t>
            </a:r>
          </a:p>
          <a:p>
            <a:pPr marL="0" indent="0">
              <a:buNone/>
            </a:pPr>
            <a:r>
              <a:rPr lang="en-US" sz="2400" dirty="0">
                <a:latin typeface="Times New Roman"/>
                <a:ea typeface="+mn-lt"/>
                <a:cs typeface="Times New Roman"/>
              </a:rPr>
              <a:t>    MANOVA : Analyse multiple variables at a time.</a:t>
            </a:r>
            <a:endParaRPr lang="en-US" sz="2400" dirty="0">
              <a:latin typeface="Times New Roman"/>
              <a:cs typeface="Times New Roman"/>
            </a:endParaRPr>
          </a:p>
          <a:p>
            <a:pPr marL="0" indent="0">
              <a:buNone/>
            </a:pPr>
            <a:r>
              <a:rPr lang="en-US" sz="2400" dirty="0">
                <a:latin typeface="Times New Roman"/>
                <a:ea typeface="+mn-lt"/>
                <a:cs typeface="+mn-lt"/>
              </a:rPr>
              <a:t>3. ANOVA : Analysis of variance for one dependent variable.</a:t>
            </a:r>
            <a:endParaRPr lang="en-US" sz="2400" dirty="0">
              <a:latin typeface="Times New Roman"/>
              <a:ea typeface="+mn-lt"/>
              <a:cs typeface="Times New Roman"/>
            </a:endParaRPr>
          </a:p>
          <a:p>
            <a:pPr marL="0" indent="0">
              <a:buNone/>
            </a:pPr>
            <a:r>
              <a:rPr lang="en-US" sz="2400" dirty="0">
                <a:latin typeface="Times New Roman"/>
                <a:ea typeface="+mn-lt"/>
                <a:cs typeface="+mn-lt"/>
              </a:rPr>
              <a:t>    MANOVA : </a:t>
            </a:r>
            <a:r>
              <a:rPr lang="en-US" sz="2400" dirty="0">
                <a:latin typeface="Times New Roman"/>
                <a:ea typeface="+mn-lt"/>
                <a:cs typeface="Times New Roman"/>
              </a:rPr>
              <a:t>Analysis of variance for two or more than two dependent variable.</a:t>
            </a:r>
          </a:p>
          <a:p>
            <a:pPr>
              <a:buAutoNum type="arabicPeriod"/>
            </a:pPr>
            <a:endParaRPr lang="en-US" sz="2400" dirty="0">
              <a:latin typeface="Times New Roman"/>
              <a:cs typeface="Times New Roman"/>
            </a:endParaRPr>
          </a:p>
        </p:txBody>
      </p:sp>
    </p:spTree>
    <p:extLst>
      <p:ext uri="{BB962C8B-B14F-4D97-AF65-F5344CB8AC3E}">
        <p14:creationId xmlns:p14="http://schemas.microsoft.com/office/powerpoint/2010/main" val="309781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1A3D-8CE2-EF1E-D971-B3370F79D571}"/>
              </a:ext>
            </a:extLst>
          </p:cNvPr>
          <p:cNvSpPr>
            <a:spLocks noGrp="1"/>
          </p:cNvSpPr>
          <p:nvPr>
            <p:ph type="title"/>
          </p:nvPr>
        </p:nvSpPr>
        <p:spPr>
          <a:xfrm>
            <a:off x="439616" y="365125"/>
            <a:ext cx="10914184" cy="1337286"/>
          </a:xfrm>
        </p:spPr>
        <p:txBody>
          <a:bodyPr/>
          <a:lstStyle/>
          <a:p>
            <a:r>
              <a:rPr lang="en-US" b="1" dirty="0">
                <a:latin typeface="Times New Roman"/>
                <a:cs typeface="Times New Roman"/>
              </a:rPr>
              <a:t>Working of MANOVA</a:t>
            </a:r>
          </a:p>
        </p:txBody>
      </p:sp>
      <p:sp>
        <p:nvSpPr>
          <p:cNvPr id="3" name="Content Placeholder 2">
            <a:extLst>
              <a:ext uri="{FF2B5EF4-FFF2-40B4-BE49-F238E27FC236}">
                <a16:creationId xmlns:a16="http://schemas.microsoft.com/office/drawing/2014/main" id="{D1381F91-773B-11C6-C657-B6A7DDA71DDE}"/>
              </a:ext>
            </a:extLst>
          </p:cNvPr>
          <p:cNvSpPr>
            <a:spLocks noGrp="1"/>
          </p:cNvSpPr>
          <p:nvPr>
            <p:ph idx="1"/>
          </p:nvPr>
        </p:nvSpPr>
        <p:spPr>
          <a:xfrm>
            <a:off x="439616" y="1917896"/>
            <a:ext cx="11394830" cy="4594273"/>
          </a:xfrm>
        </p:spPr>
        <p:txBody>
          <a:bodyPr vert="horz" lIns="91440" tIns="45720" rIns="91440" bIns="45720" rtlCol="0" anchor="t">
            <a:noAutofit/>
          </a:bodyPr>
          <a:lstStyle/>
          <a:p>
            <a:r>
              <a:rPr lang="en-US" sz="2400" b="1" dirty="0">
                <a:solidFill>
                  <a:srgbClr val="444444"/>
                </a:solidFill>
                <a:latin typeface="Times New Roman"/>
                <a:ea typeface="+mn-lt"/>
                <a:cs typeface="+mn-lt"/>
              </a:rPr>
              <a:t>Formulation of Hypotheses: </a:t>
            </a:r>
            <a:r>
              <a:rPr lang="en-US" sz="2400" dirty="0">
                <a:solidFill>
                  <a:srgbClr val="444444"/>
                </a:solidFill>
                <a:latin typeface="Times New Roman"/>
                <a:ea typeface="+mn-lt"/>
                <a:cs typeface="+mn-lt"/>
              </a:rPr>
              <a:t>Two types of hypothesis null and alternative. The null hypothesis posits that the population means of the dependent variables are equal across different groups, while the alternative hypothesis suggests that at least one dependent variable’s mean is different.</a:t>
            </a:r>
            <a:endParaRPr lang="en-US" sz="2400">
              <a:latin typeface="Times New Roman"/>
              <a:cs typeface="Times New Roman"/>
            </a:endParaRPr>
          </a:p>
          <a:p>
            <a:r>
              <a:rPr lang="en-US" sz="2400" b="1" dirty="0">
                <a:solidFill>
                  <a:srgbClr val="444444"/>
                </a:solidFill>
                <a:latin typeface="Times New Roman"/>
                <a:ea typeface="+mn-lt"/>
                <a:cs typeface="+mn-lt"/>
              </a:rPr>
              <a:t>Analysis and Computation:</a:t>
            </a:r>
            <a:r>
              <a:rPr lang="en-US" sz="2400" dirty="0">
                <a:solidFill>
                  <a:srgbClr val="444444"/>
                </a:solidFill>
                <a:latin typeface="Times New Roman"/>
                <a:ea typeface="+mn-lt"/>
                <a:cs typeface="+mn-lt"/>
              </a:rPr>
              <a:t> With your hypotheses in place, you would run your data through a MANOVA test. This involves complex computations, usually done via statistical software like R, SPSS, or SAS.</a:t>
            </a:r>
            <a:endParaRPr lang="en-US" sz="2400" dirty="0">
              <a:latin typeface="Times New Roman"/>
              <a:cs typeface="Times New Roman"/>
            </a:endParaRPr>
          </a:p>
          <a:p>
            <a:r>
              <a:rPr lang="en-US" sz="2400" b="1" dirty="0">
                <a:solidFill>
                  <a:srgbClr val="444444"/>
                </a:solidFill>
                <a:latin typeface="Times New Roman"/>
                <a:ea typeface="+mn-lt"/>
                <a:cs typeface="+mn-lt"/>
              </a:rPr>
              <a:t>Interpretation of Results:</a:t>
            </a:r>
            <a:r>
              <a:rPr lang="en-US" sz="2400" dirty="0">
                <a:solidFill>
                  <a:srgbClr val="444444"/>
                </a:solidFill>
                <a:latin typeface="Times New Roman"/>
                <a:ea typeface="+mn-lt"/>
                <a:cs typeface="+mn-lt"/>
              </a:rPr>
              <a:t> The result includes a number of values, including F values, p-values, and degrees of freedom for each dependent variable and for the model as a whole. helps you determine whether or not to reject your null hypothesis.</a:t>
            </a:r>
            <a:endParaRPr lang="en-US" sz="2400" dirty="0">
              <a:latin typeface="Times New Roman"/>
              <a:cs typeface="Times New Roman"/>
            </a:endParaRPr>
          </a:p>
          <a:p>
            <a:endParaRPr lang="en-US" sz="2400" dirty="0">
              <a:latin typeface="Times New Roman"/>
              <a:cs typeface="Times New Roman"/>
            </a:endParaRPr>
          </a:p>
        </p:txBody>
      </p:sp>
    </p:spTree>
    <p:extLst>
      <p:ext uri="{BB962C8B-B14F-4D97-AF65-F5344CB8AC3E}">
        <p14:creationId xmlns:p14="http://schemas.microsoft.com/office/powerpoint/2010/main" val="265745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F1DAD-06AC-FB71-790C-DE961750D5E1}"/>
              </a:ext>
            </a:extLst>
          </p:cNvPr>
          <p:cNvSpPr>
            <a:spLocks noGrp="1"/>
          </p:cNvSpPr>
          <p:nvPr>
            <p:ph type="title"/>
          </p:nvPr>
        </p:nvSpPr>
        <p:spPr>
          <a:xfrm>
            <a:off x="116306" y="-102770"/>
            <a:ext cx="5251316" cy="1807305"/>
          </a:xfrm>
        </p:spPr>
        <p:txBody>
          <a:bodyPr>
            <a:normAutofit/>
          </a:bodyPr>
          <a:lstStyle/>
          <a:p>
            <a:r>
              <a:rPr lang="en-US" b="1" dirty="0">
                <a:latin typeface="Times New Roman"/>
                <a:cs typeface="Times New Roman"/>
              </a:rPr>
              <a:t>Use in Data Science</a:t>
            </a:r>
          </a:p>
        </p:txBody>
      </p:sp>
      <p:sp>
        <p:nvSpPr>
          <p:cNvPr id="3" name="Content Placeholder 2">
            <a:extLst>
              <a:ext uri="{FF2B5EF4-FFF2-40B4-BE49-F238E27FC236}">
                <a16:creationId xmlns:a16="http://schemas.microsoft.com/office/drawing/2014/main" id="{DE2001A5-B0A0-7D93-CAAB-62538AAC9F3F}"/>
              </a:ext>
            </a:extLst>
          </p:cNvPr>
          <p:cNvSpPr>
            <a:spLocks noGrp="1"/>
          </p:cNvSpPr>
          <p:nvPr>
            <p:ph idx="1"/>
          </p:nvPr>
        </p:nvSpPr>
        <p:spPr>
          <a:xfrm>
            <a:off x="116306" y="1544561"/>
            <a:ext cx="6210462" cy="4993349"/>
          </a:xfrm>
        </p:spPr>
        <p:txBody>
          <a:bodyPr vert="horz" lIns="91440" tIns="45720" rIns="91440" bIns="45720" rtlCol="0" anchor="t">
            <a:noAutofit/>
          </a:bodyPr>
          <a:lstStyle/>
          <a:p>
            <a:pPr marL="342900" indent="-342900">
              <a:lnSpc>
                <a:spcPct val="90000"/>
              </a:lnSpc>
            </a:pPr>
            <a:r>
              <a:rPr lang="en-US" sz="2400" b="1" dirty="0">
                <a:latin typeface="Times New Roman"/>
                <a:ea typeface="+mn-lt"/>
                <a:cs typeface="+mn-lt"/>
              </a:rPr>
              <a:t>Experimental Design Analysis</a:t>
            </a:r>
            <a:r>
              <a:rPr lang="en-US" sz="2400" dirty="0">
                <a:latin typeface="Times New Roman"/>
                <a:ea typeface="+mn-lt"/>
                <a:cs typeface="+mn-lt"/>
              </a:rPr>
              <a:t>: evaluates the effect of one or more independent variables (or factors) on multiple dependent variables at once.</a:t>
            </a:r>
            <a:endParaRPr lang="en-US" sz="2400" dirty="0">
              <a:latin typeface="Times New Roman"/>
              <a:cs typeface="Times New Roman"/>
            </a:endParaRPr>
          </a:p>
          <a:p>
            <a:pPr marL="342900" indent="-342900">
              <a:lnSpc>
                <a:spcPct val="90000"/>
              </a:lnSpc>
            </a:pPr>
            <a:r>
              <a:rPr lang="en-US" sz="2400" b="1" dirty="0">
                <a:latin typeface="Times New Roman"/>
                <a:ea typeface="+mn-lt"/>
                <a:cs typeface="+mn-lt"/>
              </a:rPr>
              <a:t>Feature Selection</a:t>
            </a:r>
            <a:r>
              <a:rPr lang="en-US" sz="2400" dirty="0">
                <a:latin typeface="Times New Roman"/>
                <a:ea typeface="+mn-lt"/>
                <a:cs typeface="+mn-lt"/>
              </a:rPr>
              <a:t>: It can be used as a feature selection technique .This can help in reducing the dimensionality of the dataset.</a:t>
            </a:r>
          </a:p>
          <a:p>
            <a:pPr marL="342900" indent="-342900">
              <a:lnSpc>
                <a:spcPct val="90000"/>
              </a:lnSpc>
            </a:pPr>
            <a:r>
              <a:rPr lang="en-US" sz="2400" b="1" dirty="0">
                <a:latin typeface="Times New Roman"/>
                <a:ea typeface="+mn-lt"/>
                <a:cs typeface="+mn-lt"/>
              </a:rPr>
              <a:t>Segmentation Analysis</a:t>
            </a:r>
            <a:r>
              <a:rPr lang="en-US" sz="2400" dirty="0">
                <a:latin typeface="Times New Roman"/>
                <a:ea typeface="+mn-lt"/>
                <a:cs typeface="+mn-lt"/>
              </a:rPr>
              <a:t>: It can refine customer segmentation by analyzing multiple behaviors.</a:t>
            </a:r>
          </a:p>
          <a:p>
            <a:pPr marL="342900" indent="-342900">
              <a:lnSpc>
                <a:spcPct val="90000"/>
              </a:lnSpc>
            </a:pPr>
            <a:r>
              <a:rPr lang="en-US" sz="2400" b="1" dirty="0">
                <a:latin typeface="Times New Roman"/>
                <a:ea typeface="+mn-lt"/>
                <a:cs typeface="+mn-lt"/>
              </a:rPr>
              <a:t>Integration with Machine Learning</a:t>
            </a:r>
            <a:r>
              <a:rPr lang="en-US" sz="2400" dirty="0">
                <a:latin typeface="Times New Roman"/>
                <a:ea typeface="+mn-lt"/>
                <a:cs typeface="+mn-lt"/>
              </a:rPr>
              <a:t>: MANOVA can be used with machine learning models to understand variable importance, and improve model interpretability.</a:t>
            </a:r>
            <a:endParaRPr lang="en-US" sz="2400" dirty="0">
              <a:latin typeface="Times New Roman"/>
              <a:cs typeface="Times New Roman"/>
            </a:endParaRPr>
          </a:p>
        </p:txBody>
      </p:sp>
      <p:pic>
        <p:nvPicPr>
          <p:cNvPr id="18" name="Picture 17" descr="Graph">
            <a:extLst>
              <a:ext uri="{FF2B5EF4-FFF2-40B4-BE49-F238E27FC236}">
                <a16:creationId xmlns:a16="http://schemas.microsoft.com/office/drawing/2014/main" id="{0B23062D-AB17-FAAF-DDE4-A9CA4ECC6583}"/>
              </a:ext>
            </a:extLst>
          </p:cNvPr>
          <p:cNvPicPr>
            <a:picLocks noChangeAspect="1"/>
          </p:cNvPicPr>
          <p:nvPr/>
        </p:nvPicPr>
        <p:blipFill rotWithShape="1">
          <a:blip r:embed="rId2"/>
          <a:srcRect l="21574" r="24087" b="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2846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20EED73-1494-4E89-869B-E501A02B2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9D7A3A2-205A-4FD7-89D2-24FA8A54E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934" y="0"/>
            <a:ext cx="11377066" cy="4001047"/>
          </a:xfrm>
          <a:custGeom>
            <a:avLst/>
            <a:gdLst>
              <a:gd name="connsiteX0" fmla="*/ 914840 w 11377066"/>
              <a:gd name="connsiteY0" fmla="*/ 0 h 3343806"/>
              <a:gd name="connsiteX1" fmla="*/ 11365513 w 11377066"/>
              <a:gd name="connsiteY1" fmla="*/ 0 h 3343806"/>
              <a:gd name="connsiteX2" fmla="*/ 11365513 w 11377066"/>
              <a:gd name="connsiteY2" fmla="*/ 846735 h 3343806"/>
              <a:gd name="connsiteX3" fmla="*/ 11050704 w 11377066"/>
              <a:gd name="connsiteY3" fmla="*/ 1046017 h 3343806"/>
              <a:gd name="connsiteX4" fmla="*/ 11195112 w 11377066"/>
              <a:gd name="connsiteY4" fmla="*/ 1103780 h 3343806"/>
              <a:gd name="connsiteX5" fmla="*/ 10553944 w 11377066"/>
              <a:gd name="connsiteY5" fmla="*/ 1441695 h 3343806"/>
              <a:gd name="connsiteX6" fmla="*/ 11148902 w 11377066"/>
              <a:gd name="connsiteY6" fmla="*/ 1383932 h 3343806"/>
              <a:gd name="connsiteX7" fmla="*/ 11117132 w 11377066"/>
              <a:gd name="connsiteY7" fmla="*/ 1430142 h 3343806"/>
              <a:gd name="connsiteX8" fmla="*/ 11085363 w 11377066"/>
              <a:gd name="connsiteY8" fmla="*/ 1476352 h 3343806"/>
              <a:gd name="connsiteX9" fmla="*/ 11365513 w 11377066"/>
              <a:gd name="connsiteY9" fmla="*/ 1447471 h 3343806"/>
              <a:gd name="connsiteX10" fmla="*/ 11365513 w 11377066"/>
              <a:gd name="connsiteY10" fmla="*/ 1496569 h 3343806"/>
              <a:gd name="connsiteX11" fmla="*/ 11278869 w 11377066"/>
              <a:gd name="connsiteY11" fmla="*/ 1554332 h 3343806"/>
              <a:gd name="connsiteX12" fmla="*/ 11365513 w 11377066"/>
              <a:gd name="connsiteY12" fmla="*/ 1539891 h 3343806"/>
              <a:gd name="connsiteX13" fmla="*/ 11377066 w 11377066"/>
              <a:gd name="connsiteY13" fmla="*/ 1539891 h 3343806"/>
              <a:gd name="connsiteX14" fmla="*/ 11377066 w 11377066"/>
              <a:gd name="connsiteY14" fmla="*/ 1765167 h 3343806"/>
              <a:gd name="connsiteX15" fmla="*/ 4624577 w 11377066"/>
              <a:gd name="connsiteY15" fmla="*/ 3342096 h 3343806"/>
              <a:gd name="connsiteX16" fmla="*/ 4000738 w 11377066"/>
              <a:gd name="connsiteY16" fmla="*/ 3313214 h 3343806"/>
              <a:gd name="connsiteX17" fmla="*/ 3853443 w 11377066"/>
              <a:gd name="connsiteY17" fmla="*/ 3217905 h 3343806"/>
              <a:gd name="connsiteX18" fmla="*/ 4003625 w 11377066"/>
              <a:gd name="connsiteY18" fmla="*/ 3171695 h 3343806"/>
              <a:gd name="connsiteX19" fmla="*/ 4465729 w 11377066"/>
              <a:gd name="connsiteY19" fmla="*/ 3024399 h 3343806"/>
              <a:gd name="connsiteX20" fmla="*/ 4015179 w 11377066"/>
              <a:gd name="connsiteY20" fmla="*/ 3047505 h 3343806"/>
              <a:gd name="connsiteX21" fmla="*/ 4656346 w 11377066"/>
              <a:gd name="connsiteY21" fmla="*/ 2926202 h 3343806"/>
              <a:gd name="connsiteX22" fmla="*/ 4841188 w 11377066"/>
              <a:gd name="connsiteY22" fmla="*/ 2862663 h 3343806"/>
              <a:gd name="connsiteX23" fmla="*/ 4659236 w 11377066"/>
              <a:gd name="connsiteY23" fmla="*/ 2836670 h 3343806"/>
              <a:gd name="connsiteX24" fmla="*/ 3778351 w 11377066"/>
              <a:gd name="connsiteY24" fmla="*/ 2914650 h 3343806"/>
              <a:gd name="connsiteX25" fmla="*/ 3694595 w 11377066"/>
              <a:gd name="connsiteY25" fmla="*/ 2923314 h 3343806"/>
              <a:gd name="connsiteX26" fmla="*/ 3119852 w 11377066"/>
              <a:gd name="connsiteY26" fmla="*/ 2862663 h 3343806"/>
              <a:gd name="connsiteX27" fmla="*/ 3440437 w 11377066"/>
              <a:gd name="connsiteY27" fmla="*/ 2799124 h 3343806"/>
              <a:gd name="connsiteX28" fmla="*/ 3070753 w 11377066"/>
              <a:gd name="connsiteY28" fmla="*/ 2761578 h 3343806"/>
              <a:gd name="connsiteX29" fmla="*/ 2623091 w 11377066"/>
              <a:gd name="connsiteY29" fmla="*/ 2726920 h 3343806"/>
              <a:gd name="connsiteX30" fmla="*/ 2160987 w 11377066"/>
              <a:gd name="connsiteY30" fmla="*/ 2611394 h 3343806"/>
              <a:gd name="connsiteX31" fmla="*/ 1837515 w 11377066"/>
              <a:gd name="connsiteY31" fmla="*/ 2573848 h 3343806"/>
              <a:gd name="connsiteX32" fmla="*/ 1869284 w 11377066"/>
              <a:gd name="connsiteY32" fmla="*/ 2472763 h 3343806"/>
              <a:gd name="connsiteX33" fmla="*/ 1808633 w 11377066"/>
              <a:gd name="connsiteY33" fmla="*/ 2386119 h 3343806"/>
              <a:gd name="connsiteX34" fmla="*/ 2354493 w 11377066"/>
              <a:gd name="connsiteY34" fmla="*/ 2342797 h 3343806"/>
              <a:gd name="connsiteX35" fmla="*/ 2146546 w 11377066"/>
              <a:gd name="connsiteY35" fmla="*/ 2328356 h 3343806"/>
              <a:gd name="connsiteX36" fmla="*/ 2054126 w 11377066"/>
              <a:gd name="connsiteY36" fmla="*/ 2285034 h 3343806"/>
              <a:gd name="connsiteX37" fmla="*/ 2132106 w 11377066"/>
              <a:gd name="connsiteY37" fmla="*/ 2238823 h 3343806"/>
              <a:gd name="connsiteX38" fmla="*/ 2478684 w 11377066"/>
              <a:gd name="connsiteY38" fmla="*/ 2085751 h 3343806"/>
              <a:gd name="connsiteX39" fmla="*/ 1511154 w 11377066"/>
              <a:gd name="connsiteY39" fmla="*/ 2094416 h 3343806"/>
              <a:gd name="connsiteX40" fmla="*/ 1638232 w 11377066"/>
              <a:gd name="connsiteY40" fmla="*/ 2042429 h 3343806"/>
              <a:gd name="connsiteX41" fmla="*/ 2972556 w 11377066"/>
              <a:gd name="connsiteY41" fmla="*/ 1718957 h 3343806"/>
              <a:gd name="connsiteX42" fmla="*/ 3238266 w 11377066"/>
              <a:gd name="connsiteY42" fmla="*/ 1678523 h 3343806"/>
              <a:gd name="connsiteX43" fmla="*/ 2522005 w 11377066"/>
              <a:gd name="connsiteY43" fmla="*/ 1664082 h 3343806"/>
              <a:gd name="connsiteX44" fmla="*/ 1421621 w 11377066"/>
              <a:gd name="connsiteY44" fmla="*/ 1522563 h 3343806"/>
              <a:gd name="connsiteX45" fmla="*/ 1525595 w 11377066"/>
              <a:gd name="connsiteY45" fmla="*/ 1392596 h 3343806"/>
              <a:gd name="connsiteX46" fmla="*/ 982623 w 11377066"/>
              <a:gd name="connsiteY46" fmla="*/ 1415701 h 3343806"/>
              <a:gd name="connsiteX47" fmla="*/ 1231003 w 11377066"/>
              <a:gd name="connsiteY47" fmla="*/ 1314616 h 3343806"/>
              <a:gd name="connsiteX48" fmla="*/ 1025945 w 11377066"/>
              <a:gd name="connsiteY48" fmla="*/ 1297287 h 3343806"/>
              <a:gd name="connsiteX49" fmla="*/ 841104 w 11377066"/>
              <a:gd name="connsiteY49" fmla="*/ 1225083 h 3343806"/>
              <a:gd name="connsiteX50" fmla="*/ 1612239 w 11377066"/>
              <a:gd name="connsiteY50" fmla="*/ 1112445 h 3343806"/>
              <a:gd name="connsiteX51" fmla="*/ 1814409 w 11377066"/>
              <a:gd name="connsiteY51" fmla="*/ 1008471 h 3343806"/>
              <a:gd name="connsiteX52" fmla="*/ 1932824 w 11377066"/>
              <a:gd name="connsiteY52" fmla="*/ 979590 h 3343806"/>
              <a:gd name="connsiteX53" fmla="*/ 2083007 w 11377066"/>
              <a:gd name="connsiteY53" fmla="*/ 936268 h 3343806"/>
              <a:gd name="connsiteX54" fmla="*/ 1947265 w 11377066"/>
              <a:gd name="connsiteY54" fmla="*/ 924715 h 3343806"/>
              <a:gd name="connsiteX55" fmla="*/ 1271438 w 11377066"/>
              <a:gd name="connsiteY55" fmla="*/ 895834 h 3343806"/>
              <a:gd name="connsiteX56" fmla="*/ 659150 w 11377066"/>
              <a:gd name="connsiteY56" fmla="*/ 907386 h 3343806"/>
              <a:gd name="connsiteX57" fmla="*/ 780453 w 11377066"/>
              <a:gd name="connsiteY57" fmla="*/ 846735 h 3343806"/>
              <a:gd name="connsiteX58" fmla="*/ 841104 w 11377066"/>
              <a:gd name="connsiteY58" fmla="*/ 788972 h 3343806"/>
              <a:gd name="connsiteX59" fmla="*/ 448316 w 11377066"/>
              <a:gd name="connsiteY59" fmla="*/ 659006 h 3343806"/>
              <a:gd name="connsiteX60" fmla="*/ 910419 w 11377066"/>
              <a:gd name="connsiteY60" fmla="*/ 569473 h 3343806"/>
              <a:gd name="connsiteX61" fmla="*/ 604275 w 11377066"/>
              <a:gd name="connsiteY61" fmla="*/ 514598 h 3343806"/>
              <a:gd name="connsiteX62" fmla="*/ 15093 w 11377066"/>
              <a:gd name="connsiteY62" fmla="*/ 352862 h 3343806"/>
              <a:gd name="connsiteX63" fmla="*/ 430987 w 11377066"/>
              <a:gd name="connsiteY63" fmla="*/ 136251 h 3343806"/>
              <a:gd name="connsiteX64" fmla="*/ 874092 w 11377066"/>
              <a:gd name="connsiteY64" fmla="*/ 17656 h 3343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377066" h="3343806">
                <a:moveTo>
                  <a:pt x="914840" y="0"/>
                </a:moveTo>
                <a:lnTo>
                  <a:pt x="11365513" y="0"/>
                </a:lnTo>
                <a:lnTo>
                  <a:pt x="11365513" y="846735"/>
                </a:lnTo>
                <a:cubicBezTo>
                  <a:pt x="11273092" y="924715"/>
                  <a:pt x="11163343" y="985366"/>
                  <a:pt x="11050704" y="1046017"/>
                </a:cubicBezTo>
                <a:cubicBezTo>
                  <a:pt x="11088251" y="1089339"/>
                  <a:pt x="11169119" y="1037353"/>
                  <a:pt x="11195112" y="1103780"/>
                </a:cubicBezTo>
                <a:cubicBezTo>
                  <a:pt x="10987166" y="1216419"/>
                  <a:pt x="10796548" y="1357938"/>
                  <a:pt x="10553944" y="1441695"/>
                </a:cubicBezTo>
                <a:cubicBezTo>
                  <a:pt x="10753226" y="1381043"/>
                  <a:pt x="10952508" y="1409925"/>
                  <a:pt x="11148902" y="1383932"/>
                </a:cubicBezTo>
                <a:cubicBezTo>
                  <a:pt x="11174895" y="1418589"/>
                  <a:pt x="11131573" y="1418589"/>
                  <a:pt x="11117132" y="1430142"/>
                </a:cubicBezTo>
                <a:cubicBezTo>
                  <a:pt x="11102692" y="1441695"/>
                  <a:pt x="11082474" y="1450359"/>
                  <a:pt x="11085363" y="1476352"/>
                </a:cubicBezTo>
                <a:cubicBezTo>
                  <a:pt x="11174895" y="1487905"/>
                  <a:pt x="11273092" y="1447471"/>
                  <a:pt x="11365513" y="1447471"/>
                </a:cubicBezTo>
                <a:lnTo>
                  <a:pt x="11365513" y="1496569"/>
                </a:lnTo>
                <a:cubicBezTo>
                  <a:pt x="11333743" y="1513898"/>
                  <a:pt x="11293310" y="1519674"/>
                  <a:pt x="11278869" y="1554332"/>
                </a:cubicBezTo>
                <a:cubicBezTo>
                  <a:pt x="11307750" y="1548556"/>
                  <a:pt x="11336632" y="1545668"/>
                  <a:pt x="11365513" y="1539891"/>
                </a:cubicBezTo>
                <a:lnTo>
                  <a:pt x="11377066" y="1539891"/>
                </a:lnTo>
                <a:lnTo>
                  <a:pt x="11377066" y="1765167"/>
                </a:lnTo>
                <a:cubicBezTo>
                  <a:pt x="9482441" y="3362313"/>
                  <a:pt x="4945162" y="3324767"/>
                  <a:pt x="4624577" y="3342096"/>
                </a:cubicBezTo>
                <a:cubicBezTo>
                  <a:pt x="4523492" y="3347872"/>
                  <a:pt x="4098935" y="3339207"/>
                  <a:pt x="4000738" y="3313214"/>
                </a:cubicBezTo>
                <a:cubicBezTo>
                  <a:pt x="3867883" y="3281444"/>
                  <a:pt x="3853443" y="3217905"/>
                  <a:pt x="3853443" y="3217905"/>
                </a:cubicBezTo>
                <a:cubicBezTo>
                  <a:pt x="3853443" y="3217905"/>
                  <a:pt x="3919869" y="3191912"/>
                  <a:pt x="4003625" y="3171695"/>
                </a:cubicBezTo>
                <a:cubicBezTo>
                  <a:pt x="4165361" y="3131261"/>
                  <a:pt x="4298217" y="3056169"/>
                  <a:pt x="4465729" y="3024399"/>
                </a:cubicBezTo>
                <a:cubicBezTo>
                  <a:pt x="4315546" y="3033064"/>
                  <a:pt x="4165361" y="3038840"/>
                  <a:pt x="4015179" y="3047505"/>
                </a:cubicBezTo>
                <a:cubicBezTo>
                  <a:pt x="4223124" y="2969524"/>
                  <a:pt x="4442625" y="2957972"/>
                  <a:pt x="4656346" y="2926202"/>
                </a:cubicBezTo>
                <a:cubicBezTo>
                  <a:pt x="4725662" y="2917538"/>
                  <a:pt x="4841188" y="2943531"/>
                  <a:pt x="4841188" y="2862663"/>
                </a:cubicBezTo>
                <a:cubicBezTo>
                  <a:pt x="4838300" y="2810676"/>
                  <a:pt x="4725662" y="2833782"/>
                  <a:pt x="4659236" y="2836670"/>
                </a:cubicBezTo>
                <a:cubicBezTo>
                  <a:pt x="4364644" y="2845334"/>
                  <a:pt x="4072941" y="2882880"/>
                  <a:pt x="3778351" y="2914650"/>
                </a:cubicBezTo>
                <a:cubicBezTo>
                  <a:pt x="3749468" y="2917538"/>
                  <a:pt x="3714811" y="2931979"/>
                  <a:pt x="3694595" y="2923314"/>
                </a:cubicBezTo>
                <a:cubicBezTo>
                  <a:pt x="3527082" y="2865551"/>
                  <a:pt x="3336463" y="2879992"/>
                  <a:pt x="3119852" y="2862663"/>
                </a:cubicBezTo>
                <a:cubicBezTo>
                  <a:pt x="3238266" y="2796236"/>
                  <a:pt x="3339351" y="2842446"/>
                  <a:pt x="3440437" y="2799124"/>
                </a:cubicBezTo>
                <a:cubicBezTo>
                  <a:pt x="3316246" y="2752913"/>
                  <a:pt x="3189168" y="2773131"/>
                  <a:pt x="3070753" y="2761578"/>
                </a:cubicBezTo>
                <a:cubicBezTo>
                  <a:pt x="2984109" y="2752913"/>
                  <a:pt x="2672189" y="2741361"/>
                  <a:pt x="2623091" y="2726920"/>
                </a:cubicBezTo>
                <a:cubicBezTo>
                  <a:pt x="2472907" y="2683598"/>
                  <a:pt x="2293842" y="2689374"/>
                  <a:pt x="2160987" y="2611394"/>
                </a:cubicBezTo>
                <a:cubicBezTo>
                  <a:pt x="2065678" y="2556519"/>
                  <a:pt x="1938600" y="2602730"/>
                  <a:pt x="1837515" y="2573848"/>
                </a:cubicBezTo>
                <a:cubicBezTo>
                  <a:pt x="1794192" y="2533414"/>
                  <a:pt x="1854843" y="2504533"/>
                  <a:pt x="1869284" y="2472763"/>
                </a:cubicBezTo>
                <a:cubicBezTo>
                  <a:pt x="1889502" y="2432329"/>
                  <a:pt x="1834626" y="2423665"/>
                  <a:pt x="1808633" y="2386119"/>
                </a:cubicBezTo>
                <a:cubicBezTo>
                  <a:pt x="1987698" y="2389007"/>
                  <a:pt x="2158099" y="2377454"/>
                  <a:pt x="2354493" y="2342797"/>
                </a:cubicBezTo>
                <a:cubicBezTo>
                  <a:pt x="2273625" y="2290810"/>
                  <a:pt x="2204309" y="2339908"/>
                  <a:pt x="2146546" y="2328356"/>
                </a:cubicBezTo>
                <a:cubicBezTo>
                  <a:pt x="2106113" y="2319691"/>
                  <a:pt x="2054126" y="2328356"/>
                  <a:pt x="2054126" y="2285034"/>
                </a:cubicBezTo>
                <a:cubicBezTo>
                  <a:pt x="2054126" y="2250376"/>
                  <a:pt x="2100336" y="2244599"/>
                  <a:pt x="2132106" y="2238823"/>
                </a:cubicBezTo>
                <a:cubicBezTo>
                  <a:pt x="2256296" y="2218606"/>
                  <a:pt x="2377599" y="2192613"/>
                  <a:pt x="2478684" y="2085751"/>
                </a:cubicBezTo>
                <a:cubicBezTo>
                  <a:pt x="2152323" y="2051094"/>
                  <a:pt x="1817297" y="2186837"/>
                  <a:pt x="1511154" y="2094416"/>
                </a:cubicBezTo>
                <a:cubicBezTo>
                  <a:pt x="1537147" y="2033765"/>
                  <a:pt x="1597798" y="2045317"/>
                  <a:pt x="1638232" y="2042429"/>
                </a:cubicBezTo>
                <a:cubicBezTo>
                  <a:pt x="1909718" y="2016436"/>
                  <a:pt x="2825261" y="1701628"/>
                  <a:pt x="2972556" y="1718957"/>
                </a:cubicBezTo>
                <a:cubicBezTo>
                  <a:pt x="3062089" y="1727621"/>
                  <a:pt x="3154510" y="1721845"/>
                  <a:pt x="3238266" y="1678523"/>
                </a:cubicBezTo>
                <a:cubicBezTo>
                  <a:pt x="3339351" y="1626536"/>
                  <a:pt x="2695295" y="1736286"/>
                  <a:pt x="2522005" y="1664082"/>
                </a:cubicBezTo>
                <a:cubicBezTo>
                  <a:pt x="2438249" y="1629424"/>
                  <a:pt x="1730654" y="1528339"/>
                  <a:pt x="1421621" y="1522563"/>
                </a:cubicBezTo>
                <a:cubicBezTo>
                  <a:pt x="1450503" y="1467688"/>
                  <a:pt x="1557364" y="1470576"/>
                  <a:pt x="1525595" y="1392596"/>
                </a:cubicBezTo>
                <a:cubicBezTo>
                  <a:pt x="1358082" y="1386820"/>
                  <a:pt x="1179017" y="1435918"/>
                  <a:pt x="982623" y="1415701"/>
                </a:cubicBezTo>
                <a:cubicBezTo>
                  <a:pt x="1051938" y="1346386"/>
                  <a:pt x="1153023" y="1352162"/>
                  <a:pt x="1231003" y="1314616"/>
                </a:cubicBezTo>
                <a:cubicBezTo>
                  <a:pt x="1170352" y="1262629"/>
                  <a:pt x="1095261" y="1294399"/>
                  <a:pt x="1025945" y="1297287"/>
                </a:cubicBezTo>
                <a:cubicBezTo>
                  <a:pt x="965294" y="1300175"/>
                  <a:pt x="812222" y="1227972"/>
                  <a:pt x="841104" y="1225083"/>
                </a:cubicBezTo>
                <a:cubicBezTo>
                  <a:pt x="1101037" y="1207755"/>
                  <a:pt x="1352306" y="1129775"/>
                  <a:pt x="1612239" y="1112445"/>
                </a:cubicBezTo>
                <a:cubicBezTo>
                  <a:pt x="1698883" y="1106668"/>
                  <a:pt x="1797081" y="1112445"/>
                  <a:pt x="1814409" y="1008471"/>
                </a:cubicBezTo>
                <a:cubicBezTo>
                  <a:pt x="1817297" y="979590"/>
                  <a:pt x="1808633" y="973814"/>
                  <a:pt x="1932824" y="979590"/>
                </a:cubicBezTo>
                <a:cubicBezTo>
                  <a:pt x="1981922" y="982478"/>
                  <a:pt x="2045461" y="982478"/>
                  <a:pt x="2083007" y="936268"/>
                </a:cubicBezTo>
                <a:cubicBezTo>
                  <a:pt x="2045461" y="898722"/>
                  <a:pt x="1990587" y="927603"/>
                  <a:pt x="1947265" y="924715"/>
                </a:cubicBezTo>
                <a:cubicBezTo>
                  <a:pt x="1828850" y="921827"/>
                  <a:pt x="1386963" y="904498"/>
                  <a:pt x="1271438" y="895834"/>
                </a:cubicBezTo>
                <a:cubicBezTo>
                  <a:pt x="1031721" y="875617"/>
                  <a:pt x="901755" y="933380"/>
                  <a:pt x="659150" y="907386"/>
                </a:cubicBezTo>
                <a:cubicBezTo>
                  <a:pt x="734242" y="890057"/>
                  <a:pt x="705361" y="866952"/>
                  <a:pt x="780453" y="846735"/>
                </a:cubicBezTo>
                <a:cubicBezTo>
                  <a:pt x="815110" y="838071"/>
                  <a:pt x="849768" y="820742"/>
                  <a:pt x="841104" y="788972"/>
                </a:cubicBezTo>
                <a:cubicBezTo>
                  <a:pt x="835327" y="757202"/>
                  <a:pt x="396329" y="690775"/>
                  <a:pt x="448316" y="659006"/>
                </a:cubicBezTo>
                <a:cubicBezTo>
                  <a:pt x="592723" y="575249"/>
                  <a:pt x="1020169" y="607019"/>
                  <a:pt x="910419" y="569473"/>
                </a:cubicBezTo>
                <a:cubicBezTo>
                  <a:pt x="742907" y="511710"/>
                  <a:pt x="716913" y="500157"/>
                  <a:pt x="604275" y="514598"/>
                </a:cubicBezTo>
                <a:cubicBezTo>
                  <a:pt x="506079" y="529039"/>
                  <a:pt x="113290" y="349974"/>
                  <a:pt x="15093" y="352862"/>
                </a:cubicBezTo>
                <a:cubicBezTo>
                  <a:pt x="-71551" y="352862"/>
                  <a:pt x="234593" y="211343"/>
                  <a:pt x="430987" y="136251"/>
                </a:cubicBezTo>
                <a:cubicBezTo>
                  <a:pt x="571784" y="82098"/>
                  <a:pt x="732076" y="70184"/>
                  <a:pt x="874092" y="17656"/>
                </a:cubicBezTo>
                <a:close/>
              </a:path>
            </a:pathLst>
          </a:custGeom>
          <a:solidFill>
            <a:srgbClr val="AAA31E">
              <a:alpha val="15000"/>
            </a:srgb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E328DA5E-B40B-9DC7-8E8D-2CAAC90709CA}"/>
              </a:ext>
            </a:extLst>
          </p:cNvPr>
          <p:cNvSpPr>
            <a:spLocks noGrp="1"/>
          </p:cNvSpPr>
          <p:nvPr>
            <p:ph type="title"/>
          </p:nvPr>
        </p:nvSpPr>
        <p:spPr>
          <a:xfrm>
            <a:off x="366221" y="2238949"/>
            <a:ext cx="4482111" cy="3527214"/>
          </a:xfrm>
        </p:spPr>
        <p:txBody>
          <a:bodyPr anchor="t">
            <a:normAutofit/>
          </a:bodyPr>
          <a:lstStyle/>
          <a:p>
            <a:r>
              <a:rPr lang="en-US" b="1" dirty="0">
                <a:latin typeface="Times New Roman"/>
                <a:cs typeface="Times New Roman"/>
              </a:rPr>
              <a:t>Advantages and Disadvantages</a:t>
            </a:r>
          </a:p>
        </p:txBody>
      </p:sp>
      <p:sp>
        <p:nvSpPr>
          <p:cNvPr id="3" name="Content Placeholder 2">
            <a:extLst>
              <a:ext uri="{FF2B5EF4-FFF2-40B4-BE49-F238E27FC236}">
                <a16:creationId xmlns:a16="http://schemas.microsoft.com/office/drawing/2014/main" id="{0811F34D-44D5-C782-D891-2221461F3DD6}"/>
              </a:ext>
            </a:extLst>
          </p:cNvPr>
          <p:cNvSpPr>
            <a:spLocks noGrp="1"/>
          </p:cNvSpPr>
          <p:nvPr>
            <p:ph idx="1"/>
          </p:nvPr>
        </p:nvSpPr>
        <p:spPr>
          <a:xfrm>
            <a:off x="5146428" y="961133"/>
            <a:ext cx="6441834" cy="6086232"/>
          </a:xfrm>
        </p:spPr>
        <p:txBody>
          <a:bodyPr vert="horz" lIns="91440" tIns="45720" rIns="91440" bIns="45720" rtlCol="0" anchor="t">
            <a:normAutofit/>
          </a:bodyPr>
          <a:lstStyle/>
          <a:p>
            <a:pPr marL="0" indent="0">
              <a:lnSpc>
                <a:spcPct val="90000"/>
              </a:lnSpc>
              <a:buNone/>
            </a:pPr>
            <a:r>
              <a:rPr lang="en-US" sz="2400" b="1" u="sng" dirty="0">
                <a:latin typeface="Times New Roman"/>
                <a:cs typeface="Times New Roman"/>
              </a:rPr>
              <a:t>Advantages</a:t>
            </a:r>
          </a:p>
          <a:p>
            <a:pPr marL="342900" indent="-342900">
              <a:lnSpc>
                <a:spcPct val="90000"/>
              </a:lnSpc>
            </a:pPr>
            <a:r>
              <a:rPr lang="en-US" sz="2400" dirty="0">
                <a:latin typeface="Times New Roman"/>
                <a:ea typeface="+mn-lt"/>
                <a:cs typeface="+mn-lt"/>
              </a:rPr>
              <a:t>Simultaneous Analysis of Multiple Dependent Variables.</a:t>
            </a:r>
          </a:p>
          <a:p>
            <a:pPr marL="342900" indent="-342900">
              <a:lnSpc>
                <a:spcPct val="90000"/>
              </a:lnSpc>
            </a:pPr>
            <a:r>
              <a:rPr lang="en-US" sz="2400" dirty="0">
                <a:latin typeface="Times New Roman"/>
                <a:ea typeface="+mn-lt"/>
                <a:cs typeface="+mn-lt"/>
              </a:rPr>
              <a:t>Increased Statistical Power.</a:t>
            </a:r>
            <a:endParaRPr lang="en-US" sz="2400" dirty="0">
              <a:latin typeface="Times New Roman"/>
              <a:ea typeface="+mn-lt"/>
              <a:cs typeface="Times New Roman"/>
            </a:endParaRPr>
          </a:p>
          <a:p>
            <a:pPr marL="342900" indent="-342900">
              <a:lnSpc>
                <a:spcPct val="90000"/>
              </a:lnSpc>
            </a:pPr>
            <a:r>
              <a:rPr lang="en-US" sz="2400" dirty="0">
                <a:latin typeface="Times New Roman"/>
                <a:ea typeface="+mn-lt"/>
                <a:cs typeface="+mn-lt"/>
              </a:rPr>
              <a:t>Comprehensive Data Analysis</a:t>
            </a:r>
            <a:endParaRPr lang="en-US" sz="2400" b="1" dirty="0">
              <a:latin typeface="Times New Roman"/>
              <a:ea typeface="+mn-lt"/>
              <a:cs typeface="+mn-lt"/>
            </a:endParaRPr>
          </a:p>
          <a:p>
            <a:pPr marL="342900" indent="-342900">
              <a:lnSpc>
                <a:spcPct val="90000"/>
              </a:lnSpc>
            </a:pPr>
            <a:r>
              <a:rPr lang="en-US" sz="2400" dirty="0">
                <a:latin typeface="Times New Roman"/>
                <a:ea typeface="+mn-lt"/>
                <a:cs typeface="+mn-lt"/>
              </a:rPr>
              <a:t>beneficial in fields like psychology, medicine, and environmental science where variables are often interrelated.</a:t>
            </a:r>
            <a:endParaRPr lang="en-US" sz="2400" dirty="0"/>
          </a:p>
          <a:p>
            <a:pPr marL="0" indent="0">
              <a:lnSpc>
                <a:spcPct val="90000"/>
              </a:lnSpc>
              <a:buNone/>
            </a:pPr>
            <a:r>
              <a:rPr lang="en-US" sz="2400" b="1" u="sng" dirty="0">
                <a:latin typeface="Times New Roman"/>
                <a:cs typeface="Times New Roman"/>
              </a:rPr>
              <a:t>Disadvantages</a:t>
            </a:r>
          </a:p>
          <a:p>
            <a:pPr marL="342900" indent="-342900">
              <a:lnSpc>
                <a:spcPct val="90000"/>
              </a:lnSpc>
            </a:pPr>
            <a:r>
              <a:rPr lang="en-US" sz="2400" dirty="0">
                <a:latin typeface="Times New Roman"/>
                <a:ea typeface="+mn-lt"/>
                <a:cs typeface="+mn-lt"/>
              </a:rPr>
              <a:t>Complexity of Interpretation.</a:t>
            </a:r>
          </a:p>
          <a:p>
            <a:pPr marL="342900" indent="-342900">
              <a:lnSpc>
                <a:spcPct val="90000"/>
              </a:lnSpc>
            </a:pPr>
            <a:r>
              <a:rPr lang="en-US" sz="2400" dirty="0">
                <a:latin typeface="Times New Roman"/>
                <a:ea typeface="+mn-lt"/>
                <a:cs typeface="+mn-lt"/>
              </a:rPr>
              <a:t>Sample Size Requirements.</a:t>
            </a:r>
            <a:endParaRPr lang="en-US" sz="2400" dirty="0">
              <a:latin typeface="Times New Roman"/>
              <a:ea typeface="+mn-lt"/>
              <a:cs typeface="Times New Roman"/>
            </a:endParaRPr>
          </a:p>
          <a:p>
            <a:pPr marL="342900" indent="-342900">
              <a:lnSpc>
                <a:spcPct val="90000"/>
              </a:lnSpc>
            </a:pPr>
            <a:r>
              <a:rPr lang="en-US" sz="2400" dirty="0">
                <a:latin typeface="Times New Roman"/>
                <a:ea typeface="+mn-lt"/>
                <a:cs typeface="+mn-lt"/>
              </a:rPr>
              <a:t>Sensitivity to Outliers.</a:t>
            </a:r>
            <a:endParaRPr lang="en-US" sz="2400" dirty="0">
              <a:latin typeface="Times New Roman"/>
              <a:cs typeface="Times New Roman"/>
            </a:endParaRPr>
          </a:p>
        </p:txBody>
      </p:sp>
      <p:sp>
        <p:nvSpPr>
          <p:cNvPr id="19" name="Freeform: Shape 18">
            <a:extLst>
              <a:ext uri="{FF2B5EF4-FFF2-40B4-BE49-F238E27FC236}">
                <a16:creationId xmlns:a16="http://schemas.microsoft.com/office/drawing/2014/main" id="{C6BFDF0B-6325-416D-926F-7141006D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93668" y="5127460"/>
            <a:ext cx="6498333" cy="1730540"/>
          </a:xfrm>
          <a:custGeom>
            <a:avLst/>
            <a:gdLst>
              <a:gd name="connsiteX0" fmla="*/ 2987112 w 6498333"/>
              <a:gd name="connsiteY0" fmla="*/ 1730384 h 1730540"/>
              <a:gd name="connsiteX1" fmla="*/ 3113423 w 6498333"/>
              <a:gd name="connsiteY1" fmla="*/ 1728494 h 1730540"/>
              <a:gd name="connsiteX2" fmla="*/ 6436159 w 6498333"/>
              <a:gd name="connsiteY2" fmla="*/ 1396018 h 1730540"/>
              <a:gd name="connsiteX3" fmla="*/ 6498333 w 6498333"/>
              <a:gd name="connsiteY3" fmla="*/ 1381988 h 1730540"/>
              <a:gd name="connsiteX4" fmla="*/ 6498333 w 6498333"/>
              <a:gd name="connsiteY4" fmla="*/ 0 h 1730540"/>
              <a:gd name="connsiteX5" fmla="*/ 723703 w 6498333"/>
              <a:gd name="connsiteY5" fmla="*/ 0 h 1730540"/>
              <a:gd name="connsiteX6" fmla="*/ 629735 w 6498333"/>
              <a:gd name="connsiteY6" fmla="*/ 31770 h 1730540"/>
              <a:gd name="connsiteX7" fmla="*/ 127078 w 6498333"/>
              <a:gd name="connsiteY7" fmla="*/ 173371 h 1730540"/>
              <a:gd name="connsiteX8" fmla="*/ 0 w 6498333"/>
              <a:gd name="connsiteY8" fmla="*/ 235577 h 1730540"/>
              <a:gd name="connsiteX9" fmla="*/ 967530 w 6498333"/>
              <a:gd name="connsiteY9" fmla="*/ 225208 h 1730540"/>
              <a:gd name="connsiteX10" fmla="*/ 620954 w 6498333"/>
              <a:gd name="connsiteY10" fmla="*/ 408367 h 1730540"/>
              <a:gd name="connsiteX11" fmla="*/ 542972 w 6498333"/>
              <a:gd name="connsiteY11" fmla="*/ 463661 h 1730540"/>
              <a:gd name="connsiteX12" fmla="*/ 635392 w 6498333"/>
              <a:gd name="connsiteY12" fmla="*/ 515499 h 1730540"/>
              <a:gd name="connsiteX13" fmla="*/ 843339 w 6498333"/>
              <a:gd name="connsiteY13" fmla="*/ 532778 h 1730540"/>
              <a:gd name="connsiteX14" fmla="*/ 297479 w 6498333"/>
              <a:gd name="connsiteY14" fmla="*/ 584615 h 1730540"/>
              <a:gd name="connsiteX15" fmla="*/ 358130 w 6498333"/>
              <a:gd name="connsiteY15" fmla="*/ 688289 h 1730540"/>
              <a:gd name="connsiteX16" fmla="*/ 326361 w 6498333"/>
              <a:gd name="connsiteY16" fmla="*/ 809243 h 1730540"/>
              <a:gd name="connsiteX17" fmla="*/ 649833 w 6498333"/>
              <a:gd name="connsiteY17" fmla="*/ 854169 h 1730540"/>
              <a:gd name="connsiteX18" fmla="*/ 1111937 w 6498333"/>
              <a:gd name="connsiteY18" fmla="*/ 992402 h 1730540"/>
              <a:gd name="connsiteX19" fmla="*/ 1559599 w 6498333"/>
              <a:gd name="connsiteY19" fmla="*/ 1033872 h 1730540"/>
              <a:gd name="connsiteX20" fmla="*/ 1929284 w 6498333"/>
              <a:gd name="connsiteY20" fmla="*/ 1078798 h 1730540"/>
              <a:gd name="connsiteX21" fmla="*/ 1608698 w 6498333"/>
              <a:gd name="connsiteY21" fmla="*/ 1154826 h 1730540"/>
              <a:gd name="connsiteX22" fmla="*/ 2183442 w 6498333"/>
              <a:gd name="connsiteY22" fmla="*/ 1227398 h 1730540"/>
              <a:gd name="connsiteX23" fmla="*/ 2267197 w 6498333"/>
              <a:gd name="connsiteY23" fmla="*/ 1217031 h 1730540"/>
              <a:gd name="connsiteX24" fmla="*/ 3148082 w 6498333"/>
              <a:gd name="connsiteY24" fmla="*/ 1123724 h 1730540"/>
              <a:gd name="connsiteX25" fmla="*/ 3330034 w 6498333"/>
              <a:gd name="connsiteY25" fmla="*/ 1154826 h 1730540"/>
              <a:gd name="connsiteX26" fmla="*/ 3145192 w 6498333"/>
              <a:gd name="connsiteY26" fmla="*/ 1230854 h 1730540"/>
              <a:gd name="connsiteX27" fmla="*/ 2504025 w 6498333"/>
              <a:gd name="connsiteY27" fmla="*/ 1376000 h 1730540"/>
              <a:gd name="connsiteX28" fmla="*/ 2954575 w 6498333"/>
              <a:gd name="connsiteY28" fmla="*/ 1348352 h 1730540"/>
              <a:gd name="connsiteX29" fmla="*/ 2492471 w 6498333"/>
              <a:gd name="connsiteY29" fmla="*/ 1524600 h 1730540"/>
              <a:gd name="connsiteX30" fmla="*/ 2342289 w 6498333"/>
              <a:gd name="connsiteY30" fmla="*/ 1579893 h 1730540"/>
              <a:gd name="connsiteX31" fmla="*/ 2489584 w 6498333"/>
              <a:gd name="connsiteY31" fmla="*/ 1693935 h 1730540"/>
              <a:gd name="connsiteX32" fmla="*/ 2987112 w 6498333"/>
              <a:gd name="connsiteY32" fmla="*/ 1730384 h 173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98333" h="1730540">
                <a:moveTo>
                  <a:pt x="2987112" y="1730384"/>
                </a:moveTo>
                <a:cubicBezTo>
                  <a:pt x="3042664" y="1730870"/>
                  <a:pt x="3088152" y="1730222"/>
                  <a:pt x="3113423" y="1728494"/>
                </a:cubicBezTo>
                <a:cubicBezTo>
                  <a:pt x="3293752" y="1716831"/>
                  <a:pt x="4808270" y="1725943"/>
                  <a:pt x="6436159" y="1396018"/>
                </a:cubicBezTo>
                <a:lnTo>
                  <a:pt x="6498333" y="1381988"/>
                </a:lnTo>
                <a:lnTo>
                  <a:pt x="6498333" y="0"/>
                </a:lnTo>
                <a:lnTo>
                  <a:pt x="723703" y="0"/>
                </a:lnTo>
                <a:lnTo>
                  <a:pt x="629735" y="31770"/>
                </a:lnTo>
                <a:cubicBezTo>
                  <a:pt x="421263" y="101447"/>
                  <a:pt x="228886" y="161708"/>
                  <a:pt x="127078" y="173371"/>
                </a:cubicBezTo>
                <a:cubicBezTo>
                  <a:pt x="86644" y="176827"/>
                  <a:pt x="25993" y="163004"/>
                  <a:pt x="0" y="235577"/>
                </a:cubicBezTo>
                <a:cubicBezTo>
                  <a:pt x="306144" y="346163"/>
                  <a:pt x="641170" y="183739"/>
                  <a:pt x="967530" y="225208"/>
                </a:cubicBezTo>
                <a:cubicBezTo>
                  <a:pt x="866445" y="353075"/>
                  <a:pt x="745142" y="384177"/>
                  <a:pt x="620954" y="408367"/>
                </a:cubicBezTo>
                <a:cubicBezTo>
                  <a:pt x="589182" y="415279"/>
                  <a:pt x="542972" y="422191"/>
                  <a:pt x="542972" y="463661"/>
                </a:cubicBezTo>
                <a:cubicBezTo>
                  <a:pt x="542972" y="515499"/>
                  <a:pt x="594959" y="505130"/>
                  <a:pt x="635392" y="515499"/>
                </a:cubicBezTo>
                <a:cubicBezTo>
                  <a:pt x="693155" y="529321"/>
                  <a:pt x="762471" y="470573"/>
                  <a:pt x="843339" y="532778"/>
                </a:cubicBezTo>
                <a:cubicBezTo>
                  <a:pt x="646945" y="574247"/>
                  <a:pt x="476544" y="588071"/>
                  <a:pt x="297479" y="584615"/>
                </a:cubicBezTo>
                <a:cubicBezTo>
                  <a:pt x="323472" y="629541"/>
                  <a:pt x="378348" y="639908"/>
                  <a:pt x="358130" y="688289"/>
                </a:cubicBezTo>
                <a:cubicBezTo>
                  <a:pt x="343689" y="726304"/>
                  <a:pt x="283038" y="760862"/>
                  <a:pt x="326361" y="809243"/>
                </a:cubicBezTo>
                <a:cubicBezTo>
                  <a:pt x="427447" y="843802"/>
                  <a:pt x="554524" y="788508"/>
                  <a:pt x="649833" y="854169"/>
                </a:cubicBezTo>
                <a:cubicBezTo>
                  <a:pt x="782688" y="947476"/>
                  <a:pt x="961753" y="940565"/>
                  <a:pt x="1111937" y="992402"/>
                </a:cubicBezTo>
                <a:cubicBezTo>
                  <a:pt x="1161035" y="1009682"/>
                  <a:pt x="1472955" y="1023504"/>
                  <a:pt x="1559599" y="1033872"/>
                </a:cubicBezTo>
                <a:cubicBezTo>
                  <a:pt x="1678015" y="1047696"/>
                  <a:pt x="1805093" y="1023504"/>
                  <a:pt x="1929284" y="1078798"/>
                </a:cubicBezTo>
                <a:cubicBezTo>
                  <a:pt x="1828198" y="1130635"/>
                  <a:pt x="1727113" y="1075343"/>
                  <a:pt x="1608698" y="1154826"/>
                </a:cubicBezTo>
                <a:cubicBezTo>
                  <a:pt x="1825309" y="1175561"/>
                  <a:pt x="2015928" y="1158282"/>
                  <a:pt x="2183442" y="1227398"/>
                </a:cubicBezTo>
                <a:cubicBezTo>
                  <a:pt x="2203658" y="1237767"/>
                  <a:pt x="2238314" y="1220487"/>
                  <a:pt x="2267197" y="1217031"/>
                </a:cubicBezTo>
                <a:cubicBezTo>
                  <a:pt x="2561787" y="1179017"/>
                  <a:pt x="2853490" y="1134091"/>
                  <a:pt x="3148082" y="1123724"/>
                </a:cubicBezTo>
                <a:cubicBezTo>
                  <a:pt x="3214508" y="1120268"/>
                  <a:pt x="3327146" y="1092621"/>
                  <a:pt x="3330034" y="1154826"/>
                </a:cubicBezTo>
                <a:cubicBezTo>
                  <a:pt x="3330034" y="1251589"/>
                  <a:pt x="3214508" y="1220487"/>
                  <a:pt x="3145192" y="1230854"/>
                </a:cubicBezTo>
                <a:cubicBezTo>
                  <a:pt x="2931471" y="1268869"/>
                  <a:pt x="2711970" y="1282691"/>
                  <a:pt x="2504025" y="1376000"/>
                </a:cubicBezTo>
                <a:cubicBezTo>
                  <a:pt x="2654207" y="1365632"/>
                  <a:pt x="2804392" y="1358720"/>
                  <a:pt x="2954575" y="1348352"/>
                </a:cubicBezTo>
                <a:cubicBezTo>
                  <a:pt x="2787063" y="1386367"/>
                  <a:pt x="2654207" y="1476218"/>
                  <a:pt x="2492471" y="1524600"/>
                </a:cubicBezTo>
                <a:cubicBezTo>
                  <a:pt x="2408715" y="1548791"/>
                  <a:pt x="2342289" y="1579893"/>
                  <a:pt x="2342289" y="1579893"/>
                </a:cubicBezTo>
                <a:cubicBezTo>
                  <a:pt x="2342289" y="1579893"/>
                  <a:pt x="2356730" y="1655921"/>
                  <a:pt x="2489584" y="1693935"/>
                </a:cubicBezTo>
                <a:cubicBezTo>
                  <a:pt x="2563232" y="1717262"/>
                  <a:pt x="2820457" y="1728925"/>
                  <a:pt x="2987112" y="1730384"/>
                </a:cubicBezTo>
                <a:close/>
              </a:path>
            </a:pathLst>
          </a:custGeom>
          <a:solidFill>
            <a:srgbClr val="AAA31E">
              <a:alpha val="10000"/>
            </a:srgbClr>
          </a:solidFill>
          <a:ln w="32707" cap="flat">
            <a:noFill/>
            <a:prstDash val="solid"/>
            <a:miter/>
          </a:ln>
        </p:spPr>
        <p:txBody>
          <a:bodyPr wrap="square" rtlCol="0" anchor="ctr">
            <a:noAutofit/>
          </a:bodyPr>
          <a:lstStyle/>
          <a:p>
            <a:endParaRPr lang="en-US">
              <a:solidFill>
                <a:schemeClr val="tx1"/>
              </a:solidFill>
            </a:endParaRPr>
          </a:p>
        </p:txBody>
      </p:sp>
    </p:spTree>
    <p:extLst>
      <p:ext uri="{BB962C8B-B14F-4D97-AF65-F5344CB8AC3E}">
        <p14:creationId xmlns:p14="http://schemas.microsoft.com/office/powerpoint/2010/main" val="346991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6642-11CE-BF68-B8BC-9E64CCB1213E}"/>
              </a:ext>
            </a:extLst>
          </p:cNvPr>
          <p:cNvSpPr>
            <a:spLocks noGrp="1"/>
          </p:cNvSpPr>
          <p:nvPr>
            <p:ph type="title"/>
          </p:nvPr>
        </p:nvSpPr>
        <p:spPr/>
        <p:txBody>
          <a:bodyPr/>
          <a:lstStyle/>
          <a:p>
            <a:r>
              <a:rPr lang="en-US" b="1" dirty="0">
                <a:latin typeface="Times New Roman"/>
                <a:cs typeface="Times New Roman"/>
              </a:rPr>
              <a:t>Real Life Example of MANOVA</a:t>
            </a:r>
          </a:p>
        </p:txBody>
      </p:sp>
      <p:sp>
        <p:nvSpPr>
          <p:cNvPr id="3" name="Content Placeholder 2">
            <a:extLst>
              <a:ext uri="{FF2B5EF4-FFF2-40B4-BE49-F238E27FC236}">
                <a16:creationId xmlns:a16="http://schemas.microsoft.com/office/drawing/2014/main" id="{25E42B59-6F0F-6BD8-52BD-DB8AB94596E5}"/>
              </a:ext>
            </a:extLst>
          </p:cNvPr>
          <p:cNvSpPr>
            <a:spLocks noGrp="1"/>
          </p:cNvSpPr>
          <p:nvPr>
            <p:ph idx="1"/>
          </p:nvPr>
        </p:nvSpPr>
        <p:spPr>
          <a:xfrm>
            <a:off x="838200" y="2011680"/>
            <a:ext cx="9870831" cy="4160520"/>
          </a:xfrm>
        </p:spPr>
        <p:txBody>
          <a:bodyPr vert="horz" lIns="91440" tIns="45720" rIns="91440" bIns="45720" rtlCol="0" anchor="t">
            <a:normAutofit/>
          </a:bodyPr>
          <a:lstStyle/>
          <a:p>
            <a:r>
              <a:rPr lang="en-US" sz="2400" dirty="0">
                <a:solidFill>
                  <a:srgbClr val="444444"/>
                </a:solidFill>
                <a:latin typeface="Times New Roman"/>
                <a:ea typeface="+mn-lt"/>
                <a:cs typeface="+mn-lt"/>
              </a:rPr>
              <a:t>Suppose a psychologist wants to study the effects of different treatments on two different outcomes: anxiety levels and self-esteem scores. </a:t>
            </a:r>
            <a:endParaRPr lang="en-US" sz="2400" dirty="0">
              <a:solidFill>
                <a:srgbClr val="000000"/>
              </a:solidFill>
              <a:latin typeface="Times New Roman"/>
              <a:ea typeface="+mn-lt"/>
              <a:cs typeface="Times New Roman"/>
            </a:endParaRPr>
          </a:p>
          <a:p>
            <a:r>
              <a:rPr lang="en-US" sz="2400" dirty="0">
                <a:solidFill>
                  <a:srgbClr val="444444"/>
                </a:solidFill>
                <a:latin typeface="Times New Roman"/>
                <a:ea typeface="+mn-lt"/>
                <a:cs typeface="+mn-lt"/>
              </a:rPr>
              <a:t>The psychologist decided to compare three treatments: cognitive behavioral therapy (CBT), medication, and a control group (no treatment). </a:t>
            </a:r>
            <a:endParaRPr lang="en-US" sz="2400">
              <a:solidFill>
                <a:srgbClr val="000000"/>
              </a:solidFill>
              <a:latin typeface="Times New Roman"/>
              <a:ea typeface="+mn-lt"/>
              <a:cs typeface="Times New Roman"/>
            </a:endParaRPr>
          </a:p>
          <a:p>
            <a:r>
              <a:rPr lang="en-US" sz="2400" dirty="0">
                <a:solidFill>
                  <a:srgbClr val="444444"/>
                </a:solidFill>
                <a:latin typeface="Times New Roman"/>
                <a:ea typeface="+mn-lt"/>
                <a:cs typeface="+mn-lt"/>
              </a:rPr>
              <a:t>In this case, the treatment type is the independent variable (with three levels: CBT, medication, and control), and the two dependent variables are anxiety levels and self-esteem scores.</a:t>
            </a:r>
            <a:endParaRPr lang="en-US" sz="2400">
              <a:latin typeface="Times New Roman"/>
              <a:cs typeface="Times New Roman"/>
            </a:endParaRPr>
          </a:p>
        </p:txBody>
      </p:sp>
    </p:spTree>
    <p:extLst>
      <p:ext uri="{BB962C8B-B14F-4D97-AF65-F5344CB8AC3E}">
        <p14:creationId xmlns:p14="http://schemas.microsoft.com/office/powerpoint/2010/main" val="177567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D6C897-BA9F-2909-9E78-A3045E8F422A}"/>
              </a:ext>
            </a:extLst>
          </p:cNvPr>
          <p:cNvPicPr>
            <a:picLocks noChangeAspect="1"/>
          </p:cNvPicPr>
          <p:nvPr/>
        </p:nvPicPr>
        <p:blipFill rotWithShape="1">
          <a:blip r:embed="rId2"/>
          <a:srcRect t="29688"/>
          <a:stretch/>
        </p:blipFill>
        <p:spPr>
          <a:xfrm>
            <a:off x="-3047" y="10"/>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sz="4000" b="1" dirty="0">
                <a:solidFill>
                  <a:schemeClr val="bg1"/>
                </a:solidFill>
                <a:latin typeface="Times New Roman"/>
                <a:cs typeface="Times New Roman"/>
              </a:rPr>
              <a:t>Thankyou</a:t>
            </a:r>
          </a:p>
        </p:txBody>
      </p:sp>
      <p:cxnSp>
        <p:nvCxnSpPr>
          <p:cNvPr id="16" name="Straight Connector 15">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97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VTI">
  <a:themeElements>
    <a:clrScheme name="AnalogousFromRegularSeedRightStep">
      <a:dk1>
        <a:srgbClr val="000000"/>
      </a:dk1>
      <a:lt1>
        <a:srgbClr val="FFFFFF"/>
      </a:lt1>
      <a:dk2>
        <a:srgbClr val="302F1B"/>
      </a:dk2>
      <a:lt2>
        <a:srgbClr val="F0F0F3"/>
      </a:lt2>
      <a:accent1>
        <a:srgbClr val="AAA31E"/>
      </a:accent1>
      <a:accent2>
        <a:srgbClr val="77B013"/>
      </a:accent2>
      <a:accent3>
        <a:srgbClr val="42B721"/>
      </a:accent3>
      <a:accent4>
        <a:srgbClr val="14B835"/>
      </a:accent4>
      <a:accent5>
        <a:srgbClr val="20B47C"/>
      </a:accent5>
      <a:accent6>
        <a:srgbClr val="14B2B7"/>
      </a:accent6>
      <a:hlink>
        <a:srgbClr val="6A6FCD"/>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3</TotalTime>
  <Words>479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Elephant</vt:lpstr>
      <vt:lpstr>Times New Roman</vt:lpstr>
      <vt:lpstr>BrushVTI</vt:lpstr>
      <vt:lpstr>MANOVA</vt:lpstr>
      <vt:lpstr>Introduction</vt:lpstr>
      <vt:lpstr>Difference between ANOVA and MANOVA</vt:lpstr>
      <vt:lpstr>Working of MANOVA</vt:lpstr>
      <vt:lpstr>Use in Data Science</vt:lpstr>
      <vt:lpstr>Advantages and Disadvantages</vt:lpstr>
      <vt:lpstr>Real Life Example of MANOVA</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PRIME</dc:creator>
  <cp:lastModifiedBy>2704_SYDS-A_Anshuman Verma</cp:lastModifiedBy>
  <cp:revision>374</cp:revision>
  <dcterms:created xsi:type="dcterms:W3CDTF">2024-02-21T11:15:49Z</dcterms:created>
  <dcterms:modified xsi:type="dcterms:W3CDTF">2024-02-23T03:14:08Z</dcterms:modified>
</cp:coreProperties>
</file>