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Lst>
  <p:notesMasterIdLst>
    <p:notesMasterId r:id="rId13"/>
  </p:notesMasterIdLst>
  <p:sldIdLst>
    <p:sldId id="256" r:id="rId2"/>
    <p:sldId id="257" r:id="rId3"/>
    <p:sldId id="270" r:id="rId4"/>
    <p:sldId id="269" r:id="rId5"/>
    <p:sldId id="259" r:id="rId6"/>
    <p:sldId id="260" r:id="rId7"/>
    <p:sldId id="261" r:id="rId8"/>
    <p:sldId id="262" r:id="rId9"/>
    <p:sldId id="263" r:id="rId10"/>
    <p:sldId id="264" r:id="rId11"/>
    <p:sldId id="271" r:id="rId12"/>
  </p:sldIdLst>
  <p:sldSz cx="12192000" cy="6858000"/>
  <p:notesSz cx="6858000" cy="9144000"/>
  <p:embeddedFontLst>
    <p:embeddedFont>
      <p:font typeface="Wingdings 3" panose="05040102010807070707" pitchFamily="18" charset="2"/>
      <p:regular r:id="rId14"/>
    </p:embeddedFon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440587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1393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407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15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889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594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846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378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894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8792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141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75194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99678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53707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96541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1944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1776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809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759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926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703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034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209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439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2804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5843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265828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10047288"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4000" dirty="0">
                <a:solidFill>
                  <a:schemeClr val="lt1"/>
                </a:solidFill>
                <a:latin typeface="Times New Roman"/>
                <a:ea typeface="Times New Roman"/>
                <a:cs typeface="Times New Roman"/>
                <a:sym typeface="Times New Roman"/>
              </a:rPr>
              <a:t>	Fraud </a:t>
            </a:r>
            <a:r>
              <a:rPr lang="en-US" sz="4000" dirty="0" err="1" smtClean="0">
                <a:solidFill>
                  <a:schemeClr val="lt1"/>
                </a:solidFill>
                <a:latin typeface="Times New Roman"/>
                <a:ea typeface="Times New Roman"/>
                <a:cs typeface="Times New Roman"/>
                <a:sym typeface="Times New Roman"/>
              </a:rPr>
              <a:t>Transacation</a:t>
            </a:r>
            <a:r>
              <a:rPr lang="en-US" sz="4000" dirty="0" smtClean="0">
                <a:solidFill>
                  <a:schemeClr val="lt1"/>
                </a:solidFill>
                <a:latin typeface="Times New Roman"/>
                <a:ea typeface="Times New Roman"/>
                <a:cs typeface="Times New Roman"/>
                <a:sym typeface="Times New Roman"/>
              </a:rPr>
              <a:t> </a:t>
            </a:r>
            <a:r>
              <a:rPr lang="en-US" sz="4000" dirty="0">
                <a:solidFill>
                  <a:schemeClr val="lt1"/>
                </a:solidFill>
                <a:latin typeface="Times New Roman"/>
                <a:ea typeface="Times New Roman"/>
                <a:cs typeface="Times New Roman"/>
                <a:sym typeface="Times New Roman"/>
              </a:rPr>
              <a:t>Detection</a:t>
            </a:r>
            <a:endParaRPr sz="4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330200"/>
            <a:ext cx="8534400" cy="2663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285750" lvl="0" indent="-184150" algn="l" rtl="0">
              <a:spcBef>
                <a:spcPts val="1000"/>
              </a:spcBef>
              <a:spcAft>
                <a:spcPts val="0"/>
              </a:spcAft>
              <a:buSzPts val="1600"/>
              <a:buNone/>
            </a:pPr>
            <a:endParaRPr dirty="0">
              <a:solidFill>
                <a:schemeClr val="lt1"/>
              </a:solidFill>
            </a:endParaRPr>
          </a:p>
        </p:txBody>
      </p:sp>
      <p:sp>
        <p:nvSpPr>
          <p:cNvPr id="3" name="Google Shape;180;p9"/>
          <p:cNvSpPr txBox="1">
            <a:spLocks/>
          </p:cNvSpPr>
          <p:nvPr/>
        </p:nvSpPr>
        <p:spPr>
          <a:xfrm>
            <a:off x="836612" y="1676400"/>
            <a:ext cx="8534400" cy="2663065"/>
          </a:xfrm>
          <a:prstGeom prst="rect">
            <a:avLst/>
          </a:prstGeom>
          <a:noFill/>
          <a:ln>
            <a:noFill/>
          </a:ln>
        </p:spPr>
        <p:txBody>
          <a:bodyPr spcFirstLastPara="1" vert="horz" wrap="square" lIns="91425" tIns="45700" rIns="91425" bIns="45700" rtlCol="0" anchor="ctr" anchorCtr="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184150">
              <a:spcBef>
                <a:spcPts val="0"/>
              </a:spcBef>
              <a:buSzPts val="1600"/>
              <a:buFont typeface="Wingdings 3" charset="2"/>
              <a:buNone/>
            </a:pPr>
            <a:endParaRPr lang="en-US" dirty="0" smtClean="0">
              <a:solidFill>
                <a:schemeClr val="lt1"/>
              </a:solidFill>
            </a:endParaRPr>
          </a:p>
          <a:p>
            <a:pPr marL="285750" indent="-184150">
              <a:buSzPts val="1600"/>
              <a:buFont typeface="Wingdings 3" charset="2"/>
              <a:buNone/>
            </a:pPr>
            <a:endParaRPr lang="en-US" dirty="0">
              <a:solidFill>
                <a:schemeClr val="l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5895" y="1585581"/>
            <a:ext cx="6878010" cy="47536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a:t>
            </a:r>
            <a:r>
              <a:rPr lang="en-US" dirty="0"/>
              <a:t>Thanks- </a:t>
            </a:r>
            <a:r>
              <a:rPr lang="en-US" dirty="0" err="1" smtClean="0"/>
              <a:t>Sudhanshu,Krish</a:t>
            </a:r>
            <a:r>
              <a:rPr lang="en-US" dirty="0" smtClean="0"/>
              <a:t> , </a:t>
            </a:r>
            <a:r>
              <a:rPr lang="en-US" dirty="0" err="1" smtClean="0"/>
              <a:t>iNeuron</a:t>
            </a:r>
            <a:r>
              <a:rPr lang="en-US" dirty="0" smtClean="0"/>
              <a:t> support team</a:t>
            </a:r>
            <a:endParaRPr lang="en-IN" dirty="0"/>
          </a:p>
        </p:txBody>
      </p:sp>
      <p:sp>
        <p:nvSpPr>
          <p:cNvPr id="3" name="Content Placeholder 2"/>
          <p:cNvSpPr>
            <a:spLocks noGrp="1"/>
          </p:cNvSpPr>
          <p:nvPr>
            <p:ph idx="1"/>
          </p:nvPr>
        </p:nvSpPr>
        <p:spPr>
          <a:xfrm>
            <a:off x="1104293" y="2662519"/>
            <a:ext cx="8946541" cy="4195481"/>
          </a:xfrm>
        </p:spPr>
        <p:txBody>
          <a:bodyPr/>
          <a:lstStyle/>
          <a:p>
            <a:pPr marL="0" indent="0">
              <a:buNone/>
            </a:pPr>
            <a:r>
              <a:rPr lang="en-US" dirty="0"/>
              <a:t>               </a:t>
            </a:r>
            <a:r>
              <a:rPr lang="en-US" dirty="0" smtClean="0"/>
              <a:t>Deigned    by-   Mohammad Danish</a:t>
            </a:r>
          </a:p>
          <a:p>
            <a:pPr marL="0" indent="0">
              <a:buNone/>
            </a:pPr>
            <a:r>
              <a:rPr lang="en-US" dirty="0"/>
              <a:t> </a:t>
            </a:r>
            <a:r>
              <a:rPr lang="en-US" dirty="0" smtClean="0"/>
              <a:t>                                           </a:t>
            </a:r>
            <a:r>
              <a:rPr lang="en-US" dirty="0" err="1" smtClean="0"/>
              <a:t>Diksha</a:t>
            </a:r>
            <a:r>
              <a:rPr lang="en-US" dirty="0" smtClean="0"/>
              <a:t> Sharma</a:t>
            </a:r>
          </a:p>
          <a:p>
            <a:pPr marL="0" indent="0">
              <a:buNone/>
            </a:pPr>
            <a:r>
              <a:rPr lang="en-US" dirty="0"/>
              <a:t> </a:t>
            </a:r>
            <a:r>
              <a:rPr lang="en-US" dirty="0" smtClean="0"/>
              <a:t>                                            Nitin </a:t>
            </a:r>
            <a:r>
              <a:rPr lang="en-US" dirty="0" err="1" smtClean="0"/>
              <a:t>kushwaha</a:t>
            </a:r>
            <a:endParaRPr lang="en-US" dirty="0"/>
          </a:p>
        </p:txBody>
      </p:sp>
    </p:spTree>
    <p:extLst>
      <p:ext uri="{BB962C8B-B14F-4D97-AF65-F5344CB8AC3E}">
        <p14:creationId xmlns:p14="http://schemas.microsoft.com/office/powerpoint/2010/main" val="79651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spcBef>
                <a:spcPts val="1040"/>
              </a:spcBef>
              <a:buSzPts val="1760"/>
              <a:buNone/>
            </a:pPr>
            <a:r>
              <a:rPr lang="en-US" sz="2200" dirty="0">
                <a:solidFill>
                  <a:schemeClr val="lt1"/>
                </a:solidFill>
                <a:latin typeface="Times New Roman"/>
                <a:ea typeface="Times New Roman"/>
                <a:cs typeface="Times New Roman"/>
                <a:sym typeface="Times New Roman"/>
              </a:rPr>
              <a:t>Objective: </a:t>
            </a:r>
            <a:endParaRPr lang="en-US" sz="2200" dirty="0" smtClean="0">
              <a:solidFill>
                <a:schemeClr val="lt1"/>
              </a:solidFill>
              <a:latin typeface="Times New Roman"/>
              <a:ea typeface="Times New Roman"/>
              <a:cs typeface="Times New Roman"/>
              <a:sym typeface="Times New Roman"/>
            </a:endParaRPr>
          </a:p>
          <a:p>
            <a:pPr marL="0" lvl="0" indent="0" algn="just">
              <a:spcBef>
                <a:spcPts val="1040"/>
              </a:spcBef>
              <a:buSzPts val="1760"/>
              <a:buNone/>
            </a:pPr>
            <a:r>
              <a:rPr lang="en-US" dirty="0" smtClean="0">
                <a:latin typeface="Times New Roman" panose="02020603050405020304" pitchFamily="18" charset="0"/>
                <a:cs typeface="Times New Roman" panose="02020603050405020304" pitchFamily="18" charset="0"/>
              </a:rPr>
              <a:t>Credit </a:t>
            </a:r>
            <a:r>
              <a:rPr lang="en-US" dirty="0">
                <a:latin typeface="Times New Roman" panose="02020603050405020304" pitchFamily="18" charset="0"/>
                <a:cs typeface="Times New Roman" panose="02020603050405020304" pitchFamily="18" charset="0"/>
              </a:rPr>
              <a:t>card frauds are easy and friendly targets. E-commerce and many other online sites have increased the online payment modes, increasing the risk for online frauds. Increase in fraud rates, researchers started using different machine learning methods to detect and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frauds in online transactions. The main aim of the paper is to design and develop a novel fraud detection method for </a:t>
            </a:r>
            <a:r>
              <a:rPr lang="en-US" dirty="0" smtClean="0">
                <a:latin typeface="Times New Roman" panose="02020603050405020304" pitchFamily="18" charset="0"/>
                <a:cs typeface="Times New Roman" panose="02020603050405020304" pitchFamily="18" charset="0"/>
              </a:rPr>
              <a:t>Transaction </a:t>
            </a:r>
            <a:r>
              <a:rPr lang="en-US" dirty="0">
                <a:latin typeface="Times New Roman" panose="02020603050405020304" pitchFamily="18" charset="0"/>
                <a:cs typeface="Times New Roman" panose="02020603050405020304" pitchFamily="18" charset="0"/>
              </a:rPr>
              <a:t>Data, with an objective,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past transaction details of the customers and extract the </a:t>
            </a:r>
            <a:r>
              <a:rPr lang="en-US" dirty="0" err="1">
                <a:latin typeface="Times New Roman" panose="02020603050405020304" pitchFamily="18" charset="0"/>
                <a:cs typeface="Times New Roman" panose="02020603050405020304" pitchFamily="18" charset="0"/>
              </a:rPr>
              <a:t>behavioural</a:t>
            </a:r>
            <a:r>
              <a:rPr lang="en-US" dirty="0">
                <a:latin typeface="Times New Roman" panose="02020603050405020304" pitchFamily="18" charset="0"/>
                <a:cs typeface="Times New Roman" panose="02020603050405020304" pitchFamily="18" charset="0"/>
              </a:rPr>
              <a:t> patterns. </a:t>
            </a:r>
            <a:endParaRPr lang="en-US" dirty="0" smtClean="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Credit card generally refers to a card that is assigned to the customer (cardholder), usually allowing them to purchase goods and services within credit limit or withdraw cash in advance. Credit card provides the cardholder an advantage of the time, i.e., it provides time for their customers to repay later in a prescribed time, by carrying it to the next billing cycle.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Credit card frauds are easy targets. Without any risks, a significant amount can be withdrawn without the owner’s knowledge, in a short period. Fraudsters always try to make every fraudulent transaction legitimate, which makes fraud detection very challenging and difficult task to detect</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With different frauds mostly credit card frauds, often in the news for the past few years, frauds are in the top of mind for most the world’s population. Credit card dataset is highly imbalanced because there will be more legitimate transaction when compared with a fraudulent one.</a:t>
            </a:r>
          </a:p>
        </p:txBody>
      </p:sp>
    </p:spTree>
    <p:extLst>
      <p:ext uri="{BB962C8B-B14F-4D97-AF65-F5344CB8AC3E}">
        <p14:creationId xmlns:p14="http://schemas.microsoft.com/office/powerpoint/2010/main" val="74597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spcBef>
                <a:spcPts val="1040"/>
              </a:spcBef>
            </a:pPr>
            <a:r>
              <a:rPr lang="en-US" sz="5400" dirty="0">
                <a:solidFill>
                  <a:schemeClr val="lt1"/>
                </a:solidFill>
                <a:latin typeface="Times New Roman"/>
                <a:ea typeface="Times New Roman"/>
                <a:cs typeface="Times New Roman"/>
                <a:sym typeface="Times New Roman"/>
              </a:rPr>
              <a:t>Benefits: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103313" y="2052918"/>
            <a:ext cx="5373688" cy="4195481"/>
          </a:xfrm>
        </p:spPr>
        <p:txBody>
          <a:bodyPr/>
          <a:lstStyle/>
          <a:p>
            <a:r>
              <a:rPr lang="en-US" dirty="0">
                <a:solidFill>
                  <a:schemeClr val="lt1"/>
                </a:solidFill>
                <a:latin typeface="Times New Roman"/>
                <a:ea typeface="Times New Roman"/>
                <a:cs typeface="Times New Roman"/>
                <a:sym typeface="Times New Roman"/>
              </a:rPr>
              <a:t>Detection of </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frauds</a:t>
            </a:r>
            <a:r>
              <a:rPr lang="en-US" dirty="0" smtClean="0">
                <a:solidFill>
                  <a:schemeClr val="lt1"/>
                </a:solidFill>
                <a:latin typeface="Times New Roman"/>
                <a:ea typeface="Times New Roman"/>
                <a:cs typeface="Times New Roman"/>
                <a:sym typeface="Times New Roman"/>
              </a:rPr>
              <a:t>.</a:t>
            </a:r>
          </a:p>
          <a:p>
            <a:pPr algn="just"/>
            <a:r>
              <a:rPr lang="en-US" dirty="0" err="1" smtClean="0">
                <a:latin typeface="Times New Roman" panose="02020603050405020304" pitchFamily="18" charset="0"/>
                <a:cs typeface="Times New Roman" panose="02020603050405020304" pitchFamily="18" charset="0"/>
              </a:rPr>
              <a:t>Analyse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past transaction details of the customers and extract the </a:t>
            </a:r>
            <a:r>
              <a:rPr lang="en-US" dirty="0" err="1">
                <a:latin typeface="Times New Roman" panose="02020603050405020304" pitchFamily="18" charset="0"/>
                <a:cs typeface="Times New Roman" panose="02020603050405020304" pitchFamily="18" charset="0"/>
              </a:rPr>
              <a:t>behavioural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patterns.</a:t>
            </a:r>
          </a:p>
          <a:p>
            <a:r>
              <a:rPr lang="en-US" dirty="0" smtClean="0">
                <a:latin typeface="Times New Roman" panose="02020603050405020304" pitchFamily="18" charset="0"/>
                <a:cs typeface="Times New Roman" panose="02020603050405020304" pitchFamily="18" charset="0"/>
              </a:rPr>
              <a:t>Easily evaluate transaction is fraud or not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60660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592" y="1472806"/>
            <a:ext cx="10058400" cy="52233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Methodology:</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 all required </a:t>
            </a:r>
            <a:r>
              <a:rPr lang="en-US" dirty="0" smtClean="0">
                <a:latin typeface="Times New Roman" panose="02020603050405020304" pitchFamily="18" charset="0"/>
                <a:cs typeface="Times New Roman" panose="02020603050405020304" pitchFamily="18" charset="0"/>
              </a:rPr>
              <a:t>libraries</a:t>
            </a:r>
          </a:p>
          <a:p>
            <a:pPr>
              <a:spcBef>
                <a:spcPts val="0"/>
              </a:spcBef>
              <a:buSzPts val="176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Data</a:t>
            </a:r>
          </a:p>
          <a:p>
            <a:pPr>
              <a:spcBef>
                <a:spcPts val="0"/>
              </a:spcBef>
              <a:buSzPts val="176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Vislalisiong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null </a:t>
            </a:r>
            <a:r>
              <a:rPr lang="en-US" dirty="0" smtClean="0">
                <a:latin typeface="Times New Roman" panose="02020603050405020304" pitchFamily="18" charset="0"/>
                <a:cs typeface="Times New Roman" panose="02020603050405020304" pitchFamily="18" charset="0"/>
              </a:rPr>
              <a:t>values</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Splitting data in Training and Testing sets</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scaling</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KNN training</a:t>
            </a: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SVM training</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aive </a:t>
            </a:r>
            <a:r>
              <a:rPr lang="en-US" dirty="0" err="1">
                <a:latin typeface="Times New Roman" panose="02020603050405020304" pitchFamily="18" charset="0"/>
                <a:cs typeface="Times New Roman" panose="02020603050405020304" pitchFamily="18" charset="0"/>
              </a:rPr>
              <a:t>bayes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training</a:t>
            </a: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Decision Tree training</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Random forest training</a:t>
            </a:r>
          </a:p>
          <a:p>
            <a:pPr>
              <a:spcBef>
                <a:spcPts val="0"/>
              </a:spcBef>
              <a:buSzPts val="1760"/>
              <a:buFont typeface="Wingdings" panose="05000000000000000000" pitchFamily="2" charset="2"/>
              <a:buChar char="Ø"/>
            </a:pPr>
            <a:endParaRPr lang="en-US" b="1" dirty="0"/>
          </a:p>
          <a:p>
            <a:pPr>
              <a:spcBef>
                <a:spcPts val="0"/>
              </a:spcBef>
              <a:buSzPts val="1760"/>
              <a:buFont typeface="Wingdings" panose="05000000000000000000" pitchFamily="2" charset="2"/>
              <a:buChar char="Ø"/>
            </a:pPr>
            <a:endParaRPr lang="en-US" b="1" dirty="0"/>
          </a:p>
          <a:p>
            <a:pPr marL="0" lvl="0" indent="0" algn="l" rtl="0">
              <a:spcBef>
                <a:spcPts val="0"/>
              </a:spcBef>
              <a:spcAft>
                <a:spcPts val="0"/>
              </a:spcAft>
              <a:buSzPts val="1760"/>
              <a:buNone/>
            </a:pPr>
            <a:endParaRPr dirty="0" smtClean="0"/>
          </a:p>
          <a:p>
            <a:pPr marL="742950" lvl="1" indent="-285750" algn="l" rtl="0">
              <a:spcBef>
                <a:spcPts val="960"/>
              </a:spcBef>
              <a:spcAft>
                <a:spcPts val="0"/>
              </a:spcAft>
              <a:buSzPts val="1440"/>
              <a:buFont typeface="Noto Sans Symbols"/>
              <a:buChar char="⮚"/>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84212" y="177800"/>
            <a:ext cx="8534400" cy="5875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Visualizing the null values:</a:t>
            </a:r>
            <a:endParaRPr dirty="0"/>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r>
              <a:rPr lang="en-US" dirty="0" smtClean="0">
                <a:latin typeface="Times New Roman"/>
                <a:ea typeface="Times New Roman"/>
                <a:cs typeface="Times New Roman"/>
                <a:sym typeface="Times New Roman"/>
              </a:rPr>
              <a:t>   </a:t>
            </a:r>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995" y="1663700"/>
            <a:ext cx="6504309" cy="4737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a:t>
            </a:r>
            <a:r>
              <a:rPr lang="en-US" dirty="0" err="1" smtClean="0">
                <a:solidFill>
                  <a:schemeClr val="lt1"/>
                </a:solidFill>
                <a:latin typeface="Times New Roman"/>
                <a:ea typeface="Times New Roman"/>
                <a:cs typeface="Times New Roman"/>
                <a:sym typeface="Times New Roman"/>
              </a:rPr>
              <a:t>Kaggle</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Data </a:t>
            </a:r>
            <a:r>
              <a:rPr lang="en-US" dirty="0">
                <a:solidFill>
                  <a:schemeClr val="lt1"/>
                </a:solidFill>
                <a:latin typeface="Times New Roman"/>
                <a:ea typeface="Times New Roman"/>
                <a:cs typeface="Times New Roman"/>
                <a:sym typeface="Times New Roman"/>
              </a:rPr>
              <a:t>Preprocessing   </a:t>
            </a:r>
            <a:endParaRPr lang="en-US" dirty="0" smtClean="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Data Validation</a:t>
            </a: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Data Training</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Model </a:t>
            </a:r>
            <a:r>
              <a:rPr lang="en-US" dirty="0">
                <a:solidFill>
                  <a:schemeClr val="lt1"/>
                </a:solidFill>
                <a:latin typeface="Times New Roman"/>
                <a:ea typeface="Times New Roman"/>
                <a:cs typeface="Times New Roman"/>
                <a:sym typeface="Times New Roman"/>
              </a:rPr>
              <a:t>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By using  </a:t>
            </a:r>
            <a:r>
              <a:rPr lang="en-US" sz="1800" dirty="0">
                <a:solidFill>
                  <a:schemeClr val="lt1"/>
                </a:solidFill>
                <a:latin typeface="Times New Roman"/>
                <a:ea typeface="Times New Roman"/>
                <a:cs typeface="Times New Roman"/>
                <a:sym typeface="Times New Roman"/>
              </a:rPr>
              <a:t>algorithms </a:t>
            </a:r>
            <a:r>
              <a:rPr lang="en-US" sz="1800" dirty="0" smtClean="0">
                <a:solidFill>
                  <a:schemeClr val="lt1"/>
                </a:solidFill>
                <a:latin typeface="Times New Roman"/>
                <a:ea typeface="Times New Roman"/>
                <a:cs typeface="Times New Roman"/>
                <a:sym typeface="Times New Roman"/>
              </a:rPr>
              <a:t>“KNN”,“</a:t>
            </a:r>
            <a:r>
              <a:rPr lang="en-US" sz="1800" dirty="0">
                <a:solidFill>
                  <a:schemeClr val="lt1"/>
                </a:solidFill>
                <a:latin typeface="Times New Roman"/>
                <a:ea typeface="Times New Roman"/>
                <a:cs typeface="Times New Roman"/>
                <a:sym typeface="Times New Roman"/>
              </a:rPr>
              <a:t>SVM” </a:t>
            </a:r>
            <a:r>
              <a:rPr lang="en-US" sz="1800" dirty="0" smtClean="0">
                <a:solidFill>
                  <a:schemeClr val="lt1"/>
                </a:solidFill>
                <a:latin typeface="Times New Roman"/>
                <a:ea typeface="Times New Roman"/>
                <a:cs typeface="Times New Roman"/>
                <a:sym typeface="Times New Roman"/>
              </a:rPr>
              <a:t>,“Naïve </a:t>
            </a:r>
            <a:r>
              <a:rPr lang="en-US" sz="1800" dirty="0" err="1" smtClean="0">
                <a:solidFill>
                  <a:schemeClr val="lt1"/>
                </a:solidFill>
                <a:latin typeface="Times New Roman"/>
                <a:ea typeface="Times New Roman"/>
                <a:cs typeface="Times New Roman"/>
                <a:sym typeface="Times New Roman"/>
              </a:rPr>
              <a:t>bayes</a:t>
            </a:r>
            <a:r>
              <a:rPr lang="en-US" sz="1800" dirty="0" smtClean="0">
                <a:solidFill>
                  <a:schemeClr val="lt1"/>
                </a:solidFill>
                <a:latin typeface="Times New Roman"/>
                <a:ea typeface="Times New Roman"/>
                <a:cs typeface="Times New Roman"/>
                <a:sym typeface="Times New Roman"/>
              </a:rPr>
              <a:t>”,  “Random </a:t>
            </a:r>
            <a:r>
              <a:rPr lang="en-US" sz="1800" dirty="0" err="1" smtClean="0">
                <a:solidFill>
                  <a:schemeClr val="lt1"/>
                </a:solidFill>
                <a:latin typeface="Times New Roman"/>
                <a:ea typeface="Times New Roman"/>
                <a:cs typeface="Times New Roman"/>
                <a:sym typeface="Times New Roman"/>
              </a:rPr>
              <a:t>Fores</a:t>
            </a:r>
            <a:r>
              <a:rPr lang="en-US" sz="1800" dirty="0" smtClean="0">
                <a:solidFill>
                  <a:schemeClr val="lt1"/>
                </a:solidFill>
                <a:latin typeface="Times New Roman"/>
                <a:ea typeface="Times New Roman"/>
                <a:cs typeface="Times New Roman"/>
                <a:sym typeface="Times New Roman"/>
              </a:rPr>
              <a:t>”. We </a:t>
            </a:r>
            <a:r>
              <a:rPr lang="en-US" sz="1800" dirty="0">
                <a:solidFill>
                  <a:schemeClr val="lt1"/>
                </a:solidFill>
                <a:latin typeface="Times New Roman"/>
                <a:ea typeface="Times New Roman"/>
                <a:cs typeface="Times New Roman"/>
                <a:sym typeface="Times New Roman"/>
              </a:rPr>
              <a:t>calculate </a:t>
            </a:r>
            <a:r>
              <a:rPr lang="en-US" sz="1800" dirty="0" smtClean="0">
                <a:solidFill>
                  <a:schemeClr val="lt1"/>
                </a:solidFill>
                <a:latin typeface="Times New Roman"/>
                <a:ea typeface="Times New Roman"/>
                <a:cs typeface="Times New Roman"/>
                <a:sym typeface="Times New Roman"/>
              </a:rPr>
              <a:t>the </a:t>
            </a:r>
            <a:r>
              <a:rPr lang="en-US" sz="1800" dirty="0">
                <a:solidFill>
                  <a:schemeClr val="lt1"/>
                </a:solidFill>
                <a:latin typeface="Times New Roman"/>
                <a:ea typeface="Times New Roman"/>
                <a:cs typeface="Times New Roman"/>
                <a:sym typeface="Times New Roman"/>
              </a:rPr>
              <a:t>scores for </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models and select the model with the best score. Similarly, the model is selected for each cluster. All the models for every cluster are saved for use in prediction</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24</TotalTime>
  <Words>353</Words>
  <Application>Microsoft Office PowerPoint</Application>
  <PresentationFormat>Widescreen</PresentationFormat>
  <Paragraphs>49</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Wingdings 3</vt:lpstr>
      <vt:lpstr>Arial</vt:lpstr>
      <vt:lpstr>Noto Sans Symbols</vt:lpstr>
      <vt:lpstr>Century Gothic</vt:lpstr>
      <vt:lpstr>Times New Roman</vt:lpstr>
      <vt:lpstr>Wingdings</vt:lpstr>
      <vt:lpstr>Ion</vt:lpstr>
      <vt:lpstr>PowerPoint Presentation</vt:lpstr>
      <vt:lpstr>PowerPoint Presentation</vt:lpstr>
      <vt:lpstr>Introduction:</vt:lpstr>
      <vt:lpstr>Benefits:  </vt:lpstr>
      <vt:lpstr>PowerPoint Presentation</vt:lpstr>
      <vt:lpstr>PowerPoint Presentation</vt:lpstr>
      <vt:lpstr>PowerPoint Presentation</vt:lpstr>
      <vt:lpstr>PowerPoint Presentation</vt:lpstr>
      <vt:lpstr>PowerPoint Presentation</vt:lpstr>
      <vt:lpstr>PowerPoint Presentation</vt:lpstr>
      <vt:lpstr>Special Thanks- Sudhanshu,Krish , iNeuron support team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lenovo</cp:lastModifiedBy>
  <cp:revision>4</cp:revision>
  <dcterms:created xsi:type="dcterms:W3CDTF">2021-06-19T13:01:53Z</dcterms:created>
  <dcterms:modified xsi:type="dcterms:W3CDTF">2021-09-19T14:42:29Z</dcterms:modified>
</cp:coreProperties>
</file>