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25"/>
  </p:notesMasterIdLst>
  <p:sldIdLst>
    <p:sldId id="256" r:id="rId2"/>
    <p:sldId id="257" r:id="rId3"/>
    <p:sldId id="270" r:id="rId4"/>
    <p:sldId id="269" r:id="rId5"/>
    <p:sldId id="259" r:id="rId6"/>
    <p:sldId id="260" r:id="rId7"/>
    <p:sldId id="261" r:id="rId8"/>
    <p:sldId id="262" r:id="rId9"/>
    <p:sldId id="263" r:id="rId10"/>
    <p:sldId id="264"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12192000" cy="6858000"/>
  <p:notesSz cx="6858000" cy="9144000"/>
  <p:embeddedFontLst>
    <p:embeddedFont>
      <p:font typeface="Wingdings 3" panose="05040102010807070707" pitchFamily="18" charset="2"/>
      <p:regular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40587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39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07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15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889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59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84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378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94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792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141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75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99678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53707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96541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944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1776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809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575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92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703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034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209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439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804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5843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26582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10047288"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	Fraud </a:t>
            </a:r>
            <a:r>
              <a:rPr lang="en-US" sz="4000" dirty="0" err="1" smtClean="0">
                <a:solidFill>
                  <a:schemeClr val="lt1"/>
                </a:solidFill>
                <a:latin typeface="Times New Roman"/>
                <a:ea typeface="Times New Roman"/>
                <a:cs typeface="Times New Roman"/>
                <a:sym typeface="Times New Roman"/>
              </a:rPr>
              <a:t>Transacation</a:t>
            </a:r>
            <a:r>
              <a:rPr lang="en-US" sz="4000" dirty="0" smtClean="0">
                <a:solidFill>
                  <a:schemeClr val="lt1"/>
                </a:solidFill>
                <a:latin typeface="Times New Roman"/>
                <a:ea typeface="Times New Roman"/>
                <a:cs typeface="Times New Roman"/>
                <a:sym typeface="Times New Roman"/>
              </a:rPr>
              <a:t> </a:t>
            </a:r>
            <a:r>
              <a:rPr lang="en-US" sz="4000" dirty="0">
                <a:solidFill>
                  <a:schemeClr val="lt1"/>
                </a:solidFill>
                <a:latin typeface="Times New Roman"/>
                <a:ea typeface="Times New Roman"/>
                <a:cs typeface="Times New Roman"/>
                <a:sym typeface="Times New Roman"/>
              </a:rPr>
              <a:t>Detection</a:t>
            </a:r>
            <a:endParaRPr sz="4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330200"/>
            <a:ext cx="8534400" cy="2663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285750" lvl="0" indent="-184150" algn="l" rtl="0">
              <a:spcBef>
                <a:spcPts val="1000"/>
              </a:spcBef>
              <a:spcAft>
                <a:spcPts val="0"/>
              </a:spcAft>
              <a:buSzPts val="1600"/>
              <a:buNone/>
            </a:pPr>
            <a:endParaRPr dirty="0">
              <a:solidFill>
                <a:schemeClr val="lt1"/>
              </a:solidFill>
            </a:endParaRPr>
          </a:p>
        </p:txBody>
      </p:sp>
      <p:sp>
        <p:nvSpPr>
          <p:cNvPr id="3" name="Google Shape;180;p9"/>
          <p:cNvSpPr txBox="1">
            <a:spLocks/>
          </p:cNvSpPr>
          <p:nvPr/>
        </p:nvSpPr>
        <p:spPr>
          <a:xfrm>
            <a:off x="836612" y="1676400"/>
            <a:ext cx="8534400" cy="2663065"/>
          </a:xfrm>
          <a:prstGeom prst="rect">
            <a:avLst/>
          </a:prstGeom>
          <a:noFill/>
          <a:ln>
            <a:noFill/>
          </a:ln>
        </p:spPr>
        <p:txBody>
          <a:bodyPr spcFirstLastPara="1" vert="horz" wrap="square" lIns="91425" tIns="45700" rIns="91425" bIns="45700" rtlCol="0" anchor="ctr" anchorCtr="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184150">
              <a:spcBef>
                <a:spcPts val="0"/>
              </a:spcBef>
              <a:buSzPts val="1600"/>
              <a:buFont typeface="Wingdings 3" charset="2"/>
              <a:buNone/>
            </a:pPr>
            <a:endParaRPr lang="en-US" dirty="0" smtClean="0">
              <a:solidFill>
                <a:schemeClr val="lt1"/>
              </a:solidFill>
            </a:endParaRPr>
          </a:p>
          <a:p>
            <a:pPr marL="285750" indent="-184150">
              <a:buSzPts val="1600"/>
              <a:buFont typeface="Wingdings 3" charset="2"/>
              <a:buNone/>
            </a:pPr>
            <a:endParaRPr lang="en-US"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895" y="1585581"/>
            <a:ext cx="6878010" cy="47536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a:t>
            </a:r>
            <a:r>
              <a:rPr lang="en-US" dirty="0"/>
              <a:t>Thanks- </a:t>
            </a:r>
            <a:r>
              <a:rPr lang="en-US" dirty="0" err="1" smtClean="0"/>
              <a:t>Sudhanshu,Krish</a:t>
            </a:r>
            <a:r>
              <a:rPr lang="en-US" dirty="0" smtClean="0"/>
              <a:t> , </a:t>
            </a:r>
            <a:r>
              <a:rPr lang="en-US" dirty="0" err="1" smtClean="0"/>
              <a:t>iNeuron</a:t>
            </a:r>
            <a:r>
              <a:rPr lang="en-US" dirty="0" smtClean="0"/>
              <a:t> support team</a:t>
            </a:r>
            <a:endParaRPr lang="en-IN" dirty="0"/>
          </a:p>
        </p:txBody>
      </p:sp>
      <p:sp>
        <p:nvSpPr>
          <p:cNvPr id="3" name="Content Placeholder 2"/>
          <p:cNvSpPr>
            <a:spLocks noGrp="1"/>
          </p:cNvSpPr>
          <p:nvPr>
            <p:ph idx="1"/>
          </p:nvPr>
        </p:nvSpPr>
        <p:spPr>
          <a:xfrm>
            <a:off x="1104293" y="2662519"/>
            <a:ext cx="8946541" cy="4195481"/>
          </a:xfrm>
        </p:spPr>
        <p:txBody>
          <a:bodyPr/>
          <a:lstStyle/>
          <a:p>
            <a:pPr marL="0" indent="0">
              <a:buNone/>
            </a:pPr>
            <a:r>
              <a:rPr lang="en-US" dirty="0"/>
              <a:t>               </a:t>
            </a:r>
            <a:r>
              <a:rPr lang="en-US" dirty="0" smtClean="0"/>
              <a:t>Deigned    by-   Mohammad Danish</a:t>
            </a:r>
          </a:p>
          <a:p>
            <a:pPr marL="0" indent="0">
              <a:buNone/>
            </a:pPr>
            <a:r>
              <a:rPr lang="en-US" dirty="0"/>
              <a:t> </a:t>
            </a:r>
            <a:r>
              <a:rPr lang="en-US" dirty="0" smtClean="0"/>
              <a:t>                                           </a:t>
            </a:r>
            <a:r>
              <a:rPr lang="en-US" dirty="0" err="1" smtClean="0"/>
              <a:t>Diksha</a:t>
            </a:r>
            <a:r>
              <a:rPr lang="en-US" dirty="0" smtClean="0"/>
              <a:t> Sharma</a:t>
            </a:r>
          </a:p>
          <a:p>
            <a:pPr marL="0" indent="0">
              <a:buNone/>
            </a:pPr>
            <a:r>
              <a:rPr lang="en-US" dirty="0"/>
              <a:t> </a:t>
            </a:r>
            <a:r>
              <a:rPr lang="en-US" dirty="0" smtClean="0"/>
              <a:t>                                            Nitin </a:t>
            </a:r>
            <a:r>
              <a:rPr lang="en-US" dirty="0" err="1" smtClean="0"/>
              <a:t>kushwaha</a:t>
            </a:r>
            <a:endParaRPr lang="en-US" dirty="0"/>
          </a:p>
        </p:txBody>
      </p:sp>
    </p:spTree>
    <p:extLst>
      <p:ext uri="{BB962C8B-B14F-4D97-AF65-F5344CB8AC3E}">
        <p14:creationId xmlns:p14="http://schemas.microsoft.com/office/powerpoint/2010/main" val="79651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61822"/>
            <a:ext cx="6096000" cy="3734356"/>
          </a:xfrm>
          <a:prstGeom prst="rect">
            <a:avLst/>
          </a:prstGeom>
        </p:spPr>
        <p:txBody>
          <a:bodyPr>
            <a:spAutoFit/>
          </a:bodyPr>
          <a:lstStyle/>
          <a:p>
            <a:pPr lvl="0">
              <a:spcBef>
                <a:spcPts val="1040"/>
              </a:spcBef>
              <a:buSzPts val="1760"/>
            </a:pPr>
            <a:r>
              <a:rPr lang="en-US" sz="2200" dirty="0">
                <a:solidFill>
                  <a:schemeClr val="lt1"/>
                </a:solidFill>
                <a:latin typeface="Times New Roman"/>
                <a:ea typeface="Times New Roman"/>
                <a:cs typeface="Times New Roman"/>
                <a:sym typeface="Times New Roman"/>
              </a:rPr>
              <a:t>Objective: </a:t>
            </a:r>
            <a:endParaRPr lang="en-US" dirty="0"/>
          </a:p>
          <a:p>
            <a:pPr marL="457200" lvl="1">
              <a:spcBef>
                <a:spcPts val="960"/>
              </a:spcBef>
              <a:buSzPts val="1440"/>
            </a:pPr>
            <a:r>
              <a:rPr lang="en-US" dirty="0">
                <a:solidFill>
                  <a:schemeClr val="lt1"/>
                </a:solidFill>
                <a:latin typeface="Times New Roman"/>
                <a:ea typeface="Times New Roman"/>
                <a:cs typeface="Times New Roman"/>
                <a:sym typeface="Times New Roman"/>
              </a:rPr>
              <a:t>Development of a predictive model for monitoring fraud insurance claim for Private motor products . The model will determine whether a customer is placing a fraudulent insurance claim or not.</a:t>
            </a:r>
            <a:endParaRPr lang="en-US" dirty="0">
              <a:latin typeface="Times New Roman"/>
              <a:ea typeface="Times New Roman"/>
              <a:cs typeface="Times New Roman"/>
              <a:sym typeface="Times New Roman"/>
            </a:endParaRPr>
          </a:p>
          <a:p>
            <a:pPr lvl="0">
              <a:spcBef>
                <a:spcPts val="1040"/>
              </a:spcBef>
              <a:buSzPts val="1760"/>
            </a:pPr>
            <a:r>
              <a:rPr lang="en-US" sz="2200" dirty="0">
                <a:solidFill>
                  <a:schemeClr val="lt1"/>
                </a:solidFill>
                <a:latin typeface="Times New Roman"/>
                <a:ea typeface="Times New Roman"/>
                <a:cs typeface="Times New Roman"/>
                <a:sym typeface="Times New Roman"/>
              </a:rPr>
              <a:t>Benefits: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Detection of upcoming frauds.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Manual inspection if fraud is identified .</a:t>
            </a:r>
            <a:endParaRPr lang="en-US" dirty="0"/>
          </a:p>
          <a:p>
            <a:pPr lvl="0">
              <a:spcBef>
                <a:spcPts val="1000"/>
              </a:spcBef>
              <a:buSzPts val="1600"/>
            </a:pPr>
            <a:endParaRPr lang="en-US" dirty="0"/>
          </a:p>
          <a:p>
            <a:pPr lvl="0">
              <a:spcBef>
                <a:spcPts val="1000"/>
              </a:spcBef>
              <a:buSzPts val="1600"/>
            </a:pPr>
            <a:endParaRPr lang="en-US" dirty="0"/>
          </a:p>
        </p:txBody>
      </p:sp>
    </p:spTree>
    <p:extLst>
      <p:ext uri="{BB962C8B-B14F-4D97-AF65-F5344CB8AC3E}">
        <p14:creationId xmlns:p14="http://schemas.microsoft.com/office/powerpoint/2010/main" val="269986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10663"/>
            <a:ext cx="6096000" cy="2836674"/>
          </a:xfrm>
          <a:prstGeom prst="rect">
            <a:avLst/>
          </a:prstGeom>
        </p:spPr>
        <p:txBody>
          <a:bodyPr>
            <a:spAutoFit/>
          </a:bodyPr>
          <a:lstStyle/>
          <a:p>
            <a:pPr lvl="0">
              <a:buSzPts val="1760"/>
            </a:pPr>
            <a:r>
              <a:rPr lang="en-US" sz="2200" dirty="0">
                <a:solidFill>
                  <a:schemeClr val="lt1"/>
                </a:solidFill>
                <a:latin typeface="Times New Roman"/>
                <a:ea typeface="Times New Roman"/>
                <a:cs typeface="Times New Roman"/>
                <a:sym typeface="Times New Roman"/>
              </a:rPr>
              <a:t>Data Sharing Agreement :</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Sample file name (ex fraudDetection_20062021_101010)</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lang="en-US" dirty="0"/>
          </a:p>
          <a:p>
            <a:pPr marL="285750" lvl="0" indent="-184150">
              <a:spcBef>
                <a:spcPts val="1000"/>
              </a:spcBef>
              <a:buSzPts val="1600"/>
            </a:pPr>
            <a:endParaRPr lang="en-US"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4686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55;p4"/>
          <p:cNvPicPr preferRelativeResize="0"/>
          <p:nvPr/>
        </p:nvPicPr>
        <p:blipFill rotWithShape="1">
          <a:blip r:embed="rId2">
            <a:alphaModFix/>
          </a:blip>
          <a:srcRect/>
          <a:stretch/>
        </p:blipFill>
        <p:spPr>
          <a:xfrm>
            <a:off x="684213" y="1687132"/>
            <a:ext cx="10610560" cy="4778062"/>
          </a:xfrm>
          <a:prstGeom prst="rect">
            <a:avLst/>
          </a:prstGeom>
          <a:noFill/>
          <a:ln>
            <a:noFill/>
          </a:ln>
        </p:spPr>
      </p:pic>
    </p:spTree>
    <p:extLst>
      <p:ext uri="{BB962C8B-B14F-4D97-AF65-F5344CB8AC3E}">
        <p14:creationId xmlns:p14="http://schemas.microsoft.com/office/powerpoint/2010/main" val="1123906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9407"/>
            <a:ext cx="6096000" cy="4519186"/>
          </a:xfrm>
          <a:prstGeom prst="rect">
            <a:avLst/>
          </a:prstGeom>
        </p:spPr>
        <p:txBody>
          <a:bodyPr>
            <a:spAutoFit/>
          </a:bodyPr>
          <a:lstStyle/>
          <a:p>
            <a:pPr lvl="0">
              <a:buSzPts val="1760"/>
            </a:pPr>
            <a:r>
              <a:rPr lang="en-US" sz="2200" dirty="0">
                <a:solidFill>
                  <a:schemeClr val="lt1"/>
                </a:solidFill>
                <a:latin typeface="Times New Roman"/>
                <a:ea typeface="Times New Roman"/>
                <a:cs typeface="Times New Roman"/>
                <a:sym typeface="Times New Roman"/>
              </a:rPr>
              <a:t>Data Validation and Data Transformation :</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else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lang="en-US"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83718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67144"/>
            <a:ext cx="6096000" cy="2323713"/>
          </a:xfrm>
          <a:prstGeom prst="rect">
            <a:avLst/>
          </a:prstGeom>
        </p:spPr>
        <p:txBody>
          <a:bodyPr>
            <a:spAutoFit/>
          </a:bodyPr>
          <a:lstStyle/>
          <a:p>
            <a:pPr lvl="0">
              <a:buSzPts val="1760"/>
            </a:pPr>
            <a:r>
              <a:rPr lang="en-US" sz="2200" dirty="0">
                <a:solidFill>
                  <a:schemeClr val="lt1"/>
                </a:solidFill>
                <a:latin typeface="Times New Roman"/>
                <a:ea typeface="Times New Roman"/>
                <a:cs typeface="Times New Roman"/>
                <a:sym typeface="Times New Roman"/>
              </a:rPr>
              <a:t>Data Insertion in Database:</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err="1">
                <a:solidFill>
                  <a:schemeClr val="lt1"/>
                </a:solidFill>
                <a:latin typeface="Times New Roman"/>
                <a:ea typeface="Times New Roman"/>
                <a:cs typeface="Times New Roman"/>
                <a:sym typeface="Times New Roman"/>
              </a:rPr>
              <a:t>t_motorpv_fraud</a:t>
            </a:r>
            <a:r>
              <a:rPr lang="en-US" dirty="0">
                <a:solidFill>
                  <a:schemeClr val="lt1"/>
                </a:solidFill>
                <a:latin typeface="Times New Roman"/>
                <a:ea typeface="Times New Roman"/>
                <a:cs typeface="Times New Roman"/>
                <a:sym typeface="Times New Roman"/>
              </a:rPr>
              <a:t>" is created in the database for inserting the files. If the table is already present then new files are inserted in the same table.</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lang="en-US" dirty="0"/>
          </a:p>
          <a:p>
            <a:pPr marL="285750" lvl="0" indent="-184150">
              <a:spcBef>
                <a:spcPts val="1000"/>
              </a:spcBef>
              <a:buSzPts val="1600"/>
            </a:pP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57809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238657"/>
            <a:ext cx="6096000" cy="4380686"/>
          </a:xfrm>
          <a:prstGeom prst="rect">
            <a:avLst/>
          </a:prstGeom>
        </p:spPr>
        <p:txBody>
          <a:bodyPr>
            <a:spAutoFit/>
          </a:bodyPr>
          <a:lstStyle/>
          <a:p>
            <a:pPr lvl="0">
              <a:buSzPts val="1760"/>
            </a:pPr>
            <a:r>
              <a:rPr lang="en-US" sz="2200" dirty="0">
                <a:solidFill>
                  <a:schemeClr val="lt1"/>
                </a:solidFill>
                <a:latin typeface="Times New Roman"/>
                <a:ea typeface="Times New Roman"/>
                <a:cs typeface="Times New Roman"/>
                <a:sym typeface="Times New Roman"/>
              </a:rPr>
              <a:t>Model Training:</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Data Export from Db :</a:t>
            </a:r>
            <a:endParaRPr lang="en-US" dirty="0"/>
          </a:p>
          <a:p>
            <a:pPr marL="914400" lvl="2">
              <a:spcBef>
                <a:spcPts val="960"/>
              </a:spcBef>
              <a:buSzPts val="1440"/>
            </a:pPr>
            <a:r>
              <a:rPr lang="en-US" sz="1800" dirty="0">
                <a:solidFill>
                  <a:schemeClr val="lt1"/>
                </a:solidFill>
                <a:latin typeface="Times New Roman"/>
                <a:ea typeface="Times New Roman"/>
                <a:cs typeface="Times New Roman"/>
                <a:sym typeface="Times New Roman"/>
              </a:rPr>
              <a:t>     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model training</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lang="en-US" dirty="0"/>
          </a:p>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lang="en-US" dirty="0"/>
          </a:p>
          <a:p>
            <a:pPr marL="914400" lvl="2">
              <a:spcBef>
                <a:spcPts val="960"/>
              </a:spcBef>
              <a:buSzPts val="1440"/>
            </a:pPr>
            <a:r>
              <a:rPr lang="en-US" sz="1800" dirty="0">
                <a:solidFill>
                  <a:schemeClr val="lt1"/>
                </a:solidFill>
                <a:latin typeface="Times New Roman"/>
                <a:ea typeface="Times New Roman"/>
                <a:cs typeface="Times New Roman"/>
                <a:sym typeface="Times New Roman"/>
              </a:rPr>
              <a:t>      among data etc.</a:t>
            </a:r>
          </a:p>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p>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lang="en-US" dirty="0"/>
          </a:p>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lang="en-US" dirty="0"/>
          </a:p>
        </p:txBody>
      </p:sp>
    </p:spTree>
    <p:extLst>
      <p:ext uri="{BB962C8B-B14F-4D97-AF65-F5344CB8AC3E}">
        <p14:creationId xmlns:p14="http://schemas.microsoft.com/office/powerpoint/2010/main" val="349314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4031"/>
            <a:ext cx="6096000" cy="6329938"/>
          </a:xfrm>
          <a:prstGeom prst="rect">
            <a:avLst/>
          </a:prstGeom>
        </p:spPr>
        <p:txBody>
          <a:bodyPr>
            <a:spAutoFit/>
          </a:bodyPr>
          <a:lstStyle/>
          <a:p>
            <a:pPr marL="285750" indent="-285750">
              <a:buFont typeface="Noto Sans Symbols"/>
              <a:buChar char="⮚"/>
            </a:pPr>
            <a:r>
              <a:rPr lang="en-US" dirty="0">
                <a:solidFill>
                  <a:schemeClr val="lt1"/>
                </a:solidFill>
                <a:latin typeface="Times New Roman"/>
                <a:ea typeface="Times New Roman"/>
                <a:cs typeface="Times New Roman"/>
                <a:sym typeface="Times New Roman"/>
              </a:rPr>
              <a:t>Clustering – </a:t>
            </a:r>
          </a:p>
          <a:p>
            <a:pPr marL="742950" lvl="1" indent="-285750">
              <a:spcBef>
                <a:spcPts val="960"/>
              </a:spcBef>
              <a:buFont typeface="Noto Sans Symbols"/>
              <a:buChar char="▪"/>
            </a:pPr>
            <a:r>
              <a:rPr lang="en-US" sz="2000" dirty="0" err="1">
                <a:solidFill>
                  <a:schemeClr val="lt1"/>
                </a:solidFill>
                <a:latin typeface="Times New Roman"/>
                <a:ea typeface="Times New Roman"/>
                <a:cs typeface="Times New Roman"/>
                <a:sym typeface="Times New Roman"/>
              </a:rPr>
              <a:t>KMeans</a:t>
            </a:r>
            <a:r>
              <a:rPr lang="en-US" sz="2000" dirty="0">
                <a:solidFill>
                  <a:schemeClr val="lt1"/>
                </a:solidFill>
                <a:latin typeface="Times New Roman"/>
                <a:ea typeface="Times New Roman"/>
                <a:cs typeface="Times New Roman"/>
                <a:sym typeface="Times New Roman"/>
              </a:rPr>
              <a:t> algorithm is used to create clusters in the preprocessed data. The optimum number of clusters is selected by plotting the elbow plot, and for the dynamic selection of the number of clusters, we are using </a:t>
            </a:r>
            <a:r>
              <a:rPr lang="en-US" sz="2000" dirty="0" err="1">
                <a:solidFill>
                  <a:schemeClr val="lt1"/>
                </a:solidFill>
                <a:latin typeface="Times New Roman"/>
                <a:ea typeface="Times New Roman"/>
                <a:cs typeface="Times New Roman"/>
                <a:sym typeface="Times New Roman"/>
              </a:rPr>
              <a:t>KneeLocator</a:t>
            </a:r>
            <a:r>
              <a:rPr lang="en-US" sz="2000" dirty="0">
                <a:solidFill>
                  <a:schemeClr val="lt1"/>
                </a:solidFill>
                <a:latin typeface="Times New Roman"/>
                <a:ea typeface="Times New Roman"/>
                <a:cs typeface="Times New Roman"/>
                <a:sym typeface="Times New Roman"/>
              </a:rPr>
              <a:t> function. The idea behind clustering is to implement different algorithms on the structured data</a:t>
            </a:r>
            <a:endParaRPr lang="en-US" dirty="0"/>
          </a:p>
          <a:p>
            <a:pPr marL="742950" lvl="1" indent="-285750">
              <a:spcBef>
                <a:spcPts val="960"/>
              </a:spcBef>
              <a:buFont typeface="Noto Sans Symbols"/>
              <a:buChar char="▪"/>
            </a:pPr>
            <a:r>
              <a:rPr lang="en-US" sz="2000" dirty="0">
                <a:solidFill>
                  <a:schemeClr val="lt1"/>
                </a:solidFill>
                <a:latin typeface="Times New Roman"/>
                <a:ea typeface="Times New Roman"/>
                <a:cs typeface="Times New Roman"/>
                <a:sym typeface="Times New Roman"/>
              </a:rPr>
              <a:t>The </a:t>
            </a:r>
            <a:r>
              <a:rPr lang="en-US" sz="2000" dirty="0" err="1">
                <a:solidFill>
                  <a:schemeClr val="lt1"/>
                </a:solidFill>
                <a:latin typeface="Times New Roman"/>
                <a:ea typeface="Times New Roman"/>
                <a:cs typeface="Times New Roman"/>
                <a:sym typeface="Times New Roman"/>
              </a:rPr>
              <a:t>Kmeans</a:t>
            </a:r>
            <a:r>
              <a:rPr lang="en-US" sz="2000" dirty="0">
                <a:solidFill>
                  <a:schemeClr val="lt1"/>
                </a:solidFill>
                <a:latin typeface="Times New Roman"/>
                <a:ea typeface="Times New Roman"/>
                <a:cs typeface="Times New Roman"/>
                <a:sym typeface="Times New Roman"/>
              </a:rPr>
              <a:t> model is trained over preprocessed data, and the model is saved for further use in prediction</a:t>
            </a:r>
            <a:endParaRPr lang="en-US" dirty="0"/>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p>
          <a:p>
            <a:pPr marL="914400" lvl="2">
              <a:spcBef>
                <a:spcPts val="960"/>
              </a:spcBef>
              <a:buSzPts val="1440"/>
            </a:pPr>
            <a:r>
              <a:rPr lang="en-US" sz="1800" dirty="0">
                <a:solidFill>
                  <a:schemeClr val="lt1"/>
                </a:solidFill>
                <a:latin typeface="Times New Roman"/>
                <a:ea typeface="Times New Roman"/>
                <a:cs typeface="Times New Roman"/>
                <a:sym typeface="Times New Roman"/>
              </a:rPr>
              <a:t>After the clusters are created, we find the best model for each cluster. By using 2  algorithms “SVM” and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For each cluster both the hyper </a:t>
            </a:r>
            <a:r>
              <a:rPr lang="en-US" sz="1800" dirty="0" err="1">
                <a:solidFill>
                  <a:schemeClr val="lt1"/>
                </a:solidFill>
                <a:latin typeface="Times New Roman"/>
                <a:ea typeface="Times New Roman"/>
                <a:cs typeface="Times New Roman"/>
                <a:sym typeface="Times New Roman"/>
              </a:rPr>
              <a:t>tunned</a:t>
            </a:r>
            <a:r>
              <a:rPr lang="en-US" sz="1800" dirty="0">
                <a:solidFill>
                  <a:schemeClr val="lt1"/>
                </a:solidFill>
                <a:latin typeface="Times New Roman"/>
                <a:ea typeface="Times New Roman"/>
                <a:cs typeface="Times New Roman"/>
                <a:sym typeface="Times New Roman"/>
              </a:rPr>
              <a:t> algorithms are used. We calculate the AUC scores for both models and select the model with the best score. Similarly, the model is selected for each cluster. All the models for every cluster are saved for use in prediction</a:t>
            </a:r>
            <a:endParaRPr lang="en-US" dirty="0"/>
          </a:p>
        </p:txBody>
      </p:sp>
    </p:spTree>
    <p:extLst>
      <p:ext uri="{BB962C8B-B14F-4D97-AF65-F5344CB8AC3E}">
        <p14:creationId xmlns:p14="http://schemas.microsoft.com/office/powerpoint/2010/main" val="1462901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66897"/>
            <a:ext cx="6096000" cy="4124206"/>
          </a:xfrm>
          <a:prstGeom prst="rect">
            <a:avLst/>
          </a:prstGeom>
        </p:spPr>
        <p:txBody>
          <a:bodyPr>
            <a:spAutoFit/>
          </a:bodyPr>
          <a:lstStyle/>
          <a:p>
            <a:pPr lvl="0">
              <a:spcBef>
                <a:spcPts val="1040"/>
              </a:spcBef>
              <a:buSzPts val="1760"/>
            </a:pPr>
            <a:r>
              <a:rPr lang="en-US" sz="2200" dirty="0">
                <a:solidFill>
                  <a:schemeClr val="lt1"/>
                </a:solidFill>
                <a:latin typeface="Times New Roman"/>
                <a:ea typeface="Times New Roman"/>
                <a:cs typeface="Times New Roman"/>
                <a:sym typeface="Times New Roman"/>
              </a:rPr>
              <a:t>Prediction:</a:t>
            </a:r>
          </a:p>
          <a:p>
            <a:pPr marL="742950" lvl="1" indent="-285750">
              <a:spcBef>
                <a:spcPts val="960"/>
              </a:spcBef>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lang="en-US" dirty="0"/>
          </a:p>
          <a:p>
            <a:pPr marL="7429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prediction</a:t>
            </a:r>
            <a:endParaRPr lang="en-US" dirty="0"/>
          </a:p>
          <a:p>
            <a:pPr marL="7429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p>
          <a:p>
            <a:pPr marL="742950" lvl="2" indent="-285750">
              <a:spcBef>
                <a:spcPts val="960"/>
              </a:spcBef>
              <a:buSzPts val="1440"/>
              <a:buFont typeface="Noto Sans Symbols"/>
              <a:buChar char="⮚"/>
            </a:pP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model created during training is loaded and clusters for the preprocessed data is predicted</a:t>
            </a:r>
            <a:endParaRPr lang="en-US" dirty="0"/>
          </a:p>
          <a:p>
            <a:pPr marL="7429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lang="en-US" dirty="0"/>
          </a:p>
          <a:p>
            <a:pPr marL="7429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lang="en-IN" dirty="0"/>
          </a:p>
        </p:txBody>
      </p:sp>
    </p:spTree>
    <p:extLst>
      <p:ext uri="{BB962C8B-B14F-4D97-AF65-F5344CB8AC3E}">
        <p14:creationId xmlns:p14="http://schemas.microsoft.com/office/powerpoint/2010/main" val="143636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spcBef>
                <a:spcPts val="1040"/>
              </a:spcBef>
              <a:buSzPts val="1760"/>
              <a:buNone/>
            </a:pPr>
            <a:r>
              <a:rPr lang="en-US" sz="2200" dirty="0">
                <a:solidFill>
                  <a:schemeClr val="lt1"/>
                </a:solidFill>
                <a:latin typeface="Times New Roman"/>
                <a:ea typeface="Times New Roman"/>
                <a:cs typeface="Times New Roman"/>
                <a:sym typeface="Times New Roman"/>
              </a:rPr>
              <a:t>Objective: </a:t>
            </a:r>
            <a:endParaRPr lang="en-US" sz="2200" dirty="0" smtClean="0">
              <a:solidFill>
                <a:schemeClr val="lt1"/>
              </a:solidFill>
              <a:latin typeface="Times New Roman"/>
              <a:ea typeface="Times New Roman"/>
              <a:cs typeface="Times New Roman"/>
              <a:sym typeface="Times New Roman"/>
            </a:endParaRPr>
          </a:p>
          <a:p>
            <a:pPr marL="0" lvl="0" indent="0" algn="just">
              <a:spcBef>
                <a:spcPts val="1040"/>
              </a:spcBef>
              <a:buSzPts val="1760"/>
              <a:buNone/>
            </a:pPr>
            <a:r>
              <a:rPr lang="en-US" dirty="0" smtClean="0">
                <a:latin typeface="Times New Roman" panose="02020603050405020304" pitchFamily="18" charset="0"/>
                <a:cs typeface="Times New Roman" panose="02020603050405020304" pitchFamily="18" charset="0"/>
              </a:rPr>
              <a:t>Credit </a:t>
            </a:r>
            <a:r>
              <a:rPr lang="en-US" dirty="0">
                <a:latin typeface="Times New Roman" panose="02020603050405020304" pitchFamily="18" charset="0"/>
                <a:cs typeface="Times New Roman" panose="02020603050405020304" pitchFamily="18" charset="0"/>
              </a:rPr>
              <a:t>card frauds are easy and friendly targets. E-commerce and many other online sites have increased the online payment modes, increasing the risk for online frauds. Increase in fraud rates, researchers started using different machine learning methods to detect and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frauds in online transactions. The main aim of the paper is to design and develop a novel fraud detection method for </a:t>
            </a:r>
            <a:r>
              <a:rPr lang="en-US" dirty="0" smtClean="0">
                <a:latin typeface="Times New Roman" panose="02020603050405020304" pitchFamily="18" charset="0"/>
                <a:cs typeface="Times New Roman" panose="02020603050405020304" pitchFamily="18" charset="0"/>
              </a:rPr>
              <a:t>Transaction </a:t>
            </a:r>
            <a:r>
              <a:rPr lang="en-US" dirty="0">
                <a:latin typeface="Times New Roman" panose="02020603050405020304" pitchFamily="18" charset="0"/>
                <a:cs typeface="Times New Roman" panose="02020603050405020304" pitchFamily="18" charset="0"/>
              </a:rPr>
              <a:t>Data, with an objective,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past transaction details of the customers and extract the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patterns. </a:t>
            </a:r>
            <a:endParaRPr lang="en-US" dirty="0" smtClean="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36147"/>
            <a:ext cx="6096000" cy="4857740"/>
          </a:xfrm>
          <a:prstGeom prst="rect">
            <a:avLst/>
          </a:prstGeom>
        </p:spPr>
        <p:txBody>
          <a:bodyPr>
            <a:spAutoFit/>
          </a:bodyPr>
          <a:lstStyle/>
          <a:p>
            <a:pPr>
              <a:spcBef>
                <a:spcPts val="960"/>
              </a:spcBef>
              <a:buSzPts val="1440"/>
            </a:pP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Q &amp; A:</a:t>
            </a:r>
            <a:endParaRPr lang="en-US" sz="1800" dirty="0"/>
          </a:p>
          <a:p>
            <a:pPr lvl="0">
              <a:spcBef>
                <a:spcPts val="960"/>
              </a:spcBef>
              <a:buSzPts val="1440"/>
            </a:pPr>
            <a:endParaRPr lang="en-US" sz="1800" dirty="0" smtClean="0">
              <a:solidFill>
                <a:schemeClr val="lt1"/>
              </a:solidFill>
              <a:latin typeface="Times New Roman"/>
              <a:ea typeface="Times New Roman"/>
              <a:cs typeface="Times New Roman"/>
              <a:sym typeface="Times New Roman"/>
            </a:endParaRPr>
          </a:p>
          <a:p>
            <a:pPr lvl="0">
              <a:spcBef>
                <a:spcPts val="960"/>
              </a:spcBef>
              <a:buSzPts val="1440"/>
            </a:pPr>
            <a:r>
              <a:rPr lang="en-US" sz="1800" dirty="0" smtClean="0">
                <a:solidFill>
                  <a:schemeClr val="lt1"/>
                </a:solidFill>
                <a:latin typeface="Times New Roman"/>
                <a:ea typeface="Times New Roman"/>
                <a:cs typeface="Times New Roman"/>
                <a:sym typeface="Times New Roman"/>
              </a:rPr>
              <a:t>Q1</a:t>
            </a:r>
            <a:r>
              <a:rPr lang="en-US" sz="1800" dirty="0">
                <a:solidFill>
                  <a:schemeClr val="lt1"/>
                </a:solidFill>
                <a:latin typeface="Times New Roman"/>
                <a:ea typeface="Times New Roman"/>
                <a:cs typeface="Times New Roman"/>
                <a:sym typeface="Times New Roman"/>
              </a:rPr>
              <a:t>) What’s the source of data?</a:t>
            </a:r>
            <a:endParaRPr lang="en-US" dirty="0"/>
          </a:p>
          <a:p>
            <a:pPr marL="457200" lvl="1">
              <a:spcBef>
                <a:spcPts val="960"/>
              </a:spcBef>
              <a:buSzPts val="1440"/>
            </a:pPr>
            <a:r>
              <a:rPr lang="en-US" dirty="0">
                <a:solidFill>
                  <a:schemeClr val="lt1"/>
                </a:solidFill>
                <a:latin typeface="Times New Roman"/>
                <a:ea typeface="Times New Roman"/>
                <a:cs typeface="Times New Roman"/>
                <a:sym typeface="Times New Roman"/>
              </a:rPr>
              <a:t>The data  for training is provided by the  iNeuron.ai  .</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Q 2) What was the type of data?</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	The data was numerical  containing 31 features.</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Q 3) What’s the complete flow you followed in this Project?</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lang="en-US" dirty="0"/>
          </a:p>
          <a:p>
            <a:pPr lvl="1">
              <a:spcBef>
                <a:spcPts val="960"/>
              </a:spcBef>
              <a:buSzPts val="1440"/>
            </a:pPr>
            <a:r>
              <a:rPr lang="en-US" dirty="0">
                <a:solidFill>
                  <a:schemeClr val="lt1"/>
                </a:solidFill>
                <a:latin typeface="Times New Roman"/>
                <a:ea typeface="Times New Roman"/>
                <a:cs typeface="Times New Roman"/>
                <a:sym typeface="Times New Roman"/>
              </a:rPr>
              <a:t>         shared with the  </a:t>
            </a:r>
            <a:r>
              <a:rPr lang="en-US" dirty="0" err="1">
                <a:solidFill>
                  <a:schemeClr val="lt1"/>
                </a:solidFill>
                <a:latin typeface="Times New Roman"/>
                <a:ea typeface="Times New Roman"/>
                <a:cs typeface="Times New Roman"/>
                <a:sym typeface="Times New Roman"/>
              </a:rPr>
              <a:t>iNeuron</a:t>
            </a:r>
            <a:r>
              <a:rPr lang="en-US" dirty="0">
                <a:solidFill>
                  <a:schemeClr val="lt1"/>
                </a:solidFill>
                <a:latin typeface="Times New Roman"/>
                <a:ea typeface="Times New Roman"/>
                <a:cs typeface="Times New Roman"/>
                <a:sym typeface="Times New Roman"/>
              </a:rPr>
              <a:t> team and we removed the bad data folder.</a:t>
            </a:r>
            <a:endParaRPr lang="en-US" dirty="0"/>
          </a:p>
          <a:p>
            <a:pPr lvl="1">
              <a:spcBef>
                <a:spcPts val="1000"/>
              </a:spcBef>
              <a:buSzPts val="1600"/>
            </a:pPr>
            <a:endParaRPr lang="en-US" sz="20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4118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46242"/>
            <a:ext cx="6096000" cy="5165517"/>
          </a:xfrm>
          <a:prstGeom prst="rect">
            <a:avLst/>
          </a:prstGeom>
        </p:spPr>
        <p:txBody>
          <a:bodyPr>
            <a:spAutoFit/>
          </a:bodyPr>
          <a:lstStyle/>
          <a:p>
            <a:pPr lvl="0">
              <a:buSzPts val="1600"/>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lang="en-US" dirty="0"/>
          </a:p>
          <a:p>
            <a:pPr lvl="0">
              <a:spcBef>
                <a:spcPts val="960"/>
              </a:spcBef>
              <a:buSzPts val="1440"/>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lang="en-US" dirty="0"/>
          </a:p>
          <a:p>
            <a:pPr lvl="0">
              <a:spcBef>
                <a:spcPts val="960"/>
              </a:spcBef>
              <a:buSzPts val="1440"/>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lang="en-US" dirty="0"/>
          </a:p>
          <a:p>
            <a:pPr lvl="0">
              <a:spcBef>
                <a:spcPts val="960"/>
              </a:spcBef>
              <a:buSzPts val="1440"/>
            </a:pPr>
            <a:r>
              <a:rPr lang="en-US" sz="1800" dirty="0">
                <a:solidFill>
                  <a:schemeClr val="lt1"/>
                </a:solidFill>
                <a:latin typeface="Times New Roman"/>
                <a:ea typeface="Times New Roman"/>
                <a:cs typeface="Times New Roman"/>
                <a:sym typeface="Times New Roman"/>
              </a:rPr>
              <a:t>       etc.</a:t>
            </a:r>
            <a:endParaRPr lang="en-US" dirty="0"/>
          </a:p>
          <a:p>
            <a:pPr lvl="0">
              <a:spcBef>
                <a:spcPts val="960"/>
              </a:spcBef>
              <a:buSzPts val="1440"/>
            </a:pPr>
            <a:r>
              <a:rPr lang="en-US" sz="1800" dirty="0">
                <a:solidFill>
                  <a:schemeClr val="lt1"/>
                </a:solidFill>
                <a:latin typeface="Times New Roman"/>
                <a:ea typeface="Times New Roman"/>
                <a:cs typeface="Times New Roman"/>
                <a:sym typeface="Times New Roman"/>
              </a:rPr>
              <a:t>Q 6) What techniques were you using for data pre-processing?</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pPr marL="742950" lvl="1" indent="-194309">
              <a:spcBef>
                <a:spcPts val="960"/>
              </a:spcBef>
              <a:buSzPts val="1440"/>
            </a:pPr>
            <a:endParaRPr lang="en-US"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5355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05451"/>
            <a:ext cx="6096000" cy="3447098"/>
          </a:xfrm>
          <a:prstGeom prst="rect">
            <a:avLst/>
          </a:prstGeom>
        </p:spPr>
        <p:txBody>
          <a:bodyPr>
            <a:spAutoFit/>
          </a:bodyPr>
          <a:lstStyle/>
          <a:p>
            <a:pPr lvl="0">
              <a:buSzPts val="1440"/>
            </a:pPr>
            <a:r>
              <a:rPr lang="en-US" dirty="0">
                <a:solidFill>
                  <a:schemeClr val="lt1"/>
                </a:solidFill>
                <a:latin typeface="Times New Roman"/>
                <a:ea typeface="Times New Roman"/>
                <a:cs typeface="Times New Roman"/>
                <a:sym typeface="Times New Roman"/>
              </a:rPr>
              <a:t>Q 7) How training was done or what models were used?</a:t>
            </a:r>
            <a:endParaRPr lang="en-US" dirty="0"/>
          </a:p>
          <a:p>
            <a:pPr marL="285750" lvl="0" indent="-285750">
              <a:spcBef>
                <a:spcPts val="960"/>
              </a:spcBef>
              <a:buSzPts val="1440"/>
              <a:buChar char="▶"/>
            </a:pPr>
            <a:r>
              <a:rPr lang="en-US"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lang="en-US" dirty="0"/>
          </a:p>
          <a:p>
            <a:pPr marL="285750" lvl="0" indent="-285750">
              <a:spcBef>
                <a:spcPts val="960"/>
              </a:spcBef>
              <a:buSzPts val="1440"/>
              <a:buChar char="▶"/>
            </a:pPr>
            <a:r>
              <a:rPr lang="en-US" dirty="0">
                <a:solidFill>
                  <a:schemeClr val="lt1"/>
                </a:solidFill>
                <a:latin typeface="Times New Roman"/>
                <a:ea typeface="Times New Roman"/>
                <a:cs typeface="Times New Roman"/>
                <a:sym typeface="Times New Roman"/>
              </a:rPr>
              <a:t>As per cluster the training and validation data were divided.</a:t>
            </a:r>
            <a:endParaRPr lang="en-US" dirty="0"/>
          </a:p>
          <a:p>
            <a:pPr marL="285750" lvl="0" indent="-285750">
              <a:spcBef>
                <a:spcPts val="960"/>
              </a:spcBef>
              <a:buSzPts val="1440"/>
              <a:buChar char="▶"/>
            </a:pPr>
            <a:r>
              <a:rPr lang="en-US" dirty="0">
                <a:solidFill>
                  <a:schemeClr val="lt1"/>
                </a:solidFill>
                <a:latin typeface="Times New Roman"/>
                <a:ea typeface="Times New Roman"/>
                <a:cs typeface="Times New Roman"/>
                <a:sym typeface="Times New Roman"/>
              </a:rPr>
              <a:t>The scaling was performed over training and validation data</a:t>
            </a:r>
            <a:endParaRPr lang="en-US" dirty="0"/>
          </a:p>
          <a:p>
            <a:pPr marL="285750" lvl="0" indent="-285750">
              <a:spcBef>
                <a:spcPts val="960"/>
              </a:spcBef>
              <a:buSzPts val="1440"/>
              <a:buChar char="▶"/>
            </a:pPr>
            <a:r>
              <a:rPr lang="en-US" dirty="0">
                <a:solidFill>
                  <a:schemeClr val="lt1"/>
                </a:solidFill>
                <a:latin typeface="Times New Roman"/>
                <a:ea typeface="Times New Roman"/>
                <a:cs typeface="Times New Roman"/>
                <a:sym typeface="Times New Roman"/>
              </a:rPr>
              <a:t>Algorithms like  Random classifier , logistic regression , SVM ,  </a:t>
            </a:r>
            <a:r>
              <a:rPr lang="en-US" dirty="0" err="1">
                <a:solidFill>
                  <a:schemeClr val="lt1"/>
                </a:solidFill>
                <a:latin typeface="Times New Roman"/>
                <a:ea typeface="Times New Roman"/>
                <a:cs typeface="Times New Roman"/>
                <a:sym typeface="Times New Roman"/>
              </a:rPr>
              <a:t>XGBoost</a:t>
            </a:r>
            <a:r>
              <a:rPr lang="en-US" dirty="0">
                <a:solidFill>
                  <a:schemeClr val="lt1"/>
                </a:solidFill>
                <a:latin typeface="Times New Roman"/>
                <a:ea typeface="Times New Roman"/>
                <a:cs typeface="Times New Roman"/>
                <a:sym typeface="Times New Roman"/>
              </a:rPr>
              <a:t> , were used based on the recall final model was used for each cluster and we saved that model .</a:t>
            </a:r>
            <a:endParaRPr lang="en-US" dirty="0"/>
          </a:p>
          <a:p>
            <a:pPr lvl="0">
              <a:spcBef>
                <a:spcPts val="960"/>
              </a:spcBef>
              <a:buSzPts val="1440"/>
            </a:pPr>
            <a:r>
              <a:rPr lang="en-US" dirty="0">
                <a:solidFill>
                  <a:schemeClr val="lt1"/>
                </a:solidFill>
                <a:latin typeface="Times New Roman"/>
                <a:ea typeface="Times New Roman"/>
                <a:cs typeface="Times New Roman"/>
                <a:sym typeface="Times New Roman"/>
              </a:rPr>
              <a:t>Q 8) How Prediction was done?</a:t>
            </a:r>
            <a:endParaRPr lang="en-US" dirty="0"/>
          </a:p>
          <a:p>
            <a:pPr lvl="0">
              <a:spcBef>
                <a:spcPts val="960"/>
              </a:spcBef>
              <a:buSzPts val="1440"/>
            </a:pPr>
            <a:r>
              <a:rPr lang="en-US" dirty="0">
                <a:solidFill>
                  <a:schemeClr val="lt1"/>
                </a:solidFill>
                <a:latin typeface="Times New Roman"/>
                <a:ea typeface="Times New Roman"/>
                <a:cs typeface="Times New Roman"/>
                <a:sym typeface="Times New Roman"/>
              </a:rPr>
              <a:t>The testing files are shared by the </a:t>
            </a:r>
            <a:r>
              <a:rPr lang="en-US" dirty="0" err="1">
                <a:solidFill>
                  <a:schemeClr val="lt1"/>
                </a:solidFill>
                <a:latin typeface="Times New Roman"/>
                <a:ea typeface="Times New Roman"/>
                <a:cs typeface="Times New Roman"/>
                <a:sym typeface="Times New Roman"/>
              </a:rPr>
              <a:t>iNeuron</a:t>
            </a:r>
            <a:r>
              <a:rPr lang="en-US" dirty="0">
                <a:solidFill>
                  <a:schemeClr val="lt1"/>
                </a:solidFill>
                <a:latin typeface="Times New Roman"/>
                <a:ea typeface="Times New Roman"/>
                <a:cs typeface="Times New Roman"/>
                <a:sym typeface="Times New Roman"/>
              </a:rPr>
              <a:t> team .We Perform the same life cycle till the data is clustered .Then on the basis of cluster number model is loaded and perform prediction. In the end we get the accumulated data of predictions</a:t>
            </a:r>
            <a:endParaRPr lang="en-IN" dirty="0"/>
          </a:p>
        </p:txBody>
      </p:sp>
    </p:spTree>
    <p:extLst>
      <p:ext uri="{BB962C8B-B14F-4D97-AF65-F5344CB8AC3E}">
        <p14:creationId xmlns:p14="http://schemas.microsoft.com/office/powerpoint/2010/main" val="301093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10745"/>
            <a:ext cx="6096000" cy="2236510"/>
          </a:xfrm>
          <a:prstGeom prst="rect">
            <a:avLst/>
          </a:prstGeom>
        </p:spPr>
        <p:txBody>
          <a:bodyPr>
            <a:spAutoFit/>
          </a:bodyPr>
          <a:lstStyle/>
          <a:p>
            <a:pPr marL="285750" lvl="0" indent="-285750">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When the model is ready we deploy it  in Fire environment .Where SIT and UAT is performed over it.</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Once We get Sign off from Fire we deploy in Earth and UAT is performed over it.</a:t>
            </a:r>
            <a:endParaRPr lang="en-US" dirty="0"/>
          </a:p>
          <a:p>
            <a:pPr marL="742950" lvl="1" indent="-285750">
              <a:spcBef>
                <a:spcPts val="960"/>
              </a:spcBef>
              <a:buSzPts val="1440"/>
              <a:buChar char="▶"/>
            </a:pPr>
            <a:r>
              <a:rPr lang="en-US" dirty="0">
                <a:solidFill>
                  <a:schemeClr val="lt1"/>
                </a:solidFill>
                <a:latin typeface="Times New Roman"/>
                <a:ea typeface="Times New Roman"/>
                <a:cs typeface="Times New Roman"/>
                <a:sym typeface="Times New Roman"/>
              </a:rPr>
              <a:t>After getting the sign off from Earth we deploy in production</a:t>
            </a:r>
            <a:endParaRPr lang="en-US" dirty="0"/>
          </a:p>
          <a:p>
            <a:pPr marL="285750" lvl="0" indent="-194310">
              <a:spcBef>
                <a:spcPts val="960"/>
              </a:spcBef>
              <a:buSzPts val="1440"/>
            </a:pPr>
            <a:endParaRPr lang="en-US" sz="1800"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2826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Credit card generally refers to a card that is assigned to the customer (cardholder), usually allowing them to purchase goods and services within credit limit or withdraw cash in advance. Credit card provides the cardholder an advantage of the time, i.e., it provides time for their customers to repay later in a prescribed time, by carrying it to the next billing cycle.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Credit card frauds are easy targets. Without any risks, a significant amount can be withdrawn without the owner’s knowledge, in a short period. Fraudsters always try to make every fraudulent transaction legitimate, which makes fraud detection very challenging and difficult task to detect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With different frauds mostly credit card frauds, often in the news for the past few years, frauds are in the top of mind for most the world’s population. Credit card dataset is highly imbalanced because there will be more legitimate transaction when compared with a fraudulent one.</a:t>
            </a:r>
          </a:p>
        </p:txBody>
      </p:sp>
    </p:spTree>
    <p:extLst>
      <p:ext uri="{BB962C8B-B14F-4D97-AF65-F5344CB8AC3E}">
        <p14:creationId xmlns:p14="http://schemas.microsoft.com/office/powerpoint/2010/main" val="7459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spcBef>
                <a:spcPts val="1040"/>
              </a:spcBef>
            </a:pPr>
            <a:r>
              <a:rPr lang="en-US" sz="5400" dirty="0">
                <a:solidFill>
                  <a:schemeClr val="lt1"/>
                </a:solidFill>
                <a:latin typeface="Times New Roman"/>
                <a:ea typeface="Times New Roman"/>
                <a:cs typeface="Times New Roman"/>
                <a:sym typeface="Times New Roman"/>
              </a:rPr>
              <a:t>Benefits: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103313" y="2052918"/>
            <a:ext cx="5373688" cy="4195481"/>
          </a:xfrm>
        </p:spPr>
        <p:txBody>
          <a:bodyPr/>
          <a:lstStyle/>
          <a:p>
            <a:r>
              <a:rPr lang="en-US" dirty="0">
                <a:solidFill>
                  <a:schemeClr val="lt1"/>
                </a:solidFill>
                <a:latin typeface="Times New Roman"/>
                <a:ea typeface="Times New Roman"/>
                <a:cs typeface="Times New Roman"/>
                <a:sym typeface="Times New Roman"/>
              </a:rPr>
              <a:t>Detection of </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frauds</a:t>
            </a:r>
            <a:r>
              <a:rPr lang="en-US" dirty="0" smtClean="0">
                <a:solidFill>
                  <a:schemeClr val="lt1"/>
                </a:solidFill>
                <a:latin typeface="Times New Roman"/>
                <a:ea typeface="Times New Roman"/>
                <a:cs typeface="Times New Roman"/>
                <a:sym typeface="Times New Roman"/>
              </a:rPr>
              <a:t>.</a:t>
            </a:r>
          </a:p>
          <a:p>
            <a:pPr algn="just"/>
            <a:r>
              <a:rPr lang="en-US" dirty="0" err="1" smtClean="0">
                <a:latin typeface="Times New Roman" panose="02020603050405020304" pitchFamily="18" charset="0"/>
                <a:cs typeface="Times New Roman" panose="02020603050405020304" pitchFamily="18" charset="0"/>
              </a:rPr>
              <a:t>Analyse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past transaction details of the customers and extract the </a:t>
            </a:r>
            <a:r>
              <a:rPr lang="en-US" dirty="0" err="1">
                <a:latin typeface="Times New Roman" panose="02020603050405020304" pitchFamily="18" charset="0"/>
                <a:cs typeface="Times New Roman" panose="02020603050405020304" pitchFamily="18" charset="0"/>
              </a:rPr>
              <a:t>behavioural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patterns.</a:t>
            </a:r>
          </a:p>
          <a:p>
            <a:r>
              <a:rPr lang="en-US" dirty="0" smtClean="0">
                <a:latin typeface="Times New Roman" panose="02020603050405020304" pitchFamily="18" charset="0"/>
                <a:cs typeface="Times New Roman" panose="02020603050405020304" pitchFamily="18" charset="0"/>
              </a:rPr>
              <a:t>Easily evaluate transaction is fraud or not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6066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592" y="1472806"/>
            <a:ext cx="10058400" cy="52233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Methodology:</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 all required </a:t>
            </a:r>
            <a:r>
              <a:rPr lang="en-US" dirty="0" smtClean="0">
                <a:latin typeface="Times New Roman" panose="02020603050405020304" pitchFamily="18" charset="0"/>
                <a:cs typeface="Times New Roman" panose="02020603050405020304" pitchFamily="18" charset="0"/>
              </a:rPr>
              <a:t>libraries</a:t>
            </a:r>
          </a:p>
          <a:p>
            <a:pPr>
              <a:spcBef>
                <a:spcPts val="0"/>
              </a:spcBef>
              <a:buSzPts val="176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Data</a:t>
            </a:r>
          </a:p>
          <a:p>
            <a:pPr>
              <a:spcBef>
                <a:spcPts val="0"/>
              </a:spcBef>
              <a:buSzPts val="176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Vislalisiong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null </a:t>
            </a:r>
            <a:r>
              <a:rPr lang="en-US" dirty="0" smtClean="0">
                <a:latin typeface="Times New Roman" panose="02020603050405020304" pitchFamily="18" charset="0"/>
                <a:cs typeface="Times New Roman" panose="02020603050405020304" pitchFamily="18" charset="0"/>
              </a:rPr>
              <a:t>values</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Splitting data in Training and Testing sets</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scaling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training</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SVM training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aive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training</a:t>
            </a:r>
          </a:p>
          <a:p>
            <a:pPr>
              <a:spcBef>
                <a:spcPts val="0"/>
              </a:spcBef>
              <a:buSzPts val="176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Decision Tree training</a:t>
            </a:r>
          </a:p>
          <a:p>
            <a:pPr>
              <a:spcBef>
                <a:spcPts val="0"/>
              </a:spcBef>
              <a:buSzPts val="176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Random forest training</a:t>
            </a:r>
          </a:p>
          <a:p>
            <a:pPr>
              <a:spcBef>
                <a:spcPts val="0"/>
              </a:spcBef>
              <a:buSzPts val="1760"/>
              <a:buFont typeface="Wingdings" panose="05000000000000000000" pitchFamily="2" charset="2"/>
              <a:buChar char="Ø"/>
            </a:pPr>
            <a:endParaRPr lang="en-US" b="1" dirty="0"/>
          </a:p>
          <a:p>
            <a:pPr>
              <a:spcBef>
                <a:spcPts val="0"/>
              </a:spcBef>
              <a:buSzPts val="1760"/>
              <a:buFont typeface="Wingdings" panose="05000000000000000000" pitchFamily="2" charset="2"/>
              <a:buChar char="Ø"/>
            </a:pPr>
            <a:endParaRPr lang="en-US" b="1" dirty="0"/>
          </a:p>
          <a:p>
            <a:pPr marL="0" lvl="0" indent="0" algn="l" rtl="0">
              <a:spcBef>
                <a:spcPts val="0"/>
              </a:spcBef>
              <a:spcAft>
                <a:spcPts val="0"/>
              </a:spcAft>
              <a:buSzPts val="1760"/>
              <a:buNone/>
            </a:pPr>
            <a:endParaRPr dirty="0" smtClean="0"/>
          </a:p>
          <a:p>
            <a:pPr marL="742950" lvl="1" indent="-285750" algn="l" rtl="0">
              <a:spcBef>
                <a:spcPts val="960"/>
              </a:spcBef>
              <a:spcAft>
                <a:spcPts val="0"/>
              </a:spcAft>
              <a:buSzPts val="1440"/>
              <a:buFont typeface="Noto Sans Symbols"/>
              <a:buChar char="⮚"/>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177800"/>
            <a:ext cx="8534400" cy="5875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Visualizing the null values:</a:t>
            </a:r>
            <a:endParaRPr dirty="0"/>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smtClean="0">
              <a:latin typeface="Times New Roman"/>
              <a:ea typeface="Times New Roman"/>
              <a:cs typeface="Times New Roman"/>
              <a:sym typeface="Times New Roman"/>
            </a:endParaRPr>
          </a:p>
          <a:p>
            <a:pPr marL="285750" lvl="0" indent="-184150" algn="l" rtl="0">
              <a:spcBef>
                <a:spcPts val="1000"/>
              </a:spcBef>
              <a:spcAft>
                <a:spcPts val="0"/>
              </a:spcAft>
              <a:buSzPts val="1600"/>
              <a:buNone/>
            </a:pPr>
            <a:endParaRPr lang="en-US" dirty="0">
              <a:latin typeface="Times New Roman"/>
              <a:ea typeface="Times New Roman"/>
              <a:cs typeface="Times New Roman"/>
              <a:sym typeface="Times New Roman"/>
            </a:endParaRPr>
          </a:p>
          <a:p>
            <a:pPr marL="285750" lvl="0" indent="-184150" algn="l" rtl="0">
              <a:spcBef>
                <a:spcPts val="1000"/>
              </a:spcBef>
              <a:spcAft>
                <a:spcPts val="0"/>
              </a:spcAft>
              <a:buSzPts val="1600"/>
              <a:buNone/>
            </a:pPr>
            <a:r>
              <a:rPr lang="en-US" dirty="0" smtClean="0">
                <a:latin typeface="Times New Roman"/>
                <a:ea typeface="Times New Roman"/>
                <a:cs typeface="Times New Roman"/>
                <a:sym typeface="Times New Roman"/>
              </a:rPr>
              <a:t>   </a:t>
            </a: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995" y="1663700"/>
            <a:ext cx="6504309" cy="4737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a:t>
            </a:r>
            <a:r>
              <a:rPr lang="en-US" dirty="0" err="1" smtClean="0">
                <a:solidFill>
                  <a:schemeClr val="lt1"/>
                </a:solidFill>
                <a:latin typeface="Times New Roman"/>
                <a:ea typeface="Times New Roman"/>
                <a:cs typeface="Times New Roman"/>
                <a:sym typeface="Times New Roman"/>
              </a:rPr>
              <a:t>Kaggle</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Preprocessing   </a:t>
            </a:r>
            <a:endParaRPr lang="en-US" dirty="0" smtClean="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Validation</a:t>
            </a:r>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cs typeface="Times New Roman"/>
                <a:sym typeface="Times New Roman"/>
              </a:rPr>
              <a:t>Data Training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Model </a:t>
            </a:r>
            <a:r>
              <a:rPr lang="en-US" dirty="0">
                <a:solidFill>
                  <a:schemeClr val="lt1"/>
                </a:solidFill>
                <a:latin typeface="Times New Roman"/>
                <a:ea typeface="Times New Roman"/>
                <a:cs typeface="Times New Roman"/>
                <a:sym typeface="Times New Roman"/>
              </a:rPr>
              <a:t>Selection – </a:t>
            </a:r>
            <a:endParaRPr dirty="0">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By using  </a:t>
            </a:r>
            <a:r>
              <a:rPr lang="en-US" sz="1800" dirty="0">
                <a:solidFill>
                  <a:schemeClr val="lt1"/>
                </a:solidFill>
                <a:latin typeface="Times New Roman"/>
                <a:ea typeface="Times New Roman"/>
                <a:cs typeface="Times New Roman"/>
                <a:sym typeface="Times New Roman"/>
              </a:rPr>
              <a:t>algorithms </a:t>
            </a:r>
            <a:r>
              <a:rPr lang="en-US" sz="1800" dirty="0" smtClean="0">
                <a:solidFill>
                  <a:schemeClr val="lt1"/>
                </a:solidFill>
                <a:latin typeface="Times New Roman"/>
                <a:ea typeface="Times New Roman"/>
                <a:cs typeface="Times New Roman"/>
                <a:sym typeface="Times New Roman"/>
              </a:rPr>
              <a:t>“KNN”,“</a:t>
            </a:r>
            <a:r>
              <a:rPr lang="en-US" sz="1800" dirty="0">
                <a:solidFill>
                  <a:schemeClr val="lt1"/>
                </a:solidFill>
                <a:latin typeface="Times New Roman"/>
                <a:ea typeface="Times New Roman"/>
                <a:cs typeface="Times New Roman"/>
                <a:sym typeface="Times New Roman"/>
              </a:rPr>
              <a:t>SVM” </a:t>
            </a:r>
            <a:r>
              <a:rPr lang="en-US" sz="1800" dirty="0" smtClean="0">
                <a:solidFill>
                  <a:schemeClr val="lt1"/>
                </a:solidFill>
                <a:latin typeface="Times New Roman"/>
                <a:ea typeface="Times New Roman"/>
                <a:cs typeface="Times New Roman"/>
                <a:sym typeface="Times New Roman"/>
              </a:rPr>
              <a:t>,“Naïve </a:t>
            </a:r>
            <a:r>
              <a:rPr lang="en-US" sz="1800" dirty="0" err="1" smtClean="0">
                <a:solidFill>
                  <a:schemeClr val="lt1"/>
                </a:solidFill>
                <a:latin typeface="Times New Roman"/>
                <a:ea typeface="Times New Roman"/>
                <a:cs typeface="Times New Roman"/>
                <a:sym typeface="Times New Roman"/>
              </a:rPr>
              <a:t>bayes</a:t>
            </a:r>
            <a:r>
              <a:rPr lang="en-US" sz="1800" dirty="0" smtClean="0">
                <a:solidFill>
                  <a:schemeClr val="lt1"/>
                </a:solidFill>
                <a:latin typeface="Times New Roman"/>
                <a:ea typeface="Times New Roman"/>
                <a:cs typeface="Times New Roman"/>
                <a:sym typeface="Times New Roman"/>
              </a:rPr>
              <a:t>”,  “Random </a:t>
            </a:r>
            <a:r>
              <a:rPr lang="en-US" sz="1800" dirty="0" err="1" smtClean="0">
                <a:solidFill>
                  <a:schemeClr val="lt1"/>
                </a:solidFill>
                <a:latin typeface="Times New Roman"/>
                <a:ea typeface="Times New Roman"/>
                <a:cs typeface="Times New Roman"/>
                <a:sym typeface="Times New Roman"/>
              </a:rPr>
              <a:t>Fores</a:t>
            </a:r>
            <a:r>
              <a:rPr lang="en-US" sz="1800" dirty="0" smtClean="0">
                <a:solidFill>
                  <a:schemeClr val="lt1"/>
                </a:solidFill>
                <a:latin typeface="Times New Roman"/>
                <a:ea typeface="Times New Roman"/>
                <a:cs typeface="Times New Roman"/>
                <a:sym typeface="Times New Roman"/>
              </a:rPr>
              <a:t>”. We </a:t>
            </a:r>
            <a:r>
              <a:rPr lang="en-US" sz="1800" dirty="0">
                <a:solidFill>
                  <a:schemeClr val="lt1"/>
                </a:solidFill>
                <a:latin typeface="Times New Roman"/>
                <a:ea typeface="Times New Roman"/>
                <a:cs typeface="Times New Roman"/>
                <a:sym typeface="Times New Roman"/>
              </a:rPr>
              <a:t>calculate </a:t>
            </a:r>
            <a:r>
              <a:rPr lang="en-US" sz="1800" dirty="0" smtClean="0">
                <a:solidFill>
                  <a:schemeClr val="lt1"/>
                </a:solidFill>
                <a:latin typeface="Times New Roman"/>
                <a:ea typeface="Times New Roman"/>
                <a:cs typeface="Times New Roman"/>
                <a:sym typeface="Times New Roman"/>
              </a:rPr>
              <a:t>the </a:t>
            </a:r>
            <a:r>
              <a:rPr lang="en-US" sz="1800" dirty="0">
                <a:solidFill>
                  <a:schemeClr val="lt1"/>
                </a:solidFill>
                <a:latin typeface="Times New Roman"/>
                <a:ea typeface="Times New Roman"/>
                <a:cs typeface="Times New Roman"/>
                <a:sym typeface="Times New Roman"/>
              </a:rPr>
              <a:t>scores for </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models and select the model with the best score. Similarly, the model is selected for each cluster. All the models for every cluster are saved for use in prediction</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32</TotalTime>
  <Words>1293</Words>
  <Application>Microsoft Office PowerPoint</Application>
  <PresentationFormat>Widescreen</PresentationFormat>
  <Paragraphs>126</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Times New Roman</vt:lpstr>
      <vt:lpstr>Wingdings</vt:lpstr>
      <vt:lpstr>Wingdings 3</vt:lpstr>
      <vt:lpstr>Noto Sans Symbols</vt:lpstr>
      <vt:lpstr>Arial</vt:lpstr>
      <vt:lpstr>Century Gothic</vt:lpstr>
      <vt:lpstr>Ion</vt:lpstr>
      <vt:lpstr>PowerPoint Presentation</vt:lpstr>
      <vt:lpstr>PowerPoint Presentation</vt:lpstr>
      <vt:lpstr>Introduction:</vt:lpstr>
      <vt:lpstr>Benefits:  </vt:lpstr>
      <vt:lpstr>PowerPoint Presentation</vt:lpstr>
      <vt:lpstr>PowerPoint Presentation</vt:lpstr>
      <vt:lpstr>PowerPoint Presentation</vt:lpstr>
      <vt:lpstr>PowerPoint Presentation</vt:lpstr>
      <vt:lpstr>PowerPoint Presentation</vt:lpstr>
      <vt:lpstr>PowerPoint Presentation</vt:lpstr>
      <vt:lpstr>Special Thanks- Sudhanshu,Krish , iNeuron support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lenovo</cp:lastModifiedBy>
  <cp:revision>5</cp:revision>
  <dcterms:created xsi:type="dcterms:W3CDTF">2021-06-19T13:01:53Z</dcterms:created>
  <dcterms:modified xsi:type="dcterms:W3CDTF">2021-09-24T07:12:05Z</dcterms:modified>
</cp:coreProperties>
</file>