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8" r:id="rId1"/>
  </p:sldMasterIdLst>
  <p:sldIdLst>
    <p:sldId id="256" r:id="rId2"/>
    <p:sldId id="269" r:id="rId3"/>
    <p:sldId id="281" r:id="rId4"/>
    <p:sldId id="283" r:id="rId5"/>
    <p:sldId id="287" r:id="rId6"/>
    <p:sldId id="288" r:id="rId7"/>
    <p:sldId id="289" r:id="rId8"/>
    <p:sldId id="304" r:id="rId9"/>
    <p:sldId id="282" r:id="rId10"/>
    <p:sldId id="290" r:id="rId11"/>
    <p:sldId id="291" r:id="rId12"/>
    <p:sldId id="292" r:id="rId13"/>
    <p:sldId id="293" r:id="rId14"/>
    <p:sldId id="295" r:id="rId15"/>
    <p:sldId id="303" r:id="rId16"/>
    <p:sldId id="294" r:id="rId17"/>
    <p:sldId id="296" r:id="rId18"/>
    <p:sldId id="305" r:id="rId19"/>
    <p:sldId id="306" r:id="rId20"/>
    <p:sldId id="307" r:id="rId21"/>
    <p:sldId id="308" r:id="rId22"/>
    <p:sldId id="298" r:id="rId23"/>
    <p:sldId id="302" r:id="rId24"/>
    <p:sldId id="309" r:id="rId25"/>
    <p:sldId id="25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 snapToGrid="0">
      <p:cViewPr>
        <p:scale>
          <a:sx n="75" d="100"/>
          <a:sy n="75" d="100"/>
        </p:scale>
        <p:origin x="103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F92A-2FC6-49B1-92C9-B1E14562750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04CEAEB-2BD7-448F-852A-276BD504A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53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F92A-2FC6-49B1-92C9-B1E14562750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4CEAEB-2BD7-448F-852A-276BD504A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93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F92A-2FC6-49B1-92C9-B1E14562750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4CEAEB-2BD7-448F-852A-276BD504A65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90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F92A-2FC6-49B1-92C9-B1E14562750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4CEAEB-2BD7-448F-852A-276BD504A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5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F92A-2FC6-49B1-92C9-B1E14562750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4CEAEB-2BD7-448F-852A-276BD504A65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237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F92A-2FC6-49B1-92C9-B1E14562750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4CEAEB-2BD7-448F-852A-276BD504A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00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F92A-2FC6-49B1-92C9-B1E14562750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EAEB-2BD7-448F-852A-276BD504A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44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F92A-2FC6-49B1-92C9-B1E14562750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EAEB-2BD7-448F-852A-276BD504A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98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F92A-2FC6-49B1-92C9-B1E14562750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EAEB-2BD7-448F-852A-276BD504A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50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F92A-2FC6-49B1-92C9-B1E14562750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4CEAEB-2BD7-448F-852A-276BD504A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02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F92A-2FC6-49B1-92C9-B1E14562750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4CEAEB-2BD7-448F-852A-276BD504A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31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F92A-2FC6-49B1-92C9-B1E14562750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4CEAEB-2BD7-448F-852A-276BD504A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9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F92A-2FC6-49B1-92C9-B1E14562750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EAEB-2BD7-448F-852A-276BD504A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90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F92A-2FC6-49B1-92C9-B1E14562750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EAEB-2BD7-448F-852A-276BD504A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83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F92A-2FC6-49B1-92C9-B1E14562750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EAEB-2BD7-448F-852A-276BD504A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26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F92A-2FC6-49B1-92C9-B1E14562750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4CEAEB-2BD7-448F-852A-276BD504A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91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5F92A-2FC6-49B1-92C9-B1E14562750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04CEAEB-2BD7-448F-852A-276BD504A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85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  <p:sldLayoutId id="2147483952" r:id="rId14"/>
    <p:sldLayoutId id="2147483953" r:id="rId15"/>
    <p:sldLayoutId id="2147483954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C4153DD-E2CD-4498-A401-DD4D77BAE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2028" y="2456780"/>
            <a:ext cx="7766936" cy="419330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School Name 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School of Computer Science Engineering</a:t>
            </a:r>
          </a:p>
          <a:p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Year Project Presentation On</a:t>
            </a:r>
          </a:p>
          <a:p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Automatic Attendance System With Face 						 Recognition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endParaRPr lang="en-IN" sz="18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l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99E1C-9B79-4ED2-ACBD-0E0A964F00E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55600"/>
            <a:ext cx="7620000" cy="1828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201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3C4-398B-4DBC-834A-84B1253D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4373" y="1154612"/>
            <a:ext cx="8915400" cy="3781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b="0" i="0" dirty="0">
                <a:effectLst/>
                <a:latin typeface="Rajdhani" panose="020B0604020202020204" charset="0"/>
                <a:cs typeface="Rajdhani" panose="020B0604020202020204" charset="0"/>
              </a:rPr>
              <a:t>Creating digital face fingerprints – that's what neural networks do.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0" i="0" dirty="0">
                <a:effectLst/>
                <a:latin typeface="Rajdhani" panose="020B0604020202020204" charset="0"/>
                <a:cs typeface="Rajdhani" panose="020B0604020202020204" charset="0"/>
              </a:rPr>
              <a:t>With Python and deep learning, they learn to identify unique facial patterns.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0" i="0" dirty="0">
                <a:effectLst/>
                <a:latin typeface="Rajdhani" panose="020B0604020202020204" charset="0"/>
                <a:cs typeface="Rajdhani" panose="020B0604020202020204" charset="0"/>
              </a:rPr>
              <a:t>Neural networks are the secret behind face recognition.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0" i="0" dirty="0">
                <a:effectLst/>
                <a:latin typeface="Rajdhani" panose="020B0604020202020204" charset="0"/>
                <a:cs typeface="Rajdhani" panose="020B0604020202020204" charset="0"/>
              </a:rPr>
              <a:t>With the help of Python and deep learning, they become experts in identifying faces accurately.</a:t>
            </a:r>
            <a:endParaRPr lang="en-US" sz="2600" dirty="0">
              <a:latin typeface="Segoe Print" panose="020006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951CC-6252-499E-BAC7-101053A64FC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1" y="0"/>
            <a:ext cx="2666999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5122" name="Picture 2" descr="A Closer Look at AI: Neural Networks and Deep Learning | Brighterion AI | A  Mastercard Company">
            <a:extLst>
              <a:ext uri="{FF2B5EF4-FFF2-40B4-BE49-F238E27FC236}">
                <a16:creationId xmlns:a16="http://schemas.microsoft.com/office/drawing/2014/main" id="{203BA4FA-CA95-E5DB-87C7-3BB8F3B8F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140" y="4422710"/>
            <a:ext cx="3475750" cy="232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19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3C4-398B-4DBC-834A-84B1253D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0396" y="1754155"/>
            <a:ext cx="9476803" cy="4917233"/>
          </a:xfrm>
        </p:spPr>
        <p:txBody>
          <a:bodyPr>
            <a:noAutofit/>
          </a:bodyPr>
          <a:lstStyle/>
          <a:p>
            <a:pPr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600" b="0" i="0" dirty="0">
                <a:effectLst/>
                <a:latin typeface="Rajdhani" panose="020B0604020202020204" charset="0"/>
                <a:cs typeface="Rajdhani" panose="020B0604020202020204" charset="0"/>
              </a:rPr>
              <a:t>Imagine if your computer could instantly spot faces in pictures. OpenCV makes this possible by using a special technique called </a:t>
            </a:r>
            <a:r>
              <a:rPr lang="en-US" sz="2600" b="1" i="0" dirty="0" err="1">
                <a:effectLst/>
                <a:latin typeface="Rajdhani" panose="020B0604020202020204" charset="0"/>
                <a:cs typeface="Rajdhani" panose="020B0604020202020204" charset="0"/>
              </a:rPr>
              <a:t>Haar</a:t>
            </a:r>
            <a:r>
              <a:rPr lang="en-US" sz="2600" b="1" i="0" dirty="0">
                <a:effectLst/>
                <a:latin typeface="Rajdhani" panose="020B0604020202020204" charset="0"/>
                <a:cs typeface="Rajdhani" panose="020B0604020202020204" charset="0"/>
              </a:rPr>
              <a:t> Cascade classifier</a:t>
            </a:r>
            <a:r>
              <a:rPr lang="en-US" sz="2600" b="0" i="0" dirty="0">
                <a:effectLst/>
                <a:latin typeface="Rajdhani" panose="020B0604020202020204" charset="0"/>
                <a:cs typeface="Rajdhani" panose="020B0604020202020204" charset="0"/>
              </a:rPr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600" b="0" i="0" dirty="0">
                <a:effectLst/>
                <a:latin typeface="Rajdhani" panose="020B0604020202020204" charset="0"/>
                <a:cs typeface="Rajdhani" panose="020B0604020202020204" charset="0"/>
              </a:rPr>
              <a:t>The algorithm works by sliding a sub-window over an image and extracting a set of features for each sub-window using </a:t>
            </a:r>
            <a:r>
              <a:rPr lang="en-US" sz="2600" b="0" i="0" dirty="0" err="1">
                <a:effectLst/>
                <a:latin typeface="Rajdhani" panose="020B0604020202020204" charset="0"/>
                <a:cs typeface="Rajdhani" panose="020B0604020202020204" charset="0"/>
              </a:rPr>
              <a:t>Haar</a:t>
            </a:r>
            <a:r>
              <a:rPr lang="en-US" sz="2600" b="0" i="0" dirty="0">
                <a:effectLst/>
                <a:latin typeface="Rajdhani" panose="020B0604020202020204" charset="0"/>
                <a:cs typeface="Rajdhani" panose="020B0604020202020204" charset="0"/>
              </a:rPr>
              <a:t> wavelets.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latin typeface="Rajdhani" panose="020B0604020202020204" charset="0"/>
                <a:cs typeface="Rajdhani" panose="020B0604020202020204" charset="0"/>
              </a:rPr>
              <a:t>It tries to calculate features for every window and classify positive and negative.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600" b="0" i="0" dirty="0">
                <a:effectLst/>
                <a:latin typeface="Rajdhani" panose="020B0604020202020204" charset="0"/>
                <a:cs typeface="Rajdhani" panose="020B0604020202020204" charset="0"/>
              </a:rPr>
              <a:t>The classifier then uses the vector of features to predict whether the sub-window contains a face.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600" dirty="0">
              <a:latin typeface="Rajdhani" panose="020B0604020202020204" charset="0"/>
              <a:cs typeface="Rajdhani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951CC-6252-499E-BAC7-101053A64FC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1" y="0"/>
            <a:ext cx="2666999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A9640A-240D-4AD4-DE39-9E745ED6775A}"/>
              </a:ext>
            </a:extLst>
          </p:cNvPr>
          <p:cNvSpPr txBox="1"/>
          <p:nvPr/>
        </p:nvSpPr>
        <p:spPr>
          <a:xfrm>
            <a:off x="2915816" y="653845"/>
            <a:ext cx="79146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i="0" dirty="0">
                <a:effectLst/>
                <a:latin typeface="Rajdhani" panose="020B0604020202020204" charset="0"/>
                <a:cs typeface="Rajdhani" panose="020B0604020202020204" charset="0"/>
              </a:rPr>
              <a:t>Face Detection with OpenCV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40328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3C4-398B-4DBC-834A-84B1253D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0396" y="1922106"/>
            <a:ext cx="9476803" cy="4749282"/>
          </a:xfrm>
        </p:spPr>
        <p:txBody>
          <a:bodyPr>
            <a:noAutofit/>
          </a:bodyPr>
          <a:lstStyle/>
          <a:p>
            <a:pPr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600" b="0" i="0" dirty="0">
                <a:effectLst/>
                <a:latin typeface="Rajdhani" panose="020B0604020202020204" charset="0"/>
                <a:cs typeface="Rajdhani" panose="020B0604020202020204" charset="0"/>
              </a:rPr>
              <a:t>Face recognition is like putting together a puzzle. First, we create a special face template. Then, we compare this template with real faces to see if they match.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951CC-6252-499E-BAC7-101053A64FC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1" y="0"/>
            <a:ext cx="2666999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A9640A-240D-4AD4-DE39-9E745ED6775A}"/>
              </a:ext>
            </a:extLst>
          </p:cNvPr>
          <p:cNvSpPr txBox="1"/>
          <p:nvPr/>
        </p:nvSpPr>
        <p:spPr>
          <a:xfrm>
            <a:off x="2915816" y="653845"/>
            <a:ext cx="79146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i="0" dirty="0">
                <a:effectLst/>
                <a:latin typeface="Rajdhani" panose="020B0604020202020204" charset="0"/>
                <a:cs typeface="Rajdhani" panose="020B0604020202020204" charset="0"/>
              </a:rPr>
              <a:t>Face Recognition Process</a:t>
            </a:r>
            <a:endParaRPr lang="en-IN" sz="4400" dirty="0"/>
          </a:p>
        </p:txBody>
      </p:sp>
      <p:pic>
        <p:nvPicPr>
          <p:cNvPr id="6146" name="Picture 2" descr="Steps in the facial recognition process [4] | Download Scientific Diagram">
            <a:extLst>
              <a:ext uri="{FF2B5EF4-FFF2-40B4-BE49-F238E27FC236}">
                <a16:creationId xmlns:a16="http://schemas.microsoft.com/office/drawing/2014/main" id="{1F79871B-2468-A562-CAC8-C028F47C4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87" y="3429000"/>
            <a:ext cx="5006068" cy="33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04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3C4-398B-4DBC-834A-84B1253D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057" y="1156995"/>
            <a:ext cx="9476803" cy="5551715"/>
          </a:xfrm>
        </p:spPr>
        <p:txBody>
          <a:bodyPr>
            <a:noAutofit/>
          </a:bodyPr>
          <a:lstStyle/>
          <a:p>
            <a:pPr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600" b="0" i="0" dirty="0">
                <a:effectLst/>
                <a:latin typeface="Rajdhani" panose="020B0604020202020204" charset="0"/>
                <a:cs typeface="Rajdhani" panose="020B0604020202020204" charset="0"/>
              </a:rPr>
              <a:t>Let's break down how face recognition works: first, we make a kind of map of your face, which we call a template. Then, we compare this map with real faces to see if they're the same.</a:t>
            </a:r>
          </a:p>
          <a:p>
            <a:pPr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600" b="0" i="0" dirty="0">
                <a:effectLst/>
                <a:latin typeface="Rajdhani" panose="020B0604020202020204" charset="0"/>
                <a:cs typeface="Rajdhani" panose="020B0604020202020204" charset="0"/>
              </a:rPr>
              <a:t>Think of face recognition as solving a mystery.</a:t>
            </a:r>
          </a:p>
          <a:p>
            <a:pPr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600" b="0" i="0" dirty="0">
                <a:effectLst/>
                <a:latin typeface="Rajdhani" panose="020B0604020202020204" charset="0"/>
                <a:cs typeface="Rajdhani" panose="020B0604020202020204" charset="0"/>
              </a:rPr>
              <a:t>We start by making a unique face ID, and then we compare it with real faces to see if they match.</a:t>
            </a:r>
          </a:p>
          <a:p>
            <a:pPr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600" b="0" i="0" dirty="0">
                <a:effectLst/>
                <a:latin typeface="Rajdhani" panose="020B0604020202020204" charset="0"/>
                <a:cs typeface="Rajdhani" panose="020B0604020202020204" charset="0"/>
              </a:rPr>
              <a:t>Face recognition is like a digital detective that first creates a unique face profile. </a:t>
            </a:r>
          </a:p>
          <a:p>
            <a:pPr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600" b="0" i="0" dirty="0">
                <a:effectLst/>
                <a:latin typeface="Rajdhani" panose="020B0604020202020204" charset="0"/>
                <a:cs typeface="Rajdhani" panose="020B0604020202020204" charset="0"/>
              </a:rPr>
              <a:t>Then, it looks at real faces and decides if they're a match.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951CC-6252-499E-BAC7-101053A64FC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1" y="0"/>
            <a:ext cx="2666999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480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9951CC-6252-499E-BAC7-101053A64FC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1" y="0"/>
            <a:ext cx="2666999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A9640A-240D-4AD4-DE39-9E745ED6775A}"/>
              </a:ext>
            </a:extLst>
          </p:cNvPr>
          <p:cNvSpPr txBox="1"/>
          <p:nvPr/>
        </p:nvSpPr>
        <p:spPr>
          <a:xfrm>
            <a:off x="4071257" y="458756"/>
            <a:ext cx="53417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i="0" dirty="0">
                <a:effectLst/>
                <a:latin typeface="Rajdhani" panose="020B0604020202020204" charset="0"/>
                <a:cs typeface="Rajdhani" panose="020B0604020202020204" charset="0"/>
              </a:rPr>
              <a:t>Methodology</a:t>
            </a:r>
            <a:endParaRPr lang="en-IN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8C7BB4-320D-652E-8384-DB2AEC1DC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918" y="1302841"/>
            <a:ext cx="8686800" cy="54898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955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3C4-398B-4DBC-834A-84B1253D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0396" y="1567543"/>
            <a:ext cx="9476803" cy="5206481"/>
          </a:xfrm>
        </p:spPr>
        <p:txBody>
          <a:bodyPr>
            <a:noAutofit/>
          </a:bodyPr>
          <a:lstStyle/>
          <a:p>
            <a:pPr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550" b="0" i="0" dirty="0">
                <a:effectLst/>
                <a:latin typeface="Rajdhani" panose="020B0604020202020204" charset="0"/>
                <a:cs typeface="Rajdhani" panose="020B0604020202020204" charset="0"/>
              </a:rPr>
              <a:t>Imagine gathering data for face recognition like collecting ingredients for a recipe. We need a variety of high-quality images to train our system.</a:t>
            </a:r>
          </a:p>
          <a:p>
            <a:pPr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550" b="0" i="0" dirty="0">
                <a:effectLst/>
                <a:latin typeface="Rajdhani" panose="020B0604020202020204" charset="0"/>
                <a:cs typeface="Rajdhani" panose="020B0604020202020204" charset="0"/>
              </a:rPr>
              <a:t>Building accurate face recognition is like making a delicious dish. We start with quality ingredients – which in this case are high-quality images of faces.</a:t>
            </a:r>
          </a:p>
          <a:p>
            <a:pPr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550" b="0" i="0" dirty="0">
                <a:effectLst/>
                <a:latin typeface="Rajdhani" panose="020B0604020202020204" charset="0"/>
                <a:cs typeface="Rajdhani" panose="020B0604020202020204" charset="0"/>
              </a:rPr>
              <a:t>Getting accurate face recognition is a bit like baking a perfect cake. The key ingredient? High-quality images that we use to teach our system.</a:t>
            </a:r>
          </a:p>
          <a:p>
            <a:pPr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550" b="0" i="0" dirty="0">
                <a:effectLst/>
                <a:latin typeface="Rajdhani" panose="020B0604020202020204" charset="0"/>
                <a:cs typeface="Rajdhani" panose="020B0604020202020204" charset="0"/>
              </a:rPr>
              <a:t>Achieving accurate face recognition is like crafting a masterpiece. The main ingredient? High-quality images that help us train our system.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951CC-6252-499E-BAC7-101053A64FC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1" y="0"/>
            <a:ext cx="2666999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A9640A-240D-4AD4-DE39-9E745ED6775A}"/>
              </a:ext>
            </a:extLst>
          </p:cNvPr>
          <p:cNvSpPr txBox="1"/>
          <p:nvPr/>
        </p:nvSpPr>
        <p:spPr>
          <a:xfrm>
            <a:off x="2943808" y="607192"/>
            <a:ext cx="79146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i="0" dirty="0">
                <a:effectLst/>
                <a:latin typeface="Rajdhani" panose="020B0604020202020204" charset="0"/>
                <a:cs typeface="Rajdhani" panose="020B0604020202020204" charset="0"/>
              </a:rPr>
              <a:t>Data Collection and Training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86351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9951CC-6252-499E-BAC7-101053A64FC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1" y="0"/>
            <a:ext cx="2666999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A9640A-240D-4AD4-DE39-9E745ED6775A}"/>
              </a:ext>
            </a:extLst>
          </p:cNvPr>
          <p:cNvSpPr txBox="1"/>
          <p:nvPr/>
        </p:nvSpPr>
        <p:spPr>
          <a:xfrm>
            <a:off x="3559629" y="488302"/>
            <a:ext cx="5649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i="0" dirty="0">
                <a:effectLst/>
                <a:latin typeface="Rajdhani" panose="020B0604020202020204" charset="0"/>
                <a:cs typeface="Rajdhani" panose="020B0604020202020204" charset="0"/>
              </a:rPr>
              <a:t>System Architecture</a:t>
            </a:r>
            <a:endParaRPr lang="en-IN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07C052-13F3-555D-A937-CC6D73B10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122" y="1196189"/>
            <a:ext cx="9068571" cy="555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3C4-398B-4DBC-834A-84B1253D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130" y="2281287"/>
            <a:ext cx="10781070" cy="3774189"/>
          </a:xfrm>
        </p:spPr>
        <p:txBody>
          <a:bodyPr>
            <a:noAutofit/>
          </a:bodyPr>
          <a:lstStyle/>
          <a:p>
            <a:pPr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4800" i="0" dirty="0">
                <a:effectLst/>
                <a:latin typeface="Rajdhani" panose="020B0604020202020204"/>
                <a:cs typeface="Rajdhani" panose="020B0604020202020204" charset="0"/>
              </a:rPr>
              <a:t>Lets take a look at what we have worked on applying all the technologies we have explained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951CC-6252-499E-BAC7-101053A64FC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1" y="0"/>
            <a:ext cx="2666999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A9640A-240D-4AD4-DE39-9E745ED6775A}"/>
              </a:ext>
            </a:extLst>
          </p:cNvPr>
          <p:cNvSpPr txBox="1"/>
          <p:nvPr/>
        </p:nvSpPr>
        <p:spPr>
          <a:xfrm>
            <a:off x="2999792" y="802524"/>
            <a:ext cx="79146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i="0" dirty="0">
                <a:effectLst/>
                <a:latin typeface="Rajdhani" panose="020B0604020202020204" charset="0"/>
                <a:cs typeface="Rajdhani" panose="020B0604020202020204" charset="0"/>
              </a:rPr>
              <a:t>Real-world Implementation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04265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FC83-0C03-1E7D-4493-15AF6E8B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Here we Add the data of the student.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8DD440-F726-C4D7-1637-BF2C92946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086" y="1264555"/>
            <a:ext cx="9575363" cy="53979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956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9A9A-9E3D-D1EE-A867-ECC87962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24471"/>
          </a:xfrm>
        </p:spPr>
        <p:txBody>
          <a:bodyPr/>
          <a:lstStyle/>
          <a:p>
            <a:r>
              <a:rPr lang="en-IN" dirty="0"/>
              <a:t>We Upload the picture of the student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FB207E-87F4-A14F-8678-666EE9436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1548581"/>
            <a:ext cx="10648335" cy="50881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2747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3C4-398B-4DBC-834A-84B1253D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647" y="662473"/>
            <a:ext cx="9262198" cy="609289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		 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Project Guide</a:t>
            </a:r>
          </a:p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N" sz="2800" dirty="0"/>
              <a:t> 	    </a:t>
            </a:r>
            <a:r>
              <a:rPr lang="en-IN" sz="2800" dirty="0" err="1"/>
              <a:t>Dr.</a:t>
            </a:r>
            <a:r>
              <a:rPr lang="en-IN" sz="2800" dirty="0"/>
              <a:t> </a:t>
            </a:r>
            <a:r>
              <a:rPr lang="en-IN" sz="2800" dirty="0" err="1"/>
              <a:t>Meesala</a:t>
            </a:r>
            <a:r>
              <a:rPr lang="en-IN" sz="2800" dirty="0"/>
              <a:t> Sudhir Kumar    </a:t>
            </a:r>
            <a:r>
              <a:rPr lang="en-IN" sz="1200" dirty="0"/>
              <a:t>     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Group Members     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600" dirty="0"/>
              <a:t>Mr. Gaurav Kailas </a:t>
            </a:r>
            <a:r>
              <a:rPr lang="en-IN" sz="2600" dirty="0" err="1"/>
              <a:t>Khalase</a:t>
            </a:r>
            <a:r>
              <a:rPr lang="en-IN" sz="2600" dirty="0"/>
              <a:t>         Mr. Rupesh Dharmendra Jha</a:t>
            </a:r>
          </a:p>
          <a:p>
            <a:pPr marL="0" indent="0">
              <a:buNone/>
            </a:pPr>
            <a:r>
              <a:rPr lang="en-IN" sz="2600" b="1" dirty="0"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(200105231020)				      (200105231011)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600" dirty="0"/>
              <a:t> </a:t>
            </a:r>
          </a:p>
          <a:p>
            <a:pPr marL="0" indent="0">
              <a:buNone/>
            </a:pPr>
            <a:r>
              <a:rPr lang="en-IN" sz="2600" dirty="0"/>
              <a:t>Mr. Nitin 					     		      Mr. Shivendra Yadav</a:t>
            </a:r>
          </a:p>
          <a:p>
            <a:pPr marL="0" indent="0">
              <a:buNone/>
            </a:pPr>
            <a:r>
              <a:rPr lang="en-IN" sz="26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(200105231004)				           (200105231016)</a:t>
            </a:r>
          </a:p>
          <a:p>
            <a:pPr marL="0" indent="0">
              <a:buNone/>
            </a:pPr>
            <a:r>
              <a:rPr lang="en-IN" sz="2600" dirty="0"/>
              <a:t>			</a:t>
            </a:r>
            <a:r>
              <a:rPr lang="en-IN" sz="2600" dirty="0" err="1"/>
              <a:t>Kupakwashe</a:t>
            </a:r>
            <a:r>
              <a:rPr lang="en-IN" sz="2600" dirty="0"/>
              <a:t> </a:t>
            </a:r>
            <a:r>
              <a:rPr lang="en-IN" sz="2600" dirty="0" err="1"/>
              <a:t>Tinotenda</a:t>
            </a:r>
            <a:r>
              <a:rPr lang="en-IN" sz="2600" dirty="0"/>
              <a:t> </a:t>
            </a:r>
            <a:r>
              <a:rPr lang="en-IN" sz="2600" dirty="0" err="1"/>
              <a:t>Mapuranga</a:t>
            </a:r>
            <a:endParaRPr lang="en-IN" sz="2600" dirty="0"/>
          </a:p>
          <a:p>
            <a:pPr marL="0" indent="0">
              <a:buNone/>
            </a:pPr>
            <a:r>
              <a:rPr lang="en-IN" sz="2600" b="1" dirty="0"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(200105181018)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951CC-6252-499E-BAC7-101053A64FC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1" y="0"/>
            <a:ext cx="2666999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114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D898-58AF-0BE4-AE3C-C941710A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865" y="624110"/>
            <a:ext cx="9158748" cy="998213"/>
          </a:xfrm>
        </p:spPr>
        <p:txBody>
          <a:bodyPr>
            <a:normAutofit fontScale="90000"/>
          </a:bodyPr>
          <a:lstStyle/>
          <a:p>
            <a:r>
              <a:rPr lang="en-IN" dirty="0"/>
              <a:t>The system then recognizes the student and retrieve their details.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6127BF-396E-A924-51BD-6817ED1E1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65" y="1622323"/>
            <a:ext cx="9158748" cy="502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4278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FFB6-E6DD-D419-5864-86766CBF4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32736"/>
            <a:ext cx="8911687" cy="1165122"/>
          </a:xfrm>
        </p:spPr>
        <p:txBody>
          <a:bodyPr>
            <a:normAutofit fontScale="90000"/>
          </a:bodyPr>
          <a:lstStyle/>
          <a:p>
            <a:r>
              <a:rPr lang="en-IN" dirty="0"/>
              <a:t>Then a real-time record is kept in the database of the attendance of the student.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5BD0D2-C77F-56DE-CFEE-B9561E7F8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64" y="1548581"/>
            <a:ext cx="9615077" cy="51766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0256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3C4-398B-4DBC-834A-84B1253D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6380" y="1138334"/>
            <a:ext cx="9476803" cy="4749282"/>
          </a:xfrm>
        </p:spPr>
        <p:txBody>
          <a:bodyPr>
            <a:noAutofit/>
          </a:bodyPr>
          <a:lstStyle/>
          <a:p>
            <a:pPr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600" b="0" i="0" dirty="0">
                <a:effectLst/>
                <a:latin typeface="Rajdhani" panose="020B0604020202020204" charset="0"/>
                <a:cs typeface="Rajdhani" panose="020B0604020202020204" charset="0"/>
              </a:rPr>
              <a:t>Say goodbye to manual attendance. OpenCV, Python, and deep learning are here to transform the process into a seamless, automated experience.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951CC-6252-499E-BAC7-101053A64FC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1" y="0"/>
            <a:ext cx="2666999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7170" name="Picture 2" descr="GitHub - riyanegi1211/Face-Recognition-Based-Attendance-System: Face  recognition based attendance system">
            <a:extLst>
              <a:ext uri="{FF2B5EF4-FFF2-40B4-BE49-F238E27FC236}">
                <a16:creationId xmlns:a16="http://schemas.microsoft.com/office/drawing/2014/main" id="{6BE6A847-AE14-9D90-2424-342D11E18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330" y="3429000"/>
            <a:ext cx="446722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52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3C4-398B-4DBC-834A-84B1253D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250" y="1404624"/>
            <a:ext cx="10781070" cy="5164981"/>
          </a:xfrm>
        </p:spPr>
        <p:txBody>
          <a:bodyPr>
            <a:noAutofit/>
          </a:bodyPr>
          <a:lstStyle/>
          <a:p>
            <a:pPr marL="457200" indent="-4572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sz="2550" b="0" i="0" dirty="0">
                <a:effectLst/>
                <a:latin typeface="Rajdhani" panose="020B0604020202020204" charset="0"/>
                <a:cs typeface="Rajdhani" panose="020B0604020202020204" charset="0"/>
              </a:rPr>
              <a:t>Accurate Attendance Tracking: The automatic attendance system with face recognition significantly improves the accuracy of attendance tracking by identifying individuals based on their facial features.</a:t>
            </a:r>
          </a:p>
          <a:p>
            <a:pPr marL="457200" indent="-4572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sz="2550" b="0" i="0" dirty="0">
                <a:effectLst/>
                <a:latin typeface="Rajdhani" panose="020B0604020202020204" charset="0"/>
                <a:cs typeface="Rajdhani" panose="020B0604020202020204" charset="0"/>
              </a:rPr>
              <a:t>Time Efficiency: The system reduces the time spent on manual attendance tracking, allowing more time for teaching or other activities.</a:t>
            </a:r>
          </a:p>
          <a:p>
            <a:pPr marL="457200" indent="-4572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sz="2550" b="0" i="0" dirty="0">
                <a:effectLst/>
                <a:latin typeface="Rajdhani" panose="020B0604020202020204" charset="0"/>
                <a:cs typeface="Rajdhani" panose="020B0604020202020204" charset="0"/>
              </a:rPr>
              <a:t>Convenience: By automating attendance, the system provides convenience for both students and instructors. Students do not have to remember to sign an attendance sheet, and instructors can quickly access attendance records.</a:t>
            </a:r>
          </a:p>
          <a:p>
            <a:pPr marL="457200" indent="-457200" algn="l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sz="2550" b="0" i="0" dirty="0">
                <a:effectLst/>
                <a:latin typeface="Rajdhani" panose="020B0604020202020204" charset="0"/>
                <a:cs typeface="Rajdhani" panose="020B0604020202020204" charset="0"/>
              </a:rPr>
              <a:t>Real-Time Monitoring: The system allows for real-time monitoring of attendance, making it easier to keep track of who is present at any given time..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951CC-6252-499E-BAC7-101053A64FC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1" y="0"/>
            <a:ext cx="2666999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A9640A-240D-4AD4-DE39-9E745ED6775A}"/>
              </a:ext>
            </a:extLst>
          </p:cNvPr>
          <p:cNvSpPr txBox="1"/>
          <p:nvPr/>
        </p:nvSpPr>
        <p:spPr>
          <a:xfrm>
            <a:off x="1630150" y="533400"/>
            <a:ext cx="101517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i="0" dirty="0">
                <a:effectLst/>
                <a:latin typeface="Rajdhani" panose="020B0604020202020204" charset="0"/>
                <a:cs typeface="Rajdhani" panose="020B0604020202020204" charset="0"/>
              </a:rPr>
              <a:t>Outcomes 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18621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B05B-B709-25FA-B78E-C0BA2562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FA71A-84DC-51D1-42B7-2B1FD22F2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613" y="1691148"/>
            <a:ext cx="10250999" cy="47244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year project on the automatic attendance system with face recognition demonstrates the practical application of modern technology to solve a common administrative challenge.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project's successful outcomes show that using face recognition for attendance tracking is efficient, accurate, and convenient.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system offers numerous benefits, it is important to address potential privacy concerns and ensure compliance with data protection regulations.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this project highlights the potential of leveraging facial recognition technology in various domains and serves as a strong foundation for further exploration and improvement in similar applications.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834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647226-2D17-4816-8D6D-55EFC110C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9951CC-6252-499E-BAC7-101053A64FC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01" y="0"/>
            <a:ext cx="2666999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036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DF78-BF84-44E0-9E17-0BA10E1CE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33400"/>
            <a:ext cx="8911687" cy="844472"/>
          </a:xfrm>
        </p:spPr>
        <p:txBody>
          <a:bodyPr>
            <a:noAutofit/>
          </a:bodyPr>
          <a:lstStyle/>
          <a:p>
            <a:pPr algn="ctr"/>
            <a:r>
              <a:rPr lang="en-IN" sz="7200" b="1" i="0" dirty="0">
                <a:solidFill>
                  <a:srgbClr val="16191F"/>
                </a:solidFill>
                <a:effectLst/>
                <a:latin typeface="Amazon Ember"/>
              </a:rPr>
              <a:t>Index</a:t>
            </a:r>
            <a:endParaRPr lang="en-IN" sz="7200" dirty="0">
              <a:latin typeface="Segoe Print" panose="020006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3C4-398B-4DBC-834A-84B1253D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647" y="1828800"/>
            <a:ext cx="8915400" cy="4786603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000000"/>
                </a:solidFill>
                <a:latin typeface="Amazon Ember"/>
              </a:rPr>
              <a:t>Understanding OpenCV</a:t>
            </a:r>
            <a:endParaRPr lang="en-IN" sz="2800" i="0" dirty="0">
              <a:solidFill>
                <a:srgbClr val="000000"/>
              </a:solidFill>
              <a:effectLst/>
              <a:latin typeface="Amazon Ember"/>
            </a:endParaRPr>
          </a:p>
          <a:p>
            <a:r>
              <a:rPr lang="en-IN" sz="2800" i="0" dirty="0">
                <a:solidFill>
                  <a:srgbClr val="16191F"/>
                </a:solidFill>
                <a:effectLst/>
                <a:latin typeface="Amazon Ember"/>
              </a:rPr>
              <a:t>Viola-Jones Algorithm</a:t>
            </a:r>
          </a:p>
          <a:p>
            <a:r>
              <a:rPr lang="en-IN" sz="2800" dirty="0">
                <a:solidFill>
                  <a:srgbClr val="16191F"/>
                </a:solidFill>
                <a:latin typeface="Amazon Ember"/>
              </a:rPr>
              <a:t>LBPH</a:t>
            </a:r>
            <a:endParaRPr lang="en-IN" sz="2800" i="0" dirty="0">
              <a:solidFill>
                <a:srgbClr val="16191F"/>
              </a:solidFill>
              <a:effectLst/>
              <a:latin typeface="Amazon Ember"/>
            </a:endParaRPr>
          </a:p>
          <a:p>
            <a:r>
              <a:rPr lang="en-IN" sz="2800" i="0" dirty="0">
                <a:solidFill>
                  <a:srgbClr val="16191F"/>
                </a:solidFill>
                <a:effectLst/>
                <a:latin typeface="Amazon Ember"/>
              </a:rPr>
              <a:t>Methodology</a:t>
            </a:r>
          </a:p>
          <a:p>
            <a:r>
              <a:rPr lang="en-IN" sz="2800" dirty="0">
                <a:solidFill>
                  <a:srgbClr val="16191F"/>
                </a:solidFill>
                <a:latin typeface="Amazon Ember"/>
              </a:rPr>
              <a:t>System Architecture</a:t>
            </a:r>
          </a:p>
          <a:p>
            <a:r>
              <a:rPr lang="en-IN" sz="2800" dirty="0">
                <a:solidFill>
                  <a:srgbClr val="16191F"/>
                </a:solidFill>
                <a:latin typeface="Amazon Ember"/>
              </a:rPr>
              <a:t>Benefits</a:t>
            </a:r>
          </a:p>
          <a:p>
            <a:r>
              <a:rPr lang="en-IN" sz="2800" dirty="0">
                <a:solidFill>
                  <a:srgbClr val="16191F"/>
                </a:solidFill>
                <a:latin typeface="Amazon Ember"/>
              </a:rPr>
              <a:t>Accuracy and Challenges</a:t>
            </a:r>
          </a:p>
          <a:p>
            <a:r>
              <a:rPr lang="en-IN" sz="2800" dirty="0">
                <a:solidFill>
                  <a:srgbClr val="16191F"/>
                </a:solidFill>
                <a:latin typeface="Amazon Ember"/>
              </a:rPr>
              <a:t>Outcomes and Conclusion</a:t>
            </a:r>
          </a:p>
          <a:p>
            <a:endParaRPr lang="en-IN" sz="2800" dirty="0">
              <a:solidFill>
                <a:srgbClr val="16191F"/>
              </a:solidFill>
              <a:latin typeface="Amazon Ember"/>
            </a:endParaRPr>
          </a:p>
          <a:p>
            <a:endParaRPr lang="en-IN" sz="2800" i="0" dirty="0">
              <a:solidFill>
                <a:srgbClr val="16191F"/>
              </a:solidFill>
              <a:effectLst/>
              <a:latin typeface="Amazon Ember"/>
            </a:endParaRPr>
          </a:p>
          <a:p>
            <a:endParaRPr lang="en-US" sz="2000" dirty="0">
              <a:latin typeface="Segoe Print" panose="020006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951CC-6252-499E-BAC7-101053A64FC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1" y="0"/>
            <a:ext cx="2666999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989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DF78-BF84-44E0-9E17-0BA10E1CE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853" y="866706"/>
            <a:ext cx="8126963" cy="946072"/>
          </a:xfrm>
        </p:spPr>
        <p:txBody>
          <a:bodyPr>
            <a:noAutofit/>
          </a:bodyPr>
          <a:lstStyle/>
          <a:p>
            <a:pPr algn="l"/>
            <a:r>
              <a:rPr lang="en-US" sz="4400" b="1" i="0" dirty="0">
                <a:effectLst/>
                <a:latin typeface="Rajdhani" panose="020B0604020202020204" charset="0"/>
                <a:cs typeface="Rajdhani" panose="020B0604020202020204" charset="0"/>
              </a:rPr>
              <a:t>The Role of Face Recognition</a:t>
            </a:r>
            <a:endParaRPr lang="en-IN" sz="4400" b="1" i="0" dirty="0">
              <a:solidFill>
                <a:srgbClr val="16191F"/>
              </a:solidFill>
              <a:effectLst/>
              <a:latin typeface="Amazon Embe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3C4-398B-4DBC-834A-84B1253D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9976" y="2034072"/>
            <a:ext cx="9237306" cy="439471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600" b="0" i="0" dirty="0">
                <a:effectLst/>
                <a:latin typeface="Rajdhani" panose="020B0604020202020204" charset="0"/>
                <a:cs typeface="Rajdhani" panose="020B0604020202020204" charset="0"/>
              </a:rPr>
              <a:t>Face recognition is like a digital lock that recognizes your unique features.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600" b="0" i="0" dirty="0">
                <a:effectLst/>
                <a:latin typeface="Rajdhani" panose="020B0604020202020204" charset="0"/>
                <a:cs typeface="Rajdhani" panose="020B0604020202020204" charset="0"/>
              </a:rPr>
              <a:t>Face recognition, powered by Python and deep learning, makes it possible by transforming your face into your ID.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600" b="0" i="0" dirty="0">
                <a:effectLst/>
                <a:latin typeface="Rajdhani" panose="020B0604020202020204" charset="0"/>
                <a:cs typeface="Rajdhani" panose="020B0604020202020204" charset="0"/>
              </a:rPr>
              <a:t>Face recognition represents a cutting-edge approach to biometric identification.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600" b="0" i="0" dirty="0">
                <a:effectLst/>
                <a:latin typeface="Rajdhani" panose="020B0604020202020204" charset="0"/>
                <a:cs typeface="Rajdhani" panose="020B0604020202020204" charset="0"/>
              </a:rPr>
              <a:t>Let's break it down: face recognition is like your computer's own magic trick, and Python with deep learning is the secret behind it.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600" b="0" i="0" dirty="0">
              <a:effectLst/>
              <a:latin typeface="Rajdhani" panose="020B0604020202020204" charset="0"/>
              <a:cs typeface="Rajdhani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951CC-6252-499E-BAC7-101053A64FC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1" y="0"/>
            <a:ext cx="2666999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430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DF78-BF84-44E0-9E17-0BA10E1CE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853" y="866706"/>
            <a:ext cx="8126963" cy="946072"/>
          </a:xfrm>
        </p:spPr>
        <p:txBody>
          <a:bodyPr>
            <a:noAutofit/>
          </a:bodyPr>
          <a:lstStyle/>
          <a:p>
            <a:pPr algn="l"/>
            <a:r>
              <a:rPr lang="en-IN" sz="4400" b="1" i="0" dirty="0">
                <a:effectLst/>
                <a:latin typeface="Rajdhani" panose="020B0604020202020204" charset="0"/>
                <a:cs typeface="Rajdhani" panose="020B0604020202020204" charset="0"/>
              </a:rPr>
              <a:t>   Understanding OpenCV</a:t>
            </a:r>
            <a:endParaRPr lang="en-IN" sz="4800" b="1" i="0" dirty="0">
              <a:solidFill>
                <a:srgbClr val="16191F"/>
              </a:solidFill>
              <a:effectLst/>
              <a:latin typeface="Amazon Embe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3C4-398B-4DBC-834A-84B1253D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9976" y="2034072"/>
            <a:ext cx="9237306" cy="439471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2600" b="0" i="0" dirty="0">
                <a:effectLst/>
                <a:latin typeface="Rajdhani" panose="020B0604020202020204" charset="0"/>
                <a:cs typeface="Rajdhani" panose="020B0604020202020204" charset="0"/>
              </a:rPr>
              <a:t>OpenCV (Open Source Computer Vision Library) is an open-source software library focused on real-time computer vision and image processing. </a:t>
            </a:r>
          </a:p>
          <a:p>
            <a:pPr>
              <a:buClr>
                <a:schemeClr val="tx2"/>
              </a:buClr>
            </a:pPr>
            <a:r>
              <a:rPr lang="en-US" sz="2600" b="0" i="0" dirty="0">
                <a:effectLst/>
                <a:latin typeface="Rajdhani" panose="020B0604020202020204" charset="0"/>
                <a:cs typeface="Rajdhani" panose="020B0604020202020204" charset="0"/>
              </a:rPr>
              <a:t>It was originally developed by Intel and later supported by Willow Garage and other organizations.</a:t>
            </a:r>
          </a:p>
          <a:p>
            <a:pPr>
              <a:buClr>
                <a:schemeClr val="tx2"/>
              </a:buClr>
            </a:pPr>
            <a:r>
              <a:rPr lang="en-US" sz="2600" b="0" i="0" dirty="0">
                <a:effectLst/>
                <a:latin typeface="Rajdhani" panose="020B0604020202020204" charset="0"/>
                <a:cs typeface="Rajdhani" panose="020B0604020202020204" charset="0"/>
              </a:rPr>
              <a:t>OpenCV is widely used for tasks such as face detection, object detection, video analysis, image manipulation, and many other computer vision applications.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951CC-6252-499E-BAC7-101053A64FC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1" y="0"/>
            <a:ext cx="2666999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906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DF78-BF84-44E0-9E17-0BA10E1CE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175" y="790976"/>
            <a:ext cx="8126963" cy="946072"/>
          </a:xfrm>
        </p:spPr>
        <p:txBody>
          <a:bodyPr>
            <a:noAutofit/>
          </a:bodyPr>
          <a:lstStyle/>
          <a:p>
            <a:pPr algn="l"/>
            <a:r>
              <a:rPr lang="en-IN" sz="4400" b="1" i="0" dirty="0">
                <a:solidFill>
                  <a:srgbClr val="0F0F0F"/>
                </a:solidFill>
                <a:effectLst/>
                <a:latin typeface="Söhne"/>
              </a:rPr>
              <a:t>      Viola-Jones algorithm </a:t>
            </a:r>
            <a:endParaRPr lang="en-IN" sz="4400" b="1" i="0" dirty="0">
              <a:solidFill>
                <a:srgbClr val="16191F"/>
              </a:solidFill>
              <a:effectLst/>
              <a:latin typeface="Amazon Embe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3C4-398B-4DBC-834A-84B1253D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9976" y="2034072"/>
            <a:ext cx="9237306" cy="4394719"/>
          </a:xfrm>
        </p:spPr>
        <p:txBody>
          <a:bodyPr>
            <a:noAutofit/>
          </a:bodyPr>
          <a:lstStyle/>
          <a:p>
            <a:pPr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600" b="0" i="0" dirty="0">
                <a:effectLst/>
                <a:latin typeface="Rajdhani" panose="020B0604020202020204" charset="0"/>
                <a:cs typeface="Rajdhani" panose="020B0604020202020204" charset="0"/>
              </a:rPr>
              <a:t>The mastermind behind this is </a:t>
            </a:r>
            <a:r>
              <a:rPr lang="en-IN" sz="2600" b="0" i="0" dirty="0">
                <a:effectLst/>
                <a:latin typeface="Söhne"/>
              </a:rPr>
              <a:t>Viola-Jones algorithm.</a:t>
            </a:r>
          </a:p>
          <a:p>
            <a:pPr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latin typeface="Rajdhani" panose="020B0604020202020204" charset="0"/>
                <a:cs typeface="Rajdhani" panose="020B0604020202020204" charset="0"/>
              </a:rPr>
              <a:t>Viola and Jones algorithm is used to detect images from the frames.</a:t>
            </a:r>
            <a:endParaRPr lang="en-IN" sz="2600" dirty="0">
              <a:latin typeface="Rajdhani" panose="020B0604020202020204" charset="0"/>
              <a:cs typeface="Rajdhani" panose="020B0604020202020204" charset="0"/>
            </a:endParaRPr>
          </a:p>
          <a:p>
            <a:pPr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latin typeface="Rajdhani" panose="020B0604020202020204" charset="0"/>
                <a:cs typeface="Rajdhani" panose="020B0604020202020204" charset="0"/>
              </a:rPr>
              <a:t>Initially an integral image is generated from the frame which simply assigns numbers to the pixels generated by summing up the values. </a:t>
            </a:r>
            <a:endParaRPr lang="en-IN" sz="2600" dirty="0">
              <a:latin typeface="Rajdhani" panose="020B0604020202020204" charset="0"/>
              <a:cs typeface="Rajdhani" panose="020B0604020202020204" charset="0"/>
            </a:endParaRPr>
          </a:p>
          <a:p>
            <a:pPr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latin typeface="Rajdhani" panose="020B0604020202020204" charset="0"/>
                <a:cs typeface="Rajdhani" panose="020B0604020202020204" charset="0"/>
              </a:rPr>
              <a:t>Further to detect the objects from the frames the </a:t>
            </a:r>
            <a:r>
              <a:rPr lang="en-US" sz="2600" dirty="0" err="1">
                <a:latin typeface="Rajdhani" panose="020B0604020202020204" charset="0"/>
                <a:cs typeface="Rajdhani" panose="020B0604020202020204" charset="0"/>
              </a:rPr>
              <a:t>haar</a:t>
            </a:r>
            <a:r>
              <a:rPr lang="en-US" sz="2600" dirty="0">
                <a:latin typeface="Rajdhani" panose="020B0604020202020204" charset="0"/>
                <a:cs typeface="Rajdhani" panose="020B0604020202020204" charset="0"/>
              </a:rPr>
              <a:t>-like feature is generated and as millions of features being generated </a:t>
            </a:r>
            <a:r>
              <a:rPr lang="en-US" sz="2600" dirty="0" err="1">
                <a:latin typeface="Rajdhani" panose="020B0604020202020204" charset="0"/>
                <a:cs typeface="Rajdhani" panose="020B0604020202020204" charset="0"/>
              </a:rPr>
              <a:t>adaboost</a:t>
            </a:r>
            <a:r>
              <a:rPr lang="en-US" sz="2600" dirty="0">
                <a:latin typeface="Rajdhani" panose="020B0604020202020204" charset="0"/>
                <a:cs typeface="Rajdhani" panose="020B0604020202020204" charset="0"/>
              </a:rPr>
              <a:t> (boosting algorithm) is used to enhance the performance.</a:t>
            </a:r>
            <a:endParaRPr lang="en-US" sz="2600" b="0" i="0" dirty="0">
              <a:effectLst/>
              <a:latin typeface="Rajdhani" panose="020B0604020202020204" charset="0"/>
              <a:cs typeface="Rajdhani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951CC-6252-499E-BAC7-101053A64FC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1" y="0"/>
            <a:ext cx="2666999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66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3C4-398B-4DBC-834A-84B1253D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5290" y="1385596"/>
            <a:ext cx="9237306" cy="4422709"/>
          </a:xfrm>
        </p:spPr>
        <p:txBody>
          <a:bodyPr>
            <a:noAutofit/>
          </a:bodyPr>
          <a:lstStyle/>
          <a:p>
            <a:pPr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latin typeface="Rajdhani" panose="020B0604020202020204" charset="0"/>
                <a:cs typeface="Rajdhani" panose="020B0604020202020204" charset="0"/>
              </a:rPr>
              <a:t>The extracted features are passed through a trained classifier which detects the faces from the objects.</a:t>
            </a:r>
          </a:p>
          <a:p>
            <a:pPr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latin typeface="Rajdhani" panose="020B0604020202020204" charset="0"/>
                <a:cs typeface="Rajdhani" panose="020B0604020202020204" charset="0"/>
              </a:rPr>
              <a:t>These detected faces are cropped and passed through the recognition module which by applying correlation to the cropped images and the images in the databases recognizes the faces.</a:t>
            </a:r>
            <a:endParaRPr lang="en-US" sz="2600" b="0" i="0" dirty="0">
              <a:effectLst/>
              <a:latin typeface="Rajdhani" panose="020B0604020202020204" charset="0"/>
              <a:cs typeface="Rajdhani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951CC-6252-499E-BAC7-101053A64FC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1" y="0"/>
            <a:ext cx="2666999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4098" name="Picture 2" descr="Understanding and Implementing the Viola-Jones Image Classification  Algorithm | by Anmol Parande | DataDrivenInvestor">
            <a:extLst>
              <a:ext uri="{FF2B5EF4-FFF2-40B4-BE49-F238E27FC236}">
                <a16:creationId xmlns:a16="http://schemas.microsoft.com/office/drawing/2014/main" id="{858B51C0-29BE-890F-6241-9E66ADF1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329" y="3704253"/>
            <a:ext cx="6068483" cy="308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46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3C4-398B-4DBC-834A-84B1253D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747" y="1619555"/>
            <a:ext cx="9237306" cy="4422709"/>
          </a:xfrm>
        </p:spPr>
        <p:txBody>
          <a:bodyPr>
            <a:noAutofit/>
          </a:bodyPr>
          <a:lstStyle/>
          <a:p>
            <a:pPr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latin typeface="Rajdhani" panose="020B0604020202020204" charset="0"/>
                <a:cs typeface="Rajdhani" panose="020B0604020202020204" charset="0"/>
              </a:rPr>
              <a:t>Local Binary Pattern Histogram (LBPH) is a face recognition algorithm that uses a texture operator called Local Binary Pattern (LBP) to label image pixels.</a:t>
            </a:r>
          </a:p>
          <a:p>
            <a:pPr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latin typeface="Rajdhani" panose="020B0604020202020204" charset="0"/>
                <a:cs typeface="Rajdhani" panose="020B0604020202020204" charset="0"/>
              </a:rPr>
              <a:t>LBP labels pixels by thresholding the neighborhood of each pixel and considering the result as a binary number. </a:t>
            </a:r>
          </a:p>
          <a:p>
            <a:pPr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600" b="0" i="0" dirty="0">
                <a:effectLst/>
                <a:latin typeface="Rajdhani" panose="020B0604020202020204" charset="0"/>
                <a:cs typeface="Rajdhani" panose="020B0604020202020204" charset="0"/>
              </a:rPr>
              <a:t>LBPH is known for its performance and is one of the easier face recognition algorithms.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951CC-6252-499E-BAC7-101053A64FC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1" y="0"/>
            <a:ext cx="2666999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87E5E2-7AE3-30AE-8502-CEC02FE7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793" y="673483"/>
            <a:ext cx="8699260" cy="946072"/>
          </a:xfrm>
        </p:spPr>
        <p:txBody>
          <a:bodyPr>
            <a:noAutofit/>
          </a:bodyPr>
          <a:lstStyle/>
          <a:p>
            <a:pPr algn="l"/>
            <a:r>
              <a:rPr lang="en-US" sz="4000" b="1" i="0" dirty="0">
                <a:effectLst/>
                <a:latin typeface="Rajdhani" panose="020B0604020202020204" charset="0"/>
                <a:cs typeface="Rajdhani" panose="020B0604020202020204" charset="0"/>
              </a:rPr>
              <a:t>Local Binary Pattern Histogram (LBPH)</a:t>
            </a:r>
            <a:endParaRPr lang="en-IN" sz="4000" b="1" i="0" dirty="0">
              <a:solidFill>
                <a:srgbClr val="16191F"/>
              </a:solidFill>
              <a:effectLst/>
              <a:latin typeface="Amazon Emb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4125F8-50E8-6812-F9C2-3043A3147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841" y="4793226"/>
            <a:ext cx="9516159" cy="20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8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DF78-BF84-44E0-9E17-0BA10E1CE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126" y="862019"/>
            <a:ext cx="9395927" cy="946072"/>
          </a:xfrm>
        </p:spPr>
        <p:txBody>
          <a:bodyPr>
            <a:noAutofit/>
          </a:bodyPr>
          <a:lstStyle/>
          <a:p>
            <a:pPr algn="l"/>
            <a:r>
              <a:rPr lang="en-US" sz="4000" b="1" i="0" dirty="0">
                <a:effectLst/>
                <a:latin typeface="Rajdhani" panose="020B0604020202020204" charset="0"/>
                <a:cs typeface="Rajdhani" panose="020B0604020202020204" charset="0"/>
              </a:rPr>
              <a:t>Building Blocks of Face Recognition</a:t>
            </a:r>
            <a:endParaRPr lang="en-IN" sz="4000" b="1" i="0" dirty="0">
              <a:solidFill>
                <a:srgbClr val="16191F"/>
              </a:solidFill>
              <a:effectLst/>
              <a:latin typeface="Amazon Embe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3C4-398B-4DBC-834A-84B1253D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0399" y="2283459"/>
            <a:ext cx="9395926" cy="3976890"/>
          </a:xfrm>
        </p:spPr>
        <p:txBody>
          <a:bodyPr>
            <a:normAutofit/>
          </a:bodyPr>
          <a:lstStyle/>
          <a:p>
            <a:pPr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600" b="0" i="0" dirty="0">
                <a:effectLst/>
                <a:latin typeface="Rajdhani" panose="020B0604020202020204" charset="0"/>
                <a:cs typeface="Rajdhani" panose="020B0604020202020204" charset="0"/>
              </a:rPr>
              <a:t>Imagine neural networks as virtual artists who study faces and learn how to tell them apart. </a:t>
            </a:r>
          </a:p>
          <a:p>
            <a:pPr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600" b="0" i="0" dirty="0">
                <a:effectLst/>
                <a:latin typeface="Rajdhani" panose="020B0604020202020204" charset="0"/>
                <a:cs typeface="Rajdhani" panose="020B0604020202020204" charset="0"/>
              </a:rPr>
              <a:t>Python and deep learning help these artists become face experts.</a:t>
            </a:r>
          </a:p>
          <a:p>
            <a:pPr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600" b="0" i="0" dirty="0">
                <a:effectLst/>
                <a:latin typeface="Rajdhani" panose="020B0604020202020204" charset="0"/>
                <a:cs typeface="Rajdhani" panose="020B0604020202020204" charset="0"/>
              </a:rPr>
              <a:t>Neural networks are like puzzle solvers that study faces piece by piece. </a:t>
            </a:r>
          </a:p>
          <a:p>
            <a:pPr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600" b="0" i="0" dirty="0">
                <a:effectLst/>
                <a:latin typeface="Rajdhani" panose="020B0604020202020204" charset="0"/>
                <a:cs typeface="Rajdhani" panose="020B0604020202020204" charset="0"/>
              </a:rPr>
              <a:t>Python and deep learning guide them to recognize familiar faces.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951CC-6252-499E-BAC7-101053A64FC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1" y="0"/>
            <a:ext cx="2666999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721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1286</TotalTime>
  <Words>1227</Words>
  <Application>Microsoft Office PowerPoint</Application>
  <PresentationFormat>Widescreen</PresentationFormat>
  <Paragraphs>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Amazon Ember</vt:lpstr>
      <vt:lpstr>Arial</vt:lpstr>
      <vt:lpstr>Century Gothic</vt:lpstr>
      <vt:lpstr>Rajdhani</vt:lpstr>
      <vt:lpstr>Segoe Print</vt:lpstr>
      <vt:lpstr>Söhne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Index</vt:lpstr>
      <vt:lpstr>The Role of Face Recognition</vt:lpstr>
      <vt:lpstr>   Understanding OpenCV</vt:lpstr>
      <vt:lpstr>      Viola-Jones algorithm </vt:lpstr>
      <vt:lpstr>PowerPoint Presentation</vt:lpstr>
      <vt:lpstr>Local Binary Pattern Histogram (LBPH)</vt:lpstr>
      <vt:lpstr>Building Blocks of Face Recognition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Here we Add the data of the student.</vt:lpstr>
      <vt:lpstr>We Upload the picture of the student </vt:lpstr>
      <vt:lpstr>The system then recognizes the student and retrieve their details.</vt:lpstr>
      <vt:lpstr>Then a real-time record is kept in the database of the attendance of the student.</vt:lpstr>
      <vt:lpstr>PowerPoint Presentation</vt:lpstr>
      <vt:lpstr>PowerPoint Presentation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Hitesh Mahajan</dc:creator>
  <cp:lastModifiedBy>D-29 Nitin Abhishek Mishra</cp:lastModifiedBy>
  <cp:revision>23</cp:revision>
  <dcterms:created xsi:type="dcterms:W3CDTF">2022-04-27T14:52:26Z</dcterms:created>
  <dcterms:modified xsi:type="dcterms:W3CDTF">2024-05-12T17:11:47Z</dcterms:modified>
</cp:coreProperties>
</file>