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37"/>
  </p:notesMasterIdLst>
  <p:sldIdLst>
    <p:sldId id="256" r:id="rId2"/>
    <p:sldId id="312" r:id="rId3"/>
    <p:sldId id="313" r:id="rId4"/>
    <p:sldId id="314" r:id="rId5"/>
    <p:sldId id="316" r:id="rId6"/>
    <p:sldId id="317" r:id="rId7"/>
    <p:sldId id="318" r:id="rId8"/>
    <p:sldId id="320" r:id="rId9"/>
    <p:sldId id="315" r:id="rId10"/>
    <p:sldId id="323" r:id="rId11"/>
    <p:sldId id="324" r:id="rId12"/>
    <p:sldId id="337" r:id="rId13"/>
    <p:sldId id="338" r:id="rId14"/>
    <p:sldId id="357" r:id="rId15"/>
    <p:sldId id="325" r:id="rId16"/>
    <p:sldId id="340" r:id="rId17"/>
    <p:sldId id="341" r:id="rId18"/>
    <p:sldId id="358" r:id="rId19"/>
    <p:sldId id="342" r:id="rId20"/>
    <p:sldId id="343" r:id="rId21"/>
    <p:sldId id="344" r:id="rId22"/>
    <p:sldId id="345" r:id="rId23"/>
    <p:sldId id="346" r:id="rId24"/>
    <p:sldId id="347" r:id="rId25"/>
    <p:sldId id="348" r:id="rId26"/>
    <p:sldId id="349" r:id="rId27"/>
    <p:sldId id="350" r:id="rId28"/>
    <p:sldId id="351" r:id="rId29"/>
    <p:sldId id="322" r:id="rId30"/>
    <p:sldId id="319" r:id="rId31"/>
    <p:sldId id="352" r:id="rId32"/>
    <p:sldId id="353" r:id="rId33"/>
    <p:sldId id="354" r:id="rId34"/>
    <p:sldId id="355" r:id="rId35"/>
    <p:sldId id="356" r:id="rId36"/>
  </p:sldIdLst>
  <p:sldSz cx="9144000" cy="5143500" type="screen16x9"/>
  <p:notesSz cx="6858000" cy="9144000"/>
  <p:embeddedFontLst>
    <p:embeddedFont>
      <p:font typeface="Cambria Math" panose="02040503050406030204" pitchFamily="18" charset="0"/>
      <p:regular r:id="rId38"/>
    </p:embeddedFont>
    <p:embeddedFont>
      <p:font typeface="Gill Sans MT" panose="020B0502020104020203" pitchFamily="34" charset="0"/>
      <p:regular r:id="rId39"/>
      <p:bold r:id="rId40"/>
      <p:italic r:id="rId41"/>
      <p:boldItalic r:id="rId42"/>
    </p:embeddedFont>
    <p:embeddedFont>
      <p:font typeface="Nunito Light" pitchFamily="2" charset="0"/>
      <p:regular r:id="rId43"/>
      <p:italic r:id="rId4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A9DD96-3B42-448B-B19F-CF6D22EB9E92}">
  <a:tblStyle styleId="{D0A9DD96-3B42-448B-B19F-CF6D22EB9E9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D6128AB-542B-4381-A2B1-B748EAAE256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103" autoAdjust="0"/>
  </p:normalViewPr>
  <p:slideViewPr>
    <p:cSldViewPr snapToGrid="0">
      <p:cViewPr varScale="1">
        <p:scale>
          <a:sx n="136" d="100"/>
          <a:sy n="136" d="100"/>
        </p:scale>
        <p:origin x="89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25451ddf92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25451ddf92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latin typeface="Times New Roman" panose="02020603050405020304" pitchFamily="18" charset="0"/>
                <a:cs typeface="Times New Roman" panose="02020603050405020304" pitchFamily="18" charset="0"/>
              </a:rPr>
              <a:t>Normal graphs is that they cannot be directly processed by Traditional machine learning or deep learning algorithms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latin typeface="Times New Roman" panose="02020603050405020304" pitchFamily="18" charset="0"/>
                <a:cs typeface="Times New Roman" panose="02020603050405020304" pitchFamily="18" charset="0"/>
              </a:rPr>
              <a:t>Traditional machine learning or deep learning algorithms typically operate on fixed-size vectors or matrices.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latin typeface="Times New Roman" panose="02020603050405020304" pitchFamily="18" charset="0"/>
              <a:cs typeface="Times New Roman" panose="02020603050405020304" pitchFamily="18"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latin typeface="Times New Roman" panose="02020603050405020304" pitchFamily="18" charset="0"/>
                <a:cs typeface="Times New Roman" panose="02020603050405020304" pitchFamily="18" charset="0"/>
              </a:rPr>
              <a:t>Imagine each node getting a compact code that summarizes its relationships with other nodes.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latin typeface="Times New Roman" panose="02020603050405020304" pitchFamily="18" charset="0"/>
              <a:cs typeface="Times New Roman" panose="02020603050405020304" pitchFamily="18"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latin typeface="Times New Roman" panose="02020603050405020304" pitchFamily="18" charset="0"/>
              <a:cs typeface="Times New Roman" panose="02020603050405020304" pitchFamily="18"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latin typeface="Times New Roman" panose="02020603050405020304" pitchFamily="18" charset="0"/>
                <a:cs typeface="Times New Roman" panose="02020603050405020304" pitchFamily="18" charset="0"/>
              </a:rPr>
              <a:t>This code (or vector) captures essential</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information about the node’s position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and connections.</a:t>
            </a:r>
          </a:p>
          <a:p>
            <a:endParaRPr lang="en-US" dirty="0">
              <a:latin typeface="+mj-lt"/>
            </a:endParaRPr>
          </a:p>
        </p:txBody>
      </p:sp>
    </p:spTree>
    <p:extLst>
      <p:ext uri="{BB962C8B-B14F-4D97-AF65-F5344CB8AC3E}">
        <p14:creationId xmlns:p14="http://schemas.microsoft.com/office/powerpoint/2010/main" val="1492882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939800" lvl="1"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Each number in the embedding vector represents a feature, capturing crucial characteristics or relationships.</a:t>
            </a:r>
          </a:p>
          <a:p>
            <a:pPr marL="939800" lvl="1"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They facilitate tasks like similarity calculation, classification, and prediction by encoding meaningful information.</a:t>
            </a:r>
          </a:p>
          <a:p>
            <a:pPr lvl="1"/>
            <a:endParaRPr lang="en-US" dirty="0">
              <a:latin typeface="+mj-lt"/>
            </a:endParaRPr>
          </a:p>
          <a:p>
            <a:pPr lvl="1"/>
            <a:endParaRPr lang="en-US" dirty="0">
              <a:latin typeface="+mj-lt"/>
            </a:endParaRPr>
          </a:p>
          <a:p>
            <a:pPr marL="939800" lvl="1"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Vancouver, Canada : {49°15'40"N, 123°06'50"W}</a:t>
            </a:r>
          </a:p>
          <a:p>
            <a:pPr marL="939800" lvl="1"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Burnaby, Canada : {49°16'N, 122°58’W}</a:t>
            </a:r>
          </a:p>
          <a:p>
            <a:pPr marL="939800" lvl="1" indent="-342900">
              <a:spcBef>
                <a:spcPts val="1000"/>
              </a:spcBef>
              <a:buClr>
                <a:schemeClr val="dk1"/>
              </a:buClr>
              <a:buSzPts val="1400"/>
            </a:pPr>
            <a:endParaRPr lang="en-US" dirty="0">
              <a:latin typeface="Times New Roman" panose="02020603050405020304" pitchFamily="18" charset="0"/>
              <a:cs typeface="Times New Roman" panose="02020603050405020304" pitchFamily="18" charset="0"/>
            </a:endParaRPr>
          </a:p>
          <a:p>
            <a:pPr marL="939800" lvl="1"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The above two are simple vectors and are very close to each other.</a:t>
            </a:r>
          </a:p>
          <a:p>
            <a:pPr marL="939800" lvl="1"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Model can conclude that Burnaby is located near Vancouver.</a:t>
            </a:r>
          </a:p>
          <a:p>
            <a:pPr lvl="1"/>
            <a:endParaRPr lang="en-US" dirty="0">
              <a:latin typeface="+mj-lt"/>
            </a:endParaRPr>
          </a:p>
        </p:txBody>
      </p:sp>
    </p:spTree>
    <p:extLst>
      <p:ext uri="{BB962C8B-B14F-4D97-AF65-F5344CB8AC3E}">
        <p14:creationId xmlns:p14="http://schemas.microsoft.com/office/powerpoint/2010/main" val="1813259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1"/>
            <a:r>
              <a:rPr lang="en-US" dirty="0">
                <a:latin typeface="+mj-lt"/>
              </a:rPr>
              <a:t>Mention this is know as kg </a:t>
            </a:r>
            <a:r>
              <a:rPr lang="en-US" dirty="0" err="1">
                <a:latin typeface="+mj-lt"/>
              </a:rPr>
              <a:t>ccompletion</a:t>
            </a:r>
            <a:endParaRPr lang="en-US" dirty="0">
              <a:latin typeface="+mj-lt"/>
            </a:endParaRPr>
          </a:p>
        </p:txBody>
      </p:sp>
    </p:spTree>
    <p:extLst>
      <p:ext uri="{BB962C8B-B14F-4D97-AF65-F5344CB8AC3E}">
        <p14:creationId xmlns:p14="http://schemas.microsoft.com/office/powerpoint/2010/main" val="2448943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939800" lvl="1"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Each number in the embedding vector represents a feature, capturing crucial characteristics or relationships.</a:t>
            </a:r>
          </a:p>
          <a:p>
            <a:pPr marL="939800" lvl="1"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They facilitate tasks like similarity calculation, classification, and prediction by encoding meaningful information.</a:t>
            </a:r>
          </a:p>
          <a:p>
            <a:pPr lvl="1"/>
            <a:endParaRPr lang="en-US" dirty="0">
              <a:latin typeface="+mj-lt"/>
            </a:endParaRPr>
          </a:p>
          <a:p>
            <a:pPr lvl="1"/>
            <a:endParaRPr lang="en-US" dirty="0">
              <a:latin typeface="+mj-lt"/>
            </a:endParaRPr>
          </a:p>
          <a:p>
            <a:pPr marL="939800" lvl="1"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Vancouver, Canada : {49°15'40"N, 123°06'50"W}</a:t>
            </a:r>
          </a:p>
          <a:p>
            <a:pPr marL="939800" lvl="1"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Burnaby, Canada : {49°16'N, 122°58’W}</a:t>
            </a:r>
          </a:p>
          <a:p>
            <a:pPr marL="939800" lvl="1" indent="-342900">
              <a:spcBef>
                <a:spcPts val="1000"/>
              </a:spcBef>
              <a:buClr>
                <a:schemeClr val="dk1"/>
              </a:buClr>
              <a:buSzPts val="1400"/>
            </a:pPr>
            <a:endParaRPr lang="en-US" dirty="0">
              <a:latin typeface="Times New Roman" panose="02020603050405020304" pitchFamily="18" charset="0"/>
              <a:cs typeface="Times New Roman" panose="02020603050405020304" pitchFamily="18" charset="0"/>
            </a:endParaRPr>
          </a:p>
          <a:p>
            <a:pPr marL="939800" lvl="1"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The above two are simple vectors and are very close to each other.</a:t>
            </a:r>
          </a:p>
          <a:p>
            <a:pPr marL="939800" lvl="1"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Model can conclude that Burnaby is located near Vancouver.</a:t>
            </a:r>
          </a:p>
          <a:p>
            <a:pPr lvl="1"/>
            <a:endParaRPr lang="en-US" dirty="0">
              <a:latin typeface="+mj-lt"/>
            </a:endParaRPr>
          </a:p>
        </p:txBody>
      </p:sp>
    </p:spTree>
    <p:extLst>
      <p:ext uri="{BB962C8B-B14F-4D97-AF65-F5344CB8AC3E}">
        <p14:creationId xmlns:p14="http://schemas.microsoft.com/office/powerpoint/2010/main" val="1895945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mj-lt"/>
            </a:endParaRPr>
          </a:p>
        </p:txBody>
      </p:sp>
    </p:spTree>
    <p:extLst>
      <p:ext uri="{BB962C8B-B14F-4D97-AF65-F5344CB8AC3E}">
        <p14:creationId xmlns:p14="http://schemas.microsoft.com/office/powerpoint/2010/main" val="676816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mj-lt"/>
            </a:endParaRPr>
          </a:p>
        </p:txBody>
      </p:sp>
    </p:spTree>
    <p:extLst>
      <p:ext uri="{BB962C8B-B14F-4D97-AF65-F5344CB8AC3E}">
        <p14:creationId xmlns:p14="http://schemas.microsoft.com/office/powerpoint/2010/main" val="4184292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mj-lt"/>
            </a:endParaRPr>
          </a:p>
        </p:txBody>
      </p:sp>
    </p:spTree>
    <p:extLst>
      <p:ext uri="{BB962C8B-B14F-4D97-AF65-F5344CB8AC3E}">
        <p14:creationId xmlns:p14="http://schemas.microsoft.com/office/powerpoint/2010/main" val="571598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mj-lt"/>
            </a:endParaRPr>
          </a:p>
        </p:txBody>
      </p:sp>
    </p:spTree>
    <p:extLst>
      <p:ext uri="{BB962C8B-B14F-4D97-AF65-F5344CB8AC3E}">
        <p14:creationId xmlns:p14="http://schemas.microsoft.com/office/powerpoint/2010/main" val="2902704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mj-lt"/>
            </a:endParaRPr>
          </a:p>
        </p:txBody>
      </p:sp>
    </p:spTree>
    <p:extLst>
      <p:ext uri="{BB962C8B-B14F-4D97-AF65-F5344CB8AC3E}">
        <p14:creationId xmlns:p14="http://schemas.microsoft.com/office/powerpoint/2010/main" val="4019159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mj-lt"/>
            </a:endParaRPr>
          </a:p>
        </p:txBody>
      </p:sp>
    </p:spTree>
    <p:extLst>
      <p:ext uri="{BB962C8B-B14F-4D97-AF65-F5344CB8AC3E}">
        <p14:creationId xmlns:p14="http://schemas.microsoft.com/office/powerpoint/2010/main" val="1732298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25451ddf929_1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5" name="Google Shape;1045;g25451ddf929_1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152883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mj-lt"/>
            </a:endParaRPr>
          </a:p>
        </p:txBody>
      </p:sp>
    </p:spTree>
    <p:extLst>
      <p:ext uri="{BB962C8B-B14F-4D97-AF65-F5344CB8AC3E}">
        <p14:creationId xmlns:p14="http://schemas.microsoft.com/office/powerpoint/2010/main" val="2017274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mj-lt"/>
            </a:endParaRPr>
          </a:p>
        </p:txBody>
      </p:sp>
    </p:spTree>
    <p:extLst>
      <p:ext uri="{BB962C8B-B14F-4D97-AF65-F5344CB8AC3E}">
        <p14:creationId xmlns:p14="http://schemas.microsoft.com/office/powerpoint/2010/main" val="2118063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mj-lt"/>
            </a:endParaRPr>
          </a:p>
        </p:txBody>
      </p:sp>
    </p:spTree>
    <p:extLst>
      <p:ext uri="{BB962C8B-B14F-4D97-AF65-F5344CB8AC3E}">
        <p14:creationId xmlns:p14="http://schemas.microsoft.com/office/powerpoint/2010/main" val="3031968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mj-lt"/>
            </a:endParaRPr>
          </a:p>
        </p:txBody>
      </p:sp>
    </p:spTree>
    <p:extLst>
      <p:ext uri="{BB962C8B-B14F-4D97-AF65-F5344CB8AC3E}">
        <p14:creationId xmlns:p14="http://schemas.microsoft.com/office/powerpoint/2010/main" val="25045239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mj-lt"/>
            </a:endParaRPr>
          </a:p>
        </p:txBody>
      </p:sp>
    </p:spTree>
    <p:extLst>
      <p:ext uri="{BB962C8B-B14F-4D97-AF65-F5344CB8AC3E}">
        <p14:creationId xmlns:p14="http://schemas.microsoft.com/office/powerpoint/2010/main" val="38798941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mj-lt"/>
            </a:endParaRPr>
          </a:p>
        </p:txBody>
      </p:sp>
    </p:spTree>
    <p:extLst>
      <p:ext uri="{BB962C8B-B14F-4D97-AF65-F5344CB8AC3E}">
        <p14:creationId xmlns:p14="http://schemas.microsoft.com/office/powerpoint/2010/main" val="27375465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mj-lt"/>
            </a:endParaRPr>
          </a:p>
        </p:txBody>
      </p:sp>
    </p:spTree>
    <p:extLst>
      <p:ext uri="{BB962C8B-B14F-4D97-AF65-F5344CB8AC3E}">
        <p14:creationId xmlns:p14="http://schemas.microsoft.com/office/powerpoint/2010/main" val="27146261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mj-lt"/>
            </a:endParaRPr>
          </a:p>
        </p:txBody>
      </p:sp>
    </p:spTree>
    <p:extLst>
      <p:ext uri="{BB962C8B-B14F-4D97-AF65-F5344CB8AC3E}">
        <p14:creationId xmlns:p14="http://schemas.microsoft.com/office/powerpoint/2010/main" val="290012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mj-lt"/>
            </a:endParaRPr>
          </a:p>
        </p:txBody>
      </p:sp>
    </p:spTree>
    <p:extLst>
      <p:ext uri="{BB962C8B-B14F-4D97-AF65-F5344CB8AC3E}">
        <p14:creationId xmlns:p14="http://schemas.microsoft.com/office/powerpoint/2010/main" val="10048431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mj-lt"/>
            </a:endParaRPr>
          </a:p>
        </p:txBody>
      </p:sp>
    </p:spTree>
    <p:extLst>
      <p:ext uri="{BB962C8B-B14F-4D97-AF65-F5344CB8AC3E}">
        <p14:creationId xmlns:p14="http://schemas.microsoft.com/office/powerpoint/2010/main" val="1156120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25451ddf929_1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5" name="Google Shape;1045;g25451ddf929_1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ECECEC"/>
                </a:solidFill>
                <a:effectLst/>
                <a:latin typeface="+mj-lt"/>
              </a:rPr>
              <a:t>Identification of a target: Researchers identify a biological target, such as a protein or pathway, that plays a crucial role in a disease.</a:t>
            </a:r>
          </a:p>
          <a:p>
            <a:pPr algn="l">
              <a:buFont typeface="Arial" panose="020B0604020202020204" pitchFamily="34" charset="0"/>
              <a:buChar char="•"/>
            </a:pPr>
            <a:r>
              <a:rPr lang="en-US" b="0" i="0" dirty="0">
                <a:solidFill>
                  <a:srgbClr val="ECECEC"/>
                </a:solidFill>
                <a:effectLst/>
                <a:latin typeface="+mj-lt"/>
              </a:rPr>
              <a:t>Lead compound development: Molecules (lead compounds) are identified or designed to interact with the target and potentially modulate its activity.</a:t>
            </a:r>
          </a:p>
          <a:p>
            <a:pPr algn="l">
              <a:buFont typeface="Arial" panose="020B0604020202020204" pitchFamily="34" charset="0"/>
              <a:buChar char="•"/>
            </a:pPr>
            <a:r>
              <a:rPr lang="en-US" b="0" i="0" dirty="0">
                <a:solidFill>
                  <a:srgbClr val="ECECEC"/>
                </a:solidFill>
                <a:effectLst/>
                <a:latin typeface="+mj-lt"/>
              </a:rPr>
              <a:t>Preclinical and clinical testing: Promising lead compounds undergo rigorous testing in laboratory and animal models (preclinical) before advancing to human clinical trials to evaluate safety and efficacy.</a:t>
            </a:r>
          </a:p>
          <a:p>
            <a:pPr marL="0" lvl="0" indent="0" algn="l" rtl="0">
              <a:spcBef>
                <a:spcPts val="0"/>
              </a:spcBef>
              <a:spcAft>
                <a:spcPts val="0"/>
              </a:spcAft>
              <a:buNone/>
            </a:pPr>
            <a:endParaRPr dirty="0">
              <a:latin typeface="+mj-lt"/>
            </a:endParaRPr>
          </a:p>
        </p:txBody>
      </p:sp>
    </p:spTree>
    <p:extLst>
      <p:ext uri="{BB962C8B-B14F-4D97-AF65-F5344CB8AC3E}">
        <p14:creationId xmlns:p14="http://schemas.microsoft.com/office/powerpoint/2010/main" val="21954432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mj-lt"/>
            </a:endParaRPr>
          </a:p>
        </p:txBody>
      </p:sp>
    </p:spTree>
    <p:extLst>
      <p:ext uri="{BB962C8B-B14F-4D97-AF65-F5344CB8AC3E}">
        <p14:creationId xmlns:p14="http://schemas.microsoft.com/office/powerpoint/2010/main" val="20894709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mj-lt"/>
            </a:endParaRPr>
          </a:p>
        </p:txBody>
      </p:sp>
    </p:spTree>
    <p:extLst>
      <p:ext uri="{BB962C8B-B14F-4D97-AF65-F5344CB8AC3E}">
        <p14:creationId xmlns:p14="http://schemas.microsoft.com/office/powerpoint/2010/main" val="4726134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mj-lt"/>
            </a:endParaRPr>
          </a:p>
        </p:txBody>
      </p:sp>
    </p:spTree>
    <p:extLst>
      <p:ext uri="{BB962C8B-B14F-4D97-AF65-F5344CB8AC3E}">
        <p14:creationId xmlns:p14="http://schemas.microsoft.com/office/powerpoint/2010/main" val="12564340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mj-lt"/>
            </a:endParaRPr>
          </a:p>
        </p:txBody>
      </p:sp>
    </p:spTree>
    <p:extLst>
      <p:ext uri="{BB962C8B-B14F-4D97-AF65-F5344CB8AC3E}">
        <p14:creationId xmlns:p14="http://schemas.microsoft.com/office/powerpoint/2010/main" val="13333600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mj-lt"/>
            </a:endParaRPr>
          </a:p>
        </p:txBody>
      </p:sp>
    </p:spTree>
    <p:extLst>
      <p:ext uri="{BB962C8B-B14F-4D97-AF65-F5344CB8AC3E}">
        <p14:creationId xmlns:p14="http://schemas.microsoft.com/office/powerpoint/2010/main" val="2927272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Invitro and </a:t>
            </a:r>
            <a:r>
              <a:rPr lang="en-US" dirty="0" err="1"/>
              <a:t>Invivo</a:t>
            </a:r>
            <a:r>
              <a:rPr lang="en-US" dirty="0"/>
              <a:t> ( rat testing) </a:t>
            </a:r>
          </a:p>
          <a:p>
            <a:endParaRPr lang="en-US" dirty="0"/>
          </a:p>
        </p:txBody>
      </p:sp>
    </p:spTree>
    <p:extLst>
      <p:ext uri="{BB962C8B-B14F-4D97-AF65-F5344CB8AC3E}">
        <p14:creationId xmlns:p14="http://schemas.microsoft.com/office/powerpoint/2010/main" val="2178414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ECECEC"/>
                </a:solidFill>
                <a:effectLst/>
                <a:latin typeface="+mj-lt"/>
              </a:rPr>
              <a:t>Risk Assessment</a:t>
            </a:r>
            <a:r>
              <a:rPr lang="en-US" b="0" i="0" dirty="0">
                <a:solidFill>
                  <a:srgbClr val="ECECEC"/>
                </a:solidFill>
                <a:effectLst/>
                <a:latin typeface="+mj-lt"/>
              </a:rPr>
              <a:t>: The gathered data is analyzed to assess potential safety risks associated with the drug candidate. This includes evaluating the drug's potential to cause adverse effects on organs, tissues, or physiological systems.</a:t>
            </a:r>
          </a:p>
          <a:p>
            <a:pPr algn="l">
              <a:buFont typeface="+mj-lt"/>
              <a:buAutoNum type="arabicPeriod"/>
            </a:pPr>
            <a:r>
              <a:rPr lang="en-US" b="1" i="0" dirty="0">
                <a:solidFill>
                  <a:srgbClr val="ECECEC"/>
                </a:solidFill>
                <a:effectLst/>
                <a:latin typeface="+mj-lt"/>
              </a:rPr>
              <a:t>Dose-Response Analysis</a:t>
            </a:r>
            <a:r>
              <a:rPr lang="en-US" b="0" i="0" dirty="0">
                <a:solidFill>
                  <a:srgbClr val="ECECEC"/>
                </a:solidFill>
                <a:effectLst/>
                <a:latin typeface="+mj-lt"/>
              </a:rPr>
              <a:t>: The relationship between the dose of the drug candidate and its observed effects is analyzed. This helps determine the dose range that is safe and effective for further development.</a:t>
            </a:r>
          </a:p>
          <a:p>
            <a:pPr marL="158750" indent="0" algn="l">
              <a:buFont typeface="Arial" panose="020B0604020202020204" pitchFamily="34" charset="0"/>
              <a:buNone/>
            </a:pPr>
            <a:endParaRPr lang="en-US" b="0" i="0" dirty="0">
              <a:solidFill>
                <a:srgbClr val="ECECEC"/>
              </a:solidFill>
              <a:effectLst/>
              <a:latin typeface="+mj-lt"/>
            </a:endParaRPr>
          </a:p>
          <a:p>
            <a:pPr algn="l">
              <a:buFont typeface="Arial" panose="020B0604020202020204" pitchFamily="34" charset="0"/>
              <a:buChar char="•"/>
            </a:pPr>
            <a:r>
              <a:rPr lang="en-US" b="1" i="0" dirty="0">
                <a:solidFill>
                  <a:srgbClr val="ECECEC"/>
                </a:solidFill>
                <a:effectLst/>
                <a:latin typeface="+mj-lt"/>
              </a:rPr>
              <a:t>Regression Analysis</a:t>
            </a:r>
            <a:r>
              <a:rPr lang="en-US" b="0" i="0" dirty="0">
                <a:solidFill>
                  <a:srgbClr val="ECECEC"/>
                </a:solidFill>
                <a:effectLst/>
                <a:latin typeface="+mj-lt"/>
              </a:rPr>
              <a:t>: Predicts quantitative properties of compounds, such as binding affinity or pharmacokinetic parameters, based on their chemical structure.</a:t>
            </a:r>
          </a:p>
          <a:p>
            <a:pPr algn="l">
              <a:buFont typeface="+mj-lt"/>
              <a:buAutoNum type="arabicPeriod"/>
            </a:pPr>
            <a:endParaRPr lang="en-US" b="0" i="0" dirty="0">
              <a:solidFill>
                <a:srgbClr val="ECECEC"/>
              </a:solidFill>
              <a:effectLst/>
              <a:latin typeface="+mj-lt"/>
            </a:endParaRPr>
          </a:p>
          <a:p>
            <a:endParaRPr lang="en-US" dirty="0">
              <a:latin typeface="+mj-lt"/>
            </a:endParaRPr>
          </a:p>
        </p:txBody>
      </p:sp>
    </p:spTree>
    <p:extLst>
      <p:ext uri="{BB962C8B-B14F-4D97-AF65-F5344CB8AC3E}">
        <p14:creationId xmlns:p14="http://schemas.microsoft.com/office/powerpoint/2010/main" val="1209926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mj-lt"/>
            </a:endParaRPr>
          </a:p>
        </p:txBody>
      </p:sp>
    </p:spTree>
    <p:extLst>
      <p:ext uri="{BB962C8B-B14F-4D97-AF65-F5344CB8AC3E}">
        <p14:creationId xmlns:p14="http://schemas.microsoft.com/office/powerpoint/2010/main" val="3369055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Covid Examples</a:t>
            </a:r>
          </a:p>
        </p:txBody>
      </p:sp>
    </p:spTree>
    <p:extLst>
      <p:ext uri="{BB962C8B-B14F-4D97-AF65-F5344CB8AC3E}">
        <p14:creationId xmlns:p14="http://schemas.microsoft.com/office/powerpoint/2010/main" val="3167893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latin typeface="Times New Roman" panose="02020603050405020304" pitchFamily="18" charset="0"/>
                <a:cs typeface="Times New Roman" panose="02020603050405020304" pitchFamily="18" charset="0"/>
              </a:rPr>
              <a:t>Our base paper leverages Knowledge Graph technology to facilitate the process of drug repositioning.</a:t>
            </a:r>
            <a:endParaRPr lang="en-US" dirty="0">
              <a:latin typeface="Times New Roman" panose="02020603050405020304" pitchFamily="18" charset="0"/>
              <a:cs typeface="Times New Roman" panose="02020603050405020304" pitchFamily="18" charset="0"/>
            </a:endParaRPr>
          </a:p>
          <a:p>
            <a:endParaRPr lang="en-US" dirty="0">
              <a:latin typeface="+mj-lt"/>
            </a:endParaRPr>
          </a:p>
        </p:txBody>
      </p:sp>
    </p:spTree>
    <p:extLst>
      <p:ext uri="{BB962C8B-B14F-4D97-AF65-F5344CB8AC3E}">
        <p14:creationId xmlns:p14="http://schemas.microsoft.com/office/powerpoint/2010/main" val="3931232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mj-lt"/>
            </a:endParaRPr>
          </a:p>
        </p:txBody>
      </p:sp>
    </p:spTree>
    <p:extLst>
      <p:ext uri="{BB962C8B-B14F-4D97-AF65-F5344CB8AC3E}">
        <p14:creationId xmlns:p14="http://schemas.microsoft.com/office/powerpoint/2010/main" val="1459005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15-Apr-24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709645654"/>
      </p:ext>
    </p:extLst>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15-Apr-24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25294267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702945"/>
            <a:ext cx="973956" cy="373761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3352" y="702945"/>
            <a:ext cx="4648867" cy="37376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15-Apr-24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368823636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401"/>
        <p:cNvGrpSpPr/>
        <p:nvPr/>
      </p:nvGrpSpPr>
      <p:grpSpPr>
        <a:xfrm>
          <a:off x="0" y="0"/>
          <a:ext cx="0" cy="0"/>
          <a:chOff x="0" y="0"/>
          <a:chExt cx="0" cy="0"/>
        </a:xfrm>
      </p:grpSpPr>
      <p:sp>
        <p:nvSpPr>
          <p:cNvPr id="419" name="Google Shape;419;p22"/>
          <p:cNvSpPr txBox="1">
            <a:spLocks noGrp="1"/>
          </p:cNvSpPr>
          <p:nvPr>
            <p:ph type="title"/>
          </p:nvPr>
        </p:nvSpPr>
        <p:spPr>
          <a:xfrm>
            <a:off x="720000" y="445025"/>
            <a:ext cx="640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0" name="Google Shape;420;p22"/>
          <p:cNvSpPr txBox="1">
            <a:spLocks noGrp="1"/>
          </p:cNvSpPr>
          <p:nvPr>
            <p:ph type="body" idx="1"/>
          </p:nvPr>
        </p:nvSpPr>
        <p:spPr>
          <a:xfrm>
            <a:off x="720000" y="1215750"/>
            <a:ext cx="6409200" cy="33882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rgbClr val="333333"/>
              </a:buClr>
              <a:buSzPts val="800"/>
              <a:buFont typeface="Nunito Light"/>
              <a:buChar char="●"/>
              <a:defRPr/>
            </a:lvl1pPr>
            <a:lvl2pPr marL="914400" lvl="1" indent="-304800" rtl="0">
              <a:spcBef>
                <a:spcPts val="0"/>
              </a:spcBef>
              <a:spcAft>
                <a:spcPts val="0"/>
              </a:spcAft>
              <a:buClr>
                <a:srgbClr val="333333"/>
              </a:buClr>
              <a:buSzPts val="1200"/>
              <a:buFont typeface="Nunito Light"/>
              <a:buChar char="○"/>
              <a:defRPr/>
            </a:lvl2pPr>
            <a:lvl3pPr marL="1371600" lvl="2" indent="-304800" rtl="0">
              <a:lnSpc>
                <a:spcPct val="100000"/>
              </a:lnSpc>
              <a:spcBef>
                <a:spcPts val="0"/>
              </a:spcBef>
              <a:spcAft>
                <a:spcPts val="0"/>
              </a:spcAft>
              <a:buClr>
                <a:srgbClr val="FFC800"/>
              </a:buClr>
              <a:buSzPts val="1200"/>
              <a:buFont typeface="Nunito Light"/>
              <a:buChar char="■"/>
              <a:defRPr/>
            </a:lvl3pPr>
            <a:lvl4pPr marL="1828800" lvl="3" indent="-304800" rtl="0">
              <a:lnSpc>
                <a:spcPct val="100000"/>
              </a:lnSpc>
              <a:spcBef>
                <a:spcPts val="0"/>
              </a:spcBef>
              <a:spcAft>
                <a:spcPts val="0"/>
              </a:spcAft>
              <a:buClr>
                <a:srgbClr val="FFC800"/>
              </a:buClr>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extLst>
      <p:ext uri="{BB962C8B-B14F-4D97-AF65-F5344CB8AC3E}">
        <p14:creationId xmlns:p14="http://schemas.microsoft.com/office/powerpoint/2010/main" val="250489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15-Apr-24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97889356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15-Apr-24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658708677"/>
      </p:ext>
    </p:extLst>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86434" y="1978533"/>
            <a:ext cx="3203828" cy="232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1978533"/>
            <a:ext cx="3202685" cy="232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15-Apr-24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05991461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8757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87577" y="2357438"/>
            <a:ext cx="3202686" cy="19475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2357438"/>
            <a:ext cx="3190113" cy="194758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15-Apr-24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9925474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15-Apr-24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17467807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15-Apr-24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35653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603504"/>
            <a:ext cx="3611880" cy="39364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15-Apr-24</a:t>
            </a:fld>
            <a:endParaRPr lang="en-US" dirty="0"/>
          </a:p>
        </p:txBody>
      </p:sp>
      <p:sp>
        <p:nvSpPr>
          <p:cNvPr id="10" name="Footer Placeholder 9"/>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337063990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6392" y="1682871"/>
            <a:ext cx="3371249" cy="850980"/>
          </a:xfrm>
          <a:solidFill>
            <a:srgbClr val="FFFFFF"/>
          </a:solidFill>
          <a:ln>
            <a:solidFill>
              <a:srgbClr val="404040"/>
            </a:solidFill>
          </a:ln>
        </p:spPr>
        <p:txBody>
          <a:bodyPr anchor="ctr" anchorCtr="1">
            <a:noAutofit/>
          </a:bodyPr>
          <a:lstStyle>
            <a:lvl1pPr>
              <a:defRPr sz="165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0"/>
            <a:ext cx="4576573" cy="5143500"/>
          </a:xfrm>
          <a:solidFill>
            <a:schemeClr val="bg1">
              <a:lumMod val="75000"/>
            </a:schemeClr>
          </a:solidFill>
        </p:spPr>
        <p:txBody>
          <a:bodyPr anchor="t"/>
          <a:lstStyle>
            <a:lvl1pPr marL="0" indent="0">
              <a:buNone/>
              <a:defRPr sz="2400">
                <a:solidFill>
                  <a:schemeClr val="bg1">
                    <a:lumMod val="85000"/>
                    <a:lumOff val="1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36676" y="2662439"/>
            <a:ext cx="2846070" cy="1645528"/>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15-Apr-24</a:t>
            </a:fld>
            <a:endParaRPr lang="en-US" dirty="0"/>
          </a:p>
        </p:txBody>
      </p:sp>
      <p:sp>
        <p:nvSpPr>
          <p:cNvPr id="9" name="Footer Placeholder 8"/>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335744823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73352" y="723519"/>
            <a:ext cx="5797296"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3352" y="1978534"/>
            <a:ext cx="5797296" cy="23264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866072" y="4679112"/>
            <a:ext cx="2065310"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1160EA64-D806-43AC-9DF2-F8C432F32B4C}" type="datetimeFigureOut">
              <a:rPr lang="en-US" dirty="0"/>
              <a:t>15-Apr-24</a:t>
            </a:fld>
            <a:endParaRPr lang="en-US" dirty="0"/>
          </a:p>
        </p:txBody>
      </p:sp>
      <p:sp>
        <p:nvSpPr>
          <p:cNvPr id="5" name="Footer Placeholder 4"/>
          <p:cNvSpPr>
            <a:spLocks noGrp="1"/>
          </p:cNvSpPr>
          <p:nvPr>
            <p:ph type="ftr" sz="quarter" idx="3"/>
          </p:nvPr>
        </p:nvSpPr>
        <p:spPr>
          <a:xfrm>
            <a:off x="1200150" y="4677156"/>
            <a:ext cx="4425892" cy="240030"/>
          </a:xfrm>
          <a:prstGeom prst="rect">
            <a:avLst/>
          </a:prstGeom>
        </p:spPr>
        <p:txBody>
          <a:bodyPr vert="horz" lIns="91440" tIns="45720" rIns="91440" bIns="45720" rtlCol="0" anchor="ctr"/>
          <a:lstStyle>
            <a:lvl1pPr algn="l">
              <a:defRPr sz="788">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069192" y="4663440"/>
            <a:ext cx="274320" cy="274320"/>
          </a:xfrm>
          <a:prstGeom prst="ellipse">
            <a:avLst/>
          </a:prstGeom>
          <a:solidFill>
            <a:srgbClr val="1D1D1D">
              <a:alpha val="70000"/>
            </a:srgbClr>
          </a:solidFill>
        </p:spPr>
        <p:txBody>
          <a:bodyPr vert="horz" lIns="18288" tIns="45720" rIns="18288" bIns="45720" rtlCol="0" anchor="ctr">
            <a:noAutofit/>
          </a:bodyPr>
          <a:lstStyle>
            <a:lvl1pPr algn="ctr">
              <a:defRPr sz="825" spc="0" baseline="0">
                <a:solidFill>
                  <a:srgbClr val="FFFFFF"/>
                </a:solidFill>
              </a:defRPr>
            </a:lvl1pPr>
          </a:lstStyle>
          <a:p>
            <a:fld id="{8A7A6979-0714-4377-B894-6BE4C2D6E202}" type="slidenum">
              <a:rPr lang="en-US" dirty="0"/>
              <a:pPr/>
              <a:t>‹#›</a:t>
            </a:fld>
            <a:endParaRPr lang="en-US" dirty="0"/>
          </a:p>
        </p:txBody>
      </p:sp>
    </p:spTree>
    <p:extLst>
      <p:ext uri="{BB962C8B-B14F-4D97-AF65-F5344CB8AC3E}">
        <p14:creationId xmlns:p14="http://schemas.microsoft.com/office/powerpoint/2010/main" val="352982111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hdr="0" ftr="0" dt="0"/>
  <p:txStyles>
    <p:titleStyle>
      <a:lvl1pPr algn="ctr" defTabSz="685800" rtl="0" eaLnBrk="1" latinLnBrk="0" hangingPunct="1">
        <a:lnSpc>
          <a:spcPct val="90000"/>
        </a:lnSpc>
        <a:spcBef>
          <a:spcPct val="0"/>
        </a:spcBef>
        <a:buNone/>
        <a:defRPr sz="2100" kern="1200" cap="all" spc="150" baseline="0">
          <a:solidFill>
            <a:srgbClr val="262626"/>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12.xml"/><Relationship Id="rId5" Type="http://schemas.openxmlformats.org/officeDocument/2006/relationships/image" Target="../media/image33.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png"/><Relationship Id="rId7"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2.xml"/><Relationship Id="rId5" Type="http://schemas.openxmlformats.org/officeDocument/2006/relationships/image" Target="../media/image47.png"/><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37"/>
          <p:cNvSpPr txBox="1">
            <a:spLocks noGrp="1"/>
          </p:cNvSpPr>
          <p:nvPr>
            <p:ph type="ctrTitle"/>
          </p:nvPr>
        </p:nvSpPr>
        <p:spPr>
          <a:xfrm>
            <a:off x="633319" y="194710"/>
            <a:ext cx="7379896" cy="78570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b="1" dirty="0">
                <a:latin typeface="Times New Roman" panose="02020603050405020304" pitchFamily="18" charset="0"/>
                <a:cs typeface="Times New Roman" panose="02020603050405020304" pitchFamily="18" charset="0"/>
              </a:rPr>
              <a:t>Computational Drug Repositioning using Knowledge Graph and AI</a:t>
            </a:r>
            <a:endParaRPr sz="2000" b="1" dirty="0">
              <a:latin typeface="Times New Roman" panose="02020603050405020304" pitchFamily="18" charset="0"/>
              <a:cs typeface="Times New Roman" panose="02020603050405020304" pitchFamily="18" charset="0"/>
            </a:endParaRPr>
          </a:p>
        </p:txBody>
      </p:sp>
      <p:sp>
        <p:nvSpPr>
          <p:cNvPr id="681" name="Google Shape;681;p37"/>
          <p:cNvSpPr txBox="1">
            <a:spLocks noGrp="1"/>
          </p:cNvSpPr>
          <p:nvPr>
            <p:ph type="subTitle" idx="1"/>
          </p:nvPr>
        </p:nvSpPr>
        <p:spPr>
          <a:xfrm>
            <a:off x="1" y="1422405"/>
            <a:ext cx="9144000" cy="34268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tx1"/>
                </a:solidFill>
                <a:latin typeface="Times New Roman" panose="02020603050405020304" pitchFamily="18" charset="0"/>
                <a:cs typeface="Times New Roman" panose="02020603050405020304" pitchFamily="18" charset="0"/>
              </a:rPr>
              <a:t>Team Members</a:t>
            </a:r>
          </a:p>
          <a:p>
            <a:pPr marL="0" lvl="0" indent="0" algn="ctr" rtl="0">
              <a:spcBef>
                <a:spcPts val="0"/>
              </a:spcBef>
              <a:spcAft>
                <a:spcPts val="0"/>
              </a:spcAft>
              <a:buNone/>
            </a:pPr>
            <a:endParaRPr lang="en" sz="1800" b="1" dirty="0">
              <a:solidFill>
                <a:schemeClr val="tx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sz="1800" b="1" dirty="0">
                <a:solidFill>
                  <a:schemeClr val="tx1"/>
                </a:solidFill>
                <a:latin typeface="Times New Roman" panose="02020603050405020304" pitchFamily="18" charset="0"/>
                <a:cs typeface="Times New Roman" panose="02020603050405020304" pitchFamily="18" charset="0"/>
              </a:rPr>
              <a:t>Om Gupta                      21ucs140</a:t>
            </a:r>
          </a:p>
          <a:p>
            <a:pPr marL="0" lvl="0" indent="0" algn="ctr" rtl="0">
              <a:spcBef>
                <a:spcPts val="0"/>
              </a:spcBef>
              <a:spcAft>
                <a:spcPts val="0"/>
              </a:spcAft>
              <a:buNone/>
            </a:pPr>
            <a:r>
              <a:rPr lang="en" sz="1800" b="1" dirty="0">
                <a:solidFill>
                  <a:schemeClr val="tx1"/>
                </a:solidFill>
                <a:latin typeface="Times New Roman" panose="02020603050405020304" pitchFamily="18" charset="0"/>
                <a:cs typeface="Times New Roman" panose="02020603050405020304" pitchFamily="18" charset="0"/>
              </a:rPr>
              <a:t>Pitani Nitin Srichakri   21ucs149</a:t>
            </a:r>
          </a:p>
          <a:p>
            <a:pPr marL="0" lvl="0" indent="0" algn="ctr" rtl="0">
              <a:spcBef>
                <a:spcPts val="0"/>
              </a:spcBef>
              <a:spcAft>
                <a:spcPts val="0"/>
              </a:spcAft>
              <a:buNone/>
            </a:pPr>
            <a:r>
              <a:rPr lang="en" sz="1800" b="1" dirty="0">
                <a:solidFill>
                  <a:schemeClr val="tx1"/>
                </a:solidFill>
                <a:latin typeface="Times New Roman" panose="02020603050405020304" pitchFamily="18" charset="0"/>
                <a:cs typeface="Times New Roman" panose="02020603050405020304" pitchFamily="18" charset="0"/>
              </a:rPr>
              <a:t>Tarun Agarwal              21ucs219</a:t>
            </a:r>
          </a:p>
          <a:p>
            <a:pPr marL="0" lvl="0" indent="0" algn="ctr" rtl="0">
              <a:spcBef>
                <a:spcPts val="0"/>
              </a:spcBef>
              <a:spcAft>
                <a:spcPts val="0"/>
              </a:spcAft>
              <a:buNone/>
            </a:pPr>
            <a:endParaRPr lang="en" sz="1800" b="1" dirty="0">
              <a:solidFill>
                <a:schemeClr val="tx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sz="1800" b="1" dirty="0">
                <a:solidFill>
                  <a:schemeClr val="tx1"/>
                </a:solidFill>
                <a:latin typeface="Times New Roman" panose="02020603050405020304" pitchFamily="18" charset="0"/>
                <a:cs typeface="Times New Roman" panose="02020603050405020304" pitchFamily="18" charset="0"/>
              </a:rPr>
              <a:t>Guided by</a:t>
            </a:r>
          </a:p>
          <a:p>
            <a:pPr marL="0" lvl="0" indent="0" algn="ctr" rtl="0">
              <a:spcBef>
                <a:spcPts val="0"/>
              </a:spcBef>
              <a:spcAft>
                <a:spcPts val="0"/>
              </a:spcAft>
              <a:buNone/>
            </a:pPr>
            <a:r>
              <a:rPr lang="en" sz="1800" b="1" dirty="0">
                <a:solidFill>
                  <a:schemeClr val="tx1"/>
                </a:solidFill>
                <a:latin typeface="Times New Roman" panose="02020603050405020304" pitchFamily="18" charset="0"/>
                <a:cs typeface="Times New Roman" panose="02020603050405020304" pitchFamily="18" charset="0"/>
              </a:rPr>
              <a:t>Dr. Abhijit Adhikari</a:t>
            </a:r>
          </a:p>
          <a:p>
            <a:pPr marL="0" lvl="0" indent="0" algn="ctr" rtl="0">
              <a:spcBef>
                <a:spcPts val="0"/>
              </a:spcBef>
              <a:spcAft>
                <a:spcPts val="0"/>
              </a:spcAft>
              <a:buNone/>
            </a:pPr>
            <a:endParaRPr lang="en" sz="1800" b="1" dirty="0">
              <a:solidFill>
                <a:schemeClr val="tx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sz="1800" b="1" dirty="0">
                <a:solidFill>
                  <a:schemeClr val="tx1"/>
                </a:solidFill>
                <a:latin typeface="Times New Roman" panose="02020603050405020304" pitchFamily="18" charset="0"/>
                <a:cs typeface="Times New Roman" panose="02020603050405020304" pitchFamily="18" charset="0"/>
              </a:rPr>
              <a:t>Co-guided by</a:t>
            </a:r>
          </a:p>
          <a:p>
            <a:pPr marL="0" lvl="0" indent="0" algn="ctr" rtl="0">
              <a:spcBef>
                <a:spcPts val="0"/>
              </a:spcBef>
              <a:spcAft>
                <a:spcPts val="0"/>
              </a:spcAft>
              <a:buNone/>
            </a:pPr>
            <a:r>
              <a:rPr lang="en" sz="1800" b="1" dirty="0">
                <a:solidFill>
                  <a:schemeClr val="tx1"/>
                </a:solidFill>
                <a:latin typeface="Times New Roman" panose="02020603050405020304" pitchFamily="18" charset="0"/>
                <a:cs typeface="Times New Roman" panose="02020603050405020304" pitchFamily="18" charset="0"/>
              </a:rPr>
              <a:t>Dr. Poulami Dalapati</a:t>
            </a:r>
          </a:p>
          <a:p>
            <a:pPr marL="0" lvl="0" indent="0" algn="ctr" rtl="0">
              <a:spcBef>
                <a:spcPts val="0"/>
              </a:spcBef>
              <a:spcAft>
                <a:spcPts val="0"/>
              </a:spcAft>
              <a:buNone/>
            </a:pPr>
            <a:endParaRPr lang="en" sz="1800" b="1" dirty="0">
              <a:solidFill>
                <a:schemeClr val="tx1"/>
              </a:solidFill>
            </a:endParaRPr>
          </a:p>
          <a:p>
            <a:pPr marL="0" lvl="0" indent="0" algn="ctr" rtl="0">
              <a:spcBef>
                <a:spcPts val="0"/>
              </a:spcBef>
              <a:spcAft>
                <a:spcPts val="0"/>
              </a:spcAft>
              <a:buNone/>
            </a:pPr>
            <a:endParaRPr lang="en" sz="1800" b="1" dirty="0">
              <a:solidFill>
                <a:schemeClr val="tx1"/>
              </a:solidFill>
            </a:endParaRPr>
          </a:p>
        </p:txBody>
      </p:sp>
      <p:cxnSp>
        <p:nvCxnSpPr>
          <p:cNvPr id="687" name="Google Shape;687;p37"/>
          <p:cNvCxnSpPr>
            <a:cxnSpLocks/>
          </p:cNvCxnSpPr>
          <p:nvPr/>
        </p:nvCxnSpPr>
        <p:spPr>
          <a:xfrm>
            <a:off x="-19201" y="1183706"/>
            <a:ext cx="9163201" cy="0"/>
          </a:xfrm>
          <a:prstGeom prst="straightConnector1">
            <a:avLst/>
          </a:prstGeom>
          <a:noFill/>
          <a:ln w="9525" cap="flat" cmpd="sng">
            <a:solidFill>
              <a:schemeClr val="dk1"/>
            </a:solidFill>
            <a:prstDash val="solid"/>
            <a:round/>
            <a:headEnd type="none" w="med" len="med"/>
            <a:tailEnd type="none" w="med" len="med"/>
          </a:ln>
        </p:spPr>
      </p:cxnSp>
      <p:pic>
        <p:nvPicPr>
          <p:cNvPr id="1028" name="Picture 4" descr="Experience Excellence, Transformative Research &amp; Innovation">
            <a:extLst>
              <a:ext uri="{FF2B5EF4-FFF2-40B4-BE49-F238E27FC236}">
                <a16:creationId xmlns:a16="http://schemas.microsoft.com/office/drawing/2014/main" id="{A0E5E5C2-F9AC-444B-A739-1378F83A4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632" y="0"/>
            <a:ext cx="1104368" cy="5113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ADD0-40FB-4B18-A376-9DD238FE1110}"/>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SOME DEFINITIONS</a:t>
            </a:r>
          </a:p>
        </p:txBody>
      </p:sp>
      <p:sp>
        <p:nvSpPr>
          <p:cNvPr id="4" name="Google Shape;1048;p59">
            <a:extLst>
              <a:ext uri="{FF2B5EF4-FFF2-40B4-BE49-F238E27FC236}">
                <a16:creationId xmlns:a16="http://schemas.microsoft.com/office/drawing/2014/main" id="{7DE1CF23-06DA-471E-8AD0-4915992A162A}"/>
              </a:ext>
            </a:extLst>
          </p:cNvPr>
          <p:cNvSpPr txBox="1">
            <a:spLocks/>
          </p:cNvSpPr>
          <p:nvPr/>
        </p:nvSpPr>
        <p:spPr>
          <a:xfrm>
            <a:off x="638720" y="1198262"/>
            <a:ext cx="6490480" cy="3658218"/>
          </a:xfrm>
          <a:prstGeom prst="rect">
            <a:avLst/>
          </a:prstGeom>
        </p:spPr>
        <p:txBody>
          <a:bodyPr spcFirstLastPara="1" vert="horz" wrap="square" lIns="91425" tIns="91425" rIns="91425" bIns="91425" rtlCol="0" anchor="t" anchorCtr="0">
            <a:noAutofit/>
          </a:bodyPr>
          <a:lstStyle>
            <a:lvl1pPr marL="457200" lvl="0" indent="-279400" algn="l" defTabSz="685800" rtl="0" eaLnBrk="1" latinLnBrk="0" hangingPunct="1">
              <a:lnSpc>
                <a:spcPct val="100000"/>
              </a:lnSpc>
              <a:spcBef>
                <a:spcPts val="0"/>
              </a:spcBef>
              <a:spcAft>
                <a:spcPts val="0"/>
              </a:spcAft>
              <a:buClr>
                <a:srgbClr val="333333"/>
              </a:buClr>
              <a:buSzPts val="800"/>
              <a:buFont typeface="Nunito Light"/>
              <a:buChar char="●"/>
              <a:defRPr sz="1350" kern="1200">
                <a:solidFill>
                  <a:schemeClr val="tx1">
                    <a:lumMod val="85000"/>
                    <a:lumOff val="15000"/>
                  </a:schemeClr>
                </a:solidFill>
                <a:latin typeface="+mn-lt"/>
                <a:ea typeface="+mn-ea"/>
                <a:cs typeface="+mn-cs"/>
              </a:defRPr>
            </a:lvl1pPr>
            <a:lvl2pPr marL="914400" lvl="1" indent="-304800" algn="l" defTabSz="685800" rtl="0" eaLnBrk="1" latinLnBrk="0" hangingPunct="1">
              <a:lnSpc>
                <a:spcPct val="100000"/>
              </a:lnSpc>
              <a:spcBef>
                <a:spcPts val="0"/>
              </a:spcBef>
              <a:spcAft>
                <a:spcPts val="0"/>
              </a:spcAft>
              <a:buClr>
                <a:srgbClr val="333333"/>
              </a:buClr>
              <a:buSzPts val="1200"/>
              <a:buFont typeface="Nunito Light"/>
              <a:buChar char="○"/>
              <a:defRPr sz="1200" kern="1200">
                <a:solidFill>
                  <a:schemeClr val="tx1">
                    <a:lumMod val="85000"/>
                    <a:lumOff val="15000"/>
                  </a:schemeClr>
                </a:solidFill>
                <a:latin typeface="+mn-lt"/>
                <a:ea typeface="+mn-ea"/>
                <a:cs typeface="+mn-cs"/>
              </a:defRPr>
            </a:lvl2pPr>
            <a:lvl3pPr marL="1371600" lvl="2"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3pPr>
            <a:lvl4pPr marL="1828800" lvl="3"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4pPr>
            <a:lvl5pPr marL="2286000" lvl="4"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lumMod val="85000"/>
                    <a:lumOff val="15000"/>
                  </a:schemeClr>
                </a:solidFill>
                <a:latin typeface="+mn-lt"/>
                <a:ea typeface="+mn-ea"/>
                <a:cs typeface="+mn-cs"/>
              </a:defRPr>
            </a:lvl5pPr>
            <a:lvl6pPr marL="2743200" lvl="5"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6pPr>
            <a:lvl7pPr marL="3200400" lvl="6"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7pPr>
            <a:lvl8pPr marL="3657600" lvl="7"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8pPr>
            <a:lvl9pPr marL="4114800" lvl="8"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9pPr>
          </a:lstStyle>
          <a:p>
            <a:pPr marL="482600" indent="-342900">
              <a:spcBef>
                <a:spcPts val="1000"/>
              </a:spcBef>
              <a:buClr>
                <a:schemeClr val="dk1"/>
              </a:buClr>
              <a:buSzPts val="1400"/>
            </a:pPr>
            <a:r>
              <a:rPr lang="en-US" sz="1550" dirty="0">
                <a:latin typeface="Times New Roman" panose="02020603050405020304" pitchFamily="18" charset="0"/>
                <a:cs typeface="Times New Roman" panose="02020603050405020304" pitchFamily="18" charset="0"/>
              </a:rPr>
              <a:t>How do we use knowledge graph in algorithms? </a:t>
            </a:r>
          </a:p>
          <a:p>
            <a:pPr marL="482600" indent="-342900">
              <a:spcBef>
                <a:spcPts val="1000"/>
              </a:spcBef>
              <a:buClr>
                <a:schemeClr val="dk1"/>
              </a:buClr>
              <a:buSzPts val="1400"/>
            </a:pPr>
            <a:r>
              <a:rPr lang="en-US" sz="1550" dirty="0">
                <a:latin typeface="Times New Roman" panose="02020603050405020304" pitchFamily="18" charset="0"/>
                <a:cs typeface="Times New Roman" panose="02020603050405020304" pitchFamily="18" charset="0"/>
              </a:rPr>
              <a:t>How to convert this complex graph into a simpler representation while preserving important information?</a:t>
            </a:r>
          </a:p>
          <a:p>
            <a:pPr marL="939800" lvl="1" indent="-342900">
              <a:spcBef>
                <a:spcPts val="1000"/>
              </a:spcBef>
              <a:buClr>
                <a:schemeClr val="dk1"/>
              </a:buClr>
              <a:buSzPts val="1400"/>
            </a:pPr>
            <a:r>
              <a:rPr lang="en-US" sz="1400" dirty="0">
                <a:latin typeface="Times New Roman" panose="02020603050405020304" pitchFamily="18" charset="0"/>
                <a:cs typeface="Times New Roman" panose="02020603050405020304" pitchFamily="18" charset="0"/>
              </a:rPr>
              <a:t>Graph Embedding - Embeddings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encode objects or concepts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in a continuous vector space.</a:t>
            </a:r>
          </a:p>
          <a:p>
            <a:pPr marL="939800" lvl="1" indent="-342900">
              <a:spcBef>
                <a:spcPts val="1000"/>
              </a:spcBef>
              <a:buClr>
                <a:schemeClr val="dk1"/>
              </a:buClr>
              <a:buSzPts val="1400"/>
            </a:pPr>
            <a:endParaRPr lang="en-US" dirty="0">
              <a:latin typeface="Times New Roman" panose="02020603050405020304" pitchFamily="18" charset="0"/>
              <a:cs typeface="Times New Roman" panose="02020603050405020304" pitchFamily="18" charset="0"/>
            </a:endParaRPr>
          </a:p>
          <a:p>
            <a:pPr marL="939800" lvl="1" indent="-342900">
              <a:spcBef>
                <a:spcPts val="1000"/>
              </a:spcBef>
              <a:buClr>
                <a:schemeClr val="dk1"/>
              </a:buClr>
              <a:buSzPts val="1400"/>
            </a:pPr>
            <a:endParaRPr lang="en-US" dirty="0">
              <a:latin typeface="Times New Roman" panose="02020603050405020304" pitchFamily="18" charset="0"/>
              <a:cs typeface="Times New Roman" panose="02020603050405020304" pitchFamily="18" charset="0"/>
            </a:endParaRPr>
          </a:p>
          <a:p>
            <a:pPr marL="939800" lvl="1" indent="-342900">
              <a:spcBef>
                <a:spcPts val="1000"/>
              </a:spcBef>
              <a:buClr>
                <a:schemeClr val="dk1"/>
              </a:buClr>
              <a:buSzPts val="1400"/>
            </a:pPr>
            <a:endParaRPr lang="en-US" dirty="0">
              <a:latin typeface="Times New Roman" panose="02020603050405020304" pitchFamily="18" charset="0"/>
              <a:cs typeface="Times New Roman" panose="02020603050405020304" pitchFamily="18" charset="0"/>
            </a:endParaRPr>
          </a:p>
        </p:txBody>
      </p:sp>
      <p:pic>
        <p:nvPicPr>
          <p:cNvPr id="5" name="Picture 4" descr="Experience Excellence, Transformative Research &amp; Innovation">
            <a:extLst>
              <a:ext uri="{FF2B5EF4-FFF2-40B4-BE49-F238E27FC236}">
                <a16:creationId xmlns:a16="http://schemas.microsoft.com/office/drawing/2014/main" id="{913939B1-F50C-46B7-B040-21BB528EA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9632" y="213262"/>
            <a:ext cx="1604912" cy="7431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derstanding Graph Embeddings. In the last year, graph embeddings have… |  by Dan McCreary | Medium">
            <a:extLst>
              <a:ext uri="{FF2B5EF4-FFF2-40B4-BE49-F238E27FC236}">
                <a16:creationId xmlns:a16="http://schemas.microsoft.com/office/drawing/2014/main" id="{43DEDD57-66D6-4A3A-910F-E06A87CDF8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7418" y="2714210"/>
            <a:ext cx="4697126" cy="1984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003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ADD0-40FB-4B18-A376-9DD238FE1110}"/>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SOME DEFINITIONS</a:t>
            </a:r>
          </a:p>
        </p:txBody>
      </p:sp>
      <p:sp>
        <p:nvSpPr>
          <p:cNvPr id="4" name="Google Shape;1048;p59">
            <a:extLst>
              <a:ext uri="{FF2B5EF4-FFF2-40B4-BE49-F238E27FC236}">
                <a16:creationId xmlns:a16="http://schemas.microsoft.com/office/drawing/2014/main" id="{7DE1CF23-06DA-471E-8AD0-4915992A162A}"/>
              </a:ext>
            </a:extLst>
          </p:cNvPr>
          <p:cNvSpPr txBox="1">
            <a:spLocks/>
          </p:cNvSpPr>
          <p:nvPr/>
        </p:nvSpPr>
        <p:spPr>
          <a:xfrm>
            <a:off x="638720" y="1198262"/>
            <a:ext cx="4062489" cy="3658218"/>
          </a:xfrm>
          <a:prstGeom prst="rect">
            <a:avLst/>
          </a:prstGeom>
        </p:spPr>
        <p:txBody>
          <a:bodyPr spcFirstLastPara="1" vert="horz" wrap="square" lIns="91425" tIns="91425" rIns="91425" bIns="91425" rtlCol="0" anchor="t" anchorCtr="0">
            <a:noAutofit/>
          </a:bodyPr>
          <a:lstStyle>
            <a:lvl1pPr marL="457200" lvl="0" indent="-279400" algn="l" defTabSz="685800" rtl="0" eaLnBrk="1" latinLnBrk="0" hangingPunct="1">
              <a:lnSpc>
                <a:spcPct val="100000"/>
              </a:lnSpc>
              <a:spcBef>
                <a:spcPts val="0"/>
              </a:spcBef>
              <a:spcAft>
                <a:spcPts val="0"/>
              </a:spcAft>
              <a:buClr>
                <a:srgbClr val="333333"/>
              </a:buClr>
              <a:buSzPts val="800"/>
              <a:buFont typeface="Nunito Light"/>
              <a:buChar char="●"/>
              <a:defRPr sz="1350" kern="1200">
                <a:solidFill>
                  <a:schemeClr val="tx1">
                    <a:lumMod val="85000"/>
                    <a:lumOff val="15000"/>
                  </a:schemeClr>
                </a:solidFill>
                <a:latin typeface="+mn-lt"/>
                <a:ea typeface="+mn-ea"/>
                <a:cs typeface="+mn-cs"/>
              </a:defRPr>
            </a:lvl1pPr>
            <a:lvl2pPr marL="914400" lvl="1" indent="-304800" algn="l" defTabSz="685800" rtl="0" eaLnBrk="1" latinLnBrk="0" hangingPunct="1">
              <a:lnSpc>
                <a:spcPct val="100000"/>
              </a:lnSpc>
              <a:spcBef>
                <a:spcPts val="0"/>
              </a:spcBef>
              <a:spcAft>
                <a:spcPts val="0"/>
              </a:spcAft>
              <a:buClr>
                <a:srgbClr val="333333"/>
              </a:buClr>
              <a:buSzPts val="1200"/>
              <a:buFont typeface="Nunito Light"/>
              <a:buChar char="○"/>
              <a:defRPr sz="1200" kern="1200">
                <a:solidFill>
                  <a:schemeClr val="tx1">
                    <a:lumMod val="85000"/>
                    <a:lumOff val="15000"/>
                  </a:schemeClr>
                </a:solidFill>
                <a:latin typeface="+mn-lt"/>
                <a:ea typeface="+mn-ea"/>
                <a:cs typeface="+mn-cs"/>
              </a:defRPr>
            </a:lvl2pPr>
            <a:lvl3pPr marL="1371600" lvl="2"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3pPr>
            <a:lvl4pPr marL="1828800" lvl="3"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4pPr>
            <a:lvl5pPr marL="2286000" lvl="4"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lumMod val="85000"/>
                    <a:lumOff val="15000"/>
                  </a:schemeClr>
                </a:solidFill>
                <a:latin typeface="+mn-lt"/>
                <a:ea typeface="+mn-ea"/>
                <a:cs typeface="+mn-cs"/>
              </a:defRPr>
            </a:lvl5pPr>
            <a:lvl6pPr marL="2743200" lvl="5"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6pPr>
            <a:lvl7pPr marL="3200400" lvl="6"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7pPr>
            <a:lvl8pPr marL="3657600" lvl="7"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8pPr>
            <a:lvl9pPr marL="4114800" lvl="8"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9pPr>
          </a:lstStyle>
          <a:p>
            <a:pPr marL="482600" indent="-342900">
              <a:spcBef>
                <a:spcPts val="1000"/>
              </a:spcBef>
              <a:buClr>
                <a:schemeClr val="dk1"/>
              </a:buClr>
              <a:buSzPts val="1400"/>
            </a:pPr>
            <a:r>
              <a:rPr lang="en-US" sz="1550" dirty="0">
                <a:latin typeface="Times New Roman" panose="02020603050405020304" pitchFamily="18" charset="0"/>
                <a:cs typeface="Times New Roman" panose="02020603050405020304" pitchFamily="18" charset="0"/>
              </a:rPr>
              <a:t>What do these Numbers Signify?</a:t>
            </a:r>
          </a:p>
          <a:p>
            <a:pPr marL="939800" lvl="1" indent="-342900">
              <a:spcBef>
                <a:spcPts val="1000"/>
              </a:spcBef>
              <a:buClr>
                <a:schemeClr val="dk1"/>
              </a:buClr>
              <a:buSzPts val="1400"/>
            </a:pPr>
            <a:endParaRPr lang="en-US" dirty="0">
              <a:latin typeface="Times New Roman" panose="02020603050405020304" pitchFamily="18" charset="0"/>
              <a:cs typeface="Times New Roman" panose="02020603050405020304" pitchFamily="18" charset="0"/>
            </a:endParaRPr>
          </a:p>
          <a:p>
            <a:pPr marL="939800" lvl="1" indent="-342900">
              <a:spcBef>
                <a:spcPts val="1000"/>
              </a:spcBef>
              <a:buClr>
                <a:schemeClr val="dk1"/>
              </a:buClr>
              <a:buSzPts val="1400"/>
            </a:pPr>
            <a:endParaRPr lang="en-US" dirty="0">
              <a:latin typeface="Times New Roman" panose="02020603050405020304" pitchFamily="18" charset="0"/>
              <a:cs typeface="Times New Roman" panose="02020603050405020304" pitchFamily="18" charset="0"/>
            </a:endParaRPr>
          </a:p>
        </p:txBody>
      </p:sp>
      <p:pic>
        <p:nvPicPr>
          <p:cNvPr id="5" name="Picture 4" descr="Experience Excellence, Transformative Research &amp; Innovation">
            <a:extLst>
              <a:ext uri="{FF2B5EF4-FFF2-40B4-BE49-F238E27FC236}">
                <a16:creationId xmlns:a16="http://schemas.microsoft.com/office/drawing/2014/main" id="{913939B1-F50C-46B7-B040-21BB528EA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9632" y="213262"/>
            <a:ext cx="1604912" cy="74310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8F892582-A725-4F5C-93D8-DC3E550039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9635" y="1811407"/>
            <a:ext cx="4969565" cy="279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775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ADD0-40FB-4B18-A376-9DD238FE1110}"/>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SOME DEFINITIONS</a:t>
            </a:r>
          </a:p>
        </p:txBody>
      </p:sp>
      <p:sp>
        <p:nvSpPr>
          <p:cNvPr id="4" name="Google Shape;1048;p59">
            <a:extLst>
              <a:ext uri="{FF2B5EF4-FFF2-40B4-BE49-F238E27FC236}">
                <a16:creationId xmlns:a16="http://schemas.microsoft.com/office/drawing/2014/main" id="{7DE1CF23-06DA-471E-8AD0-4915992A162A}"/>
              </a:ext>
            </a:extLst>
          </p:cNvPr>
          <p:cNvSpPr txBox="1">
            <a:spLocks/>
          </p:cNvSpPr>
          <p:nvPr/>
        </p:nvSpPr>
        <p:spPr>
          <a:xfrm>
            <a:off x="638720" y="1198262"/>
            <a:ext cx="3877009" cy="3658218"/>
          </a:xfrm>
          <a:prstGeom prst="rect">
            <a:avLst/>
          </a:prstGeom>
        </p:spPr>
        <p:txBody>
          <a:bodyPr spcFirstLastPara="1" vert="horz" wrap="square" lIns="91425" tIns="91425" rIns="91425" bIns="91425" rtlCol="0" anchor="t" anchorCtr="0">
            <a:noAutofit/>
          </a:bodyPr>
          <a:lstStyle>
            <a:lvl1pPr marL="457200" lvl="0" indent="-279400" algn="l" defTabSz="685800" rtl="0" eaLnBrk="1" latinLnBrk="0" hangingPunct="1">
              <a:lnSpc>
                <a:spcPct val="100000"/>
              </a:lnSpc>
              <a:spcBef>
                <a:spcPts val="0"/>
              </a:spcBef>
              <a:spcAft>
                <a:spcPts val="0"/>
              </a:spcAft>
              <a:buClr>
                <a:srgbClr val="333333"/>
              </a:buClr>
              <a:buSzPts val="800"/>
              <a:buFont typeface="Nunito Light"/>
              <a:buChar char="●"/>
              <a:defRPr sz="1350" kern="1200">
                <a:solidFill>
                  <a:schemeClr val="tx1">
                    <a:lumMod val="85000"/>
                    <a:lumOff val="15000"/>
                  </a:schemeClr>
                </a:solidFill>
                <a:latin typeface="+mn-lt"/>
                <a:ea typeface="+mn-ea"/>
                <a:cs typeface="+mn-cs"/>
              </a:defRPr>
            </a:lvl1pPr>
            <a:lvl2pPr marL="914400" lvl="1" indent="-304800" algn="l" defTabSz="685800" rtl="0" eaLnBrk="1" latinLnBrk="0" hangingPunct="1">
              <a:lnSpc>
                <a:spcPct val="100000"/>
              </a:lnSpc>
              <a:spcBef>
                <a:spcPts val="0"/>
              </a:spcBef>
              <a:spcAft>
                <a:spcPts val="0"/>
              </a:spcAft>
              <a:buClr>
                <a:srgbClr val="333333"/>
              </a:buClr>
              <a:buSzPts val="1200"/>
              <a:buFont typeface="Nunito Light"/>
              <a:buChar char="○"/>
              <a:defRPr sz="1200" kern="1200">
                <a:solidFill>
                  <a:schemeClr val="tx1">
                    <a:lumMod val="85000"/>
                    <a:lumOff val="15000"/>
                  </a:schemeClr>
                </a:solidFill>
                <a:latin typeface="+mn-lt"/>
                <a:ea typeface="+mn-ea"/>
                <a:cs typeface="+mn-cs"/>
              </a:defRPr>
            </a:lvl2pPr>
            <a:lvl3pPr marL="1371600" lvl="2"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3pPr>
            <a:lvl4pPr marL="1828800" lvl="3"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4pPr>
            <a:lvl5pPr marL="2286000" lvl="4"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lumMod val="85000"/>
                    <a:lumOff val="15000"/>
                  </a:schemeClr>
                </a:solidFill>
                <a:latin typeface="+mn-lt"/>
                <a:ea typeface="+mn-ea"/>
                <a:cs typeface="+mn-cs"/>
              </a:defRPr>
            </a:lvl5pPr>
            <a:lvl6pPr marL="2743200" lvl="5"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6pPr>
            <a:lvl7pPr marL="3200400" lvl="6"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7pPr>
            <a:lvl8pPr marL="3657600" lvl="7"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8pPr>
            <a:lvl9pPr marL="4114800" lvl="8"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9pPr>
          </a:lstStyle>
          <a:p>
            <a:pPr marL="482600" indent="-342900">
              <a:spcBef>
                <a:spcPts val="1000"/>
              </a:spcBef>
              <a:buClr>
                <a:schemeClr val="dk1"/>
              </a:buClr>
              <a:buSzPts val="1400"/>
            </a:pPr>
            <a:r>
              <a:rPr lang="en-US" sz="1400" dirty="0">
                <a:latin typeface="Times New Roman" panose="02020603050405020304" pitchFamily="18" charset="0"/>
                <a:cs typeface="Times New Roman" panose="02020603050405020304" pitchFamily="18" charset="0"/>
              </a:rPr>
              <a:t>Given an enormous KG, can we complete the KG?</a:t>
            </a:r>
          </a:p>
          <a:p>
            <a:pPr marL="939800" lvl="1"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For a given (head, relation), we predict missing tails.</a:t>
            </a:r>
          </a:p>
          <a:p>
            <a:pPr marL="482600" indent="-342900">
              <a:spcBef>
                <a:spcPts val="1000"/>
              </a:spcBef>
              <a:buClr>
                <a:schemeClr val="dk1"/>
              </a:buClr>
              <a:buSzPts val="1400"/>
            </a:pPr>
            <a:r>
              <a:rPr lang="en-US" sz="1400" dirty="0">
                <a:latin typeface="Times New Roman" panose="02020603050405020304" pitchFamily="18" charset="0"/>
                <a:cs typeface="Times New Roman" panose="02020603050405020304" pitchFamily="18" charset="0"/>
              </a:rPr>
              <a:t>The graph should contain multiple types of relationships otherwise, you can use the standard link prediction techniques.</a:t>
            </a:r>
          </a:p>
          <a:p>
            <a:pPr marL="482600" indent="-342900">
              <a:spcBef>
                <a:spcPts val="1000"/>
              </a:spcBef>
              <a:buClr>
                <a:schemeClr val="dk1"/>
              </a:buClr>
              <a:buSzPts val="1400"/>
            </a:pPr>
            <a:r>
              <a:rPr lang="en-US" sz="1400" dirty="0">
                <a:latin typeface="Times New Roman" panose="02020603050405020304" pitchFamily="18" charset="0"/>
                <a:cs typeface="Times New Roman" panose="02020603050405020304" pitchFamily="18" charset="0"/>
              </a:rPr>
              <a:t>This graph could also include the origin of drugs and the relationship between them.</a:t>
            </a:r>
          </a:p>
          <a:p>
            <a:pPr marL="482600" indent="-342900">
              <a:spcBef>
                <a:spcPts val="1000"/>
              </a:spcBef>
              <a:buClr>
                <a:schemeClr val="dk1"/>
              </a:buClr>
              <a:buSzPts val="1400"/>
            </a:pPr>
            <a:endParaRPr lang="en-US" dirty="0">
              <a:latin typeface="Times New Roman" panose="02020603050405020304" pitchFamily="18" charset="0"/>
              <a:cs typeface="Times New Roman" panose="02020603050405020304" pitchFamily="18" charset="0"/>
            </a:endParaRPr>
          </a:p>
          <a:p>
            <a:pPr marL="939800" lvl="1" indent="-342900">
              <a:spcBef>
                <a:spcPts val="1000"/>
              </a:spcBef>
              <a:buClr>
                <a:schemeClr val="dk1"/>
              </a:buClr>
              <a:buSzPts val="1400"/>
            </a:pPr>
            <a:endParaRPr lang="en-US" dirty="0">
              <a:latin typeface="Times New Roman" panose="02020603050405020304" pitchFamily="18" charset="0"/>
              <a:cs typeface="Times New Roman" panose="02020603050405020304" pitchFamily="18" charset="0"/>
            </a:endParaRPr>
          </a:p>
        </p:txBody>
      </p:sp>
      <p:pic>
        <p:nvPicPr>
          <p:cNvPr id="5" name="Picture 4" descr="Experience Excellence, Transformative Research &amp; Innovation">
            <a:extLst>
              <a:ext uri="{FF2B5EF4-FFF2-40B4-BE49-F238E27FC236}">
                <a16:creationId xmlns:a16="http://schemas.microsoft.com/office/drawing/2014/main" id="{913939B1-F50C-46B7-B040-21BB528EA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9632" y="213262"/>
            <a:ext cx="1604912" cy="743109"/>
          </a:xfrm>
          <a:prstGeom prst="rect">
            <a:avLst/>
          </a:prstGeom>
          <a:noFill/>
          <a:extLst>
            <a:ext uri="{909E8E84-426E-40DD-AFC4-6F175D3DCCD1}">
              <a14:hiddenFill xmlns:a14="http://schemas.microsoft.com/office/drawing/2010/main">
                <a:solidFill>
                  <a:srgbClr val="FFFFFF"/>
                </a:solidFill>
              </a14:hiddenFill>
            </a:ext>
          </a:extLst>
        </p:spPr>
      </p:pic>
      <p:sp>
        <p:nvSpPr>
          <p:cNvPr id="25" name="Oval 24">
            <a:extLst>
              <a:ext uri="{FF2B5EF4-FFF2-40B4-BE49-F238E27FC236}">
                <a16:creationId xmlns:a16="http://schemas.microsoft.com/office/drawing/2014/main" id="{70EF52D1-54A0-43B1-9228-46FA4F6624CE}"/>
              </a:ext>
            </a:extLst>
          </p:cNvPr>
          <p:cNvSpPr/>
          <p:nvPr/>
        </p:nvSpPr>
        <p:spPr>
          <a:xfrm>
            <a:off x="4724896" y="2614407"/>
            <a:ext cx="1580030" cy="8251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DRUG 1</a:t>
            </a:r>
          </a:p>
          <a:p>
            <a:pPr algn="ctr"/>
            <a:r>
              <a:rPr lang="en-US" sz="1400" dirty="0">
                <a:latin typeface="Times New Roman" panose="02020603050405020304" pitchFamily="18" charset="0"/>
                <a:cs typeface="Times New Roman" panose="02020603050405020304" pitchFamily="18" charset="0"/>
              </a:rPr>
              <a:t>(Expensive)</a:t>
            </a:r>
          </a:p>
        </p:txBody>
      </p:sp>
      <p:sp>
        <p:nvSpPr>
          <p:cNvPr id="26" name="Oval 25">
            <a:extLst>
              <a:ext uri="{FF2B5EF4-FFF2-40B4-BE49-F238E27FC236}">
                <a16:creationId xmlns:a16="http://schemas.microsoft.com/office/drawing/2014/main" id="{3CDBF1FA-E98F-4F99-8C93-1A74720B8B6E}"/>
              </a:ext>
            </a:extLst>
          </p:cNvPr>
          <p:cNvSpPr/>
          <p:nvPr/>
        </p:nvSpPr>
        <p:spPr>
          <a:xfrm>
            <a:off x="7422176" y="2614407"/>
            <a:ext cx="1580030" cy="8251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DRUG 2</a:t>
            </a:r>
          </a:p>
          <a:p>
            <a:pPr algn="ctr"/>
            <a:r>
              <a:rPr lang="en-US" sz="1400" dirty="0">
                <a:latin typeface="Times New Roman" panose="02020603050405020304" pitchFamily="18" charset="0"/>
                <a:cs typeface="Times New Roman" panose="02020603050405020304" pitchFamily="18" charset="0"/>
              </a:rPr>
              <a:t>(Affordable)</a:t>
            </a:r>
          </a:p>
        </p:txBody>
      </p:sp>
      <p:sp>
        <p:nvSpPr>
          <p:cNvPr id="27" name="Oval 26">
            <a:extLst>
              <a:ext uri="{FF2B5EF4-FFF2-40B4-BE49-F238E27FC236}">
                <a16:creationId xmlns:a16="http://schemas.microsoft.com/office/drawing/2014/main" id="{EAECAF27-8516-410D-B9A4-0CBBE92FD3D3}"/>
              </a:ext>
            </a:extLst>
          </p:cNvPr>
          <p:cNvSpPr/>
          <p:nvPr/>
        </p:nvSpPr>
        <p:spPr>
          <a:xfrm>
            <a:off x="6073536" y="1403513"/>
            <a:ext cx="1580030" cy="825106"/>
          </a:xfrm>
          <a:prstGeom prst="ellipse">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DISEASE 1</a:t>
            </a:r>
          </a:p>
        </p:txBody>
      </p:sp>
      <p:sp>
        <p:nvSpPr>
          <p:cNvPr id="28" name="Oval 27">
            <a:extLst>
              <a:ext uri="{FF2B5EF4-FFF2-40B4-BE49-F238E27FC236}">
                <a16:creationId xmlns:a16="http://schemas.microsoft.com/office/drawing/2014/main" id="{7A8B9E18-6496-4B3F-AC8E-BB96E03B2E34}"/>
              </a:ext>
            </a:extLst>
          </p:cNvPr>
          <p:cNvSpPr/>
          <p:nvPr/>
        </p:nvSpPr>
        <p:spPr>
          <a:xfrm>
            <a:off x="6073536" y="4031374"/>
            <a:ext cx="1580030" cy="825106"/>
          </a:xfrm>
          <a:prstGeom prst="ellipse">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DISEASE 2</a:t>
            </a:r>
          </a:p>
        </p:txBody>
      </p:sp>
      <p:cxnSp>
        <p:nvCxnSpPr>
          <p:cNvPr id="29" name="Straight Arrow Connector 28">
            <a:extLst>
              <a:ext uri="{FF2B5EF4-FFF2-40B4-BE49-F238E27FC236}">
                <a16:creationId xmlns:a16="http://schemas.microsoft.com/office/drawing/2014/main" id="{C2F6EA7C-E350-478A-B290-088793A29866}"/>
              </a:ext>
            </a:extLst>
          </p:cNvPr>
          <p:cNvCxnSpPr>
            <a:cxnSpLocks/>
            <a:stCxn id="25" idx="0"/>
            <a:endCxn id="27" idx="3"/>
          </p:cNvCxnSpPr>
          <p:nvPr/>
        </p:nvCxnSpPr>
        <p:spPr>
          <a:xfrm flipV="1">
            <a:off x="5514911" y="2107785"/>
            <a:ext cx="790015" cy="5066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7D33C63-3FA5-478D-A597-1EFB88AE7AE3}"/>
              </a:ext>
            </a:extLst>
          </p:cNvPr>
          <p:cNvCxnSpPr>
            <a:cxnSpLocks/>
            <a:stCxn id="25" idx="4"/>
            <a:endCxn id="28" idx="1"/>
          </p:cNvCxnSpPr>
          <p:nvPr/>
        </p:nvCxnSpPr>
        <p:spPr>
          <a:xfrm>
            <a:off x="5514911" y="3439513"/>
            <a:ext cx="790015" cy="7126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09210FF-DBD4-4ED1-BC78-EA2E5E55008B}"/>
              </a:ext>
            </a:extLst>
          </p:cNvPr>
          <p:cNvCxnSpPr>
            <a:cxnSpLocks/>
            <a:stCxn id="26" idx="0"/>
            <a:endCxn id="27" idx="5"/>
          </p:cNvCxnSpPr>
          <p:nvPr/>
        </p:nvCxnSpPr>
        <p:spPr>
          <a:xfrm flipH="1" flipV="1">
            <a:off x="7422176" y="2107785"/>
            <a:ext cx="790015" cy="5066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C797748E-2A9B-40F0-AB0E-9E7CD314ED8E}"/>
              </a:ext>
            </a:extLst>
          </p:cNvPr>
          <p:cNvSpPr txBox="1"/>
          <p:nvPr/>
        </p:nvSpPr>
        <p:spPr>
          <a:xfrm rot="19567814">
            <a:off x="5386076" y="2067151"/>
            <a:ext cx="90095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Treats</a:t>
            </a:r>
          </a:p>
        </p:txBody>
      </p:sp>
      <p:sp>
        <p:nvSpPr>
          <p:cNvPr id="33" name="TextBox 32">
            <a:extLst>
              <a:ext uri="{FF2B5EF4-FFF2-40B4-BE49-F238E27FC236}">
                <a16:creationId xmlns:a16="http://schemas.microsoft.com/office/drawing/2014/main" id="{6BAF1E5E-C456-4F61-BCD1-066E5A5B923C}"/>
              </a:ext>
            </a:extLst>
          </p:cNvPr>
          <p:cNvSpPr txBox="1"/>
          <p:nvPr/>
        </p:nvSpPr>
        <p:spPr>
          <a:xfrm rot="2474074">
            <a:off x="5623059" y="3536041"/>
            <a:ext cx="90095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Treats</a:t>
            </a:r>
          </a:p>
        </p:txBody>
      </p:sp>
      <p:sp>
        <p:nvSpPr>
          <p:cNvPr id="34" name="TextBox 33">
            <a:extLst>
              <a:ext uri="{FF2B5EF4-FFF2-40B4-BE49-F238E27FC236}">
                <a16:creationId xmlns:a16="http://schemas.microsoft.com/office/drawing/2014/main" id="{0F541A2F-AC7F-48C5-B66D-566DB6481A25}"/>
              </a:ext>
            </a:extLst>
          </p:cNvPr>
          <p:cNvSpPr txBox="1"/>
          <p:nvPr/>
        </p:nvSpPr>
        <p:spPr>
          <a:xfrm rot="2020549">
            <a:off x="7579285" y="2136195"/>
            <a:ext cx="90095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Treats</a:t>
            </a:r>
          </a:p>
        </p:txBody>
      </p:sp>
      <p:cxnSp>
        <p:nvCxnSpPr>
          <p:cNvPr id="37" name="Straight Arrow Connector 36">
            <a:extLst>
              <a:ext uri="{FF2B5EF4-FFF2-40B4-BE49-F238E27FC236}">
                <a16:creationId xmlns:a16="http://schemas.microsoft.com/office/drawing/2014/main" id="{8C2ED8B3-D34E-47BD-AC5B-D5CE2C0813BC}"/>
              </a:ext>
            </a:extLst>
          </p:cNvPr>
          <p:cNvCxnSpPr>
            <a:cxnSpLocks/>
          </p:cNvCxnSpPr>
          <p:nvPr/>
        </p:nvCxnSpPr>
        <p:spPr>
          <a:xfrm flipH="1">
            <a:off x="7653566" y="3495822"/>
            <a:ext cx="844940" cy="73152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50" name="TextBox 49">
            <a:extLst>
              <a:ext uri="{FF2B5EF4-FFF2-40B4-BE49-F238E27FC236}">
                <a16:creationId xmlns:a16="http://schemas.microsoft.com/office/drawing/2014/main" id="{1DF99D7B-209F-4A20-901E-EB820F6F1296}"/>
              </a:ext>
            </a:extLst>
          </p:cNvPr>
          <p:cNvSpPr txBox="1"/>
          <p:nvPr/>
        </p:nvSpPr>
        <p:spPr>
          <a:xfrm rot="19176444">
            <a:off x="7563328" y="3586603"/>
            <a:ext cx="900953" cy="338554"/>
          </a:xfrm>
          <a:prstGeom prst="rect">
            <a:avLst/>
          </a:prstGeom>
          <a:noFill/>
        </p:spPr>
        <p:txBody>
          <a:bodyPr wrap="square" rtlCol="0">
            <a:spAutoFit/>
          </a:bodyPr>
          <a:lstStyle/>
          <a:p>
            <a:r>
              <a:rPr lang="en-US" sz="1600" dirty="0">
                <a:solidFill>
                  <a:srgbClr val="FF0000"/>
                </a:solidFill>
                <a:latin typeface="Times New Roman" panose="02020603050405020304" pitchFamily="18" charset="0"/>
                <a:cs typeface="Times New Roman" panose="02020603050405020304" pitchFamily="18" charset="0"/>
              </a:rPr>
              <a:t>Treats?</a:t>
            </a:r>
          </a:p>
        </p:txBody>
      </p:sp>
    </p:spTree>
    <p:extLst>
      <p:ext uri="{BB962C8B-B14F-4D97-AF65-F5344CB8AC3E}">
        <p14:creationId xmlns:p14="http://schemas.microsoft.com/office/powerpoint/2010/main" val="741255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ADD0-40FB-4B18-A376-9DD238FE1110}"/>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SOME DEFINITIONS</a:t>
            </a:r>
          </a:p>
        </p:txBody>
      </p:sp>
      <p:sp>
        <p:nvSpPr>
          <p:cNvPr id="4" name="Google Shape;1048;p59">
            <a:extLst>
              <a:ext uri="{FF2B5EF4-FFF2-40B4-BE49-F238E27FC236}">
                <a16:creationId xmlns:a16="http://schemas.microsoft.com/office/drawing/2014/main" id="{7DE1CF23-06DA-471E-8AD0-4915992A162A}"/>
              </a:ext>
            </a:extLst>
          </p:cNvPr>
          <p:cNvSpPr txBox="1">
            <a:spLocks/>
          </p:cNvSpPr>
          <p:nvPr/>
        </p:nvSpPr>
        <p:spPr>
          <a:xfrm>
            <a:off x="638720" y="1198262"/>
            <a:ext cx="8285824" cy="3658218"/>
          </a:xfrm>
          <a:prstGeom prst="rect">
            <a:avLst/>
          </a:prstGeom>
        </p:spPr>
        <p:txBody>
          <a:bodyPr spcFirstLastPara="1" vert="horz" wrap="square" lIns="91425" tIns="91425" rIns="91425" bIns="91425" rtlCol="0" anchor="t" anchorCtr="0">
            <a:noAutofit/>
          </a:bodyPr>
          <a:lstStyle>
            <a:lvl1pPr marL="457200" lvl="0" indent="-279400" algn="l" defTabSz="685800" rtl="0" eaLnBrk="1" latinLnBrk="0" hangingPunct="1">
              <a:lnSpc>
                <a:spcPct val="100000"/>
              </a:lnSpc>
              <a:spcBef>
                <a:spcPts val="0"/>
              </a:spcBef>
              <a:spcAft>
                <a:spcPts val="0"/>
              </a:spcAft>
              <a:buClr>
                <a:srgbClr val="333333"/>
              </a:buClr>
              <a:buSzPts val="800"/>
              <a:buFont typeface="Nunito Light"/>
              <a:buChar char="●"/>
              <a:defRPr sz="1350" kern="1200">
                <a:solidFill>
                  <a:schemeClr val="tx1">
                    <a:lumMod val="85000"/>
                    <a:lumOff val="15000"/>
                  </a:schemeClr>
                </a:solidFill>
                <a:latin typeface="+mn-lt"/>
                <a:ea typeface="+mn-ea"/>
                <a:cs typeface="+mn-cs"/>
              </a:defRPr>
            </a:lvl1pPr>
            <a:lvl2pPr marL="914400" lvl="1" indent="-304800" algn="l" defTabSz="685800" rtl="0" eaLnBrk="1" latinLnBrk="0" hangingPunct="1">
              <a:lnSpc>
                <a:spcPct val="100000"/>
              </a:lnSpc>
              <a:spcBef>
                <a:spcPts val="0"/>
              </a:spcBef>
              <a:spcAft>
                <a:spcPts val="0"/>
              </a:spcAft>
              <a:buClr>
                <a:srgbClr val="333333"/>
              </a:buClr>
              <a:buSzPts val="1200"/>
              <a:buFont typeface="Nunito Light"/>
              <a:buChar char="○"/>
              <a:defRPr sz="1200" kern="1200">
                <a:solidFill>
                  <a:schemeClr val="tx1">
                    <a:lumMod val="85000"/>
                    <a:lumOff val="15000"/>
                  </a:schemeClr>
                </a:solidFill>
                <a:latin typeface="+mn-lt"/>
                <a:ea typeface="+mn-ea"/>
                <a:cs typeface="+mn-cs"/>
              </a:defRPr>
            </a:lvl2pPr>
            <a:lvl3pPr marL="1371600" lvl="2"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3pPr>
            <a:lvl4pPr marL="1828800" lvl="3"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4pPr>
            <a:lvl5pPr marL="2286000" lvl="4"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lumMod val="85000"/>
                    <a:lumOff val="15000"/>
                  </a:schemeClr>
                </a:solidFill>
                <a:latin typeface="+mn-lt"/>
                <a:ea typeface="+mn-ea"/>
                <a:cs typeface="+mn-cs"/>
              </a:defRPr>
            </a:lvl5pPr>
            <a:lvl6pPr marL="2743200" lvl="5"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6pPr>
            <a:lvl7pPr marL="3200400" lvl="6"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7pPr>
            <a:lvl8pPr marL="3657600" lvl="7"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8pPr>
            <a:lvl9pPr marL="4114800" lvl="8"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9pPr>
          </a:lstStyle>
          <a:p>
            <a:pPr marL="482600" indent="-342900">
              <a:spcBef>
                <a:spcPts val="1000"/>
              </a:spcBef>
              <a:buClr>
                <a:schemeClr val="dk1"/>
              </a:buClr>
              <a:buSzPts val="1400"/>
            </a:pPr>
            <a:r>
              <a:rPr lang="en-US" sz="1600" dirty="0">
                <a:latin typeface="Times New Roman" panose="02020603050405020304" pitchFamily="18" charset="0"/>
                <a:cs typeface="Times New Roman" panose="02020603050405020304" pitchFamily="18" charset="0"/>
              </a:rPr>
              <a:t>Edges in KG are represented as triples (ℎ, </a:t>
            </a:r>
            <a:r>
              <a:rPr lang="en-US" sz="1600" i="1" dirty="0">
                <a:latin typeface="Times New Roman" panose="02020603050405020304" pitchFamily="18" charset="0"/>
                <a:cs typeface="Times New Roman" panose="02020603050405020304" pitchFamily="18" charset="0"/>
              </a:rPr>
              <a:t>r, t</a:t>
            </a:r>
            <a:r>
              <a:rPr lang="en-US" sz="1600" dirty="0">
                <a:latin typeface="Times New Roman" panose="02020603050405020304" pitchFamily="18" charset="0"/>
                <a:cs typeface="Times New Roman" panose="02020603050405020304" pitchFamily="18" charset="0"/>
              </a:rPr>
              <a:t>)</a:t>
            </a:r>
          </a:p>
          <a:p>
            <a:pPr marL="939800" lvl="1" indent="-342900">
              <a:spcBef>
                <a:spcPts val="1000"/>
              </a:spcBef>
              <a:buClr>
                <a:schemeClr val="dk1"/>
              </a:buClr>
              <a:buSzPts val="1400"/>
            </a:pPr>
            <a:r>
              <a:rPr lang="en-US" sz="1400" dirty="0">
                <a:latin typeface="Times New Roman" panose="02020603050405020304" pitchFamily="18" charset="0"/>
                <a:cs typeface="Times New Roman" panose="02020603050405020304" pitchFamily="18" charset="0"/>
              </a:rPr>
              <a:t>head (ℎ) has relation (</a:t>
            </a:r>
            <a:r>
              <a:rPr lang="en-US" sz="1400" i="1" dirty="0">
                <a:latin typeface="Times New Roman" panose="02020603050405020304" pitchFamily="18" charset="0"/>
                <a:cs typeface="Times New Roman" panose="02020603050405020304" pitchFamily="18" charset="0"/>
              </a:rPr>
              <a:t>r</a:t>
            </a:r>
            <a:r>
              <a:rPr lang="en-US" sz="1400" dirty="0">
                <a:latin typeface="Times New Roman" panose="02020603050405020304" pitchFamily="18" charset="0"/>
                <a:cs typeface="Times New Roman" panose="02020603050405020304" pitchFamily="18" charset="0"/>
              </a:rPr>
              <a:t>) with tail (</a:t>
            </a:r>
            <a:r>
              <a:rPr lang="en-US" sz="1400" i="1" dirty="0">
                <a:latin typeface="Times New Roman" panose="02020603050405020304" pitchFamily="18" charset="0"/>
                <a:cs typeface="Times New Roman" panose="02020603050405020304" pitchFamily="18" charset="0"/>
              </a:rPr>
              <a:t>t</a:t>
            </a:r>
            <a:r>
              <a:rPr lang="en-US" sz="1400" dirty="0">
                <a:latin typeface="Times New Roman" panose="02020603050405020304" pitchFamily="18" charset="0"/>
                <a:cs typeface="Times New Roman" panose="02020603050405020304" pitchFamily="18" charset="0"/>
              </a:rPr>
              <a:t>) </a:t>
            </a:r>
          </a:p>
          <a:p>
            <a:pPr marL="139700" indent="0">
              <a:spcBef>
                <a:spcPts val="1000"/>
              </a:spcBef>
              <a:buClr>
                <a:schemeClr val="dk1"/>
              </a:buClr>
              <a:buSzPts val="1400"/>
              <a:buNone/>
            </a:pPr>
            <a:endParaRPr lang="en-US" sz="1200" dirty="0">
              <a:latin typeface="Times New Roman" panose="02020603050405020304" pitchFamily="18" charset="0"/>
              <a:cs typeface="Times New Roman" panose="02020603050405020304" pitchFamily="18" charset="0"/>
            </a:endParaRPr>
          </a:p>
          <a:p>
            <a:pPr marL="482600" indent="-342900">
              <a:spcBef>
                <a:spcPts val="1000"/>
              </a:spcBef>
              <a:buClr>
                <a:schemeClr val="dk1"/>
              </a:buClr>
              <a:buSzPts val="1400"/>
            </a:pPr>
            <a:r>
              <a:rPr lang="en-US" sz="1600" dirty="0">
                <a:latin typeface="Times New Roman" panose="02020603050405020304" pitchFamily="18" charset="0"/>
                <a:cs typeface="Times New Roman" panose="02020603050405020304" pitchFamily="18" charset="0"/>
              </a:rPr>
              <a:t>Associate entities and relations with shallow embeddings</a:t>
            </a:r>
          </a:p>
          <a:p>
            <a:pPr marL="482600" indent="-342900">
              <a:spcBef>
                <a:spcPts val="1000"/>
              </a:spcBef>
              <a:buClr>
                <a:schemeClr val="dk1"/>
              </a:buClr>
              <a:buSzPts val="1400"/>
            </a:pPr>
            <a:r>
              <a:rPr lang="en-US" sz="1600" dirty="0">
                <a:latin typeface="Times New Roman" panose="02020603050405020304" pitchFamily="18" charset="0"/>
                <a:cs typeface="Times New Roman" panose="02020603050405020304" pitchFamily="18" charset="0"/>
              </a:rPr>
              <a:t>Given a triple (ℎ, </a:t>
            </a:r>
            <a:r>
              <a:rPr lang="en-US" sz="1600" i="1" dirty="0">
                <a:latin typeface="Times New Roman" panose="02020603050405020304" pitchFamily="18" charset="0"/>
                <a:cs typeface="Times New Roman" panose="02020603050405020304" pitchFamily="18" charset="0"/>
              </a:rPr>
              <a:t>r, t</a:t>
            </a:r>
            <a:r>
              <a:rPr lang="en-US" sz="1600" dirty="0">
                <a:latin typeface="Times New Roman" panose="02020603050405020304" pitchFamily="18" charset="0"/>
                <a:cs typeface="Times New Roman" panose="02020603050405020304" pitchFamily="18" charset="0"/>
              </a:rPr>
              <a:t>) the goal is that the embedding of (ℎ, </a:t>
            </a:r>
            <a:r>
              <a:rPr lang="en-US" sz="1600" i="1" dirty="0">
                <a:latin typeface="Times New Roman" panose="02020603050405020304" pitchFamily="18" charset="0"/>
                <a:cs typeface="Times New Roman" panose="02020603050405020304" pitchFamily="18" charset="0"/>
              </a:rPr>
              <a:t>r</a:t>
            </a:r>
            <a:r>
              <a:rPr lang="en-US" sz="1600" dirty="0">
                <a:latin typeface="Times New Roman" panose="02020603050405020304" pitchFamily="18" charset="0"/>
                <a:cs typeface="Times New Roman" panose="02020603050405020304" pitchFamily="18" charset="0"/>
              </a:rPr>
              <a:t>) should be close to the embedding of </a:t>
            </a:r>
            <a:r>
              <a:rPr lang="en-US" sz="1600" i="1"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a:t>
            </a:r>
          </a:p>
          <a:p>
            <a:pPr marL="939800" lvl="1" indent="-342900">
              <a:spcBef>
                <a:spcPts val="1000"/>
              </a:spcBef>
              <a:buClr>
                <a:schemeClr val="dk1"/>
              </a:buClr>
              <a:buSzPts val="1400"/>
            </a:pPr>
            <a:r>
              <a:rPr lang="en-US" sz="1400" dirty="0">
                <a:latin typeface="Times New Roman" panose="02020603050405020304" pitchFamily="18" charset="0"/>
                <a:cs typeface="Times New Roman" panose="02020603050405020304" pitchFamily="18" charset="0"/>
              </a:rPr>
              <a:t>How to embed (ℎ, </a:t>
            </a:r>
            <a:r>
              <a:rPr lang="en-US" sz="1400" i="1" dirty="0">
                <a:latin typeface="Times New Roman" panose="02020603050405020304" pitchFamily="18" charset="0"/>
                <a:cs typeface="Times New Roman" panose="02020603050405020304" pitchFamily="18" charset="0"/>
              </a:rPr>
              <a:t>r</a:t>
            </a:r>
            <a:r>
              <a:rPr lang="en-US" sz="1400" dirty="0">
                <a:latin typeface="Times New Roman" panose="02020603050405020304" pitchFamily="18" charset="0"/>
                <a:cs typeface="Times New Roman" panose="02020603050405020304" pitchFamily="18" charset="0"/>
              </a:rPr>
              <a:t>) ?</a:t>
            </a:r>
          </a:p>
          <a:p>
            <a:pPr marL="939800" lvl="1" indent="-342900">
              <a:spcBef>
                <a:spcPts val="1000"/>
              </a:spcBef>
              <a:buClr>
                <a:schemeClr val="dk1"/>
              </a:buClr>
              <a:buSzPts val="1400"/>
            </a:pPr>
            <a:r>
              <a:rPr lang="en-US" sz="1400" dirty="0">
                <a:latin typeface="Times New Roman" panose="02020603050405020304" pitchFamily="18" charset="0"/>
                <a:cs typeface="Times New Roman" panose="02020603050405020304" pitchFamily="18" charset="0"/>
              </a:rPr>
              <a:t>How to define score </a:t>
            </a:r>
            <a:r>
              <a:rPr lang="en-US" sz="1400" i="1" dirty="0" err="1">
                <a:latin typeface="Times New Roman" panose="02020603050405020304" pitchFamily="18" charset="0"/>
                <a:cs typeface="Times New Roman" panose="02020603050405020304" pitchFamily="18" charset="0"/>
              </a:rPr>
              <a:t>f</a:t>
            </a:r>
            <a:r>
              <a:rPr lang="en-US" sz="1000" i="1" dirty="0" err="1">
                <a:latin typeface="Times New Roman" panose="02020603050405020304" pitchFamily="18" charset="0"/>
                <a:cs typeface="Times New Roman" panose="02020603050405020304" pitchFamily="18" charset="0"/>
              </a:rPr>
              <a:t>r</a:t>
            </a:r>
            <a:r>
              <a:rPr lang="en-US" sz="1400"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h, t</a:t>
            </a:r>
            <a:r>
              <a:rPr lang="en-US" sz="1400" dirty="0">
                <a:latin typeface="Times New Roman" panose="02020603050405020304" pitchFamily="18" charset="0"/>
                <a:cs typeface="Times New Roman" panose="02020603050405020304" pitchFamily="18" charset="0"/>
              </a:rPr>
              <a:t>) ?</a:t>
            </a:r>
          </a:p>
          <a:p>
            <a:pPr marL="939800" lvl="1" indent="-342900">
              <a:spcBef>
                <a:spcPts val="1000"/>
              </a:spcBef>
              <a:buClr>
                <a:schemeClr val="dk1"/>
              </a:buClr>
              <a:buSzPts val="1400"/>
            </a:pPr>
            <a:r>
              <a:rPr lang="en-US" sz="1400" dirty="0">
                <a:latin typeface="Times New Roman" panose="02020603050405020304" pitchFamily="18" charset="0"/>
                <a:cs typeface="Times New Roman" panose="02020603050405020304" pitchFamily="18" charset="0"/>
              </a:rPr>
              <a:t>Score </a:t>
            </a:r>
            <a:r>
              <a:rPr lang="en-US" sz="1400" i="1" dirty="0" err="1">
                <a:latin typeface="Times New Roman" panose="02020603050405020304" pitchFamily="18" charset="0"/>
                <a:cs typeface="Times New Roman" panose="02020603050405020304" pitchFamily="18" charset="0"/>
              </a:rPr>
              <a:t>f</a:t>
            </a:r>
            <a:r>
              <a:rPr lang="en-US" sz="1000" i="1" dirty="0" err="1">
                <a:latin typeface="Times New Roman" panose="02020603050405020304" pitchFamily="18" charset="0"/>
                <a:cs typeface="Times New Roman" panose="02020603050405020304" pitchFamily="18" charset="0"/>
              </a:rPr>
              <a:t>r</a:t>
            </a:r>
            <a:r>
              <a:rPr lang="en-US" sz="1400" dirty="0">
                <a:latin typeface="Times New Roman" panose="02020603050405020304" pitchFamily="18" charset="0"/>
                <a:cs typeface="Times New Roman" panose="02020603050405020304" pitchFamily="18" charset="0"/>
              </a:rPr>
              <a:t> is high if (ℎ, </a:t>
            </a:r>
            <a:r>
              <a:rPr lang="en-US" sz="1400" i="1" dirty="0">
                <a:latin typeface="Times New Roman" panose="02020603050405020304" pitchFamily="18" charset="0"/>
                <a:cs typeface="Times New Roman" panose="02020603050405020304" pitchFamily="18" charset="0"/>
              </a:rPr>
              <a:t>r, t</a:t>
            </a:r>
            <a:r>
              <a:rPr lang="en-US" sz="1400" dirty="0">
                <a:latin typeface="Times New Roman" panose="02020603050405020304" pitchFamily="18" charset="0"/>
                <a:cs typeface="Times New Roman" panose="02020603050405020304" pitchFamily="18" charset="0"/>
              </a:rPr>
              <a:t>) exists, else </a:t>
            </a:r>
            <a:r>
              <a:rPr lang="en-US" sz="1400" i="1" dirty="0" err="1">
                <a:latin typeface="Times New Roman" panose="02020603050405020304" pitchFamily="18" charset="0"/>
                <a:cs typeface="Times New Roman" panose="02020603050405020304" pitchFamily="18" charset="0"/>
              </a:rPr>
              <a:t>f</a:t>
            </a:r>
            <a:r>
              <a:rPr lang="en-US" sz="1000" i="1" dirty="0" err="1">
                <a:latin typeface="Times New Roman" panose="02020603050405020304" pitchFamily="18" charset="0"/>
                <a:cs typeface="Times New Roman" panose="02020603050405020304" pitchFamily="18" charset="0"/>
              </a:rPr>
              <a:t>r</a:t>
            </a:r>
            <a:r>
              <a:rPr lang="en-US" sz="1400" i="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is low</a:t>
            </a:r>
          </a:p>
          <a:p>
            <a:pPr marL="939800" lvl="1" indent="-342900">
              <a:spcBef>
                <a:spcPts val="1000"/>
              </a:spcBef>
              <a:buClr>
                <a:schemeClr val="dk1"/>
              </a:buClr>
              <a:buSzPts val="1400"/>
            </a:pPr>
            <a:endParaRPr lang="en-US" dirty="0">
              <a:latin typeface="Times New Roman" panose="02020603050405020304" pitchFamily="18" charset="0"/>
              <a:cs typeface="Times New Roman" panose="02020603050405020304" pitchFamily="18" charset="0"/>
            </a:endParaRPr>
          </a:p>
        </p:txBody>
      </p:sp>
      <p:pic>
        <p:nvPicPr>
          <p:cNvPr id="5" name="Picture 4" descr="Experience Excellence, Transformative Research &amp; Innovation">
            <a:extLst>
              <a:ext uri="{FF2B5EF4-FFF2-40B4-BE49-F238E27FC236}">
                <a16:creationId xmlns:a16="http://schemas.microsoft.com/office/drawing/2014/main" id="{913939B1-F50C-46B7-B040-21BB528EA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9632" y="213262"/>
            <a:ext cx="1604912" cy="743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24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ADD0-40FB-4B18-A376-9DD238FE1110}"/>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Literature Survey</a:t>
            </a:r>
          </a:p>
        </p:txBody>
      </p:sp>
      <p:sp>
        <p:nvSpPr>
          <p:cNvPr id="4" name="Google Shape;1048;p59">
            <a:extLst>
              <a:ext uri="{FF2B5EF4-FFF2-40B4-BE49-F238E27FC236}">
                <a16:creationId xmlns:a16="http://schemas.microsoft.com/office/drawing/2014/main" id="{7DE1CF23-06DA-471E-8AD0-4915992A162A}"/>
              </a:ext>
            </a:extLst>
          </p:cNvPr>
          <p:cNvSpPr txBox="1">
            <a:spLocks/>
          </p:cNvSpPr>
          <p:nvPr/>
        </p:nvSpPr>
        <p:spPr>
          <a:xfrm>
            <a:off x="638720" y="1198262"/>
            <a:ext cx="5572166" cy="3658218"/>
          </a:xfrm>
          <a:prstGeom prst="rect">
            <a:avLst/>
          </a:prstGeom>
        </p:spPr>
        <p:txBody>
          <a:bodyPr spcFirstLastPara="1" vert="horz" wrap="square" lIns="91425" tIns="91425" rIns="91425" bIns="91425" rtlCol="0" anchor="t" anchorCtr="0">
            <a:noAutofit/>
          </a:bodyPr>
          <a:lstStyle>
            <a:lvl1pPr marL="457200" lvl="0" indent="-279400" algn="l" defTabSz="685800" rtl="0" eaLnBrk="1" latinLnBrk="0" hangingPunct="1">
              <a:lnSpc>
                <a:spcPct val="100000"/>
              </a:lnSpc>
              <a:spcBef>
                <a:spcPts val="0"/>
              </a:spcBef>
              <a:spcAft>
                <a:spcPts val="0"/>
              </a:spcAft>
              <a:buClr>
                <a:srgbClr val="333333"/>
              </a:buClr>
              <a:buSzPts val="800"/>
              <a:buFont typeface="Nunito Light"/>
              <a:buChar char="●"/>
              <a:defRPr sz="1350" kern="1200">
                <a:solidFill>
                  <a:schemeClr val="tx1">
                    <a:lumMod val="85000"/>
                    <a:lumOff val="15000"/>
                  </a:schemeClr>
                </a:solidFill>
                <a:latin typeface="+mn-lt"/>
                <a:ea typeface="+mn-ea"/>
                <a:cs typeface="+mn-cs"/>
              </a:defRPr>
            </a:lvl1pPr>
            <a:lvl2pPr marL="914400" lvl="1" indent="-304800" algn="l" defTabSz="685800" rtl="0" eaLnBrk="1" latinLnBrk="0" hangingPunct="1">
              <a:lnSpc>
                <a:spcPct val="100000"/>
              </a:lnSpc>
              <a:spcBef>
                <a:spcPts val="0"/>
              </a:spcBef>
              <a:spcAft>
                <a:spcPts val="0"/>
              </a:spcAft>
              <a:buClr>
                <a:srgbClr val="333333"/>
              </a:buClr>
              <a:buSzPts val="1200"/>
              <a:buFont typeface="Nunito Light"/>
              <a:buChar char="○"/>
              <a:defRPr sz="1200" kern="1200">
                <a:solidFill>
                  <a:schemeClr val="tx1">
                    <a:lumMod val="85000"/>
                    <a:lumOff val="15000"/>
                  </a:schemeClr>
                </a:solidFill>
                <a:latin typeface="+mn-lt"/>
                <a:ea typeface="+mn-ea"/>
                <a:cs typeface="+mn-cs"/>
              </a:defRPr>
            </a:lvl2pPr>
            <a:lvl3pPr marL="1371600" lvl="2"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3pPr>
            <a:lvl4pPr marL="1828800" lvl="3"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4pPr>
            <a:lvl5pPr marL="2286000" lvl="4"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lumMod val="85000"/>
                    <a:lumOff val="15000"/>
                  </a:schemeClr>
                </a:solidFill>
                <a:latin typeface="+mn-lt"/>
                <a:ea typeface="+mn-ea"/>
                <a:cs typeface="+mn-cs"/>
              </a:defRPr>
            </a:lvl5pPr>
            <a:lvl6pPr marL="2743200" lvl="5"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6pPr>
            <a:lvl7pPr marL="3200400" lvl="6"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7pPr>
            <a:lvl8pPr marL="3657600" lvl="7"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8pPr>
            <a:lvl9pPr marL="4114800" lvl="8"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9pPr>
          </a:lstStyle>
          <a:p>
            <a:pPr marL="482600" indent="-342900">
              <a:spcBef>
                <a:spcPts val="1000"/>
              </a:spcBef>
              <a:buClr>
                <a:schemeClr val="dk1"/>
              </a:buClr>
              <a:buSzPts val="1400"/>
            </a:pPr>
            <a:r>
              <a:rPr lang="en-US" sz="1400" dirty="0">
                <a:latin typeface="Times New Roman" panose="02020603050405020304" pitchFamily="18" charset="0"/>
                <a:cs typeface="Times New Roman" panose="02020603050405020304" pitchFamily="18" charset="0"/>
              </a:rPr>
              <a:t>We started looking into pre-existing state of arts model involving different embeddings.</a:t>
            </a:r>
          </a:p>
          <a:p>
            <a:pPr marL="939800" lvl="1" indent="-342900">
              <a:spcBef>
                <a:spcPts val="1000"/>
              </a:spcBef>
              <a:buClr>
                <a:schemeClr val="dk1"/>
              </a:buClr>
              <a:buSzPts val="1400"/>
            </a:pPr>
            <a:r>
              <a:rPr lang="en-US" sz="1400" dirty="0" err="1">
                <a:latin typeface="Times New Roman" panose="02020603050405020304" pitchFamily="18" charset="0"/>
                <a:cs typeface="Times New Roman" panose="02020603050405020304" pitchFamily="18" charset="0"/>
              </a:rPr>
              <a:t>TransE</a:t>
            </a:r>
            <a:r>
              <a:rPr lang="en-US" sz="1400" dirty="0">
                <a:latin typeface="Times New Roman" panose="02020603050405020304" pitchFamily="18" charset="0"/>
                <a:cs typeface="Times New Roman" panose="02020603050405020304" pitchFamily="18" charset="0"/>
              </a:rPr>
              <a:t> </a:t>
            </a:r>
          </a:p>
          <a:p>
            <a:pPr marL="1397000" lvl="2"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Given by- </a:t>
            </a:r>
            <a:r>
              <a:rPr lang="en-US" i="1" dirty="0">
                <a:latin typeface="Times New Roman" panose="02020603050405020304" pitchFamily="18" charset="0"/>
                <a:cs typeface="Times New Roman" panose="02020603050405020304" pitchFamily="18" charset="0"/>
              </a:rPr>
              <a:t>A. </a:t>
            </a:r>
            <a:r>
              <a:rPr lang="en-US" i="1" dirty="0" err="1">
                <a:latin typeface="Times New Roman" panose="02020603050405020304" pitchFamily="18" charset="0"/>
                <a:cs typeface="Times New Roman" panose="02020603050405020304" pitchFamily="18" charset="0"/>
              </a:rPr>
              <a:t>Bordes</a:t>
            </a:r>
            <a:r>
              <a:rPr lang="en-US" i="1" dirty="0">
                <a:latin typeface="Times New Roman" panose="02020603050405020304" pitchFamily="18" charset="0"/>
                <a:cs typeface="Times New Roman" panose="02020603050405020304" pitchFamily="18" charset="0"/>
              </a:rPr>
              <a:t>, N. </a:t>
            </a:r>
            <a:r>
              <a:rPr lang="en-US" i="1" dirty="0" err="1">
                <a:latin typeface="Times New Roman" panose="02020603050405020304" pitchFamily="18" charset="0"/>
                <a:cs typeface="Times New Roman" panose="02020603050405020304" pitchFamily="18" charset="0"/>
              </a:rPr>
              <a:t>Usunier</a:t>
            </a:r>
            <a:r>
              <a:rPr lang="en-US" i="1" dirty="0">
                <a:latin typeface="Times New Roman" panose="02020603050405020304" pitchFamily="18" charset="0"/>
                <a:cs typeface="Times New Roman" panose="02020603050405020304" pitchFamily="18" charset="0"/>
              </a:rPr>
              <a:t>, A. Garcia-Duran, J. Weston and O. </a:t>
            </a:r>
            <a:r>
              <a:rPr lang="en-US" i="1" dirty="0" err="1">
                <a:latin typeface="Times New Roman" panose="02020603050405020304" pitchFamily="18" charset="0"/>
                <a:cs typeface="Times New Roman" panose="02020603050405020304" pitchFamily="18" charset="0"/>
              </a:rPr>
              <a:t>Yakhnenko</a:t>
            </a:r>
            <a:r>
              <a:rPr lang="en-US" i="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939800" lvl="1" indent="-342900">
              <a:spcBef>
                <a:spcPts val="1000"/>
              </a:spcBef>
              <a:buClr>
                <a:schemeClr val="dk1"/>
              </a:buClr>
              <a:buSzPts val="1400"/>
            </a:pPr>
            <a:r>
              <a:rPr lang="en-US" sz="1400" dirty="0" err="1">
                <a:latin typeface="Times New Roman" panose="02020603050405020304" pitchFamily="18" charset="0"/>
                <a:cs typeface="Times New Roman" panose="02020603050405020304" pitchFamily="18" charset="0"/>
              </a:rPr>
              <a:t>RotatE</a:t>
            </a:r>
            <a:r>
              <a:rPr lang="en-US" sz="1400" dirty="0">
                <a:latin typeface="Times New Roman" panose="02020603050405020304" pitchFamily="18" charset="0"/>
                <a:cs typeface="Times New Roman" panose="02020603050405020304" pitchFamily="18" charset="0"/>
              </a:rPr>
              <a:t> </a:t>
            </a:r>
          </a:p>
          <a:p>
            <a:pPr marL="1397000" lvl="2"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Given by- </a:t>
            </a:r>
            <a:r>
              <a:rPr lang="en-US" i="1" dirty="0">
                <a:latin typeface="Times New Roman" panose="02020603050405020304" pitchFamily="18" charset="0"/>
                <a:cs typeface="Times New Roman" panose="02020603050405020304" pitchFamily="18" charset="0"/>
              </a:rPr>
              <a:t>Z. Sun, Z.H. Deng, J.Y. </a:t>
            </a:r>
            <a:r>
              <a:rPr lang="en-US" i="1" dirty="0" err="1">
                <a:latin typeface="Times New Roman" panose="02020603050405020304" pitchFamily="18" charset="0"/>
                <a:cs typeface="Times New Roman" panose="02020603050405020304" pitchFamily="18" charset="0"/>
              </a:rPr>
              <a:t>Nie</a:t>
            </a:r>
            <a:r>
              <a:rPr lang="en-US" i="1" dirty="0">
                <a:latin typeface="Times New Roman" panose="02020603050405020304" pitchFamily="18" charset="0"/>
                <a:cs typeface="Times New Roman" panose="02020603050405020304" pitchFamily="18" charset="0"/>
              </a:rPr>
              <a:t> and J. Tang.</a:t>
            </a:r>
            <a:endParaRPr lang="en-US" dirty="0">
              <a:latin typeface="Times New Roman" panose="02020603050405020304" pitchFamily="18" charset="0"/>
              <a:cs typeface="Times New Roman" panose="02020603050405020304" pitchFamily="18" charset="0"/>
            </a:endParaRPr>
          </a:p>
          <a:p>
            <a:pPr marL="939800" lvl="1" indent="-342900">
              <a:spcBef>
                <a:spcPts val="1000"/>
              </a:spcBef>
              <a:buClr>
                <a:schemeClr val="dk1"/>
              </a:buClr>
              <a:buSzPts val="1400"/>
            </a:pPr>
            <a:r>
              <a:rPr lang="en-US" sz="1400" dirty="0" err="1">
                <a:latin typeface="Times New Roman" panose="02020603050405020304" pitchFamily="18" charset="0"/>
                <a:cs typeface="Times New Roman" panose="02020603050405020304" pitchFamily="18" charset="0"/>
              </a:rPr>
              <a:t>DistMult</a:t>
            </a:r>
            <a:r>
              <a:rPr lang="en-US" sz="1400" dirty="0">
                <a:latin typeface="Times New Roman" panose="02020603050405020304" pitchFamily="18" charset="0"/>
                <a:cs typeface="Times New Roman" panose="02020603050405020304" pitchFamily="18" charset="0"/>
              </a:rPr>
              <a:t> </a:t>
            </a:r>
          </a:p>
          <a:p>
            <a:pPr marL="1397000" lvl="2"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Given by- </a:t>
            </a:r>
            <a:r>
              <a:rPr lang="en-US" i="1" dirty="0">
                <a:latin typeface="Times New Roman" panose="02020603050405020304" pitchFamily="18" charset="0"/>
                <a:cs typeface="Times New Roman" panose="02020603050405020304" pitchFamily="18" charset="0"/>
              </a:rPr>
              <a:t>B. Yang, W.T. </a:t>
            </a:r>
            <a:r>
              <a:rPr lang="en-US" i="1" dirty="0" err="1">
                <a:latin typeface="Times New Roman" panose="02020603050405020304" pitchFamily="18" charset="0"/>
                <a:cs typeface="Times New Roman" panose="02020603050405020304" pitchFamily="18" charset="0"/>
              </a:rPr>
              <a:t>Yih</a:t>
            </a:r>
            <a:r>
              <a:rPr lang="en-US" i="1" dirty="0">
                <a:latin typeface="Times New Roman" panose="02020603050405020304" pitchFamily="18" charset="0"/>
                <a:cs typeface="Times New Roman" panose="02020603050405020304" pitchFamily="18" charset="0"/>
              </a:rPr>
              <a:t>, X. He, J. Gao and L. Deng</a:t>
            </a:r>
            <a:endParaRPr lang="en-US" dirty="0">
              <a:latin typeface="Times New Roman" panose="02020603050405020304" pitchFamily="18" charset="0"/>
              <a:cs typeface="Times New Roman" panose="02020603050405020304" pitchFamily="18" charset="0"/>
            </a:endParaRPr>
          </a:p>
        </p:txBody>
      </p:sp>
      <p:pic>
        <p:nvPicPr>
          <p:cNvPr id="5" name="Picture 4" descr="Experience Excellence, Transformative Research &amp; Innovation">
            <a:extLst>
              <a:ext uri="{FF2B5EF4-FFF2-40B4-BE49-F238E27FC236}">
                <a16:creationId xmlns:a16="http://schemas.microsoft.com/office/drawing/2014/main" id="{913939B1-F50C-46B7-B040-21BB528EA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9632" y="213262"/>
            <a:ext cx="1604912" cy="743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670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ADD0-40FB-4B18-A376-9DD238FE1110}"/>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Literature Survey</a:t>
            </a:r>
          </a:p>
        </p:txBody>
      </p:sp>
      <p:sp>
        <p:nvSpPr>
          <p:cNvPr id="4" name="Google Shape;1048;p59">
            <a:extLst>
              <a:ext uri="{FF2B5EF4-FFF2-40B4-BE49-F238E27FC236}">
                <a16:creationId xmlns:a16="http://schemas.microsoft.com/office/drawing/2014/main" id="{7DE1CF23-06DA-471E-8AD0-4915992A162A}"/>
              </a:ext>
            </a:extLst>
          </p:cNvPr>
          <p:cNvSpPr txBox="1">
            <a:spLocks/>
          </p:cNvSpPr>
          <p:nvPr/>
        </p:nvSpPr>
        <p:spPr>
          <a:xfrm>
            <a:off x="638720" y="1198262"/>
            <a:ext cx="5572166" cy="3658218"/>
          </a:xfrm>
          <a:prstGeom prst="rect">
            <a:avLst/>
          </a:prstGeom>
        </p:spPr>
        <p:txBody>
          <a:bodyPr spcFirstLastPara="1" vert="horz" wrap="square" lIns="91425" tIns="91425" rIns="91425" bIns="91425" rtlCol="0" anchor="t" anchorCtr="0">
            <a:noAutofit/>
          </a:bodyPr>
          <a:lstStyle>
            <a:lvl1pPr marL="457200" lvl="0" indent="-279400" algn="l" defTabSz="685800" rtl="0" eaLnBrk="1" latinLnBrk="0" hangingPunct="1">
              <a:lnSpc>
                <a:spcPct val="100000"/>
              </a:lnSpc>
              <a:spcBef>
                <a:spcPts val="0"/>
              </a:spcBef>
              <a:spcAft>
                <a:spcPts val="0"/>
              </a:spcAft>
              <a:buClr>
                <a:srgbClr val="333333"/>
              </a:buClr>
              <a:buSzPts val="800"/>
              <a:buFont typeface="Nunito Light"/>
              <a:buChar char="●"/>
              <a:defRPr sz="1350" kern="1200">
                <a:solidFill>
                  <a:schemeClr val="tx1">
                    <a:lumMod val="85000"/>
                    <a:lumOff val="15000"/>
                  </a:schemeClr>
                </a:solidFill>
                <a:latin typeface="+mn-lt"/>
                <a:ea typeface="+mn-ea"/>
                <a:cs typeface="+mn-cs"/>
              </a:defRPr>
            </a:lvl1pPr>
            <a:lvl2pPr marL="914400" lvl="1" indent="-304800" algn="l" defTabSz="685800" rtl="0" eaLnBrk="1" latinLnBrk="0" hangingPunct="1">
              <a:lnSpc>
                <a:spcPct val="100000"/>
              </a:lnSpc>
              <a:spcBef>
                <a:spcPts val="0"/>
              </a:spcBef>
              <a:spcAft>
                <a:spcPts val="0"/>
              </a:spcAft>
              <a:buClr>
                <a:srgbClr val="333333"/>
              </a:buClr>
              <a:buSzPts val="1200"/>
              <a:buFont typeface="Nunito Light"/>
              <a:buChar char="○"/>
              <a:defRPr sz="1200" kern="1200">
                <a:solidFill>
                  <a:schemeClr val="tx1">
                    <a:lumMod val="85000"/>
                    <a:lumOff val="15000"/>
                  </a:schemeClr>
                </a:solidFill>
                <a:latin typeface="+mn-lt"/>
                <a:ea typeface="+mn-ea"/>
                <a:cs typeface="+mn-cs"/>
              </a:defRPr>
            </a:lvl2pPr>
            <a:lvl3pPr marL="1371600" lvl="2"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3pPr>
            <a:lvl4pPr marL="1828800" lvl="3"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4pPr>
            <a:lvl5pPr marL="2286000" lvl="4"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lumMod val="85000"/>
                    <a:lumOff val="15000"/>
                  </a:schemeClr>
                </a:solidFill>
                <a:latin typeface="+mn-lt"/>
                <a:ea typeface="+mn-ea"/>
                <a:cs typeface="+mn-cs"/>
              </a:defRPr>
            </a:lvl5pPr>
            <a:lvl6pPr marL="2743200" lvl="5"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6pPr>
            <a:lvl7pPr marL="3200400" lvl="6"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7pPr>
            <a:lvl8pPr marL="3657600" lvl="7"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8pPr>
            <a:lvl9pPr marL="4114800" lvl="8"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9pPr>
          </a:lstStyle>
          <a:p>
            <a:pPr marL="482600" indent="-342900">
              <a:spcBef>
                <a:spcPts val="1000"/>
              </a:spcBef>
              <a:buClr>
                <a:schemeClr val="dk1"/>
              </a:buClr>
              <a:buSzPts val="1400"/>
            </a:pPr>
            <a:r>
              <a:rPr lang="en-US" sz="1400" dirty="0">
                <a:latin typeface="Times New Roman" panose="02020603050405020304" pitchFamily="18" charset="0"/>
                <a:cs typeface="Times New Roman" panose="02020603050405020304" pitchFamily="18" charset="0"/>
              </a:rPr>
              <a:t>Timeline of different embedding models.</a:t>
            </a:r>
            <a:endParaRPr lang="en-US" dirty="0">
              <a:latin typeface="Times New Roman" panose="02020603050405020304" pitchFamily="18" charset="0"/>
              <a:cs typeface="Times New Roman" panose="02020603050405020304" pitchFamily="18" charset="0"/>
            </a:endParaRPr>
          </a:p>
        </p:txBody>
      </p:sp>
      <p:pic>
        <p:nvPicPr>
          <p:cNvPr id="5" name="Picture 4" descr="Experience Excellence, Transformative Research &amp; Innovation">
            <a:extLst>
              <a:ext uri="{FF2B5EF4-FFF2-40B4-BE49-F238E27FC236}">
                <a16:creationId xmlns:a16="http://schemas.microsoft.com/office/drawing/2014/main" id="{913939B1-F50C-46B7-B040-21BB528EA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9632" y="213262"/>
            <a:ext cx="1604912" cy="74310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A diagram of a number of numbers&#10;&#10;Description automatically generated with medium confidence">
            <a:extLst>
              <a:ext uri="{FF2B5EF4-FFF2-40B4-BE49-F238E27FC236}">
                <a16:creationId xmlns:a16="http://schemas.microsoft.com/office/drawing/2014/main" id="{FE90460F-4DB7-4CAA-BCC2-5CCF311D6C3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77243" y="2500563"/>
            <a:ext cx="6789513" cy="1697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047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ADD0-40FB-4B18-A376-9DD238FE1110}"/>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Literature Survey</a:t>
            </a:r>
          </a:p>
        </p:txBody>
      </p:sp>
      <mc:AlternateContent xmlns:mc="http://schemas.openxmlformats.org/markup-compatibility/2006">
        <mc:Choice xmlns:a14="http://schemas.microsoft.com/office/drawing/2010/main" Requires="a14">
          <p:sp>
            <p:nvSpPr>
              <p:cNvPr id="4" name="Google Shape;1048;p59">
                <a:extLst>
                  <a:ext uri="{FF2B5EF4-FFF2-40B4-BE49-F238E27FC236}">
                    <a16:creationId xmlns:a16="http://schemas.microsoft.com/office/drawing/2014/main" id="{7DE1CF23-06DA-471E-8AD0-4915992A162A}"/>
                  </a:ext>
                </a:extLst>
              </p:cNvPr>
              <p:cNvSpPr txBox="1">
                <a:spLocks/>
              </p:cNvSpPr>
              <p:nvPr/>
            </p:nvSpPr>
            <p:spPr>
              <a:xfrm>
                <a:off x="638720" y="1198262"/>
                <a:ext cx="4348277" cy="3658218"/>
              </a:xfrm>
              <a:prstGeom prst="rect">
                <a:avLst/>
              </a:prstGeom>
            </p:spPr>
            <p:txBody>
              <a:bodyPr spcFirstLastPara="1" vert="horz" wrap="square" lIns="91425" tIns="91425" rIns="91425" bIns="91425" rtlCol="0" anchor="t" anchorCtr="0">
                <a:noAutofit/>
              </a:bodyPr>
              <a:lstStyle>
                <a:lvl1pPr marL="457200" lvl="0" indent="-279400" algn="l" defTabSz="685800" rtl="0" eaLnBrk="1" latinLnBrk="0" hangingPunct="1">
                  <a:lnSpc>
                    <a:spcPct val="100000"/>
                  </a:lnSpc>
                  <a:spcBef>
                    <a:spcPts val="0"/>
                  </a:spcBef>
                  <a:spcAft>
                    <a:spcPts val="0"/>
                  </a:spcAft>
                  <a:buClr>
                    <a:srgbClr val="333333"/>
                  </a:buClr>
                  <a:buSzPts val="800"/>
                  <a:buFont typeface="Nunito Light"/>
                  <a:buChar char="●"/>
                  <a:defRPr sz="1350" kern="1200">
                    <a:solidFill>
                      <a:schemeClr val="tx1">
                        <a:lumMod val="85000"/>
                        <a:lumOff val="15000"/>
                      </a:schemeClr>
                    </a:solidFill>
                    <a:latin typeface="+mn-lt"/>
                    <a:ea typeface="+mn-ea"/>
                    <a:cs typeface="+mn-cs"/>
                  </a:defRPr>
                </a:lvl1pPr>
                <a:lvl2pPr marL="914400" lvl="1" indent="-304800" algn="l" defTabSz="685800" rtl="0" eaLnBrk="1" latinLnBrk="0" hangingPunct="1">
                  <a:lnSpc>
                    <a:spcPct val="100000"/>
                  </a:lnSpc>
                  <a:spcBef>
                    <a:spcPts val="0"/>
                  </a:spcBef>
                  <a:spcAft>
                    <a:spcPts val="0"/>
                  </a:spcAft>
                  <a:buClr>
                    <a:srgbClr val="333333"/>
                  </a:buClr>
                  <a:buSzPts val="1200"/>
                  <a:buFont typeface="Nunito Light"/>
                  <a:buChar char="○"/>
                  <a:defRPr sz="1200" kern="1200">
                    <a:solidFill>
                      <a:schemeClr val="tx1">
                        <a:lumMod val="85000"/>
                        <a:lumOff val="15000"/>
                      </a:schemeClr>
                    </a:solidFill>
                    <a:latin typeface="+mn-lt"/>
                    <a:ea typeface="+mn-ea"/>
                    <a:cs typeface="+mn-cs"/>
                  </a:defRPr>
                </a:lvl2pPr>
                <a:lvl3pPr marL="1371600" lvl="2"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3pPr>
                <a:lvl4pPr marL="1828800" lvl="3"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4pPr>
                <a:lvl5pPr marL="2286000" lvl="4"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lumMod val="85000"/>
                        <a:lumOff val="15000"/>
                      </a:schemeClr>
                    </a:solidFill>
                    <a:latin typeface="+mn-lt"/>
                    <a:ea typeface="+mn-ea"/>
                    <a:cs typeface="+mn-cs"/>
                  </a:defRPr>
                </a:lvl5pPr>
                <a:lvl6pPr marL="2743200" lvl="5"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6pPr>
                <a:lvl7pPr marL="3200400" lvl="6"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7pPr>
                <a:lvl8pPr marL="3657600" lvl="7"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8pPr>
                <a:lvl9pPr marL="4114800" lvl="8"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9pPr>
              </a:lstStyle>
              <a:p>
                <a:pPr marL="482600" indent="-342900">
                  <a:spcBef>
                    <a:spcPts val="1000"/>
                  </a:spcBef>
                  <a:buClr>
                    <a:schemeClr val="dk1"/>
                  </a:buClr>
                  <a:buSzPts val="1400"/>
                </a:pPr>
                <a:r>
                  <a:rPr lang="en-US" sz="1800" dirty="0">
                    <a:latin typeface="Times New Roman" panose="02020603050405020304" pitchFamily="18" charset="0"/>
                    <a:cs typeface="Times New Roman" panose="02020603050405020304" pitchFamily="18" charset="0"/>
                  </a:rPr>
                  <a:t>Symmetric (Antisymmetric) Relations:</a:t>
                </a:r>
              </a:p>
              <a:p>
                <a:pPr marL="939800" lvl="1" indent="-342900">
                  <a:spcBef>
                    <a:spcPts val="1000"/>
                  </a:spcBef>
                  <a:buClr>
                    <a:schemeClr val="dk1"/>
                  </a:buClr>
                  <a:buSzPts val="1400"/>
                </a:pPr>
                <a14:m>
                  <m:oMath xmlns:m="http://schemas.openxmlformats.org/officeDocument/2006/math">
                    <m:r>
                      <a:rPr lang="en-US" sz="1500" b="0" i="1" smtClean="0">
                        <a:latin typeface="Cambria Math" panose="02040503050406030204" pitchFamily="18" charset="0"/>
                        <a:cs typeface="Times New Roman" panose="02020603050405020304" pitchFamily="18" charset="0"/>
                      </a:rPr>
                      <m:t>𝑟</m:t>
                    </m:r>
                    <m:d>
                      <m:dPr>
                        <m:ctrlPr>
                          <a:rPr lang="en-US" sz="1500" b="0" i="1" smtClean="0">
                            <a:latin typeface="Cambria Math" panose="02040503050406030204" pitchFamily="18" charset="0"/>
                            <a:cs typeface="Times New Roman" panose="02020603050405020304" pitchFamily="18" charset="0"/>
                          </a:rPr>
                        </m:ctrlPr>
                      </m:dPr>
                      <m:e>
                        <m:r>
                          <a:rPr lang="en-US" sz="1500" b="0" i="1" smtClean="0">
                            <a:latin typeface="Cambria Math" panose="02040503050406030204" pitchFamily="18" charset="0"/>
                            <a:cs typeface="Times New Roman" panose="02020603050405020304" pitchFamily="18" charset="0"/>
                          </a:rPr>
                          <m:t>h</m:t>
                        </m:r>
                        <m:r>
                          <a:rPr lang="en-US" sz="1500" b="0" i="1" smtClean="0">
                            <a:latin typeface="Cambria Math" panose="02040503050406030204" pitchFamily="18" charset="0"/>
                            <a:cs typeface="Times New Roman" panose="02020603050405020304" pitchFamily="18" charset="0"/>
                          </a:rPr>
                          <m:t>, </m:t>
                        </m:r>
                        <m:r>
                          <a:rPr lang="en-US" sz="1500" b="0" i="1" smtClean="0">
                            <a:latin typeface="Cambria Math" panose="02040503050406030204" pitchFamily="18" charset="0"/>
                            <a:cs typeface="Times New Roman" panose="02020603050405020304" pitchFamily="18" charset="0"/>
                          </a:rPr>
                          <m:t>𝑡</m:t>
                        </m:r>
                      </m:e>
                    </m:d>
                    <m:r>
                      <a:rPr lang="en-US" sz="15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𝑟</m:t>
                    </m:r>
                    <m:d>
                      <m:dPr>
                        <m:ctrlPr>
                          <a:rPr lang="en-US" sz="15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𝑡</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h</m:t>
                        </m:r>
                      </m:e>
                    </m:d>
                    <m:r>
                      <a:rPr lang="en-US"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𝑎𝑛𝑑</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𝑟</m:t>
                    </m:r>
                    <m:d>
                      <m:dPr>
                        <m:ctrlPr>
                          <a:rPr lang="en-US" sz="15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500" b="0" i="1" smtClean="0">
                            <a:latin typeface="Cambria Math" panose="02040503050406030204" pitchFamily="18" charset="0"/>
                            <a:ea typeface="Cambria Math" panose="02040503050406030204" pitchFamily="18" charset="0"/>
                            <a:cs typeface="Times New Roman" panose="02020603050405020304" pitchFamily="18" charset="0"/>
                          </a:rPr>
                          <m:t>h</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𝑡</m:t>
                        </m:r>
                      </m:e>
                    </m:d>
                    <m:r>
                      <a:rPr lang="en-US"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𝑟</m:t>
                    </m:r>
                    <m:d>
                      <m:dPr>
                        <m:ctrlPr>
                          <a:rPr lang="en-US" sz="15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𝑡</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h</m:t>
                        </m:r>
                      </m:e>
                    </m:d>
                    <m:r>
                      <a:rPr lang="en-US"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h</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𝑡</m:t>
                    </m:r>
                  </m:oMath>
                </a14:m>
                <a:endParaRPr lang="en-US" sz="1500" b="0" i="1" dirty="0">
                  <a:latin typeface="Times New Roman" panose="02020603050405020304" pitchFamily="18" charset="0"/>
                  <a:ea typeface="Cambria Math" panose="02040503050406030204" pitchFamily="18" charset="0"/>
                  <a:cs typeface="Times New Roman" panose="02020603050405020304" pitchFamily="18" charset="0"/>
                </a:endParaRPr>
              </a:p>
              <a:p>
                <a:pPr marL="939800" lvl="1" indent="-342900">
                  <a:spcBef>
                    <a:spcPts val="1000"/>
                  </a:spcBef>
                  <a:buClr>
                    <a:schemeClr val="dk1"/>
                  </a:buClr>
                  <a:buSzPts val="1400"/>
                </a:pPr>
                <a14:m>
                  <m:oMath xmlns:m="http://schemas.openxmlformats.org/officeDocument/2006/math">
                    <m:r>
                      <a:rPr lang="en-US" sz="15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1500" dirty="0">
                    <a:latin typeface="Times New Roman" panose="02020603050405020304" pitchFamily="18" charset="0"/>
                    <a:cs typeface="Times New Roman" panose="02020603050405020304" pitchFamily="18" charset="0"/>
                  </a:rPr>
                  <a:t>Example:</a:t>
                </a:r>
              </a:p>
              <a:p>
                <a:pPr marL="1397000" lvl="2" indent="-342900">
                  <a:spcBef>
                    <a:spcPts val="1000"/>
                  </a:spcBef>
                  <a:buClr>
                    <a:schemeClr val="dk1"/>
                  </a:buClr>
                  <a:buSzPts val="1400"/>
                </a:pPr>
                <a:r>
                  <a:rPr lang="en-US" sz="1500" dirty="0">
                    <a:latin typeface="Times New Roman" panose="02020603050405020304" pitchFamily="18" charset="0"/>
                    <a:cs typeface="Times New Roman" panose="02020603050405020304" pitchFamily="18" charset="0"/>
                  </a:rPr>
                  <a:t>Symmetric – Family, Roommate</a:t>
                </a:r>
              </a:p>
              <a:p>
                <a:pPr marL="1397000" lvl="2" indent="-342900">
                  <a:spcBef>
                    <a:spcPts val="1000"/>
                  </a:spcBef>
                  <a:buClr>
                    <a:schemeClr val="dk1"/>
                  </a:buClr>
                  <a:buSzPts val="1400"/>
                </a:pPr>
                <a:r>
                  <a:rPr lang="en-US" sz="1500" dirty="0">
                    <a:latin typeface="Times New Roman" panose="02020603050405020304" pitchFamily="18" charset="0"/>
                    <a:cs typeface="Times New Roman" panose="02020603050405020304" pitchFamily="18" charset="0"/>
                  </a:rPr>
                  <a:t>Antisymmetric – Hypernym (</a:t>
                </a:r>
                <a:r>
                  <a:rPr lang="en-US" sz="1500" dirty="0" err="1">
                    <a:latin typeface="Times New Roman" panose="02020603050405020304" pitchFamily="18" charset="0"/>
                    <a:cs typeface="Times New Roman" panose="02020603050405020304" pitchFamily="18" charset="0"/>
                  </a:rPr>
                  <a:t>colour</a:t>
                </a:r>
                <a:r>
                  <a:rPr lang="en-US" sz="1500" dirty="0">
                    <a:latin typeface="Times New Roman" panose="02020603050405020304" pitchFamily="18" charset="0"/>
                    <a:cs typeface="Times New Roman" panose="02020603050405020304" pitchFamily="18" charset="0"/>
                  </a:rPr>
                  <a:t> and red)</a:t>
                </a:r>
              </a:p>
              <a:p>
                <a:pPr marL="482600" indent="-342900">
                  <a:spcBef>
                    <a:spcPts val="1000"/>
                  </a:spcBef>
                  <a:buClr>
                    <a:schemeClr val="dk1"/>
                  </a:buClr>
                  <a:buSzPts val="1400"/>
                </a:pPr>
                <a:r>
                  <a:rPr lang="en-US" sz="1800" dirty="0">
                    <a:latin typeface="Times New Roman" panose="02020603050405020304" pitchFamily="18" charset="0"/>
                    <a:cs typeface="Times New Roman" panose="02020603050405020304" pitchFamily="18" charset="0"/>
                  </a:rPr>
                  <a:t>Inverse Relations:</a:t>
                </a:r>
              </a:p>
              <a:p>
                <a:pPr marL="939800" lvl="1" indent="-342900">
                  <a:spcBef>
                    <a:spcPts val="1000"/>
                  </a:spcBef>
                  <a:buClr>
                    <a:schemeClr val="dk1"/>
                  </a:buClr>
                  <a:buSzPts val="1400"/>
                </a:pPr>
                <a14:m>
                  <m:oMath xmlns:m="http://schemas.openxmlformats.org/officeDocument/2006/math">
                    <m:sSub>
                      <m:sSubPr>
                        <m:ctrlPr>
                          <a:rPr lang="en-US" sz="1500" i="1" smtClean="0">
                            <a:latin typeface="Cambria Math" panose="02040503050406030204" pitchFamily="18" charset="0"/>
                            <a:cs typeface="Times New Roman" panose="02020603050405020304" pitchFamily="18" charset="0"/>
                          </a:rPr>
                        </m:ctrlPr>
                      </m:sSubPr>
                      <m:e>
                        <m:r>
                          <a:rPr lang="en-US" sz="1500" b="0" i="1" smtClean="0">
                            <a:latin typeface="Cambria Math" panose="02040503050406030204" pitchFamily="18" charset="0"/>
                            <a:cs typeface="Times New Roman" panose="02020603050405020304" pitchFamily="18" charset="0"/>
                          </a:rPr>
                          <m:t>𝑟</m:t>
                        </m:r>
                      </m:e>
                      <m:sub>
                        <m:r>
                          <a:rPr lang="en-US" sz="1500" b="0" i="1" smtClean="0">
                            <a:latin typeface="Cambria Math" panose="02040503050406030204" pitchFamily="18" charset="0"/>
                            <a:cs typeface="Times New Roman" panose="02020603050405020304" pitchFamily="18" charset="0"/>
                          </a:rPr>
                          <m:t>1</m:t>
                        </m:r>
                      </m:sub>
                    </m:sSub>
                    <m:d>
                      <m:dPr>
                        <m:ctrlPr>
                          <a:rPr lang="en-US" sz="1500" b="0" i="1" smtClean="0">
                            <a:latin typeface="Cambria Math" panose="02040503050406030204" pitchFamily="18" charset="0"/>
                            <a:cs typeface="Times New Roman" panose="02020603050405020304" pitchFamily="18" charset="0"/>
                          </a:rPr>
                        </m:ctrlPr>
                      </m:dPr>
                      <m:e>
                        <m:r>
                          <a:rPr lang="en-US" sz="1500" b="0" i="1" smtClean="0">
                            <a:latin typeface="Cambria Math" panose="02040503050406030204" pitchFamily="18" charset="0"/>
                            <a:cs typeface="Times New Roman" panose="02020603050405020304" pitchFamily="18" charset="0"/>
                          </a:rPr>
                          <m:t>h</m:t>
                        </m:r>
                        <m:r>
                          <a:rPr lang="en-US" sz="1500" b="0" i="1" smtClean="0">
                            <a:latin typeface="Cambria Math" panose="02040503050406030204" pitchFamily="18" charset="0"/>
                            <a:cs typeface="Times New Roman" panose="02020603050405020304" pitchFamily="18" charset="0"/>
                          </a:rPr>
                          <m:t>, </m:t>
                        </m:r>
                        <m:r>
                          <a:rPr lang="en-US" sz="1500" b="0" i="1" smtClean="0">
                            <a:latin typeface="Cambria Math" panose="02040503050406030204" pitchFamily="18" charset="0"/>
                            <a:cs typeface="Times New Roman" panose="02020603050405020304" pitchFamily="18" charset="0"/>
                          </a:rPr>
                          <m:t>𝑡</m:t>
                        </m:r>
                      </m:e>
                    </m:d>
                    <m:r>
                      <a:rPr lang="en-US" sz="1500" b="0" i="1" smtClean="0">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15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𝑟</m:t>
                        </m:r>
                      </m:e>
                      <m:sub>
                        <m:r>
                          <a:rPr lang="en-US" sz="1500" b="0" i="1" smtClean="0">
                            <a:latin typeface="Cambria Math" panose="02040503050406030204" pitchFamily="18" charset="0"/>
                            <a:ea typeface="Cambria Math" panose="02040503050406030204" pitchFamily="18" charset="0"/>
                            <a:cs typeface="Times New Roman" panose="02020603050405020304" pitchFamily="18" charset="0"/>
                          </a:rPr>
                          <m:t>2</m:t>
                        </m:r>
                      </m:sub>
                    </m:sSub>
                    <m:d>
                      <m:dPr>
                        <m:ctrlPr>
                          <a:rPr lang="en-US" sz="15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𝑡</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h</m:t>
                        </m:r>
                      </m:e>
                    </m:d>
                  </m:oMath>
                </a14:m>
                <a:endParaRPr lang="en-US" sz="1500" b="0" dirty="0">
                  <a:latin typeface="Times New Roman" panose="02020603050405020304" pitchFamily="18" charset="0"/>
                  <a:ea typeface="Cambria Math" panose="02040503050406030204" pitchFamily="18" charset="0"/>
                  <a:cs typeface="Times New Roman" panose="02020603050405020304" pitchFamily="18" charset="0"/>
                </a:endParaRPr>
              </a:p>
              <a:p>
                <a:pPr marL="939800" lvl="1" indent="-342900">
                  <a:spcBef>
                    <a:spcPts val="1000"/>
                  </a:spcBef>
                  <a:buClr>
                    <a:schemeClr val="dk1"/>
                  </a:buClr>
                  <a:buSzPts val="1400"/>
                </a:pPr>
                <a:r>
                  <a:rPr lang="en-US" sz="1500" dirty="0">
                    <a:latin typeface="Times New Roman" panose="02020603050405020304" pitchFamily="18" charset="0"/>
                    <a:cs typeface="Times New Roman" panose="02020603050405020304" pitchFamily="18" charset="0"/>
                  </a:rPr>
                  <a:t>Example: Advisor and Advisee</a:t>
                </a:r>
              </a:p>
            </p:txBody>
          </p:sp>
        </mc:Choice>
        <mc:Fallback>
          <p:sp>
            <p:nvSpPr>
              <p:cNvPr id="4" name="Google Shape;1048;p59">
                <a:extLst>
                  <a:ext uri="{FF2B5EF4-FFF2-40B4-BE49-F238E27FC236}">
                    <a16:creationId xmlns:a16="http://schemas.microsoft.com/office/drawing/2014/main" id="{7DE1CF23-06DA-471E-8AD0-4915992A162A}"/>
                  </a:ext>
                </a:extLst>
              </p:cNvPr>
              <p:cNvSpPr txBox="1">
                <a:spLocks noRot="1" noChangeAspect="1" noMove="1" noResize="1" noEditPoints="1" noAdjustHandles="1" noChangeArrowheads="1" noChangeShapeType="1" noTextEdit="1"/>
              </p:cNvSpPr>
              <p:nvPr/>
            </p:nvSpPr>
            <p:spPr>
              <a:xfrm>
                <a:off x="638720" y="1198262"/>
                <a:ext cx="4348277" cy="3658218"/>
              </a:xfrm>
              <a:prstGeom prst="rect">
                <a:avLst/>
              </a:prstGeom>
              <a:blipFill>
                <a:blip r:embed="rId3"/>
                <a:stretch>
                  <a:fillRect/>
                </a:stretch>
              </a:blipFill>
            </p:spPr>
            <p:txBody>
              <a:bodyPr/>
              <a:lstStyle/>
              <a:p>
                <a:r>
                  <a:rPr lang="en-US">
                    <a:noFill/>
                  </a:rPr>
                  <a:t> </a:t>
                </a:r>
              </a:p>
            </p:txBody>
          </p:sp>
        </mc:Fallback>
      </mc:AlternateContent>
      <p:pic>
        <p:nvPicPr>
          <p:cNvPr id="5" name="Picture 4" descr="Experience Excellence, Transformative Research &amp; Innovation">
            <a:extLst>
              <a:ext uri="{FF2B5EF4-FFF2-40B4-BE49-F238E27FC236}">
                <a16:creationId xmlns:a16="http://schemas.microsoft.com/office/drawing/2014/main" id="{913939B1-F50C-46B7-B040-21BB528EA1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9632" y="213262"/>
            <a:ext cx="1604912" cy="743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839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ADD0-40FB-4B18-A376-9DD238FE1110}"/>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Literature Survey</a:t>
            </a:r>
          </a:p>
        </p:txBody>
      </p:sp>
      <mc:AlternateContent xmlns:mc="http://schemas.openxmlformats.org/markup-compatibility/2006">
        <mc:Choice xmlns:a14="http://schemas.microsoft.com/office/drawing/2010/main" Requires="a14">
          <p:sp>
            <p:nvSpPr>
              <p:cNvPr id="4" name="Google Shape;1048;p59">
                <a:extLst>
                  <a:ext uri="{FF2B5EF4-FFF2-40B4-BE49-F238E27FC236}">
                    <a16:creationId xmlns:a16="http://schemas.microsoft.com/office/drawing/2014/main" id="{7DE1CF23-06DA-471E-8AD0-4915992A162A}"/>
                  </a:ext>
                </a:extLst>
              </p:cNvPr>
              <p:cNvSpPr txBox="1">
                <a:spLocks/>
              </p:cNvSpPr>
              <p:nvPr/>
            </p:nvSpPr>
            <p:spPr>
              <a:xfrm>
                <a:off x="638720" y="1198262"/>
                <a:ext cx="3933280" cy="3658218"/>
              </a:xfrm>
              <a:prstGeom prst="rect">
                <a:avLst/>
              </a:prstGeom>
            </p:spPr>
            <p:txBody>
              <a:bodyPr spcFirstLastPara="1" vert="horz" wrap="square" lIns="91425" tIns="91425" rIns="91425" bIns="91425" rtlCol="0" anchor="t" anchorCtr="0">
                <a:noAutofit/>
              </a:bodyPr>
              <a:lstStyle>
                <a:lvl1pPr marL="457200" lvl="0" indent="-279400" algn="l" defTabSz="685800" rtl="0" eaLnBrk="1" latinLnBrk="0" hangingPunct="1">
                  <a:lnSpc>
                    <a:spcPct val="100000"/>
                  </a:lnSpc>
                  <a:spcBef>
                    <a:spcPts val="0"/>
                  </a:spcBef>
                  <a:spcAft>
                    <a:spcPts val="0"/>
                  </a:spcAft>
                  <a:buClr>
                    <a:srgbClr val="333333"/>
                  </a:buClr>
                  <a:buSzPts val="800"/>
                  <a:buFont typeface="Nunito Light"/>
                  <a:buChar char="●"/>
                  <a:defRPr sz="1350" kern="1200">
                    <a:solidFill>
                      <a:schemeClr val="tx1">
                        <a:lumMod val="85000"/>
                        <a:lumOff val="15000"/>
                      </a:schemeClr>
                    </a:solidFill>
                    <a:latin typeface="+mn-lt"/>
                    <a:ea typeface="+mn-ea"/>
                    <a:cs typeface="+mn-cs"/>
                  </a:defRPr>
                </a:lvl1pPr>
                <a:lvl2pPr marL="914400" lvl="1" indent="-304800" algn="l" defTabSz="685800" rtl="0" eaLnBrk="1" latinLnBrk="0" hangingPunct="1">
                  <a:lnSpc>
                    <a:spcPct val="100000"/>
                  </a:lnSpc>
                  <a:spcBef>
                    <a:spcPts val="0"/>
                  </a:spcBef>
                  <a:spcAft>
                    <a:spcPts val="0"/>
                  </a:spcAft>
                  <a:buClr>
                    <a:srgbClr val="333333"/>
                  </a:buClr>
                  <a:buSzPts val="1200"/>
                  <a:buFont typeface="Nunito Light"/>
                  <a:buChar char="○"/>
                  <a:defRPr sz="1200" kern="1200">
                    <a:solidFill>
                      <a:schemeClr val="tx1">
                        <a:lumMod val="85000"/>
                        <a:lumOff val="15000"/>
                      </a:schemeClr>
                    </a:solidFill>
                    <a:latin typeface="+mn-lt"/>
                    <a:ea typeface="+mn-ea"/>
                    <a:cs typeface="+mn-cs"/>
                  </a:defRPr>
                </a:lvl2pPr>
                <a:lvl3pPr marL="1371600" lvl="2"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3pPr>
                <a:lvl4pPr marL="1828800" lvl="3"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4pPr>
                <a:lvl5pPr marL="2286000" lvl="4"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lumMod val="85000"/>
                        <a:lumOff val="15000"/>
                      </a:schemeClr>
                    </a:solidFill>
                    <a:latin typeface="+mn-lt"/>
                    <a:ea typeface="+mn-ea"/>
                    <a:cs typeface="+mn-cs"/>
                  </a:defRPr>
                </a:lvl5pPr>
                <a:lvl6pPr marL="2743200" lvl="5"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6pPr>
                <a:lvl7pPr marL="3200400" lvl="6"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7pPr>
                <a:lvl8pPr marL="3657600" lvl="7"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8pPr>
                <a:lvl9pPr marL="4114800" lvl="8"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9pPr>
              </a:lstStyle>
              <a:p>
                <a:pPr marL="482600" indent="-342900">
                  <a:spcBef>
                    <a:spcPts val="1000"/>
                  </a:spcBef>
                  <a:buClr>
                    <a:schemeClr val="dk1"/>
                  </a:buClr>
                  <a:buSzPts val="1400"/>
                </a:pPr>
                <a:r>
                  <a:rPr lang="en-US" sz="1800" dirty="0">
                    <a:latin typeface="Times New Roman" panose="02020603050405020304" pitchFamily="18" charset="0"/>
                    <a:cs typeface="Times New Roman" panose="02020603050405020304" pitchFamily="18" charset="0"/>
                  </a:rPr>
                  <a:t>Composition (Transitive) Relations:</a:t>
                </a:r>
              </a:p>
              <a:p>
                <a:pPr marL="939800" lvl="1" indent="-342900">
                  <a:spcBef>
                    <a:spcPts val="1000"/>
                  </a:spcBef>
                  <a:buClr>
                    <a:schemeClr val="dk1"/>
                  </a:buClr>
                  <a:buSzPts val="1400"/>
                </a:pPr>
                <a14:m>
                  <m:oMath xmlns:m="http://schemas.openxmlformats.org/officeDocument/2006/math">
                    <m:sSub>
                      <m:sSubPr>
                        <m:ctrlPr>
                          <a:rPr lang="en-US" sz="15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𝑟</m:t>
                        </m:r>
                      </m:e>
                      <m:sub>
                        <m:r>
                          <a:rPr lang="en-US" sz="1500" b="0" i="1" smtClean="0">
                            <a:latin typeface="Cambria Math" panose="02040503050406030204" pitchFamily="18" charset="0"/>
                            <a:ea typeface="Cambria Math" panose="02040503050406030204" pitchFamily="18" charset="0"/>
                            <a:cs typeface="Times New Roman" panose="02020603050405020304" pitchFamily="18" charset="0"/>
                          </a:rPr>
                          <m:t>1</m:t>
                        </m:r>
                      </m:sub>
                    </m:sSub>
                    <m:d>
                      <m:dPr>
                        <m:ctrlPr>
                          <a:rPr lang="en-US" sz="15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𝑦</m:t>
                        </m:r>
                      </m:e>
                    </m:d>
                    <m:r>
                      <a:rPr lang="en-US" sz="1500" b="0" i="1" smtClean="0">
                        <a:latin typeface="Cambria Math" panose="02040503050406030204" pitchFamily="18" charset="0"/>
                        <a:ea typeface="Cambria Math" panose="02040503050406030204" pitchFamily="18" charset="0"/>
                        <a:cs typeface="Times New Roman" panose="02020603050405020304" pitchFamily="18" charset="0"/>
                      </a:rPr>
                      <m:t> &amp; </m:t>
                    </m:r>
                    <m:sSub>
                      <m:sSubPr>
                        <m:ctrlPr>
                          <a:rPr lang="en-US" sz="15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𝑟</m:t>
                        </m:r>
                      </m:e>
                      <m:sub>
                        <m:r>
                          <a:rPr lang="en-US" sz="1500" b="0" i="1" smtClean="0">
                            <a:latin typeface="Cambria Math" panose="02040503050406030204" pitchFamily="18" charset="0"/>
                            <a:ea typeface="Cambria Math" panose="02040503050406030204" pitchFamily="18" charset="0"/>
                            <a:cs typeface="Times New Roman" panose="02020603050405020304" pitchFamily="18" charset="0"/>
                          </a:rPr>
                          <m:t>2</m:t>
                        </m:r>
                      </m:sub>
                    </m:sSub>
                    <m:d>
                      <m:dPr>
                        <m:ctrlPr>
                          <a:rPr lang="en-US" sz="15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𝑦</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𝑧</m:t>
                        </m:r>
                      </m:e>
                    </m:d>
                    <m:r>
                      <a:rPr lang="en-US" sz="15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5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𝑟</m:t>
                        </m:r>
                      </m:e>
                      <m:sub>
                        <m:r>
                          <a:rPr lang="en-US" sz="1500" b="0" i="1" smtClean="0">
                            <a:latin typeface="Cambria Math" panose="02040503050406030204" pitchFamily="18" charset="0"/>
                            <a:ea typeface="Cambria Math" panose="02040503050406030204" pitchFamily="18" charset="0"/>
                            <a:cs typeface="Times New Roman" panose="02020603050405020304" pitchFamily="18" charset="0"/>
                          </a:rPr>
                          <m:t>3</m:t>
                        </m:r>
                      </m:sub>
                    </m:sSub>
                    <m:r>
                      <a:rPr lang="en-US" sz="15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𝑧</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𝑦</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𝑧</m:t>
                    </m:r>
                  </m:oMath>
                </a14:m>
                <a:endParaRPr lang="en-US" sz="1500" b="0" i="1" dirty="0">
                  <a:latin typeface="Times New Roman" panose="02020603050405020304" pitchFamily="18" charset="0"/>
                  <a:ea typeface="Cambria Math" panose="02040503050406030204" pitchFamily="18" charset="0"/>
                  <a:cs typeface="Times New Roman" panose="02020603050405020304" pitchFamily="18" charset="0"/>
                </a:endParaRPr>
              </a:p>
              <a:p>
                <a:pPr marL="939800" lvl="1" indent="-342900">
                  <a:spcBef>
                    <a:spcPts val="1000"/>
                  </a:spcBef>
                  <a:buClr>
                    <a:schemeClr val="dk1"/>
                  </a:buClr>
                  <a:buSzPts val="1400"/>
                </a:pPr>
                <a:r>
                  <a:rPr lang="en-US" sz="1500" dirty="0">
                    <a:latin typeface="Times New Roman" panose="02020603050405020304" pitchFamily="18" charset="0"/>
                    <a:cs typeface="Times New Roman" panose="02020603050405020304" pitchFamily="18" charset="0"/>
                  </a:rPr>
                  <a:t>Example: My mother’s husband is my father.</a:t>
                </a:r>
                <a:endParaRPr lang="en-US" sz="1800" dirty="0">
                  <a:latin typeface="Times New Roman" panose="02020603050405020304" pitchFamily="18" charset="0"/>
                  <a:cs typeface="Times New Roman" panose="02020603050405020304" pitchFamily="18" charset="0"/>
                </a:endParaRPr>
              </a:p>
              <a:p>
                <a:pPr marL="482600" indent="-342900">
                  <a:spcBef>
                    <a:spcPts val="1000"/>
                  </a:spcBef>
                  <a:buClr>
                    <a:schemeClr val="dk1"/>
                  </a:buClr>
                  <a:buSzPts val="1400"/>
                </a:pPr>
                <a:r>
                  <a:rPr lang="en-US" sz="1800" dirty="0">
                    <a:latin typeface="Times New Roman" panose="02020603050405020304" pitchFamily="18" charset="0"/>
                    <a:cs typeface="Times New Roman" panose="02020603050405020304" pitchFamily="18" charset="0"/>
                  </a:rPr>
                  <a:t>1-to-N Relations:</a:t>
                </a:r>
              </a:p>
              <a:p>
                <a:pPr marL="939800" lvl="1" indent="-342900">
                  <a:spcBef>
                    <a:spcPts val="1000"/>
                  </a:spcBef>
                  <a:buClr>
                    <a:schemeClr val="dk1"/>
                  </a:buClr>
                  <a:buSzPts val="1400"/>
                </a:pPr>
                <a14:m>
                  <m:oMath xmlns:m="http://schemas.openxmlformats.org/officeDocument/2006/math">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𝑟</m:t>
                    </m:r>
                    <m:d>
                      <m:dPr>
                        <m:ctrlPr>
                          <a:rPr lang="en-US" sz="15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500" b="0" i="1" smtClean="0">
                            <a:latin typeface="Cambria Math" panose="02040503050406030204" pitchFamily="18" charset="0"/>
                            <a:ea typeface="Cambria Math" panose="02040503050406030204" pitchFamily="18" charset="0"/>
                            <a:cs typeface="Times New Roman" panose="02020603050405020304" pitchFamily="18" charset="0"/>
                          </a:rPr>
                          <m:t>h</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15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𝑡</m:t>
                            </m:r>
                          </m:e>
                          <m:sub>
                            <m:r>
                              <a:rPr lang="en-US" sz="1500" b="0" i="1" smtClean="0">
                                <a:latin typeface="Cambria Math" panose="02040503050406030204" pitchFamily="18" charset="0"/>
                                <a:ea typeface="Cambria Math" panose="02040503050406030204" pitchFamily="18" charset="0"/>
                                <a:cs typeface="Times New Roman" panose="02020603050405020304" pitchFamily="18" charset="0"/>
                              </a:rPr>
                              <m:t>1</m:t>
                            </m:r>
                          </m:sub>
                        </m:sSub>
                      </m:e>
                    </m:d>
                    <m:r>
                      <a:rPr lang="en-US" sz="1500" i="1">
                        <a:latin typeface="Cambria Math" panose="02040503050406030204" pitchFamily="18" charset="0"/>
                        <a:ea typeface="Cambria Math" panose="02040503050406030204" pitchFamily="18" charset="0"/>
                        <a:cs typeface="Times New Roman" panose="02020603050405020304" pitchFamily="18" charset="0"/>
                      </a:rPr>
                      <m:t>,</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500" i="1">
                        <a:latin typeface="Cambria Math" panose="02040503050406030204" pitchFamily="18" charset="0"/>
                        <a:ea typeface="Cambria Math" panose="02040503050406030204" pitchFamily="18" charset="0"/>
                        <a:cs typeface="Times New Roman" panose="02020603050405020304" pitchFamily="18" charset="0"/>
                      </a:rPr>
                      <m:t>𝑟</m:t>
                    </m:r>
                    <m:d>
                      <m:dPr>
                        <m:ctrlPr>
                          <a:rPr lang="en-US" sz="1500" i="1">
                            <a:latin typeface="Cambria Math" panose="02040503050406030204" pitchFamily="18" charset="0"/>
                            <a:ea typeface="Cambria Math" panose="02040503050406030204" pitchFamily="18" charset="0"/>
                            <a:cs typeface="Times New Roman" panose="02020603050405020304" pitchFamily="18" charset="0"/>
                          </a:rPr>
                        </m:ctrlPr>
                      </m:dPr>
                      <m:e>
                        <m:r>
                          <a:rPr lang="en-US" sz="1500" i="1">
                            <a:latin typeface="Cambria Math" panose="02040503050406030204" pitchFamily="18" charset="0"/>
                            <a:ea typeface="Cambria Math" panose="02040503050406030204" pitchFamily="18" charset="0"/>
                            <a:cs typeface="Times New Roman" panose="02020603050405020304" pitchFamily="18" charset="0"/>
                          </a:rPr>
                          <m:t>h</m:t>
                        </m:r>
                        <m:r>
                          <a:rPr lang="en-US" sz="1500"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15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500" i="1">
                                <a:latin typeface="Cambria Math" panose="02040503050406030204" pitchFamily="18" charset="0"/>
                                <a:ea typeface="Cambria Math" panose="02040503050406030204" pitchFamily="18" charset="0"/>
                                <a:cs typeface="Times New Roman" panose="02020603050405020304" pitchFamily="18" charset="0"/>
                              </a:rPr>
                              <m:t>𝑡</m:t>
                            </m:r>
                          </m:e>
                          <m:sub>
                            <m:r>
                              <a:rPr lang="en-US" sz="1500" b="0" i="1" smtClean="0">
                                <a:latin typeface="Cambria Math" panose="02040503050406030204" pitchFamily="18" charset="0"/>
                                <a:ea typeface="Cambria Math" panose="02040503050406030204" pitchFamily="18" charset="0"/>
                                <a:cs typeface="Times New Roman" panose="02020603050405020304" pitchFamily="18" charset="0"/>
                              </a:rPr>
                              <m:t>2</m:t>
                            </m:r>
                          </m:sub>
                        </m:sSub>
                      </m:e>
                    </m:d>
                    <m:r>
                      <a:rPr lang="en-US" sz="15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1500" b="0" dirty="0">
                    <a:latin typeface="Times New Roman" panose="02020603050405020304" pitchFamily="18" charset="0"/>
                    <a:ea typeface="Cambria Math" panose="02040503050406030204" pitchFamily="18" charset="0"/>
                    <a:cs typeface="Times New Roman" panose="02020603050405020304" pitchFamily="18" charset="0"/>
                  </a:rPr>
                  <a:t>  …, </a:t>
                </a:r>
                <a14:m>
                  <m:oMath xmlns:m="http://schemas.openxmlformats.org/officeDocument/2006/math">
                    <m:r>
                      <a:rPr lang="en-US" sz="1500" i="1">
                        <a:latin typeface="Cambria Math" panose="02040503050406030204" pitchFamily="18" charset="0"/>
                        <a:ea typeface="Cambria Math" panose="02040503050406030204" pitchFamily="18" charset="0"/>
                        <a:cs typeface="Times New Roman" panose="02020603050405020304" pitchFamily="18" charset="0"/>
                      </a:rPr>
                      <m:t>𝑟</m:t>
                    </m:r>
                    <m:d>
                      <m:dPr>
                        <m:ctrlPr>
                          <a:rPr lang="en-US" sz="1500" i="1">
                            <a:latin typeface="Cambria Math" panose="02040503050406030204" pitchFamily="18" charset="0"/>
                            <a:ea typeface="Cambria Math" panose="02040503050406030204" pitchFamily="18" charset="0"/>
                            <a:cs typeface="Times New Roman" panose="02020603050405020304" pitchFamily="18" charset="0"/>
                          </a:rPr>
                        </m:ctrlPr>
                      </m:dPr>
                      <m:e>
                        <m:r>
                          <a:rPr lang="en-US" sz="1500" i="1">
                            <a:latin typeface="Cambria Math" panose="02040503050406030204" pitchFamily="18" charset="0"/>
                            <a:ea typeface="Cambria Math" panose="02040503050406030204" pitchFamily="18" charset="0"/>
                            <a:cs typeface="Times New Roman" panose="02020603050405020304" pitchFamily="18" charset="0"/>
                          </a:rPr>
                          <m:t>h</m:t>
                        </m:r>
                        <m:r>
                          <a:rPr lang="en-US" sz="1500"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15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500" i="1">
                                <a:latin typeface="Cambria Math" panose="02040503050406030204" pitchFamily="18" charset="0"/>
                                <a:ea typeface="Cambria Math" panose="02040503050406030204" pitchFamily="18" charset="0"/>
                                <a:cs typeface="Times New Roman" panose="02020603050405020304" pitchFamily="18" charset="0"/>
                              </a:rPr>
                              <m:t>𝑡</m:t>
                            </m:r>
                          </m:e>
                          <m:sub>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𝑛</m:t>
                            </m:r>
                          </m:sub>
                        </m:sSub>
                      </m:e>
                    </m:d>
                  </m:oMath>
                </a14:m>
                <a:r>
                  <a:rPr lang="en-US" sz="1500" b="0" dirty="0">
                    <a:latin typeface="Times New Roman" panose="02020603050405020304" pitchFamily="18" charset="0"/>
                    <a:ea typeface="Cambria Math" panose="02040503050406030204" pitchFamily="18" charset="0"/>
                    <a:cs typeface="Times New Roman" panose="02020603050405020304" pitchFamily="18" charset="0"/>
                  </a:rPr>
                  <a:t> are all true.</a:t>
                </a:r>
              </a:p>
              <a:p>
                <a:pPr marL="939800" lvl="1" indent="-342900">
                  <a:spcBef>
                    <a:spcPts val="1000"/>
                  </a:spcBef>
                  <a:buClr>
                    <a:schemeClr val="dk1"/>
                  </a:buClr>
                  <a:buSzPts val="1400"/>
                </a:pPr>
                <a:r>
                  <a:rPr lang="en-US" sz="1500" dirty="0">
                    <a:latin typeface="Times New Roman" panose="02020603050405020304" pitchFamily="18" charset="0"/>
                    <a:cs typeface="Times New Roman" panose="02020603050405020304" pitchFamily="18" charset="0"/>
                  </a:rPr>
                  <a:t>Example: </a:t>
                </a:r>
                <a:r>
                  <a:rPr lang="en-US" sz="1500" b="1" i="1" dirty="0">
                    <a:latin typeface="Times New Roman" panose="02020603050405020304" pitchFamily="18" charset="0"/>
                    <a:cs typeface="Times New Roman" panose="02020603050405020304" pitchFamily="18" charset="0"/>
                  </a:rPr>
                  <a:t>r</a:t>
                </a:r>
                <a:r>
                  <a:rPr lang="en-US" sz="1500" dirty="0">
                    <a:latin typeface="Times New Roman" panose="02020603050405020304" pitchFamily="18" charset="0"/>
                    <a:cs typeface="Times New Roman" panose="02020603050405020304" pitchFamily="18" charset="0"/>
                  </a:rPr>
                  <a:t> is the ‘</a:t>
                </a:r>
                <a:r>
                  <a:rPr lang="en-US" sz="1500" i="1" dirty="0" err="1">
                    <a:latin typeface="Times New Roman" panose="02020603050405020304" pitchFamily="18" charset="0"/>
                    <a:cs typeface="Times New Roman" panose="02020603050405020304" pitchFamily="18" charset="0"/>
                  </a:rPr>
                  <a:t>student_of</a:t>
                </a:r>
                <a:r>
                  <a:rPr lang="en-US" sz="1500" i="1" dirty="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p:txBody>
          </p:sp>
        </mc:Choice>
        <mc:Fallback>
          <p:sp>
            <p:nvSpPr>
              <p:cNvPr id="4" name="Google Shape;1048;p59">
                <a:extLst>
                  <a:ext uri="{FF2B5EF4-FFF2-40B4-BE49-F238E27FC236}">
                    <a16:creationId xmlns:a16="http://schemas.microsoft.com/office/drawing/2014/main" id="{7DE1CF23-06DA-471E-8AD0-4915992A162A}"/>
                  </a:ext>
                </a:extLst>
              </p:cNvPr>
              <p:cNvSpPr txBox="1">
                <a:spLocks noRot="1" noChangeAspect="1" noMove="1" noResize="1" noEditPoints="1" noAdjustHandles="1" noChangeArrowheads="1" noChangeShapeType="1" noTextEdit="1"/>
              </p:cNvSpPr>
              <p:nvPr/>
            </p:nvSpPr>
            <p:spPr>
              <a:xfrm>
                <a:off x="638720" y="1198262"/>
                <a:ext cx="3933280" cy="3658218"/>
              </a:xfrm>
              <a:prstGeom prst="rect">
                <a:avLst/>
              </a:prstGeom>
              <a:blipFill>
                <a:blip r:embed="rId3"/>
                <a:stretch>
                  <a:fillRect/>
                </a:stretch>
              </a:blipFill>
            </p:spPr>
            <p:txBody>
              <a:bodyPr/>
              <a:lstStyle/>
              <a:p>
                <a:r>
                  <a:rPr lang="en-US">
                    <a:noFill/>
                  </a:rPr>
                  <a:t> </a:t>
                </a:r>
              </a:p>
            </p:txBody>
          </p:sp>
        </mc:Fallback>
      </mc:AlternateContent>
      <p:pic>
        <p:nvPicPr>
          <p:cNvPr id="5" name="Picture 4" descr="Experience Excellence, Transformative Research &amp; Innovation">
            <a:extLst>
              <a:ext uri="{FF2B5EF4-FFF2-40B4-BE49-F238E27FC236}">
                <a16:creationId xmlns:a16="http://schemas.microsoft.com/office/drawing/2014/main" id="{913939B1-F50C-46B7-B040-21BB528EA1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9632" y="213262"/>
            <a:ext cx="1604912" cy="743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388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ADD0-40FB-4B18-A376-9DD238FE1110}"/>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Literature Survey - </a:t>
            </a:r>
            <a:r>
              <a:rPr lang="en-US" dirty="0" err="1">
                <a:latin typeface="Times New Roman" panose="02020603050405020304" pitchFamily="18" charset="0"/>
                <a:cs typeface="Times New Roman" panose="02020603050405020304" pitchFamily="18" charset="0"/>
              </a:rPr>
              <a:t>T</a:t>
            </a:r>
            <a:r>
              <a:rPr lang="en-US" cap="none" dirty="0" err="1">
                <a:latin typeface="Times New Roman" panose="02020603050405020304" pitchFamily="18" charset="0"/>
                <a:cs typeface="Times New Roman" panose="02020603050405020304" pitchFamily="18" charset="0"/>
              </a:rPr>
              <a:t>rans</a:t>
            </a:r>
            <a:r>
              <a:rPr lang="en-US" dirty="0" err="1">
                <a:latin typeface="Times New Roman" panose="02020603050405020304" pitchFamily="18" charset="0"/>
                <a:cs typeface="Times New Roman" panose="02020603050405020304" pitchFamily="18" charset="0"/>
              </a:rPr>
              <a:t>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Picture 4" descr="Experience Excellence, Transformative Research &amp; Innovation">
            <a:extLst>
              <a:ext uri="{FF2B5EF4-FFF2-40B4-BE49-F238E27FC236}">
                <a16:creationId xmlns:a16="http://schemas.microsoft.com/office/drawing/2014/main" id="{913939B1-F50C-46B7-B040-21BB528EA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9632" y="213262"/>
            <a:ext cx="1604912" cy="74310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 name="Google Shape;1048;p59">
                <a:extLst>
                  <a:ext uri="{FF2B5EF4-FFF2-40B4-BE49-F238E27FC236}">
                    <a16:creationId xmlns:a16="http://schemas.microsoft.com/office/drawing/2014/main" id="{4EFE085F-2ABF-4BCC-AE19-38E438D93B9E}"/>
                  </a:ext>
                </a:extLst>
              </p:cNvPr>
              <p:cNvSpPr txBox="1">
                <a:spLocks/>
              </p:cNvSpPr>
              <p:nvPr/>
            </p:nvSpPr>
            <p:spPr>
              <a:xfrm>
                <a:off x="618979" y="1349126"/>
                <a:ext cx="4747846" cy="3667760"/>
              </a:xfrm>
              <a:prstGeom prst="rect">
                <a:avLst/>
              </a:prstGeom>
            </p:spPr>
            <p:txBody>
              <a:bodyPr spcFirstLastPara="1" vert="horz" wrap="square" lIns="91425" tIns="91425" rIns="91425" bIns="91425" rtlCol="0" anchor="t" anchorCtr="0">
                <a:noAutofit/>
              </a:bodyPr>
              <a:lstStyle>
                <a:lvl1pPr marL="457200" lvl="0" indent="-279400" algn="l" defTabSz="685800" rtl="0" eaLnBrk="1" latinLnBrk="0" hangingPunct="1">
                  <a:lnSpc>
                    <a:spcPct val="100000"/>
                  </a:lnSpc>
                  <a:spcBef>
                    <a:spcPts val="0"/>
                  </a:spcBef>
                  <a:spcAft>
                    <a:spcPts val="0"/>
                  </a:spcAft>
                  <a:buClr>
                    <a:srgbClr val="333333"/>
                  </a:buClr>
                  <a:buSzPts val="800"/>
                  <a:buFont typeface="Nunito Light"/>
                  <a:buChar char="●"/>
                  <a:defRPr sz="1350" kern="1200">
                    <a:solidFill>
                      <a:schemeClr val="tx1">
                        <a:lumMod val="85000"/>
                        <a:lumOff val="15000"/>
                      </a:schemeClr>
                    </a:solidFill>
                    <a:latin typeface="+mn-lt"/>
                    <a:ea typeface="+mn-ea"/>
                    <a:cs typeface="+mn-cs"/>
                  </a:defRPr>
                </a:lvl1pPr>
                <a:lvl2pPr marL="914400" lvl="1" indent="-304800" algn="l" defTabSz="685800" rtl="0" eaLnBrk="1" latinLnBrk="0" hangingPunct="1">
                  <a:lnSpc>
                    <a:spcPct val="100000"/>
                  </a:lnSpc>
                  <a:spcBef>
                    <a:spcPts val="0"/>
                  </a:spcBef>
                  <a:spcAft>
                    <a:spcPts val="0"/>
                  </a:spcAft>
                  <a:buClr>
                    <a:srgbClr val="333333"/>
                  </a:buClr>
                  <a:buSzPts val="1200"/>
                  <a:buFont typeface="Nunito Light"/>
                  <a:buChar char="○"/>
                  <a:defRPr sz="1200" kern="1200">
                    <a:solidFill>
                      <a:schemeClr val="tx1">
                        <a:lumMod val="85000"/>
                        <a:lumOff val="15000"/>
                      </a:schemeClr>
                    </a:solidFill>
                    <a:latin typeface="+mn-lt"/>
                    <a:ea typeface="+mn-ea"/>
                    <a:cs typeface="+mn-cs"/>
                  </a:defRPr>
                </a:lvl2pPr>
                <a:lvl3pPr marL="1371600" lvl="2"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3pPr>
                <a:lvl4pPr marL="1828800" lvl="3"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4pPr>
                <a:lvl5pPr marL="2286000" lvl="4"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lumMod val="85000"/>
                        <a:lumOff val="15000"/>
                      </a:schemeClr>
                    </a:solidFill>
                    <a:latin typeface="+mn-lt"/>
                    <a:ea typeface="+mn-ea"/>
                    <a:cs typeface="+mn-cs"/>
                  </a:defRPr>
                </a:lvl5pPr>
                <a:lvl6pPr marL="2743200" lvl="5"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6pPr>
                <a:lvl7pPr marL="3200400" lvl="6"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7pPr>
                <a:lvl8pPr marL="3657600" lvl="7"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8pPr>
                <a:lvl9pPr marL="4114800" lvl="8"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9pPr>
              </a:lstStyle>
              <a:p>
                <a:pPr marL="482600" indent="-342900">
                  <a:spcBef>
                    <a:spcPts val="1000"/>
                  </a:spcBef>
                  <a:buClr>
                    <a:schemeClr val="dk1"/>
                  </a:buClr>
                  <a:buSzPts val="1400"/>
                </a:pPr>
                <a:r>
                  <a:rPr lang="en-US" sz="1800" dirty="0">
                    <a:latin typeface="Times New Roman" panose="02020603050405020304" pitchFamily="18" charset="0"/>
                    <a:cs typeface="Times New Roman" panose="02020603050405020304" pitchFamily="18" charset="0"/>
                  </a:rPr>
                  <a:t>Translation:</a:t>
                </a:r>
              </a:p>
              <a:p>
                <a:pPr marL="939800" lvl="1" indent="-342900">
                  <a:spcBef>
                    <a:spcPts val="1000"/>
                  </a:spcBef>
                  <a:buClr>
                    <a:schemeClr val="dk1"/>
                  </a:buClr>
                  <a:buSzPts val="1400"/>
                </a:pPr>
                <a:r>
                  <a:rPr lang="en-US" sz="1500" dirty="0">
                    <a:latin typeface="Times New Roman" panose="02020603050405020304" pitchFamily="18" charset="0"/>
                    <a:cs typeface="Times New Roman" panose="02020603050405020304" pitchFamily="18" charset="0"/>
                  </a:rPr>
                  <a:t>For a triple (ℎ, </a:t>
                </a:r>
                <a:r>
                  <a:rPr lang="en-US" sz="1500" i="1" dirty="0">
                    <a:latin typeface="Times New Roman" panose="02020603050405020304" pitchFamily="18" charset="0"/>
                    <a:cs typeface="Times New Roman" panose="02020603050405020304" pitchFamily="18" charset="0"/>
                  </a:rPr>
                  <a:t>r, t</a:t>
                </a:r>
                <a:r>
                  <a:rPr lang="en-US" sz="1500" dirty="0">
                    <a:latin typeface="Times New Roman" panose="02020603050405020304" pitchFamily="18" charset="0"/>
                    <a:cs typeface="Times New Roman" panose="02020603050405020304" pitchFamily="18" charset="0"/>
                  </a:rPr>
                  <a:t>), let </a:t>
                </a:r>
                <a:r>
                  <a:rPr lang="en-US" sz="1500" b="1" i="1" dirty="0">
                    <a:latin typeface="Times New Roman" panose="02020603050405020304" pitchFamily="18" charset="0"/>
                    <a:cs typeface="Times New Roman" panose="02020603050405020304" pitchFamily="18" charset="0"/>
                  </a:rPr>
                  <a:t>h, r, t </a:t>
                </a:r>
                <a:r>
                  <a:rPr lang="en-US" sz="15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1500" b="1" i="1" smtClean="0">
                            <a:latin typeface="Cambria Math" panose="02040503050406030204" pitchFamily="18" charset="0"/>
                            <a:cs typeface="Times New Roman" panose="02020603050405020304" pitchFamily="18" charset="0"/>
                          </a:rPr>
                        </m:ctrlPr>
                      </m:sSupPr>
                      <m:e>
                        <m:r>
                          <a:rPr lang="en-US" sz="1500" b="1" i="0" smtClean="0">
                            <a:latin typeface="Cambria Math" panose="02040503050406030204" pitchFamily="18" charset="0"/>
                            <a:cs typeface="Times New Roman" panose="02020603050405020304" pitchFamily="18" charset="0"/>
                          </a:rPr>
                          <m:t>𝐑</m:t>
                        </m:r>
                      </m:e>
                      <m:sup>
                        <m:r>
                          <a:rPr lang="en-US" sz="1500" b="1" i="0" smtClean="0">
                            <a:latin typeface="Cambria Math" panose="02040503050406030204" pitchFamily="18" charset="0"/>
                            <a:cs typeface="Times New Roman" panose="02020603050405020304" pitchFamily="18" charset="0"/>
                          </a:rPr>
                          <m:t>𝐝</m:t>
                        </m:r>
                      </m:sup>
                    </m:sSup>
                  </m:oMath>
                </a14:m>
                <a:r>
                  <a:rPr lang="en-US" sz="1500" b="1"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be embedding vectors.</a:t>
                </a:r>
              </a:p>
              <a:p>
                <a:pPr marL="1397000" lvl="2" indent="-342900">
                  <a:spcBef>
                    <a:spcPts val="1000"/>
                  </a:spcBef>
                  <a:buClr>
                    <a:schemeClr val="dk1"/>
                  </a:buClr>
                  <a:buSzPts val="1400"/>
                </a:pPr>
                <a:r>
                  <a:rPr lang="en-US" sz="1500" dirty="0">
                    <a:latin typeface="Times New Roman" panose="02020603050405020304" pitchFamily="18" charset="0"/>
                    <a:cs typeface="Times New Roman" panose="02020603050405020304" pitchFamily="18" charset="0"/>
                  </a:rPr>
                  <a:t>if the given link exists - </a:t>
                </a:r>
                <a:r>
                  <a:rPr lang="en-US" sz="1500" b="1" i="1" dirty="0">
                    <a:latin typeface="Times New Roman" panose="02020603050405020304" pitchFamily="18" charset="0"/>
                    <a:cs typeface="Times New Roman" panose="02020603050405020304" pitchFamily="18" charset="0"/>
                  </a:rPr>
                  <a:t>h + r </a:t>
                </a:r>
                <a14:m>
                  <m:oMath xmlns:m="http://schemas.openxmlformats.org/officeDocument/2006/math">
                    <m:r>
                      <a:rPr lang="en-US" sz="1500" b="1" i="1">
                        <a:latin typeface="Cambria Math" panose="02040503050406030204" pitchFamily="18" charset="0"/>
                        <a:ea typeface="Cambria Math" panose="02040503050406030204" pitchFamily="18" charset="0"/>
                        <a:cs typeface="Times New Roman" panose="02020603050405020304" pitchFamily="18" charset="0"/>
                      </a:rPr>
                      <m:t>≈ </m:t>
                    </m:r>
                  </m:oMath>
                </a14:m>
                <a:r>
                  <a:rPr lang="en-US" sz="1500" b="1" i="1" dirty="0">
                    <a:latin typeface="Times New Roman" panose="02020603050405020304" pitchFamily="18" charset="0"/>
                    <a:cs typeface="Times New Roman" panose="02020603050405020304" pitchFamily="18" charset="0"/>
                  </a:rPr>
                  <a:t>t </a:t>
                </a:r>
              </a:p>
              <a:p>
                <a:pPr marL="1397000" lvl="2" indent="-342900">
                  <a:spcBef>
                    <a:spcPts val="1000"/>
                  </a:spcBef>
                  <a:buClr>
                    <a:schemeClr val="dk1"/>
                  </a:buClr>
                  <a:buSzPts val="1400"/>
                </a:pPr>
                <a:r>
                  <a:rPr lang="en-US" sz="1500" dirty="0">
                    <a:latin typeface="Times New Roman" panose="02020603050405020304" pitchFamily="18" charset="0"/>
                    <a:cs typeface="Times New Roman" panose="02020603050405020304" pitchFamily="18" charset="0"/>
                  </a:rPr>
                  <a:t>else </a:t>
                </a:r>
                <a:r>
                  <a:rPr lang="en-US" sz="1500" b="1" i="1" dirty="0">
                    <a:latin typeface="Times New Roman" panose="02020603050405020304" pitchFamily="18" charset="0"/>
                    <a:cs typeface="Times New Roman" panose="02020603050405020304" pitchFamily="18" charset="0"/>
                  </a:rPr>
                  <a:t>h + r </a:t>
                </a:r>
                <a14:m>
                  <m:oMath xmlns:m="http://schemas.openxmlformats.org/officeDocument/2006/math">
                    <m:r>
                      <a:rPr lang="en-US" sz="1500"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500" b="1" i="1" dirty="0">
                    <a:latin typeface="Times New Roman" panose="02020603050405020304" pitchFamily="18" charset="0"/>
                    <a:cs typeface="Times New Roman" panose="02020603050405020304" pitchFamily="18" charset="0"/>
                  </a:rPr>
                  <a:t> t </a:t>
                </a:r>
              </a:p>
              <a:p>
                <a:pPr marL="1397000" lvl="2" indent="-342900">
                  <a:spcBef>
                    <a:spcPts val="1000"/>
                  </a:spcBef>
                  <a:buClr>
                    <a:schemeClr val="dk1"/>
                  </a:buClr>
                  <a:buSzPts val="1400"/>
                </a:pPr>
                <a:endParaRPr lang="en-US" sz="1500" b="1" i="1" dirty="0">
                  <a:latin typeface="Times New Roman" panose="02020603050405020304" pitchFamily="18" charset="0"/>
                  <a:cs typeface="Times New Roman" panose="02020603050405020304" pitchFamily="18" charset="0"/>
                </a:endParaRPr>
              </a:p>
              <a:p>
                <a:pPr marL="482600" indent="-342900">
                  <a:spcBef>
                    <a:spcPts val="1000"/>
                  </a:spcBef>
                  <a:buClr>
                    <a:schemeClr val="dk1"/>
                  </a:buClr>
                  <a:buSzPts val="1400"/>
                </a:pPr>
                <a:r>
                  <a:rPr lang="en-US" sz="1800" dirty="0">
                    <a:latin typeface="Times New Roman" panose="02020603050405020304" pitchFamily="18" charset="0"/>
                    <a:cs typeface="Times New Roman" panose="02020603050405020304" pitchFamily="18" charset="0"/>
                  </a:rPr>
                  <a:t>Entity scoring function: </a:t>
                </a:r>
              </a:p>
              <a:p>
                <a:pPr marL="939800" lvl="1" indent="-342900">
                  <a:spcBef>
                    <a:spcPts val="1000"/>
                  </a:spcBef>
                  <a:buClr>
                    <a:schemeClr val="dk1"/>
                  </a:buClr>
                  <a:buSzPts val="1400"/>
                </a:pPr>
                <a14:m>
                  <m:oMath xmlns:m="http://schemas.openxmlformats.org/officeDocument/2006/math">
                    <m:sSub>
                      <m:sSubPr>
                        <m:ctrlPr>
                          <a:rPr lang="en-US" sz="1350" i="1" smtClean="0">
                            <a:latin typeface="Cambria Math" panose="02040503050406030204" pitchFamily="18" charset="0"/>
                            <a:cs typeface="Times New Roman" panose="02020603050405020304" pitchFamily="18" charset="0"/>
                          </a:rPr>
                        </m:ctrlPr>
                      </m:sSubPr>
                      <m:e>
                        <m:r>
                          <a:rPr lang="en-US" sz="1350" b="0" i="1" smtClean="0">
                            <a:latin typeface="Cambria Math" panose="02040503050406030204" pitchFamily="18" charset="0"/>
                            <a:cs typeface="Times New Roman" panose="02020603050405020304" pitchFamily="18" charset="0"/>
                          </a:rPr>
                          <m:t>𝑓</m:t>
                        </m:r>
                      </m:e>
                      <m:sub>
                        <m:r>
                          <a:rPr lang="en-US" sz="1350" b="0" i="1" smtClean="0">
                            <a:latin typeface="Cambria Math" panose="02040503050406030204" pitchFamily="18" charset="0"/>
                            <a:cs typeface="Times New Roman" panose="02020603050405020304" pitchFamily="18" charset="0"/>
                          </a:rPr>
                          <m:t>𝑟</m:t>
                        </m:r>
                      </m:sub>
                    </m:sSub>
                    <m:d>
                      <m:dPr>
                        <m:ctrlPr>
                          <a:rPr lang="en-US" sz="1350" b="0" i="1" smtClean="0">
                            <a:latin typeface="Cambria Math" panose="02040503050406030204" pitchFamily="18" charset="0"/>
                            <a:cs typeface="Times New Roman" panose="02020603050405020304" pitchFamily="18" charset="0"/>
                          </a:rPr>
                        </m:ctrlPr>
                      </m:dPr>
                      <m:e>
                        <m:r>
                          <a:rPr lang="en-US" sz="1350" b="0" i="1" smtClean="0">
                            <a:latin typeface="Cambria Math" panose="02040503050406030204" pitchFamily="18" charset="0"/>
                            <a:cs typeface="Times New Roman" panose="02020603050405020304" pitchFamily="18" charset="0"/>
                          </a:rPr>
                          <m:t>h</m:t>
                        </m:r>
                        <m:r>
                          <a:rPr lang="en-US" sz="1350" b="0" i="1" smtClean="0">
                            <a:latin typeface="Cambria Math" panose="02040503050406030204" pitchFamily="18" charset="0"/>
                            <a:cs typeface="Times New Roman" panose="02020603050405020304" pitchFamily="18" charset="0"/>
                          </a:rPr>
                          <m:t>, </m:t>
                        </m:r>
                        <m:r>
                          <a:rPr lang="en-US" sz="1350" b="0" i="1" smtClean="0">
                            <a:latin typeface="Cambria Math" panose="02040503050406030204" pitchFamily="18" charset="0"/>
                            <a:cs typeface="Times New Roman" panose="02020603050405020304" pitchFamily="18" charset="0"/>
                          </a:rPr>
                          <m:t>𝑡</m:t>
                        </m:r>
                      </m:e>
                    </m:d>
                    <m:r>
                      <a:rPr lang="en-US" sz="1350" b="0" i="1" smtClean="0">
                        <a:latin typeface="Cambria Math" panose="02040503050406030204" pitchFamily="18" charset="0"/>
                        <a:cs typeface="Times New Roman" panose="02020603050405020304" pitchFamily="18" charset="0"/>
                      </a:rPr>
                      <m:t>=−|| </m:t>
                    </m:r>
                    <m:r>
                      <a:rPr lang="en-US" sz="1350" b="0" i="1" smtClean="0">
                        <a:latin typeface="Cambria Math" panose="02040503050406030204" pitchFamily="18" charset="0"/>
                        <a:cs typeface="Times New Roman" panose="02020603050405020304" pitchFamily="18" charset="0"/>
                      </a:rPr>
                      <m:t>h</m:t>
                    </m:r>
                    <m:r>
                      <a:rPr lang="en-US" sz="1350" b="0" i="1" smtClean="0">
                        <a:latin typeface="Cambria Math" panose="02040503050406030204" pitchFamily="18" charset="0"/>
                        <a:cs typeface="Times New Roman" panose="02020603050405020304" pitchFamily="18" charset="0"/>
                      </a:rPr>
                      <m:t>+</m:t>
                    </m:r>
                    <m:r>
                      <a:rPr lang="en-US" sz="1350" b="0" i="1" smtClean="0">
                        <a:latin typeface="Cambria Math" panose="02040503050406030204" pitchFamily="18" charset="0"/>
                        <a:cs typeface="Times New Roman" panose="02020603050405020304" pitchFamily="18" charset="0"/>
                      </a:rPr>
                      <m:t>𝑟</m:t>
                    </m:r>
                    <m:r>
                      <a:rPr lang="en-US" sz="1350" b="0" i="1" smtClean="0">
                        <a:latin typeface="Cambria Math" panose="02040503050406030204" pitchFamily="18" charset="0"/>
                        <a:cs typeface="Times New Roman" panose="02020603050405020304" pitchFamily="18" charset="0"/>
                      </a:rPr>
                      <m:t> −</m:t>
                    </m:r>
                    <m:r>
                      <a:rPr lang="en-US" sz="1350" b="0" i="1" smtClean="0">
                        <a:latin typeface="Cambria Math" panose="02040503050406030204" pitchFamily="18" charset="0"/>
                        <a:cs typeface="Times New Roman" panose="02020603050405020304" pitchFamily="18" charset="0"/>
                      </a:rPr>
                      <m:t>𝑡</m:t>
                    </m:r>
                    <m:r>
                      <a:rPr lang="en-US" sz="1350" b="0" i="1" smtClean="0">
                        <a:latin typeface="Cambria Math" panose="02040503050406030204" pitchFamily="18" charset="0"/>
                        <a:cs typeface="Times New Roman" panose="02020603050405020304" pitchFamily="18" charset="0"/>
                      </a:rPr>
                      <m:t> ||</m:t>
                    </m:r>
                  </m:oMath>
                </a14:m>
                <a:endParaRPr lang="en-US" sz="1350" dirty="0">
                  <a:latin typeface="Times New Roman" panose="02020603050405020304" pitchFamily="18" charset="0"/>
                  <a:cs typeface="Times New Roman" panose="02020603050405020304" pitchFamily="18" charset="0"/>
                </a:endParaRPr>
              </a:p>
            </p:txBody>
          </p:sp>
        </mc:Choice>
        <mc:Fallback>
          <p:sp>
            <p:nvSpPr>
              <p:cNvPr id="6" name="Google Shape;1048;p59">
                <a:extLst>
                  <a:ext uri="{FF2B5EF4-FFF2-40B4-BE49-F238E27FC236}">
                    <a16:creationId xmlns:a16="http://schemas.microsoft.com/office/drawing/2014/main" id="{4EFE085F-2ABF-4BCC-AE19-38E438D93B9E}"/>
                  </a:ext>
                </a:extLst>
              </p:cNvPr>
              <p:cNvSpPr txBox="1">
                <a:spLocks noRot="1" noChangeAspect="1" noMove="1" noResize="1" noEditPoints="1" noAdjustHandles="1" noChangeArrowheads="1" noChangeShapeType="1" noTextEdit="1"/>
              </p:cNvSpPr>
              <p:nvPr/>
            </p:nvSpPr>
            <p:spPr>
              <a:xfrm>
                <a:off x="618979" y="1349126"/>
                <a:ext cx="4747846" cy="3667760"/>
              </a:xfrm>
              <a:prstGeom prst="rect">
                <a:avLst/>
              </a:prstGeom>
              <a:blipFill>
                <a:blip r:embed="rId4"/>
                <a:stretch>
                  <a:fillRect/>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CA6139AF-94F4-48DD-B2AD-CC90F3A8C824}"/>
              </a:ext>
            </a:extLst>
          </p:cNvPr>
          <p:cNvPicPr>
            <a:picLocks noChangeAspect="1"/>
          </p:cNvPicPr>
          <p:nvPr/>
        </p:nvPicPr>
        <p:blipFill>
          <a:blip r:embed="rId5"/>
          <a:stretch>
            <a:fillRect/>
          </a:stretch>
        </p:blipFill>
        <p:spPr>
          <a:xfrm>
            <a:off x="5417469" y="3171962"/>
            <a:ext cx="3213060" cy="1451277"/>
          </a:xfrm>
          <a:prstGeom prst="rect">
            <a:avLst/>
          </a:prstGeom>
        </p:spPr>
      </p:pic>
      <p:pic>
        <p:nvPicPr>
          <p:cNvPr id="8" name="Picture 7">
            <a:extLst>
              <a:ext uri="{FF2B5EF4-FFF2-40B4-BE49-F238E27FC236}">
                <a16:creationId xmlns:a16="http://schemas.microsoft.com/office/drawing/2014/main" id="{D322AFC8-D73C-4E57-A261-705B8B7B9AA6}"/>
              </a:ext>
            </a:extLst>
          </p:cNvPr>
          <p:cNvPicPr>
            <a:picLocks noChangeAspect="1"/>
          </p:cNvPicPr>
          <p:nvPr/>
        </p:nvPicPr>
        <p:blipFill>
          <a:blip r:embed="rId6"/>
          <a:stretch>
            <a:fillRect/>
          </a:stretch>
        </p:blipFill>
        <p:spPr>
          <a:xfrm>
            <a:off x="6004681" y="1321223"/>
            <a:ext cx="2038635" cy="1471818"/>
          </a:xfrm>
          <a:prstGeom prst="rect">
            <a:avLst/>
          </a:prstGeom>
        </p:spPr>
      </p:pic>
    </p:spTree>
    <p:extLst>
      <p:ext uri="{BB962C8B-B14F-4D97-AF65-F5344CB8AC3E}">
        <p14:creationId xmlns:p14="http://schemas.microsoft.com/office/powerpoint/2010/main" val="2416759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xperience Excellence, Transformative Research &amp; Innovation">
            <a:extLst>
              <a:ext uri="{FF2B5EF4-FFF2-40B4-BE49-F238E27FC236}">
                <a16:creationId xmlns:a16="http://schemas.microsoft.com/office/drawing/2014/main" id="{913939B1-F50C-46B7-B040-21BB528EA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9632" y="213262"/>
            <a:ext cx="1604912" cy="74310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18E6408-3A2D-45FB-A5C7-40432BAC39EE}"/>
              </a:ext>
            </a:extLst>
          </p:cNvPr>
          <p:cNvPicPr>
            <a:picLocks noChangeAspect="1"/>
          </p:cNvPicPr>
          <p:nvPr/>
        </p:nvPicPr>
        <p:blipFill rotWithShape="1">
          <a:blip r:embed="rId4"/>
          <a:srcRect l="7874" r="15521"/>
          <a:stretch/>
        </p:blipFill>
        <p:spPr>
          <a:xfrm>
            <a:off x="813950" y="1319962"/>
            <a:ext cx="1596684" cy="1249869"/>
          </a:xfrm>
          <a:prstGeom prst="rect">
            <a:avLst/>
          </a:prstGeom>
        </p:spPr>
      </p:pic>
      <p:pic>
        <p:nvPicPr>
          <p:cNvPr id="8" name="Picture 7">
            <a:extLst>
              <a:ext uri="{FF2B5EF4-FFF2-40B4-BE49-F238E27FC236}">
                <a16:creationId xmlns:a16="http://schemas.microsoft.com/office/drawing/2014/main" id="{3FA787E5-8EA4-44ED-9983-7E8BB91C423B}"/>
              </a:ext>
            </a:extLst>
          </p:cNvPr>
          <p:cNvPicPr>
            <a:picLocks noChangeAspect="1"/>
          </p:cNvPicPr>
          <p:nvPr/>
        </p:nvPicPr>
        <p:blipFill>
          <a:blip r:embed="rId5"/>
          <a:stretch>
            <a:fillRect/>
          </a:stretch>
        </p:blipFill>
        <p:spPr>
          <a:xfrm>
            <a:off x="3610753" y="1314074"/>
            <a:ext cx="1519450" cy="1247949"/>
          </a:xfrm>
          <a:prstGeom prst="rect">
            <a:avLst/>
          </a:prstGeom>
        </p:spPr>
      </p:pic>
      <p:pic>
        <p:nvPicPr>
          <p:cNvPr id="12" name="Picture 11">
            <a:extLst>
              <a:ext uri="{FF2B5EF4-FFF2-40B4-BE49-F238E27FC236}">
                <a16:creationId xmlns:a16="http://schemas.microsoft.com/office/drawing/2014/main" id="{F0FFEE47-6350-4FA8-B982-1B7093AF9D0F}"/>
              </a:ext>
            </a:extLst>
          </p:cNvPr>
          <p:cNvPicPr>
            <a:picLocks noChangeAspect="1"/>
          </p:cNvPicPr>
          <p:nvPr/>
        </p:nvPicPr>
        <p:blipFill>
          <a:blip r:embed="rId6"/>
          <a:stretch>
            <a:fillRect/>
          </a:stretch>
        </p:blipFill>
        <p:spPr>
          <a:xfrm>
            <a:off x="6130341" y="1385483"/>
            <a:ext cx="1999727" cy="1184348"/>
          </a:xfrm>
          <a:prstGeom prst="rect">
            <a:avLst/>
          </a:prstGeom>
        </p:spPr>
      </p:pic>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544A555B-A226-49D7-88D6-DB648B120BF7}"/>
                  </a:ext>
                </a:extLst>
              </p:cNvPr>
              <p:cNvSpPr txBox="1"/>
              <p:nvPr/>
            </p:nvSpPr>
            <p:spPr>
              <a:xfrm>
                <a:off x="450166" y="2750234"/>
                <a:ext cx="2321169" cy="1061829"/>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Antisymmetric</a:t>
                </a:r>
                <a:r>
                  <a:rPr lang="en-US" sz="1500" dirty="0">
                    <a:latin typeface="Times New Roman" panose="02020603050405020304" pitchFamily="18" charset="0"/>
                    <a:cs typeface="Times New Roman" panose="02020603050405020304" pitchFamily="18" charset="0"/>
                  </a:rPr>
                  <a:t>: </a:t>
                </a:r>
              </a:p>
              <a:p>
                <a:pPr algn="ctr"/>
                <a14:m>
                  <m:oMathPara xmlns:m="http://schemas.openxmlformats.org/officeDocument/2006/math">
                    <m:oMathParaPr>
                      <m:jc m:val="centerGroup"/>
                    </m:oMathParaPr>
                    <m:oMath xmlns:m="http://schemas.openxmlformats.org/officeDocument/2006/math">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𝑟</m:t>
                      </m:r>
                      <m:d>
                        <m:dPr>
                          <m:ctrlPr>
                            <a:rPr lang="en-US" sz="15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500" b="0" i="1" smtClean="0">
                              <a:latin typeface="Cambria Math" panose="02040503050406030204" pitchFamily="18" charset="0"/>
                              <a:ea typeface="Cambria Math" panose="02040503050406030204" pitchFamily="18" charset="0"/>
                              <a:cs typeface="Times New Roman" panose="02020603050405020304" pitchFamily="18" charset="0"/>
                            </a:rPr>
                            <m:t>h</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𝑡</m:t>
                          </m:r>
                        </m:e>
                      </m:d>
                      <m:r>
                        <a:rPr lang="en-US"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𝑟</m:t>
                      </m:r>
                      <m:d>
                        <m:dPr>
                          <m:ctrlPr>
                            <a:rPr lang="en-US" sz="15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𝑡</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h</m:t>
                          </m:r>
                        </m:e>
                      </m:d>
                    </m:oMath>
                  </m:oMathPara>
                </a14:m>
                <a:endParaRPr lang="en-US" sz="1500" dirty="0">
                  <a:latin typeface="Times New Roman" panose="02020603050405020304" pitchFamily="18" charset="0"/>
                  <a:cs typeface="Times New Roman" panose="02020603050405020304" pitchFamily="18" charset="0"/>
                </a:endParaRPr>
              </a:p>
              <a:p>
                <a:pPr algn="ctr"/>
                <a:endParaRPr lang="en-US" sz="15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500" b="0" i="1" smtClean="0">
                          <a:latin typeface="Cambria Math" panose="02040503050406030204" pitchFamily="18" charset="0"/>
                        </a:rPr>
                        <m:t>h</m:t>
                      </m:r>
                      <m:r>
                        <a:rPr lang="en-US" sz="1500" b="0" i="1" smtClean="0">
                          <a:latin typeface="Cambria Math" panose="02040503050406030204" pitchFamily="18" charset="0"/>
                        </a:rPr>
                        <m:t>+</m:t>
                      </m:r>
                      <m:r>
                        <a:rPr lang="en-US" sz="1500" b="0" i="1" smtClean="0">
                          <a:latin typeface="Cambria Math" panose="02040503050406030204" pitchFamily="18" charset="0"/>
                        </a:rPr>
                        <m:t>𝑟</m:t>
                      </m:r>
                      <m:r>
                        <a:rPr lang="en-US" sz="1500" b="0" i="1" smtClean="0">
                          <a:latin typeface="Cambria Math" panose="02040503050406030204" pitchFamily="18" charset="0"/>
                        </a:rPr>
                        <m:t>=</m:t>
                      </m:r>
                      <m:r>
                        <a:rPr lang="en-US" sz="1500" b="0" i="1" smtClean="0">
                          <a:latin typeface="Cambria Math" panose="02040503050406030204" pitchFamily="18" charset="0"/>
                        </a:rPr>
                        <m:t>𝑡</m:t>
                      </m:r>
                      <m:r>
                        <a:rPr lang="en-US" sz="1500" b="0" i="1" smtClean="0">
                          <a:latin typeface="Cambria Math" panose="02040503050406030204" pitchFamily="18" charset="0"/>
                        </a:rPr>
                        <m:t> </m:t>
                      </m:r>
                      <m:r>
                        <a:rPr lang="en-US" sz="1500" b="0" i="1" smtClean="0">
                          <a:latin typeface="Cambria Math" panose="02040503050406030204" pitchFamily="18" charset="0"/>
                        </a:rPr>
                        <m:t>𝑏𝑢𝑡</m:t>
                      </m:r>
                      <m:r>
                        <a:rPr lang="en-US" sz="1500" b="0" i="1" smtClean="0">
                          <a:latin typeface="Cambria Math" panose="02040503050406030204" pitchFamily="18" charset="0"/>
                        </a:rPr>
                        <m:t> </m:t>
                      </m:r>
                      <m:r>
                        <a:rPr lang="en-US" sz="1500" b="0" i="1" smtClean="0">
                          <a:latin typeface="Cambria Math" panose="02040503050406030204" pitchFamily="18" charset="0"/>
                        </a:rPr>
                        <m:t>𝑡</m:t>
                      </m:r>
                      <m:r>
                        <a:rPr lang="en-US" sz="1500" b="0" i="1" smtClean="0">
                          <a:latin typeface="Cambria Math" panose="02040503050406030204" pitchFamily="18" charset="0"/>
                        </a:rPr>
                        <m:t>+</m:t>
                      </m:r>
                      <m:r>
                        <a:rPr lang="en-US" sz="1500" b="0" i="1" smtClean="0">
                          <a:latin typeface="Cambria Math" panose="02040503050406030204" pitchFamily="18" charset="0"/>
                        </a:rPr>
                        <m:t>𝑟</m:t>
                      </m:r>
                      <m:r>
                        <a:rPr lang="en-US" sz="1500" b="0" i="1" smtClean="0">
                          <a:latin typeface="Cambria Math" panose="02040503050406030204" pitchFamily="18" charset="0"/>
                        </a:rPr>
                        <m:t> ≠</m:t>
                      </m:r>
                      <m:r>
                        <a:rPr lang="en-US" sz="1500" b="0" i="1" smtClean="0">
                          <a:latin typeface="Cambria Math" panose="02040503050406030204" pitchFamily="18" charset="0"/>
                          <a:ea typeface="Cambria Math" panose="02040503050406030204" pitchFamily="18" charset="0"/>
                        </a:rPr>
                        <m:t>h</m:t>
                      </m:r>
                    </m:oMath>
                  </m:oMathPara>
                </a14:m>
                <a:endParaRPr lang="en-US" sz="1500" dirty="0">
                  <a:latin typeface="Times New Roman" panose="02020603050405020304" pitchFamily="18" charset="0"/>
                  <a:cs typeface="Times New Roman" panose="02020603050405020304" pitchFamily="18" charset="0"/>
                </a:endParaRPr>
              </a:p>
            </p:txBody>
          </p:sp>
        </mc:Choice>
        <mc:Fallback>
          <p:sp>
            <p:nvSpPr>
              <p:cNvPr id="13" name="TextBox 12">
                <a:extLst>
                  <a:ext uri="{FF2B5EF4-FFF2-40B4-BE49-F238E27FC236}">
                    <a16:creationId xmlns:a16="http://schemas.microsoft.com/office/drawing/2014/main" id="{544A555B-A226-49D7-88D6-DB648B120BF7}"/>
                  </a:ext>
                </a:extLst>
              </p:cNvPr>
              <p:cNvSpPr txBox="1">
                <a:spLocks noRot="1" noChangeAspect="1" noMove="1" noResize="1" noEditPoints="1" noAdjustHandles="1" noChangeArrowheads="1" noChangeShapeType="1" noTextEdit="1"/>
              </p:cNvSpPr>
              <p:nvPr/>
            </p:nvSpPr>
            <p:spPr>
              <a:xfrm>
                <a:off x="450166" y="2750234"/>
                <a:ext cx="2321169" cy="1061829"/>
              </a:xfrm>
              <a:prstGeom prst="rect">
                <a:avLst/>
              </a:prstGeom>
              <a:blipFill>
                <a:blip r:embed="rId7"/>
                <a:stretch>
                  <a:fillRect t="-287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04EF8395-49BE-4037-99BE-F4578073C934}"/>
                  </a:ext>
                </a:extLst>
              </p:cNvPr>
              <p:cNvSpPr txBox="1"/>
              <p:nvPr/>
            </p:nvSpPr>
            <p:spPr>
              <a:xfrm>
                <a:off x="3209893" y="2750234"/>
                <a:ext cx="2321170" cy="1754326"/>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Inverse: </a:t>
                </a:r>
              </a:p>
              <a:p>
                <a:pPr algn="ctr"/>
                <a14:m>
                  <m:oMathPara xmlns:m="http://schemas.openxmlformats.org/officeDocument/2006/math">
                    <m:oMathParaPr>
                      <m:jc m:val="centerGroup"/>
                    </m:oMathParaPr>
                    <m:oMath xmlns:m="http://schemas.openxmlformats.org/officeDocument/2006/math">
                      <m:sSub>
                        <m:sSubPr>
                          <m:ctrlPr>
                            <a:rPr lang="en-US" sz="1500" i="1">
                              <a:latin typeface="Cambria Math" panose="02040503050406030204" pitchFamily="18" charset="0"/>
                              <a:cs typeface="Times New Roman" panose="02020603050405020304" pitchFamily="18" charset="0"/>
                            </a:rPr>
                          </m:ctrlPr>
                        </m:sSubPr>
                        <m:e>
                          <m:r>
                            <a:rPr lang="en-US" sz="1500" i="1">
                              <a:latin typeface="Cambria Math" panose="02040503050406030204" pitchFamily="18" charset="0"/>
                              <a:cs typeface="Times New Roman" panose="02020603050405020304" pitchFamily="18" charset="0"/>
                            </a:rPr>
                            <m:t>𝑟</m:t>
                          </m:r>
                        </m:e>
                        <m:sub>
                          <m:r>
                            <a:rPr lang="en-US" sz="1500" i="1">
                              <a:latin typeface="Cambria Math" panose="02040503050406030204" pitchFamily="18" charset="0"/>
                              <a:cs typeface="Times New Roman" panose="02020603050405020304" pitchFamily="18" charset="0"/>
                            </a:rPr>
                            <m:t>1</m:t>
                          </m:r>
                        </m:sub>
                      </m:sSub>
                      <m:d>
                        <m:dPr>
                          <m:ctrlPr>
                            <a:rPr lang="en-US" sz="1500" i="1">
                              <a:latin typeface="Cambria Math" panose="02040503050406030204" pitchFamily="18" charset="0"/>
                              <a:cs typeface="Times New Roman" panose="02020603050405020304" pitchFamily="18" charset="0"/>
                            </a:rPr>
                          </m:ctrlPr>
                        </m:dPr>
                        <m:e>
                          <m:r>
                            <a:rPr lang="en-US" sz="1500" i="1">
                              <a:latin typeface="Cambria Math" panose="02040503050406030204" pitchFamily="18" charset="0"/>
                              <a:cs typeface="Times New Roman" panose="02020603050405020304" pitchFamily="18" charset="0"/>
                            </a:rPr>
                            <m:t>h</m:t>
                          </m:r>
                          <m:r>
                            <a:rPr lang="en-US" sz="1500" i="1">
                              <a:latin typeface="Cambria Math" panose="02040503050406030204" pitchFamily="18" charset="0"/>
                              <a:cs typeface="Times New Roman" panose="02020603050405020304" pitchFamily="18" charset="0"/>
                            </a:rPr>
                            <m:t>, </m:t>
                          </m:r>
                          <m:r>
                            <a:rPr lang="en-US" sz="1500" i="1">
                              <a:latin typeface="Cambria Math" panose="02040503050406030204" pitchFamily="18" charset="0"/>
                              <a:cs typeface="Times New Roman" panose="02020603050405020304" pitchFamily="18" charset="0"/>
                            </a:rPr>
                            <m:t>𝑡</m:t>
                          </m:r>
                        </m:e>
                      </m:d>
                      <m:r>
                        <a:rPr lang="en-US" sz="1500"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15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500" i="1">
                              <a:latin typeface="Cambria Math" panose="02040503050406030204" pitchFamily="18" charset="0"/>
                              <a:ea typeface="Cambria Math" panose="02040503050406030204" pitchFamily="18" charset="0"/>
                              <a:cs typeface="Times New Roman" panose="02020603050405020304" pitchFamily="18" charset="0"/>
                            </a:rPr>
                            <m:t>𝑟</m:t>
                          </m:r>
                        </m:e>
                        <m:sub>
                          <m:r>
                            <a:rPr lang="en-US" sz="1500" i="1">
                              <a:latin typeface="Cambria Math" panose="02040503050406030204" pitchFamily="18" charset="0"/>
                              <a:ea typeface="Cambria Math" panose="02040503050406030204" pitchFamily="18" charset="0"/>
                              <a:cs typeface="Times New Roman" panose="02020603050405020304" pitchFamily="18" charset="0"/>
                            </a:rPr>
                            <m:t>2</m:t>
                          </m:r>
                        </m:sub>
                      </m:sSub>
                      <m:d>
                        <m:dPr>
                          <m:ctrlPr>
                            <a:rPr lang="en-US" sz="1500" i="1">
                              <a:latin typeface="Cambria Math" panose="02040503050406030204" pitchFamily="18" charset="0"/>
                              <a:ea typeface="Cambria Math" panose="02040503050406030204" pitchFamily="18" charset="0"/>
                              <a:cs typeface="Times New Roman" panose="02020603050405020304" pitchFamily="18" charset="0"/>
                            </a:rPr>
                          </m:ctrlPr>
                        </m:dPr>
                        <m:e>
                          <m:r>
                            <a:rPr lang="en-US" sz="1500" i="1">
                              <a:latin typeface="Cambria Math" panose="02040503050406030204" pitchFamily="18" charset="0"/>
                              <a:ea typeface="Cambria Math" panose="02040503050406030204" pitchFamily="18" charset="0"/>
                              <a:cs typeface="Times New Roman" panose="02020603050405020304" pitchFamily="18" charset="0"/>
                            </a:rPr>
                            <m:t>𝑡</m:t>
                          </m:r>
                          <m:r>
                            <a:rPr lang="en-US" sz="1500" i="1">
                              <a:latin typeface="Cambria Math" panose="02040503050406030204" pitchFamily="18" charset="0"/>
                              <a:ea typeface="Cambria Math" panose="02040503050406030204" pitchFamily="18" charset="0"/>
                              <a:cs typeface="Times New Roman" panose="02020603050405020304" pitchFamily="18" charset="0"/>
                            </a:rPr>
                            <m:t>, </m:t>
                          </m:r>
                          <m:r>
                            <a:rPr lang="en-US" sz="1500" i="1">
                              <a:latin typeface="Cambria Math" panose="02040503050406030204" pitchFamily="18" charset="0"/>
                              <a:ea typeface="Cambria Math" panose="02040503050406030204" pitchFamily="18" charset="0"/>
                              <a:cs typeface="Times New Roman" panose="02020603050405020304" pitchFamily="18" charset="0"/>
                            </a:rPr>
                            <m:t>h</m:t>
                          </m:r>
                        </m:e>
                      </m:d>
                    </m:oMath>
                  </m:oMathPara>
                </a14:m>
                <a:endParaRPr lang="en-US" sz="1500" dirty="0">
                  <a:latin typeface="Times New Roman" panose="02020603050405020304" pitchFamily="18" charset="0"/>
                  <a:cs typeface="Times New Roman" panose="02020603050405020304" pitchFamily="18" charset="0"/>
                </a:endParaRPr>
              </a:p>
              <a:p>
                <a:pPr algn="ctr"/>
                <a:endParaRPr lang="en-US" sz="15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
                    </m:oMathParaPr>
                    <m:oMath xmlns:m="http://schemas.openxmlformats.org/officeDocument/2006/math">
                      <m:r>
                        <a:rPr lang="en-US" sz="1500" b="0" i="1" smtClean="0">
                          <a:latin typeface="Cambria Math" panose="02040503050406030204" pitchFamily="18" charset="0"/>
                        </a:rPr>
                        <m:t>h</m:t>
                      </m:r>
                      <m:r>
                        <a:rPr lang="en-US" sz="1500" b="0" i="1" smtClean="0">
                          <a:latin typeface="Cambria Math" panose="02040503050406030204" pitchFamily="18" charset="0"/>
                        </a:rPr>
                        <m:t> + </m:t>
                      </m:r>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𝑟</m:t>
                          </m:r>
                        </m:e>
                        <m:sub>
                          <m:r>
                            <a:rPr lang="en-US" sz="1500" b="0" i="1" smtClean="0">
                              <a:latin typeface="Cambria Math" panose="02040503050406030204" pitchFamily="18" charset="0"/>
                            </a:rPr>
                            <m:t>2</m:t>
                          </m:r>
                        </m:sub>
                      </m:sSub>
                      <m:r>
                        <a:rPr lang="en-US" sz="1500" b="0" i="1" smtClean="0">
                          <a:latin typeface="Cambria Math" panose="02040503050406030204" pitchFamily="18" charset="0"/>
                        </a:rPr>
                        <m:t>=</m:t>
                      </m:r>
                      <m:r>
                        <a:rPr lang="en-US" sz="1500" b="0" i="1" smtClean="0">
                          <a:latin typeface="Cambria Math" panose="02040503050406030204" pitchFamily="18" charset="0"/>
                        </a:rPr>
                        <m:t>𝑡</m:t>
                      </m:r>
                      <m:r>
                        <a:rPr lang="en-US" sz="1500" b="0" i="1" smtClean="0">
                          <a:latin typeface="Cambria Math" panose="02040503050406030204" pitchFamily="18" charset="0"/>
                        </a:rPr>
                        <m:t> </m:t>
                      </m:r>
                    </m:oMath>
                  </m:oMathPara>
                </a14:m>
                <a:endParaRPr lang="en-US" sz="1500" b="0" i="1"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
                    </m:oMathParaPr>
                    <m:oMath xmlns:m="http://schemas.openxmlformats.org/officeDocument/2006/math">
                      <m:r>
                        <a:rPr lang="en-US" sz="1500" b="0" i="1" smtClean="0">
                          <a:latin typeface="Cambria Math" panose="02040503050406030204" pitchFamily="18" charset="0"/>
                        </a:rPr>
                        <m:t>𝑎𝑛𝑑</m:t>
                      </m:r>
                      <m:r>
                        <a:rPr lang="en-US" sz="1500" b="0" i="1" smtClean="0">
                          <a:latin typeface="Cambria Math" panose="02040503050406030204" pitchFamily="18" charset="0"/>
                        </a:rPr>
                        <m:t> </m:t>
                      </m:r>
                      <m:r>
                        <a:rPr lang="en-US" sz="1500" b="0" i="1" smtClean="0">
                          <a:latin typeface="Cambria Math" panose="02040503050406030204" pitchFamily="18" charset="0"/>
                        </a:rPr>
                        <m:t>𝑤𝑒</m:t>
                      </m:r>
                      <m:r>
                        <a:rPr lang="en-US" sz="1500" b="0" i="1" smtClean="0">
                          <a:latin typeface="Cambria Math" panose="02040503050406030204" pitchFamily="18" charset="0"/>
                        </a:rPr>
                        <m:t> </m:t>
                      </m:r>
                      <m:r>
                        <a:rPr lang="en-US" sz="1500" b="0" i="1" smtClean="0">
                          <a:latin typeface="Cambria Math" panose="02040503050406030204" pitchFamily="18" charset="0"/>
                        </a:rPr>
                        <m:t>𝑐𝑎𝑛</m:t>
                      </m:r>
                      <m:r>
                        <a:rPr lang="en-US" sz="1500" b="0" i="1" smtClean="0">
                          <a:latin typeface="Cambria Math" panose="02040503050406030204" pitchFamily="18" charset="0"/>
                        </a:rPr>
                        <m:t> </m:t>
                      </m:r>
                      <m:r>
                        <a:rPr lang="en-US" sz="1500" b="0" i="1" smtClean="0">
                          <a:latin typeface="Cambria Math" panose="02040503050406030204" pitchFamily="18" charset="0"/>
                        </a:rPr>
                        <m:t>𝑠𝑒𝑡</m:t>
                      </m:r>
                    </m:oMath>
                  </m:oMathPara>
                </a14:m>
                <a:endParaRPr lang="en-US" sz="1500" b="0" i="1" dirty="0">
                  <a:latin typeface="Times New Roman" panose="02020603050405020304" pitchFamily="18" charset="0"/>
                  <a:cs typeface="Times New Roman" panose="02020603050405020304" pitchFamily="18" charset="0"/>
                </a:endParaRPr>
              </a:p>
              <a:p>
                <a:pPr algn="ctr"/>
                <a:endParaRPr lang="en-US" sz="1500" b="0" i="1"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
                    </m:oMathParaPr>
                    <m:oMath xmlns:m="http://schemas.openxmlformats.org/officeDocument/2006/math">
                      <m:r>
                        <a:rPr lang="en-US" sz="1500" b="0" i="1" smtClean="0">
                          <a:latin typeface="Cambria Math" panose="02040503050406030204" pitchFamily="18" charset="0"/>
                        </a:rPr>
                        <m:t> </m:t>
                      </m:r>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𝑟</m:t>
                          </m:r>
                        </m:e>
                        <m:sub>
                          <m:r>
                            <a:rPr lang="en-US" sz="1500" b="0" i="1" smtClean="0">
                              <a:latin typeface="Cambria Math" panose="02040503050406030204" pitchFamily="18" charset="0"/>
                            </a:rPr>
                            <m:t>1</m:t>
                          </m:r>
                        </m:sub>
                      </m:sSub>
                      <m:r>
                        <a:rPr lang="en-US" sz="1500" b="0" i="1" smtClean="0">
                          <a:latin typeface="Cambria Math" panose="02040503050406030204" pitchFamily="18" charset="0"/>
                        </a:rPr>
                        <m:t>=− </m:t>
                      </m:r>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𝑟</m:t>
                          </m:r>
                        </m:e>
                        <m:sub>
                          <m:r>
                            <a:rPr lang="en-US" sz="1500" b="0" i="1" smtClean="0">
                              <a:latin typeface="Cambria Math" panose="02040503050406030204" pitchFamily="18" charset="0"/>
                            </a:rPr>
                            <m:t>2</m:t>
                          </m:r>
                        </m:sub>
                      </m:sSub>
                    </m:oMath>
                  </m:oMathPara>
                </a14:m>
                <a:endParaRPr lang="en-US" sz="1500" dirty="0">
                  <a:latin typeface="Times New Roman" panose="02020603050405020304" pitchFamily="18" charset="0"/>
                  <a:cs typeface="Times New Roman" panose="02020603050405020304" pitchFamily="18" charset="0"/>
                </a:endParaRPr>
              </a:p>
            </p:txBody>
          </p:sp>
        </mc:Choice>
        <mc:Fallback>
          <p:sp>
            <p:nvSpPr>
              <p:cNvPr id="14" name="TextBox 13">
                <a:extLst>
                  <a:ext uri="{FF2B5EF4-FFF2-40B4-BE49-F238E27FC236}">
                    <a16:creationId xmlns:a16="http://schemas.microsoft.com/office/drawing/2014/main" id="{04EF8395-49BE-4037-99BE-F4578073C934}"/>
                  </a:ext>
                </a:extLst>
              </p:cNvPr>
              <p:cNvSpPr txBox="1">
                <a:spLocks noRot="1" noChangeAspect="1" noMove="1" noResize="1" noEditPoints="1" noAdjustHandles="1" noChangeArrowheads="1" noChangeShapeType="1" noTextEdit="1"/>
              </p:cNvSpPr>
              <p:nvPr/>
            </p:nvSpPr>
            <p:spPr>
              <a:xfrm>
                <a:off x="3209893" y="2750234"/>
                <a:ext cx="2321170" cy="1754326"/>
              </a:xfrm>
              <a:prstGeom prst="rect">
                <a:avLst/>
              </a:prstGeom>
              <a:blipFill>
                <a:blip r:embed="rId8"/>
                <a:stretch>
                  <a:fillRect t="-17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DCA06E18-1D34-4A7C-A3FE-172EA2D86D01}"/>
                  </a:ext>
                </a:extLst>
              </p:cNvPr>
              <p:cNvSpPr txBox="1"/>
              <p:nvPr/>
            </p:nvSpPr>
            <p:spPr>
              <a:xfrm>
                <a:off x="5969621" y="2818228"/>
                <a:ext cx="2321169" cy="128734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Composition: </a:t>
                </a:r>
              </a:p>
              <a:p>
                <a:pPr algn="ctr"/>
                <a14:m>
                  <m:oMathPara xmlns:m="http://schemas.openxmlformats.org/officeDocument/2006/math">
                    <m:oMathParaPr>
                      <m:jc m:val="centerGroup"/>
                    </m:oMathParaPr>
                    <m:oMath xmlns:m="http://schemas.openxmlformats.org/officeDocument/2006/math">
                      <m:sSub>
                        <m:sSubPr>
                          <m:ctrlPr>
                            <a:rPr lang="en-US" sz="15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𝑟</m:t>
                          </m:r>
                        </m:e>
                        <m:sub>
                          <m:r>
                            <a:rPr lang="en-US" sz="1500" b="0" i="1" smtClean="0">
                              <a:latin typeface="Cambria Math" panose="02040503050406030204" pitchFamily="18" charset="0"/>
                              <a:ea typeface="Cambria Math" panose="02040503050406030204" pitchFamily="18" charset="0"/>
                              <a:cs typeface="Times New Roman" panose="02020603050405020304" pitchFamily="18" charset="0"/>
                            </a:rPr>
                            <m:t>1</m:t>
                          </m:r>
                        </m:sub>
                      </m:sSub>
                      <m:d>
                        <m:dPr>
                          <m:ctrlPr>
                            <a:rPr lang="en-US" sz="15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𝑦</m:t>
                          </m:r>
                        </m:e>
                      </m:d>
                      <m:r>
                        <a:rPr lang="en-US" sz="1500" b="0" i="1" smtClean="0">
                          <a:latin typeface="Cambria Math" panose="02040503050406030204" pitchFamily="18" charset="0"/>
                          <a:ea typeface="Cambria Math" panose="02040503050406030204" pitchFamily="18" charset="0"/>
                          <a:cs typeface="Times New Roman" panose="02020603050405020304" pitchFamily="18" charset="0"/>
                        </a:rPr>
                        <m:t> &amp; </m:t>
                      </m:r>
                      <m:sSub>
                        <m:sSubPr>
                          <m:ctrlPr>
                            <a:rPr lang="en-US" sz="15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𝑟</m:t>
                          </m:r>
                        </m:e>
                        <m:sub>
                          <m:r>
                            <a:rPr lang="en-US" sz="1500" b="0" i="1" smtClean="0">
                              <a:latin typeface="Cambria Math" panose="02040503050406030204" pitchFamily="18" charset="0"/>
                              <a:ea typeface="Cambria Math" panose="02040503050406030204" pitchFamily="18" charset="0"/>
                              <a:cs typeface="Times New Roman" panose="02020603050405020304" pitchFamily="18" charset="0"/>
                            </a:rPr>
                            <m:t>2</m:t>
                          </m:r>
                        </m:sub>
                      </m:sSub>
                      <m:d>
                        <m:dPr>
                          <m:ctrlPr>
                            <a:rPr lang="en-US" sz="15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𝑦</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𝑧</m:t>
                          </m:r>
                        </m:e>
                      </m:d>
                      <m:r>
                        <a:rPr lang="en-US" sz="15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5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𝑟</m:t>
                          </m:r>
                        </m:e>
                        <m:sub>
                          <m:r>
                            <a:rPr lang="en-US" sz="1500" b="0" i="1" smtClean="0">
                              <a:latin typeface="Cambria Math" panose="02040503050406030204" pitchFamily="18" charset="0"/>
                              <a:ea typeface="Cambria Math" panose="02040503050406030204" pitchFamily="18" charset="0"/>
                              <a:cs typeface="Times New Roman" panose="02020603050405020304" pitchFamily="18" charset="0"/>
                            </a:rPr>
                            <m:t>3</m:t>
                          </m:r>
                        </m:sub>
                      </m:sSub>
                      <m:r>
                        <a:rPr lang="en-US" sz="15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𝑧</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𝑦</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𝑧</m:t>
                      </m:r>
                    </m:oMath>
                  </m:oMathPara>
                </a14:m>
                <a:endParaRPr lang="en-US" sz="1500" b="0" i="1" dirty="0">
                  <a:latin typeface="Times New Roman" panose="02020603050405020304" pitchFamily="18" charset="0"/>
                  <a:ea typeface="Cambria Math" panose="02040503050406030204" pitchFamily="18" charset="0"/>
                  <a:cs typeface="Times New Roman" panose="02020603050405020304" pitchFamily="18" charset="0"/>
                </a:endParaRPr>
              </a:p>
              <a:p>
                <a:pPr algn="ctr"/>
                <a:endParaRPr lang="en-US" sz="15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sSub>
                        <m:sSubPr>
                          <m:ctrlPr>
                            <a:rPr lang="en-US" sz="1500" i="1">
                              <a:latin typeface="Cambria Math" panose="02040503050406030204" pitchFamily="18" charset="0"/>
                            </a:rPr>
                          </m:ctrlPr>
                        </m:sSubPr>
                        <m:e>
                          <m:r>
                            <a:rPr lang="en-US" sz="1500" i="1">
                              <a:latin typeface="Cambria Math" panose="02040503050406030204" pitchFamily="18" charset="0"/>
                            </a:rPr>
                            <m:t>𝑟</m:t>
                          </m:r>
                        </m:e>
                        <m:sub>
                          <m:r>
                            <a:rPr lang="en-US" sz="1500" i="1">
                              <a:latin typeface="Cambria Math" panose="02040503050406030204" pitchFamily="18" charset="0"/>
                            </a:rPr>
                            <m:t>1</m:t>
                          </m:r>
                        </m:sub>
                      </m:sSub>
                      <m:r>
                        <a:rPr lang="en-US" sz="1500" b="0" i="1" smtClean="0">
                          <a:latin typeface="Cambria Math" panose="02040503050406030204" pitchFamily="18" charset="0"/>
                        </a:rPr>
                        <m:t>+</m:t>
                      </m:r>
                      <m:r>
                        <a:rPr lang="en-US" sz="1500" i="1">
                          <a:latin typeface="Cambria Math" panose="02040503050406030204" pitchFamily="18" charset="0"/>
                        </a:rPr>
                        <m:t> </m:t>
                      </m:r>
                      <m:sSub>
                        <m:sSubPr>
                          <m:ctrlPr>
                            <a:rPr lang="en-US" sz="1500" i="1">
                              <a:latin typeface="Cambria Math" panose="02040503050406030204" pitchFamily="18" charset="0"/>
                            </a:rPr>
                          </m:ctrlPr>
                        </m:sSubPr>
                        <m:e>
                          <m:r>
                            <a:rPr lang="en-US" sz="1500" i="1">
                              <a:latin typeface="Cambria Math" panose="02040503050406030204" pitchFamily="18" charset="0"/>
                            </a:rPr>
                            <m:t>𝑟</m:t>
                          </m:r>
                        </m:e>
                        <m:sub>
                          <m:r>
                            <a:rPr lang="en-US" sz="1500" i="1">
                              <a:latin typeface="Cambria Math" panose="02040503050406030204" pitchFamily="18" charset="0"/>
                            </a:rPr>
                            <m:t>2</m:t>
                          </m:r>
                        </m:sub>
                      </m:sSub>
                      <m:r>
                        <a:rPr lang="en-US" sz="1500" b="0" i="1" smtClean="0">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𝑟</m:t>
                          </m:r>
                        </m:e>
                        <m:sub>
                          <m:r>
                            <a:rPr lang="en-US" sz="1500" b="0" i="1" smtClean="0">
                              <a:latin typeface="Cambria Math" panose="02040503050406030204" pitchFamily="18" charset="0"/>
                            </a:rPr>
                            <m:t>3</m:t>
                          </m:r>
                        </m:sub>
                      </m:sSub>
                    </m:oMath>
                  </m:oMathPara>
                </a14:m>
                <a:endParaRPr lang="en-US" sz="1500" dirty="0">
                  <a:latin typeface="Times New Roman" panose="02020603050405020304" pitchFamily="18" charset="0"/>
                  <a:cs typeface="Times New Roman" panose="02020603050405020304" pitchFamily="18" charset="0"/>
                </a:endParaRPr>
              </a:p>
            </p:txBody>
          </p:sp>
        </mc:Choice>
        <mc:Fallback>
          <p:sp>
            <p:nvSpPr>
              <p:cNvPr id="15" name="TextBox 14">
                <a:extLst>
                  <a:ext uri="{FF2B5EF4-FFF2-40B4-BE49-F238E27FC236}">
                    <a16:creationId xmlns:a16="http://schemas.microsoft.com/office/drawing/2014/main" id="{DCA06E18-1D34-4A7C-A3FE-172EA2D86D01}"/>
                  </a:ext>
                </a:extLst>
              </p:cNvPr>
              <p:cNvSpPr txBox="1">
                <a:spLocks noRot="1" noChangeAspect="1" noMove="1" noResize="1" noEditPoints="1" noAdjustHandles="1" noChangeArrowheads="1" noChangeShapeType="1" noTextEdit="1"/>
              </p:cNvSpPr>
              <p:nvPr/>
            </p:nvSpPr>
            <p:spPr>
              <a:xfrm>
                <a:off x="5969621" y="2818228"/>
                <a:ext cx="2321169" cy="1287340"/>
              </a:xfrm>
              <a:prstGeom prst="rect">
                <a:avLst/>
              </a:prstGeom>
              <a:blipFill>
                <a:blip r:embed="rId9"/>
                <a:stretch>
                  <a:fillRect t="-2370"/>
                </a:stretch>
              </a:blipFill>
            </p:spPr>
            <p:txBody>
              <a:bodyPr/>
              <a:lstStyle/>
              <a:p>
                <a:r>
                  <a:rPr lang="en-US">
                    <a:noFill/>
                  </a:rPr>
                  <a:t> </a:t>
                </a:r>
              </a:p>
            </p:txBody>
          </p:sp>
        </mc:Fallback>
      </mc:AlternateContent>
      <p:sp>
        <p:nvSpPr>
          <p:cNvPr id="10" name="Title 1">
            <a:extLst>
              <a:ext uri="{FF2B5EF4-FFF2-40B4-BE49-F238E27FC236}">
                <a16:creationId xmlns:a16="http://schemas.microsoft.com/office/drawing/2014/main" id="{DB60FDB2-1879-431C-AB31-E74436BCAA7F}"/>
              </a:ext>
            </a:extLst>
          </p:cNvPr>
          <p:cNvSpPr>
            <a:spLocks noGrp="1"/>
          </p:cNvSpPr>
          <p:nvPr>
            <p:ph type="title"/>
          </p:nvPr>
        </p:nvSpPr>
        <p:spPr>
          <a:xfrm>
            <a:off x="720000" y="445025"/>
            <a:ext cx="6409200" cy="572700"/>
          </a:xfrm>
        </p:spPr>
        <p:txBody>
          <a:bodyPr/>
          <a:lstStyle/>
          <a:p>
            <a:pPr algn="l"/>
            <a:r>
              <a:rPr lang="en-US" dirty="0">
                <a:latin typeface="Times New Roman" panose="02020603050405020304" pitchFamily="18" charset="0"/>
                <a:cs typeface="Times New Roman" panose="02020603050405020304" pitchFamily="18" charset="0"/>
              </a:rPr>
              <a:t>Literature Survey - </a:t>
            </a:r>
            <a:r>
              <a:rPr lang="en-US" dirty="0" err="1">
                <a:latin typeface="Times New Roman" panose="02020603050405020304" pitchFamily="18" charset="0"/>
                <a:cs typeface="Times New Roman" panose="02020603050405020304" pitchFamily="18" charset="0"/>
              </a:rPr>
              <a:t>T</a:t>
            </a:r>
            <a:r>
              <a:rPr lang="en-US" cap="none" dirty="0" err="1">
                <a:latin typeface="Times New Roman" panose="02020603050405020304" pitchFamily="18" charset="0"/>
                <a:cs typeface="Times New Roman" panose="02020603050405020304" pitchFamily="18" charset="0"/>
              </a:rPr>
              <a:t>rans</a:t>
            </a:r>
            <a:r>
              <a:rPr lang="en-US" dirty="0" err="1">
                <a:latin typeface="Times New Roman" panose="02020603050405020304" pitchFamily="18" charset="0"/>
                <a:cs typeface="Times New Roman" panose="02020603050405020304" pitchFamily="18" charset="0"/>
              </a:rPr>
              <a:t>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4977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59"/>
          <p:cNvSpPr txBox="1">
            <a:spLocks noGrp="1"/>
          </p:cNvSpPr>
          <p:nvPr>
            <p:ph type="title"/>
          </p:nvPr>
        </p:nvSpPr>
        <p:spPr>
          <a:xfrm>
            <a:off x="720000" y="445025"/>
            <a:ext cx="6409200" cy="5506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Table of Contents</a:t>
            </a:r>
            <a:endParaRPr dirty="0">
              <a:latin typeface="Times New Roman" panose="02020603050405020304" pitchFamily="18" charset="0"/>
              <a:cs typeface="Times New Roman" panose="02020603050405020304" pitchFamily="18" charset="0"/>
            </a:endParaRPr>
          </a:p>
        </p:txBody>
      </p:sp>
      <p:sp>
        <p:nvSpPr>
          <p:cNvPr id="1048" name="Google Shape;1048;p59"/>
          <p:cNvSpPr txBox="1">
            <a:spLocks noGrp="1"/>
          </p:cNvSpPr>
          <p:nvPr>
            <p:ph type="body" idx="1"/>
          </p:nvPr>
        </p:nvSpPr>
        <p:spPr>
          <a:prstGeom prst="rect">
            <a:avLst/>
          </a:prstGeom>
        </p:spPr>
        <p:txBody>
          <a:bodyPr spcFirstLastPara="1" wrap="square" lIns="91425" tIns="91425" rIns="91425" bIns="91425" anchor="t" anchorCtr="0">
            <a:noAutofit/>
          </a:bodyPr>
          <a:lstStyle/>
          <a:p>
            <a:pPr marL="482600" indent="-342900">
              <a:spcBef>
                <a:spcPts val="1000"/>
              </a:spcBef>
              <a:buClr>
                <a:schemeClr val="dk1"/>
              </a:buClr>
              <a:buSzPts val="1400"/>
            </a:pPr>
            <a:r>
              <a:rPr lang="en-US" sz="2400" dirty="0">
                <a:latin typeface="Times New Roman" panose="02020603050405020304" pitchFamily="18" charset="0"/>
                <a:cs typeface="Times New Roman" panose="02020603050405020304" pitchFamily="18" charset="0"/>
              </a:rPr>
              <a:t>Introduction</a:t>
            </a:r>
          </a:p>
          <a:p>
            <a:pPr marL="482600" indent="-342900">
              <a:spcBef>
                <a:spcPts val="1000"/>
              </a:spcBef>
              <a:buClr>
                <a:schemeClr val="dk1"/>
              </a:buClr>
              <a:buSzPts val="1400"/>
            </a:pPr>
            <a:r>
              <a:rPr lang="en-US" sz="2400" dirty="0">
                <a:latin typeface="Times New Roman" panose="02020603050405020304" pitchFamily="18" charset="0"/>
                <a:cs typeface="Times New Roman" panose="02020603050405020304" pitchFamily="18" charset="0"/>
              </a:rPr>
              <a:t>Motivation</a:t>
            </a:r>
          </a:p>
          <a:p>
            <a:pPr marL="482600" indent="-342900">
              <a:spcBef>
                <a:spcPts val="1000"/>
              </a:spcBef>
              <a:buClr>
                <a:schemeClr val="dk1"/>
              </a:buClr>
              <a:buSzPts val="1400"/>
            </a:pPr>
            <a:r>
              <a:rPr lang="en-US" sz="2400" dirty="0">
                <a:latin typeface="Times New Roman" panose="02020603050405020304" pitchFamily="18" charset="0"/>
                <a:cs typeface="Times New Roman" panose="02020603050405020304" pitchFamily="18" charset="0"/>
              </a:rPr>
              <a:t>Some Definitions</a:t>
            </a:r>
          </a:p>
          <a:p>
            <a:pPr marL="482600" indent="-342900">
              <a:spcBef>
                <a:spcPts val="1000"/>
              </a:spcBef>
              <a:buClr>
                <a:schemeClr val="dk1"/>
              </a:buClr>
              <a:buSzPts val="1400"/>
            </a:pPr>
            <a:r>
              <a:rPr lang="en-US" sz="2400" dirty="0">
                <a:latin typeface="Times New Roman" panose="02020603050405020304" pitchFamily="18" charset="0"/>
                <a:cs typeface="Times New Roman" panose="02020603050405020304" pitchFamily="18" charset="0"/>
              </a:rPr>
              <a:t>Literature Survey</a:t>
            </a:r>
          </a:p>
          <a:p>
            <a:pPr marL="482600" indent="-342900">
              <a:spcBef>
                <a:spcPts val="1000"/>
              </a:spcBef>
              <a:buClr>
                <a:schemeClr val="dk1"/>
              </a:buClr>
              <a:buSzPts val="1400"/>
            </a:pPr>
            <a:r>
              <a:rPr lang="en-US" sz="2400" dirty="0">
                <a:latin typeface="Times New Roman" panose="02020603050405020304" pitchFamily="18" charset="0"/>
                <a:cs typeface="Times New Roman" panose="02020603050405020304" pitchFamily="18" charset="0"/>
              </a:rPr>
              <a:t>Objective</a:t>
            </a:r>
          </a:p>
          <a:p>
            <a:pPr marL="482600" indent="-342900">
              <a:spcBef>
                <a:spcPts val="1000"/>
              </a:spcBef>
              <a:buClr>
                <a:schemeClr val="dk1"/>
              </a:buClr>
              <a:buSzPts val="1400"/>
            </a:pPr>
            <a:endParaRPr lang="en-US" sz="2400" dirty="0">
              <a:latin typeface="Times New Roman" panose="02020603050405020304" pitchFamily="18" charset="0"/>
              <a:cs typeface="Times New Roman" panose="02020603050405020304" pitchFamily="18" charset="0"/>
            </a:endParaRPr>
          </a:p>
        </p:txBody>
      </p:sp>
      <p:pic>
        <p:nvPicPr>
          <p:cNvPr id="4" name="Picture 4" descr="Experience Excellence, Transformative Research &amp; Innovation">
            <a:extLst>
              <a:ext uri="{FF2B5EF4-FFF2-40B4-BE49-F238E27FC236}">
                <a16:creationId xmlns:a16="http://schemas.microsoft.com/office/drawing/2014/main" id="{47DF4E29-CBDA-4676-B119-D4DFB4A778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9632" y="213262"/>
            <a:ext cx="1604912" cy="743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313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xperience Excellence, Transformative Research &amp; Innovation">
            <a:extLst>
              <a:ext uri="{FF2B5EF4-FFF2-40B4-BE49-F238E27FC236}">
                <a16:creationId xmlns:a16="http://schemas.microsoft.com/office/drawing/2014/main" id="{913939B1-F50C-46B7-B040-21BB528EA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9632" y="213262"/>
            <a:ext cx="1604912" cy="74310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544A555B-A226-49D7-88D6-DB648B120BF7}"/>
                  </a:ext>
                </a:extLst>
              </p:cNvPr>
              <p:cNvSpPr txBox="1"/>
              <p:nvPr/>
            </p:nvSpPr>
            <p:spPr>
              <a:xfrm>
                <a:off x="1549905" y="3172791"/>
                <a:ext cx="2321169" cy="1061829"/>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Symmetric: </a:t>
                </a:r>
              </a:p>
              <a:p>
                <a:pPr algn="ctr"/>
                <a14:m>
                  <m:oMathPara xmlns:m="http://schemas.openxmlformats.org/officeDocument/2006/math">
                    <m:oMathParaPr>
                      <m:jc m:val="centerGroup"/>
                    </m:oMathParaPr>
                    <m:oMath xmlns:m="http://schemas.openxmlformats.org/officeDocument/2006/math">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𝑟</m:t>
                      </m:r>
                      <m:d>
                        <m:dPr>
                          <m:ctrlPr>
                            <a:rPr lang="en-US" sz="15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500" b="0" i="1" smtClean="0">
                              <a:latin typeface="Cambria Math" panose="02040503050406030204" pitchFamily="18" charset="0"/>
                              <a:ea typeface="Cambria Math" panose="02040503050406030204" pitchFamily="18" charset="0"/>
                              <a:cs typeface="Times New Roman" panose="02020603050405020304" pitchFamily="18" charset="0"/>
                            </a:rPr>
                            <m:t>h</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𝑡</m:t>
                          </m:r>
                        </m:e>
                      </m:d>
                      <m:r>
                        <a:rPr lang="en-US"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𝑟</m:t>
                      </m:r>
                      <m:d>
                        <m:dPr>
                          <m:ctrlPr>
                            <a:rPr lang="en-US" sz="15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𝑡</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h</m:t>
                          </m:r>
                        </m:e>
                      </m:d>
                    </m:oMath>
                  </m:oMathPara>
                </a14:m>
                <a:endParaRPr lang="en-US" sz="1500" dirty="0">
                  <a:latin typeface="Times New Roman" panose="02020603050405020304" pitchFamily="18" charset="0"/>
                  <a:cs typeface="Times New Roman" panose="02020603050405020304" pitchFamily="18" charset="0"/>
                </a:endParaRPr>
              </a:p>
              <a:p>
                <a:pPr algn="ctr"/>
                <a:endParaRPr lang="en-US" sz="15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500" b="0" i="1" smtClean="0">
                          <a:latin typeface="Cambria Math" panose="02040503050406030204" pitchFamily="18" charset="0"/>
                        </a:rPr>
                        <m:t>𝑂𝑛𝑙𝑦</m:t>
                      </m:r>
                      <m:r>
                        <a:rPr lang="en-US" sz="1500" b="0" i="1" smtClean="0">
                          <a:latin typeface="Cambria Math" panose="02040503050406030204" pitchFamily="18" charset="0"/>
                        </a:rPr>
                        <m:t> </m:t>
                      </m:r>
                      <m:r>
                        <a:rPr lang="en-US" sz="1500" b="0" i="1" smtClean="0">
                          <a:latin typeface="Cambria Math" panose="02040503050406030204" pitchFamily="18" charset="0"/>
                        </a:rPr>
                        <m:t>𝑖𝑓</m:t>
                      </m:r>
                      <m:r>
                        <a:rPr lang="en-US" sz="1500" b="0" i="1" smtClean="0">
                          <a:latin typeface="Cambria Math" panose="02040503050406030204" pitchFamily="18" charset="0"/>
                        </a:rPr>
                        <m:t> </m:t>
                      </m:r>
                      <m:r>
                        <a:rPr lang="en-US" sz="1500" b="0" i="1" smtClean="0">
                          <a:latin typeface="Cambria Math" panose="02040503050406030204" pitchFamily="18" charset="0"/>
                        </a:rPr>
                        <m:t>𝑟</m:t>
                      </m:r>
                      <m:r>
                        <a:rPr lang="en-US" sz="1500" b="0" i="1" smtClean="0">
                          <a:latin typeface="Cambria Math" panose="02040503050406030204" pitchFamily="18" charset="0"/>
                        </a:rPr>
                        <m:t>=0 </m:t>
                      </m:r>
                      <m:r>
                        <a:rPr lang="en-US" sz="1500" b="0" i="1" smtClean="0">
                          <a:latin typeface="Cambria Math" panose="02040503050406030204" pitchFamily="18" charset="0"/>
                        </a:rPr>
                        <m:t>𝑎𝑛𝑑</m:t>
                      </m:r>
                      <m:r>
                        <a:rPr lang="en-US" sz="1500" b="0" i="1" smtClean="0">
                          <a:latin typeface="Cambria Math" panose="02040503050406030204" pitchFamily="18" charset="0"/>
                        </a:rPr>
                        <m:t> </m:t>
                      </m:r>
                      <m:r>
                        <a:rPr lang="en-US" sz="1500" b="0" i="1" smtClean="0">
                          <a:latin typeface="Cambria Math" panose="02040503050406030204" pitchFamily="18" charset="0"/>
                        </a:rPr>
                        <m:t>h</m:t>
                      </m:r>
                      <m:r>
                        <a:rPr lang="en-US" sz="1500" b="0" i="1" smtClean="0">
                          <a:latin typeface="Cambria Math" panose="02040503050406030204" pitchFamily="18" charset="0"/>
                        </a:rPr>
                        <m:t>=</m:t>
                      </m:r>
                      <m:r>
                        <a:rPr lang="en-US" sz="1500" b="0" i="1" smtClean="0">
                          <a:latin typeface="Cambria Math" panose="02040503050406030204" pitchFamily="18" charset="0"/>
                        </a:rPr>
                        <m:t>𝑡</m:t>
                      </m:r>
                    </m:oMath>
                  </m:oMathPara>
                </a14:m>
                <a:endParaRPr lang="en-US" sz="1500" dirty="0">
                  <a:latin typeface="Times New Roman" panose="02020603050405020304" pitchFamily="18" charset="0"/>
                  <a:cs typeface="Times New Roman" panose="02020603050405020304" pitchFamily="18" charset="0"/>
                </a:endParaRPr>
              </a:p>
            </p:txBody>
          </p:sp>
        </mc:Choice>
        <mc:Fallback>
          <p:sp>
            <p:nvSpPr>
              <p:cNvPr id="13" name="TextBox 12">
                <a:extLst>
                  <a:ext uri="{FF2B5EF4-FFF2-40B4-BE49-F238E27FC236}">
                    <a16:creationId xmlns:a16="http://schemas.microsoft.com/office/drawing/2014/main" id="{544A555B-A226-49D7-88D6-DB648B120BF7}"/>
                  </a:ext>
                </a:extLst>
              </p:cNvPr>
              <p:cNvSpPr txBox="1">
                <a:spLocks noRot="1" noChangeAspect="1" noMove="1" noResize="1" noEditPoints="1" noAdjustHandles="1" noChangeArrowheads="1" noChangeShapeType="1" noTextEdit="1"/>
              </p:cNvSpPr>
              <p:nvPr/>
            </p:nvSpPr>
            <p:spPr>
              <a:xfrm>
                <a:off x="1549905" y="3172791"/>
                <a:ext cx="2321169" cy="1061829"/>
              </a:xfrm>
              <a:prstGeom prst="rect">
                <a:avLst/>
              </a:prstGeom>
              <a:blipFill>
                <a:blip r:embed="rId4"/>
                <a:stretch>
                  <a:fillRect t="-2857" b="-28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04EF8395-49BE-4037-99BE-F4578073C934}"/>
                  </a:ext>
                </a:extLst>
              </p:cNvPr>
              <p:cNvSpPr txBox="1"/>
              <p:nvPr/>
            </p:nvSpPr>
            <p:spPr>
              <a:xfrm>
                <a:off x="4072596" y="3172791"/>
                <a:ext cx="3805311" cy="1754326"/>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1-to-N: </a:t>
                </a:r>
              </a:p>
              <a:p>
                <a:pPr algn="ctr"/>
                <a14:m>
                  <m:oMathPara xmlns:m="http://schemas.openxmlformats.org/officeDocument/2006/math">
                    <m:oMathParaPr>
                      <m:jc m:val="center"/>
                    </m:oMathParaPr>
                    <m:oMath xmlns:m="http://schemas.openxmlformats.org/officeDocument/2006/math">
                      <m:r>
                        <a:rPr lang="en-US" sz="1500" i="1">
                          <a:latin typeface="Cambria Math" panose="02040503050406030204" pitchFamily="18" charset="0"/>
                          <a:ea typeface="Cambria Math" panose="02040503050406030204" pitchFamily="18" charset="0"/>
                          <a:cs typeface="Times New Roman" panose="02020603050405020304" pitchFamily="18" charset="0"/>
                        </a:rPr>
                        <m:t>𝑟</m:t>
                      </m:r>
                      <m:d>
                        <m:dPr>
                          <m:ctrlPr>
                            <a:rPr lang="en-US" sz="1500" i="1">
                              <a:latin typeface="Cambria Math" panose="02040503050406030204" pitchFamily="18" charset="0"/>
                              <a:ea typeface="Cambria Math" panose="02040503050406030204" pitchFamily="18" charset="0"/>
                              <a:cs typeface="Times New Roman" panose="02020603050405020304" pitchFamily="18" charset="0"/>
                            </a:rPr>
                          </m:ctrlPr>
                        </m:dPr>
                        <m:e>
                          <m:r>
                            <a:rPr lang="en-US" sz="1500" i="1">
                              <a:latin typeface="Cambria Math" panose="02040503050406030204" pitchFamily="18" charset="0"/>
                              <a:ea typeface="Cambria Math" panose="02040503050406030204" pitchFamily="18" charset="0"/>
                              <a:cs typeface="Times New Roman" panose="02020603050405020304" pitchFamily="18" charset="0"/>
                            </a:rPr>
                            <m:t>h</m:t>
                          </m:r>
                          <m:r>
                            <a:rPr lang="en-US" sz="1500"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15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500" i="1">
                                  <a:latin typeface="Cambria Math" panose="02040503050406030204" pitchFamily="18" charset="0"/>
                                  <a:ea typeface="Cambria Math" panose="02040503050406030204" pitchFamily="18" charset="0"/>
                                  <a:cs typeface="Times New Roman" panose="02020603050405020304" pitchFamily="18" charset="0"/>
                                </a:rPr>
                                <m:t>𝑡</m:t>
                              </m:r>
                            </m:e>
                            <m:sub>
                              <m:r>
                                <a:rPr lang="en-US" sz="1500" i="1">
                                  <a:latin typeface="Cambria Math" panose="02040503050406030204" pitchFamily="18" charset="0"/>
                                  <a:ea typeface="Cambria Math" panose="02040503050406030204" pitchFamily="18" charset="0"/>
                                  <a:cs typeface="Times New Roman" panose="02020603050405020304" pitchFamily="18" charset="0"/>
                                </a:rPr>
                                <m:t>1</m:t>
                              </m:r>
                            </m:sub>
                          </m:sSub>
                        </m:e>
                      </m:d>
                      <m:r>
                        <a:rPr lang="en-US" sz="1500" i="1">
                          <a:latin typeface="Cambria Math" panose="02040503050406030204" pitchFamily="18" charset="0"/>
                          <a:ea typeface="Cambria Math" panose="02040503050406030204" pitchFamily="18" charset="0"/>
                          <a:cs typeface="Times New Roman" panose="02020603050405020304" pitchFamily="18" charset="0"/>
                        </a:rPr>
                        <m:t>, </m:t>
                      </m:r>
                      <m:r>
                        <a:rPr lang="en-US" sz="1500" i="1">
                          <a:latin typeface="Cambria Math" panose="02040503050406030204" pitchFamily="18" charset="0"/>
                          <a:ea typeface="Cambria Math" panose="02040503050406030204" pitchFamily="18" charset="0"/>
                          <a:cs typeface="Times New Roman" panose="02020603050405020304" pitchFamily="18" charset="0"/>
                        </a:rPr>
                        <m:t>𝑟</m:t>
                      </m:r>
                      <m:d>
                        <m:dPr>
                          <m:ctrlPr>
                            <a:rPr lang="en-US" sz="1500" i="1">
                              <a:latin typeface="Cambria Math" panose="02040503050406030204" pitchFamily="18" charset="0"/>
                              <a:ea typeface="Cambria Math" panose="02040503050406030204" pitchFamily="18" charset="0"/>
                              <a:cs typeface="Times New Roman" panose="02020603050405020304" pitchFamily="18" charset="0"/>
                            </a:rPr>
                          </m:ctrlPr>
                        </m:dPr>
                        <m:e>
                          <m:r>
                            <a:rPr lang="en-US" sz="1500" i="1">
                              <a:latin typeface="Cambria Math" panose="02040503050406030204" pitchFamily="18" charset="0"/>
                              <a:ea typeface="Cambria Math" panose="02040503050406030204" pitchFamily="18" charset="0"/>
                              <a:cs typeface="Times New Roman" panose="02020603050405020304" pitchFamily="18" charset="0"/>
                            </a:rPr>
                            <m:t>h</m:t>
                          </m:r>
                          <m:r>
                            <a:rPr lang="en-US" sz="1500"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15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500" i="1">
                                  <a:latin typeface="Cambria Math" panose="02040503050406030204" pitchFamily="18" charset="0"/>
                                  <a:ea typeface="Cambria Math" panose="02040503050406030204" pitchFamily="18" charset="0"/>
                                  <a:cs typeface="Times New Roman" panose="02020603050405020304" pitchFamily="18" charset="0"/>
                                </a:rPr>
                                <m:t>𝑡</m:t>
                              </m:r>
                            </m:e>
                            <m:sub>
                              <m:r>
                                <a:rPr lang="en-US" sz="1500" i="1">
                                  <a:latin typeface="Cambria Math" panose="02040503050406030204" pitchFamily="18" charset="0"/>
                                  <a:ea typeface="Cambria Math" panose="02040503050406030204" pitchFamily="18" charset="0"/>
                                  <a:cs typeface="Times New Roman" panose="02020603050405020304" pitchFamily="18" charset="0"/>
                                </a:rPr>
                                <m:t>2</m:t>
                              </m:r>
                            </m:sub>
                          </m:sSub>
                        </m:e>
                      </m:d>
                      <m:r>
                        <a:rPr lang="en-US" sz="1500" i="1">
                          <a:latin typeface="Cambria Math" panose="02040503050406030204" pitchFamily="18" charset="0"/>
                          <a:ea typeface="Cambria Math" panose="02040503050406030204" pitchFamily="18" charset="0"/>
                          <a:cs typeface="Times New Roman" panose="02020603050405020304" pitchFamily="18" charset="0"/>
                        </a:rPr>
                        <m:t>,</m:t>
                      </m:r>
                      <m:r>
                        <m:rPr>
                          <m:nor/>
                        </m:rPr>
                        <a:rPr lang="en-US" sz="1500" dirty="0">
                          <a:latin typeface="Times New Roman" panose="02020603050405020304" pitchFamily="18" charset="0"/>
                          <a:ea typeface="Cambria Math" panose="02040503050406030204" pitchFamily="18" charset="0"/>
                          <a:cs typeface="Times New Roman" panose="02020603050405020304" pitchFamily="18" charset="0"/>
                        </a:rPr>
                        <m:t> …, </m:t>
                      </m:r>
                      <m:r>
                        <a:rPr lang="en-US" sz="1500" i="1">
                          <a:latin typeface="Cambria Math" panose="02040503050406030204" pitchFamily="18" charset="0"/>
                          <a:ea typeface="Cambria Math" panose="02040503050406030204" pitchFamily="18" charset="0"/>
                          <a:cs typeface="Times New Roman" panose="02020603050405020304" pitchFamily="18" charset="0"/>
                        </a:rPr>
                        <m:t>𝑟</m:t>
                      </m:r>
                      <m:d>
                        <m:dPr>
                          <m:ctrlPr>
                            <a:rPr lang="en-US" sz="1500" i="1">
                              <a:latin typeface="Cambria Math" panose="02040503050406030204" pitchFamily="18" charset="0"/>
                              <a:ea typeface="Cambria Math" panose="02040503050406030204" pitchFamily="18" charset="0"/>
                              <a:cs typeface="Times New Roman" panose="02020603050405020304" pitchFamily="18" charset="0"/>
                            </a:rPr>
                          </m:ctrlPr>
                        </m:dPr>
                        <m:e>
                          <m:r>
                            <a:rPr lang="en-US" sz="1500" i="1">
                              <a:latin typeface="Cambria Math" panose="02040503050406030204" pitchFamily="18" charset="0"/>
                              <a:ea typeface="Cambria Math" panose="02040503050406030204" pitchFamily="18" charset="0"/>
                              <a:cs typeface="Times New Roman" panose="02020603050405020304" pitchFamily="18" charset="0"/>
                            </a:rPr>
                            <m:t>h</m:t>
                          </m:r>
                          <m:r>
                            <a:rPr lang="en-US" sz="1500"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15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500" i="1">
                                  <a:latin typeface="Cambria Math" panose="02040503050406030204" pitchFamily="18" charset="0"/>
                                  <a:ea typeface="Cambria Math" panose="02040503050406030204" pitchFamily="18" charset="0"/>
                                  <a:cs typeface="Times New Roman" panose="02020603050405020304" pitchFamily="18" charset="0"/>
                                </a:rPr>
                                <m:t>𝑡</m:t>
                              </m:r>
                            </m:e>
                            <m:sub>
                              <m:r>
                                <a:rPr lang="en-US" sz="1500" i="1">
                                  <a:latin typeface="Cambria Math" panose="02040503050406030204" pitchFamily="18" charset="0"/>
                                  <a:ea typeface="Cambria Math" panose="02040503050406030204" pitchFamily="18" charset="0"/>
                                  <a:cs typeface="Times New Roman" panose="02020603050405020304" pitchFamily="18" charset="0"/>
                                </a:rPr>
                                <m:t>𝑛</m:t>
                              </m:r>
                            </m:sub>
                          </m:sSub>
                        </m:e>
                      </m:d>
                      <m:r>
                        <m:rPr>
                          <m:nor/>
                        </m:rPr>
                        <a:rPr lang="en-US" sz="1500" dirty="0">
                          <a:latin typeface="Times New Roman" panose="02020603050405020304" pitchFamily="18" charset="0"/>
                          <a:ea typeface="Cambria Math" panose="02040503050406030204" pitchFamily="18" charset="0"/>
                          <a:cs typeface="Times New Roman" panose="02020603050405020304" pitchFamily="18" charset="0"/>
                        </a:rPr>
                        <m:t> </m:t>
                      </m:r>
                      <m:r>
                        <m:rPr>
                          <m:nor/>
                        </m:rPr>
                        <a:rPr lang="en-US" sz="1500" dirty="0">
                          <a:latin typeface="Times New Roman" panose="02020603050405020304" pitchFamily="18" charset="0"/>
                          <a:ea typeface="Cambria Math" panose="02040503050406030204" pitchFamily="18" charset="0"/>
                          <a:cs typeface="Times New Roman" panose="02020603050405020304" pitchFamily="18" charset="0"/>
                        </a:rPr>
                        <m:t>are</m:t>
                      </m:r>
                      <m:r>
                        <m:rPr>
                          <m:nor/>
                        </m:rPr>
                        <a:rPr lang="en-US" sz="1500" dirty="0">
                          <a:latin typeface="Times New Roman" panose="02020603050405020304" pitchFamily="18" charset="0"/>
                          <a:ea typeface="Cambria Math" panose="02040503050406030204" pitchFamily="18" charset="0"/>
                          <a:cs typeface="Times New Roman" panose="02020603050405020304" pitchFamily="18" charset="0"/>
                        </a:rPr>
                        <m:t> </m:t>
                      </m:r>
                      <m:r>
                        <m:rPr>
                          <m:nor/>
                        </m:rPr>
                        <a:rPr lang="en-US" sz="1500" dirty="0">
                          <a:latin typeface="Times New Roman" panose="02020603050405020304" pitchFamily="18" charset="0"/>
                          <a:ea typeface="Cambria Math" panose="02040503050406030204" pitchFamily="18" charset="0"/>
                          <a:cs typeface="Times New Roman" panose="02020603050405020304" pitchFamily="18" charset="0"/>
                        </a:rPr>
                        <m:t>all</m:t>
                      </m:r>
                      <m:r>
                        <m:rPr>
                          <m:nor/>
                        </m:rPr>
                        <a:rPr lang="en-US" sz="1500" dirty="0">
                          <a:latin typeface="Times New Roman" panose="02020603050405020304" pitchFamily="18" charset="0"/>
                          <a:ea typeface="Cambria Math" panose="02040503050406030204" pitchFamily="18" charset="0"/>
                          <a:cs typeface="Times New Roman" panose="02020603050405020304" pitchFamily="18" charset="0"/>
                        </a:rPr>
                        <m:t> </m:t>
                      </m:r>
                      <m:r>
                        <m:rPr>
                          <m:nor/>
                        </m:rPr>
                        <a:rPr lang="en-US" sz="1500" dirty="0">
                          <a:latin typeface="Times New Roman" panose="02020603050405020304" pitchFamily="18" charset="0"/>
                          <a:ea typeface="Cambria Math" panose="02040503050406030204" pitchFamily="18" charset="0"/>
                          <a:cs typeface="Times New Roman" panose="02020603050405020304" pitchFamily="18" charset="0"/>
                        </a:rPr>
                        <m:t>true</m:t>
                      </m:r>
                      <m:r>
                        <m:rPr>
                          <m:nor/>
                        </m:rPr>
                        <a:rPr lang="en-US" sz="1500" dirty="0">
                          <a:latin typeface="Times New Roman" panose="02020603050405020304" pitchFamily="18" charset="0"/>
                          <a:ea typeface="Cambria Math" panose="02040503050406030204" pitchFamily="18" charset="0"/>
                          <a:cs typeface="Times New Roman" panose="02020603050405020304" pitchFamily="18" charset="0"/>
                        </a:rPr>
                        <m:t>.</m:t>
                      </m:r>
                    </m:oMath>
                  </m:oMathPara>
                </a14:m>
                <a:endParaRPr lang="en-US" sz="1500" dirty="0">
                  <a:latin typeface="Times New Roman" panose="02020603050405020304" pitchFamily="18" charset="0"/>
                  <a:ea typeface="Cambria Math" panose="02040503050406030204" pitchFamily="18" charset="0"/>
                  <a:cs typeface="Times New Roman" panose="02020603050405020304" pitchFamily="18" charset="0"/>
                </a:endParaRPr>
              </a:p>
              <a:p>
                <a:pPr algn="ctr"/>
                <a:endParaRPr lang="en-US" sz="15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500" i="1">
                        <a:latin typeface="Cambria Math" panose="02040503050406030204" pitchFamily="18" charset="0"/>
                      </a:rPr>
                      <m:t> </m:t>
                    </m:r>
                    <m:sSub>
                      <m:sSubPr>
                        <m:ctrlPr>
                          <a:rPr lang="en-US" sz="1500" i="1">
                            <a:latin typeface="Cambria Math" panose="02040503050406030204" pitchFamily="18" charset="0"/>
                          </a:rPr>
                        </m:ctrlPr>
                      </m:sSubPr>
                      <m:e>
                        <m:r>
                          <a:rPr lang="en-US" sz="1500" i="1">
                            <a:latin typeface="Cambria Math" panose="02040503050406030204" pitchFamily="18" charset="0"/>
                          </a:rPr>
                          <m:t>𝑡</m:t>
                        </m:r>
                      </m:e>
                      <m:sub>
                        <m:r>
                          <a:rPr lang="en-US" sz="1500" i="1">
                            <a:latin typeface="Cambria Math" panose="02040503050406030204" pitchFamily="18" charset="0"/>
                          </a:rPr>
                          <m:t>1</m:t>
                        </m:r>
                      </m:sub>
                    </m:sSub>
                    <m:r>
                      <a:rPr lang="en-US" sz="1500" b="0" i="1" smtClean="0">
                        <a:latin typeface="Cambria Math" panose="02040503050406030204" pitchFamily="18" charset="0"/>
                      </a:rPr>
                      <m:t>=</m:t>
                    </m:r>
                    <m:r>
                      <a:rPr lang="en-US" sz="1500" b="0" i="1" smtClean="0">
                        <a:latin typeface="Cambria Math" panose="02040503050406030204" pitchFamily="18" charset="0"/>
                      </a:rPr>
                      <m:t>h</m:t>
                    </m:r>
                    <m:r>
                      <a:rPr lang="en-US" sz="1500" b="0" i="1" smtClean="0">
                        <a:latin typeface="Cambria Math" panose="02040503050406030204" pitchFamily="18" charset="0"/>
                      </a:rPr>
                      <m:t>+</m:t>
                    </m:r>
                    <m:r>
                      <a:rPr lang="en-US" sz="1500" b="0" i="1" smtClean="0">
                        <a:latin typeface="Cambria Math" panose="02040503050406030204" pitchFamily="18" charset="0"/>
                      </a:rPr>
                      <m:t>𝑟</m:t>
                    </m:r>
                    <m:r>
                      <a:rPr lang="en-US" sz="1500" b="0" i="1" smtClean="0">
                        <a:latin typeface="Cambria Math" panose="02040503050406030204" pitchFamily="18" charset="0"/>
                      </a:rPr>
                      <m:t>= </m:t>
                    </m:r>
                    <m:sSub>
                      <m:sSubPr>
                        <m:ctrlPr>
                          <a:rPr lang="en-US" sz="1500" i="1">
                            <a:latin typeface="Cambria Math" panose="02040503050406030204" pitchFamily="18" charset="0"/>
                          </a:rPr>
                        </m:ctrlPr>
                      </m:sSubPr>
                      <m:e>
                        <m:r>
                          <a:rPr lang="en-US" sz="1500" i="1">
                            <a:latin typeface="Cambria Math" panose="02040503050406030204" pitchFamily="18" charset="0"/>
                          </a:rPr>
                          <m:t>𝑡</m:t>
                        </m:r>
                      </m:e>
                      <m:sub>
                        <m:r>
                          <a:rPr lang="en-US" sz="1500" i="1">
                            <a:latin typeface="Cambria Math" panose="02040503050406030204" pitchFamily="18" charset="0"/>
                          </a:rPr>
                          <m:t>2</m:t>
                        </m:r>
                      </m:sub>
                    </m:sSub>
                  </m:oMath>
                </a14:m>
                <a:r>
                  <a:rPr lang="en-US" sz="1500" dirty="0">
                    <a:latin typeface="Times New Roman" panose="02020603050405020304" pitchFamily="18" charset="0"/>
                    <a:cs typeface="Times New Roman" panose="02020603050405020304" pitchFamily="18" charset="0"/>
                  </a:rPr>
                  <a:t> </a:t>
                </a:r>
              </a:p>
              <a:p>
                <a:pPr algn="ctr"/>
                <a:endParaRPr lang="en-US" sz="1500" b="0" i="1"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500" b="0" i="1" smtClean="0">
                        <a:latin typeface="Cambria Math" panose="02040503050406030204" pitchFamily="18" charset="0"/>
                      </a:rPr>
                      <m:t> </m:t>
                    </m:r>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𝑡</m:t>
                        </m:r>
                      </m:e>
                      <m:sub>
                        <m:r>
                          <a:rPr lang="en-US" sz="1500" b="0" i="1" smtClean="0">
                            <a:latin typeface="Cambria Math" panose="02040503050406030204" pitchFamily="18" charset="0"/>
                          </a:rPr>
                          <m:t>1</m:t>
                        </m:r>
                      </m:sub>
                    </m:sSub>
                    <m:r>
                      <a:rPr lang="en-US" sz="1500" b="0" i="1" smtClean="0">
                        <a:latin typeface="Cambria Math" panose="02040503050406030204" pitchFamily="18" charset="0"/>
                      </a:rPr>
                      <m:t> </m:t>
                    </m:r>
                    <m:r>
                      <a:rPr lang="en-US" sz="1500" b="0" i="1" smtClean="0">
                        <a:latin typeface="Cambria Math" panose="02040503050406030204" pitchFamily="18" charset="0"/>
                      </a:rPr>
                      <m:t>𝑎𝑛𝑑</m:t>
                    </m:r>
                    <m:r>
                      <a:rPr lang="en-US" sz="1500" b="0" i="1" smtClean="0">
                        <a:latin typeface="Cambria Math" panose="02040503050406030204" pitchFamily="18" charset="0"/>
                      </a:rPr>
                      <m:t> </m:t>
                    </m:r>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𝑡</m:t>
                        </m:r>
                      </m:e>
                      <m:sub>
                        <m:r>
                          <a:rPr lang="en-US" sz="1500" b="0" i="1" smtClean="0">
                            <a:latin typeface="Cambria Math" panose="02040503050406030204" pitchFamily="18" charset="0"/>
                          </a:rPr>
                          <m:t>2</m:t>
                        </m:r>
                      </m:sub>
                    </m:sSub>
                  </m:oMath>
                </a14:m>
                <a:r>
                  <a:rPr lang="en-US" sz="1500" dirty="0">
                    <a:latin typeface="Times New Roman" panose="02020603050405020304" pitchFamily="18" charset="0"/>
                    <a:cs typeface="Times New Roman" panose="02020603050405020304" pitchFamily="18" charset="0"/>
                  </a:rPr>
                  <a:t> will map to the same vector although they are different entities.</a:t>
                </a:r>
              </a:p>
            </p:txBody>
          </p:sp>
        </mc:Choice>
        <mc:Fallback>
          <p:sp>
            <p:nvSpPr>
              <p:cNvPr id="14" name="TextBox 13">
                <a:extLst>
                  <a:ext uri="{FF2B5EF4-FFF2-40B4-BE49-F238E27FC236}">
                    <a16:creationId xmlns:a16="http://schemas.microsoft.com/office/drawing/2014/main" id="{04EF8395-49BE-4037-99BE-F4578073C934}"/>
                  </a:ext>
                </a:extLst>
              </p:cNvPr>
              <p:cNvSpPr txBox="1">
                <a:spLocks noRot="1" noChangeAspect="1" noMove="1" noResize="1" noEditPoints="1" noAdjustHandles="1" noChangeArrowheads="1" noChangeShapeType="1" noTextEdit="1"/>
              </p:cNvSpPr>
              <p:nvPr/>
            </p:nvSpPr>
            <p:spPr>
              <a:xfrm>
                <a:off x="4072596" y="3172791"/>
                <a:ext cx="3805311" cy="1754326"/>
              </a:xfrm>
              <a:prstGeom prst="rect">
                <a:avLst/>
              </a:prstGeom>
              <a:blipFill>
                <a:blip r:embed="rId5"/>
                <a:stretch>
                  <a:fillRect t="-1736" b="-312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D511456B-58BD-41DB-B962-FDAE6F5E5BCE}"/>
              </a:ext>
            </a:extLst>
          </p:cNvPr>
          <p:cNvPicPr>
            <a:picLocks noChangeAspect="1"/>
          </p:cNvPicPr>
          <p:nvPr/>
        </p:nvPicPr>
        <p:blipFill>
          <a:blip r:embed="rId6"/>
          <a:stretch>
            <a:fillRect/>
          </a:stretch>
        </p:blipFill>
        <p:spPr>
          <a:xfrm>
            <a:off x="1883721" y="1640054"/>
            <a:ext cx="1653538" cy="1280531"/>
          </a:xfrm>
          <a:prstGeom prst="rect">
            <a:avLst/>
          </a:prstGeom>
        </p:spPr>
      </p:pic>
      <p:pic>
        <p:nvPicPr>
          <p:cNvPr id="9" name="Picture 8">
            <a:extLst>
              <a:ext uri="{FF2B5EF4-FFF2-40B4-BE49-F238E27FC236}">
                <a16:creationId xmlns:a16="http://schemas.microsoft.com/office/drawing/2014/main" id="{E2719935-DD9F-4324-9A29-E4B7556F5350}"/>
              </a:ext>
            </a:extLst>
          </p:cNvPr>
          <p:cNvPicPr>
            <a:picLocks noChangeAspect="1"/>
          </p:cNvPicPr>
          <p:nvPr/>
        </p:nvPicPr>
        <p:blipFill>
          <a:blip r:embed="rId7"/>
          <a:stretch>
            <a:fillRect/>
          </a:stretch>
        </p:blipFill>
        <p:spPr>
          <a:xfrm>
            <a:off x="5031660" y="1640054"/>
            <a:ext cx="1715201" cy="1278386"/>
          </a:xfrm>
          <a:prstGeom prst="rect">
            <a:avLst/>
          </a:prstGeom>
        </p:spPr>
      </p:pic>
      <p:sp>
        <p:nvSpPr>
          <p:cNvPr id="8" name="Title 1">
            <a:extLst>
              <a:ext uri="{FF2B5EF4-FFF2-40B4-BE49-F238E27FC236}">
                <a16:creationId xmlns:a16="http://schemas.microsoft.com/office/drawing/2014/main" id="{2605C8A0-07A1-437B-9558-92A72B122C12}"/>
              </a:ext>
            </a:extLst>
          </p:cNvPr>
          <p:cNvSpPr>
            <a:spLocks noGrp="1"/>
          </p:cNvSpPr>
          <p:nvPr>
            <p:ph type="title"/>
          </p:nvPr>
        </p:nvSpPr>
        <p:spPr>
          <a:xfrm>
            <a:off x="720000" y="445025"/>
            <a:ext cx="6409200" cy="572700"/>
          </a:xfrm>
        </p:spPr>
        <p:txBody>
          <a:bodyPr/>
          <a:lstStyle/>
          <a:p>
            <a:pPr algn="l"/>
            <a:r>
              <a:rPr lang="en-US" dirty="0">
                <a:latin typeface="Times New Roman" panose="02020603050405020304" pitchFamily="18" charset="0"/>
                <a:cs typeface="Times New Roman" panose="02020603050405020304" pitchFamily="18" charset="0"/>
              </a:rPr>
              <a:t>Literature Survey - </a:t>
            </a:r>
            <a:r>
              <a:rPr lang="en-US" dirty="0" err="1">
                <a:latin typeface="Times New Roman" panose="02020603050405020304" pitchFamily="18" charset="0"/>
                <a:cs typeface="Times New Roman" panose="02020603050405020304" pitchFamily="18" charset="0"/>
              </a:rPr>
              <a:t>T</a:t>
            </a:r>
            <a:r>
              <a:rPr lang="en-US" cap="none" dirty="0" err="1">
                <a:latin typeface="Times New Roman" panose="02020603050405020304" pitchFamily="18" charset="0"/>
                <a:cs typeface="Times New Roman" panose="02020603050405020304" pitchFamily="18" charset="0"/>
              </a:rPr>
              <a:t>rans</a:t>
            </a:r>
            <a:r>
              <a:rPr lang="en-US" dirty="0" err="1">
                <a:latin typeface="Times New Roman" panose="02020603050405020304" pitchFamily="18" charset="0"/>
                <a:cs typeface="Times New Roman" panose="02020603050405020304" pitchFamily="18" charset="0"/>
              </a:rPr>
              <a:t>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D022314-9090-4C5A-AEA8-6EC552F4A703}"/>
              </a:ext>
            </a:extLst>
          </p:cNvPr>
          <p:cNvSpPr txBox="1"/>
          <p:nvPr/>
        </p:nvSpPr>
        <p:spPr>
          <a:xfrm>
            <a:off x="-112427" y="1203182"/>
            <a:ext cx="307121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Limitations :</a:t>
            </a:r>
          </a:p>
        </p:txBody>
      </p:sp>
    </p:spTree>
    <p:extLst>
      <p:ext uri="{BB962C8B-B14F-4D97-AF65-F5344CB8AC3E}">
        <p14:creationId xmlns:p14="http://schemas.microsoft.com/office/powerpoint/2010/main" val="717974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Google Shape;1048;p59">
                <a:extLst>
                  <a:ext uri="{FF2B5EF4-FFF2-40B4-BE49-F238E27FC236}">
                    <a16:creationId xmlns:a16="http://schemas.microsoft.com/office/drawing/2014/main" id="{7DE1CF23-06DA-471E-8AD0-4915992A162A}"/>
                  </a:ext>
                </a:extLst>
              </p:cNvPr>
              <p:cNvSpPr txBox="1">
                <a:spLocks/>
              </p:cNvSpPr>
              <p:nvPr/>
            </p:nvSpPr>
            <p:spPr>
              <a:xfrm>
                <a:off x="720000" y="1167386"/>
                <a:ext cx="4747846" cy="3667760"/>
              </a:xfrm>
              <a:prstGeom prst="rect">
                <a:avLst/>
              </a:prstGeom>
            </p:spPr>
            <p:txBody>
              <a:bodyPr spcFirstLastPara="1" vert="horz" wrap="square" lIns="91425" tIns="91425" rIns="91425" bIns="91425" rtlCol="0" anchor="t" anchorCtr="0">
                <a:noAutofit/>
              </a:bodyPr>
              <a:lstStyle>
                <a:lvl1pPr marL="457200" lvl="0" indent="-279400" algn="l" defTabSz="685800" rtl="0" eaLnBrk="1" latinLnBrk="0" hangingPunct="1">
                  <a:lnSpc>
                    <a:spcPct val="100000"/>
                  </a:lnSpc>
                  <a:spcBef>
                    <a:spcPts val="0"/>
                  </a:spcBef>
                  <a:spcAft>
                    <a:spcPts val="0"/>
                  </a:spcAft>
                  <a:buClr>
                    <a:srgbClr val="333333"/>
                  </a:buClr>
                  <a:buSzPts val="800"/>
                  <a:buFont typeface="Nunito Light"/>
                  <a:buChar char="●"/>
                  <a:defRPr sz="1350" kern="1200">
                    <a:solidFill>
                      <a:schemeClr val="tx1">
                        <a:lumMod val="85000"/>
                        <a:lumOff val="15000"/>
                      </a:schemeClr>
                    </a:solidFill>
                    <a:latin typeface="+mn-lt"/>
                    <a:ea typeface="+mn-ea"/>
                    <a:cs typeface="+mn-cs"/>
                  </a:defRPr>
                </a:lvl1pPr>
                <a:lvl2pPr marL="914400" lvl="1" indent="-304800" algn="l" defTabSz="685800" rtl="0" eaLnBrk="1" latinLnBrk="0" hangingPunct="1">
                  <a:lnSpc>
                    <a:spcPct val="100000"/>
                  </a:lnSpc>
                  <a:spcBef>
                    <a:spcPts val="0"/>
                  </a:spcBef>
                  <a:spcAft>
                    <a:spcPts val="0"/>
                  </a:spcAft>
                  <a:buClr>
                    <a:srgbClr val="333333"/>
                  </a:buClr>
                  <a:buSzPts val="1200"/>
                  <a:buFont typeface="Nunito Light"/>
                  <a:buChar char="○"/>
                  <a:defRPr sz="1200" kern="1200">
                    <a:solidFill>
                      <a:schemeClr val="tx1">
                        <a:lumMod val="85000"/>
                        <a:lumOff val="15000"/>
                      </a:schemeClr>
                    </a:solidFill>
                    <a:latin typeface="+mn-lt"/>
                    <a:ea typeface="+mn-ea"/>
                    <a:cs typeface="+mn-cs"/>
                  </a:defRPr>
                </a:lvl2pPr>
                <a:lvl3pPr marL="1371600" lvl="2"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3pPr>
                <a:lvl4pPr marL="1828800" lvl="3"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4pPr>
                <a:lvl5pPr marL="2286000" lvl="4"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lumMod val="85000"/>
                        <a:lumOff val="15000"/>
                      </a:schemeClr>
                    </a:solidFill>
                    <a:latin typeface="+mn-lt"/>
                    <a:ea typeface="+mn-ea"/>
                    <a:cs typeface="+mn-cs"/>
                  </a:defRPr>
                </a:lvl5pPr>
                <a:lvl6pPr marL="2743200" lvl="5"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6pPr>
                <a:lvl7pPr marL="3200400" lvl="6"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7pPr>
                <a:lvl8pPr marL="3657600" lvl="7"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8pPr>
                <a:lvl9pPr marL="4114800" lvl="8"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9pPr>
              </a:lstStyle>
              <a:p>
                <a:pPr marL="482600" indent="-342900">
                  <a:spcBef>
                    <a:spcPts val="1000"/>
                  </a:spcBef>
                  <a:buClr>
                    <a:schemeClr val="dk1"/>
                  </a:buClr>
                  <a:buSzPts val="1400"/>
                </a:pPr>
                <a:r>
                  <a:rPr lang="en-US" sz="1800" dirty="0">
                    <a:latin typeface="Times New Roman" panose="02020603050405020304" pitchFamily="18" charset="0"/>
                    <a:cs typeface="Times New Roman" panose="02020603050405020304" pitchFamily="18" charset="0"/>
                  </a:rPr>
                  <a:t>Translation:</a:t>
                </a:r>
              </a:p>
              <a:p>
                <a:pPr marL="939800" lvl="1" indent="-342900">
                  <a:spcBef>
                    <a:spcPts val="1000"/>
                  </a:spcBef>
                  <a:buClr>
                    <a:schemeClr val="dk1"/>
                  </a:buClr>
                  <a:buSzPts val="1400"/>
                </a:pPr>
                <a:r>
                  <a:rPr lang="en-US" sz="1500" dirty="0">
                    <a:latin typeface="Times New Roman" panose="02020603050405020304" pitchFamily="18" charset="0"/>
                    <a:cs typeface="Times New Roman" panose="02020603050405020304" pitchFamily="18" charset="0"/>
                  </a:rPr>
                  <a:t>For a triple (ℎ, </a:t>
                </a:r>
                <a:r>
                  <a:rPr lang="en-US" sz="1500" i="1" dirty="0">
                    <a:latin typeface="Times New Roman" panose="02020603050405020304" pitchFamily="18" charset="0"/>
                    <a:cs typeface="Times New Roman" panose="02020603050405020304" pitchFamily="18" charset="0"/>
                  </a:rPr>
                  <a:t>r, t</a:t>
                </a:r>
                <a:r>
                  <a:rPr lang="en-US" sz="1500" dirty="0">
                    <a:latin typeface="Times New Roman" panose="02020603050405020304" pitchFamily="18" charset="0"/>
                    <a:cs typeface="Times New Roman" panose="02020603050405020304" pitchFamily="18" charset="0"/>
                  </a:rPr>
                  <a:t>), let </a:t>
                </a:r>
                <a:r>
                  <a:rPr lang="en-US" sz="1500" b="1" i="1" dirty="0">
                    <a:latin typeface="Times New Roman" panose="02020603050405020304" pitchFamily="18" charset="0"/>
                    <a:cs typeface="Times New Roman" panose="02020603050405020304" pitchFamily="18" charset="0"/>
                  </a:rPr>
                  <a:t>h, r, t </a:t>
                </a:r>
                <a:r>
                  <a:rPr lang="en-US" sz="15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1500" b="1" i="1" smtClean="0">
                            <a:latin typeface="Cambria Math" panose="02040503050406030204" pitchFamily="18" charset="0"/>
                            <a:cs typeface="Times New Roman" panose="02020603050405020304" pitchFamily="18" charset="0"/>
                          </a:rPr>
                        </m:ctrlPr>
                      </m:sSupPr>
                      <m:e>
                        <m:r>
                          <a:rPr lang="en-US" sz="1500" b="1" i="0" smtClean="0">
                            <a:latin typeface="Cambria Math" panose="02040503050406030204" pitchFamily="18" charset="0"/>
                            <a:cs typeface="Times New Roman" panose="02020603050405020304" pitchFamily="18" charset="0"/>
                          </a:rPr>
                          <m:t>𝐑</m:t>
                        </m:r>
                      </m:e>
                      <m:sup>
                        <m:r>
                          <a:rPr lang="en-US" sz="1500" b="1" i="0" smtClean="0">
                            <a:latin typeface="Cambria Math" panose="02040503050406030204" pitchFamily="18" charset="0"/>
                            <a:cs typeface="Times New Roman" panose="02020603050405020304" pitchFamily="18" charset="0"/>
                          </a:rPr>
                          <m:t>𝐝</m:t>
                        </m:r>
                      </m:sup>
                    </m:sSup>
                  </m:oMath>
                </a14:m>
                <a:r>
                  <a:rPr lang="en-US" sz="1500" b="1"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be embedding vectors.</a:t>
                </a:r>
              </a:p>
              <a:p>
                <a:pPr marL="1397000" lvl="2" indent="-342900">
                  <a:spcBef>
                    <a:spcPts val="1000"/>
                  </a:spcBef>
                  <a:buClr>
                    <a:schemeClr val="dk1"/>
                  </a:buClr>
                  <a:buSzPts val="1400"/>
                </a:pPr>
                <a:r>
                  <a:rPr lang="en-US" sz="1500" dirty="0">
                    <a:latin typeface="Times New Roman" panose="02020603050405020304" pitchFamily="18" charset="0"/>
                    <a:cs typeface="Times New Roman" panose="02020603050405020304" pitchFamily="18" charset="0"/>
                  </a:rPr>
                  <a:t>if the given link exists - </a:t>
                </a:r>
                <a:r>
                  <a:rPr lang="en-US" sz="1500" b="1" i="1" dirty="0">
                    <a:latin typeface="Times New Roman" panose="02020603050405020304" pitchFamily="18" charset="0"/>
                    <a:cs typeface="Times New Roman" panose="02020603050405020304" pitchFamily="18" charset="0"/>
                  </a:rPr>
                  <a:t>h </a:t>
                </a:r>
                <a14:m>
                  <m:oMath xmlns:m="http://schemas.openxmlformats.org/officeDocument/2006/math">
                    <m:r>
                      <a:rPr lang="en-US" sz="1500"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500" b="1" i="1" dirty="0">
                    <a:latin typeface="Times New Roman" panose="02020603050405020304" pitchFamily="18" charset="0"/>
                    <a:cs typeface="Times New Roman" panose="02020603050405020304" pitchFamily="18" charset="0"/>
                  </a:rPr>
                  <a:t> r </a:t>
                </a:r>
                <a14:m>
                  <m:oMath xmlns:m="http://schemas.openxmlformats.org/officeDocument/2006/math">
                    <m:r>
                      <a:rPr lang="en-US" sz="1500" b="1" i="1">
                        <a:latin typeface="Cambria Math" panose="02040503050406030204" pitchFamily="18" charset="0"/>
                        <a:ea typeface="Cambria Math" panose="02040503050406030204" pitchFamily="18" charset="0"/>
                        <a:cs typeface="Times New Roman" panose="02020603050405020304" pitchFamily="18" charset="0"/>
                      </a:rPr>
                      <m:t>≈ </m:t>
                    </m:r>
                  </m:oMath>
                </a14:m>
                <a:r>
                  <a:rPr lang="en-US" sz="1500" b="1" i="1" dirty="0">
                    <a:latin typeface="Times New Roman" panose="02020603050405020304" pitchFamily="18" charset="0"/>
                    <a:cs typeface="Times New Roman" panose="02020603050405020304" pitchFamily="18" charset="0"/>
                  </a:rPr>
                  <a:t>t </a:t>
                </a:r>
              </a:p>
              <a:p>
                <a:pPr marL="1397000" lvl="2" indent="-342900">
                  <a:spcBef>
                    <a:spcPts val="1000"/>
                  </a:spcBef>
                  <a:buClr>
                    <a:schemeClr val="dk1"/>
                  </a:buClr>
                  <a:buSzPts val="1400"/>
                </a:pPr>
                <a:r>
                  <a:rPr lang="en-US" sz="1500" dirty="0">
                    <a:latin typeface="Times New Roman" panose="02020603050405020304" pitchFamily="18" charset="0"/>
                    <a:cs typeface="Times New Roman" panose="02020603050405020304" pitchFamily="18" charset="0"/>
                  </a:rPr>
                  <a:t>else </a:t>
                </a:r>
                <a:r>
                  <a:rPr lang="en-US" sz="1500" b="1" i="1" dirty="0">
                    <a:latin typeface="Times New Roman" panose="02020603050405020304" pitchFamily="18" charset="0"/>
                    <a:cs typeface="Times New Roman" panose="02020603050405020304" pitchFamily="18" charset="0"/>
                  </a:rPr>
                  <a:t>h </a:t>
                </a:r>
                <a14:m>
                  <m:oMath xmlns:m="http://schemas.openxmlformats.org/officeDocument/2006/math">
                    <m:r>
                      <a:rPr lang="en-US" sz="1500" b="1" i="1">
                        <a:latin typeface="Cambria Math" panose="02040503050406030204" pitchFamily="18" charset="0"/>
                        <a:ea typeface="Cambria Math" panose="02040503050406030204" pitchFamily="18" charset="0"/>
                        <a:cs typeface="Times New Roman" panose="02020603050405020304" pitchFamily="18" charset="0"/>
                      </a:rPr>
                      <m:t>∘</m:t>
                    </m:r>
                  </m:oMath>
                </a14:m>
                <a:r>
                  <a:rPr lang="en-US" sz="1500" b="1" i="1" dirty="0">
                    <a:latin typeface="Times New Roman" panose="02020603050405020304" pitchFamily="18" charset="0"/>
                    <a:cs typeface="Times New Roman" panose="02020603050405020304" pitchFamily="18" charset="0"/>
                  </a:rPr>
                  <a:t> r </a:t>
                </a:r>
                <a14:m>
                  <m:oMath xmlns:m="http://schemas.openxmlformats.org/officeDocument/2006/math">
                    <m:r>
                      <a:rPr lang="en-US" sz="1500"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500" b="1" i="1" dirty="0">
                    <a:latin typeface="Times New Roman" panose="02020603050405020304" pitchFamily="18" charset="0"/>
                    <a:cs typeface="Times New Roman" panose="02020603050405020304" pitchFamily="18" charset="0"/>
                  </a:rPr>
                  <a:t> t </a:t>
                </a:r>
              </a:p>
              <a:p>
                <a:pPr marL="1397000" lvl="2" indent="-342900">
                  <a:spcBef>
                    <a:spcPts val="1000"/>
                  </a:spcBef>
                  <a:buClr>
                    <a:schemeClr val="dk1"/>
                  </a:buClr>
                  <a:buSzPts val="1400"/>
                </a:pPr>
                <a:r>
                  <a:rPr lang="en-US" sz="1500" dirty="0">
                    <a:latin typeface="Times New Roman" panose="02020603050405020304" pitchFamily="18" charset="0"/>
                    <a:cs typeface="Times New Roman" panose="02020603050405020304" pitchFamily="18" charset="0"/>
                  </a:rPr>
                  <a:t>where ‘</a:t>
                </a:r>
                <a14:m>
                  <m:oMath xmlns:m="http://schemas.openxmlformats.org/officeDocument/2006/math">
                    <m:r>
                      <a:rPr lang="en-US" sz="1500"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500" dirty="0">
                    <a:latin typeface="Times New Roman" panose="02020603050405020304" pitchFamily="18" charset="0"/>
                    <a:cs typeface="Times New Roman" panose="02020603050405020304" pitchFamily="18" charset="0"/>
                  </a:rPr>
                  <a:t>’ is the Hadamard product on the embeddings.</a:t>
                </a:r>
                <a:endParaRPr lang="en-US" sz="1500" b="1" i="1" dirty="0">
                  <a:latin typeface="Times New Roman" panose="02020603050405020304" pitchFamily="18" charset="0"/>
                  <a:cs typeface="Times New Roman" panose="02020603050405020304" pitchFamily="18" charset="0"/>
                </a:endParaRPr>
              </a:p>
              <a:p>
                <a:pPr marL="482600" indent="-342900">
                  <a:spcBef>
                    <a:spcPts val="1000"/>
                  </a:spcBef>
                  <a:buClr>
                    <a:schemeClr val="dk1"/>
                  </a:buClr>
                  <a:buSzPts val="1400"/>
                </a:pPr>
                <a:r>
                  <a:rPr lang="en-US" sz="1800" dirty="0">
                    <a:latin typeface="Times New Roman" panose="02020603050405020304" pitchFamily="18" charset="0"/>
                    <a:cs typeface="Times New Roman" panose="02020603050405020304" pitchFamily="18" charset="0"/>
                  </a:rPr>
                  <a:t>Entity scoring function: </a:t>
                </a:r>
              </a:p>
              <a:p>
                <a:pPr marL="939800" lvl="1" indent="-342900">
                  <a:spcBef>
                    <a:spcPts val="1000"/>
                  </a:spcBef>
                  <a:buClr>
                    <a:schemeClr val="dk1"/>
                  </a:buClr>
                  <a:buSzPts val="1400"/>
                </a:pPr>
                <a14:m>
                  <m:oMath xmlns:m="http://schemas.openxmlformats.org/officeDocument/2006/math">
                    <m:sSub>
                      <m:sSubPr>
                        <m:ctrlPr>
                          <a:rPr lang="en-US" sz="1350" i="1" smtClean="0">
                            <a:latin typeface="Cambria Math" panose="02040503050406030204" pitchFamily="18" charset="0"/>
                            <a:cs typeface="Times New Roman" panose="02020603050405020304" pitchFamily="18" charset="0"/>
                          </a:rPr>
                        </m:ctrlPr>
                      </m:sSubPr>
                      <m:e>
                        <m:r>
                          <a:rPr lang="en-US" sz="1350" b="0" i="1" smtClean="0">
                            <a:latin typeface="Cambria Math" panose="02040503050406030204" pitchFamily="18" charset="0"/>
                            <a:cs typeface="Times New Roman" panose="02020603050405020304" pitchFamily="18" charset="0"/>
                          </a:rPr>
                          <m:t>𝑓</m:t>
                        </m:r>
                      </m:e>
                      <m:sub>
                        <m:r>
                          <a:rPr lang="en-US" sz="1350" b="0" i="1" smtClean="0">
                            <a:latin typeface="Cambria Math" panose="02040503050406030204" pitchFamily="18" charset="0"/>
                            <a:cs typeface="Times New Roman" panose="02020603050405020304" pitchFamily="18" charset="0"/>
                          </a:rPr>
                          <m:t>𝑟</m:t>
                        </m:r>
                      </m:sub>
                    </m:sSub>
                    <m:d>
                      <m:dPr>
                        <m:ctrlPr>
                          <a:rPr lang="en-US" sz="1350" b="0" i="1" smtClean="0">
                            <a:latin typeface="Cambria Math" panose="02040503050406030204" pitchFamily="18" charset="0"/>
                            <a:cs typeface="Times New Roman" panose="02020603050405020304" pitchFamily="18" charset="0"/>
                          </a:rPr>
                        </m:ctrlPr>
                      </m:dPr>
                      <m:e>
                        <m:r>
                          <a:rPr lang="en-US" sz="1350" b="0" i="1" smtClean="0">
                            <a:latin typeface="Cambria Math" panose="02040503050406030204" pitchFamily="18" charset="0"/>
                            <a:cs typeface="Times New Roman" panose="02020603050405020304" pitchFamily="18" charset="0"/>
                          </a:rPr>
                          <m:t>h</m:t>
                        </m:r>
                        <m:r>
                          <a:rPr lang="en-US" sz="1350" b="0" i="1" smtClean="0">
                            <a:latin typeface="Cambria Math" panose="02040503050406030204" pitchFamily="18" charset="0"/>
                            <a:cs typeface="Times New Roman" panose="02020603050405020304" pitchFamily="18" charset="0"/>
                          </a:rPr>
                          <m:t>, </m:t>
                        </m:r>
                        <m:r>
                          <a:rPr lang="en-US" sz="1350" b="0" i="1" smtClean="0">
                            <a:latin typeface="Cambria Math" panose="02040503050406030204" pitchFamily="18" charset="0"/>
                            <a:cs typeface="Times New Roman" panose="02020603050405020304" pitchFamily="18" charset="0"/>
                          </a:rPr>
                          <m:t>𝑡</m:t>
                        </m:r>
                      </m:e>
                    </m:d>
                    <m:r>
                      <a:rPr lang="en-US" sz="1350" b="0" i="1" smtClean="0">
                        <a:latin typeface="Cambria Math" panose="02040503050406030204" pitchFamily="18" charset="0"/>
                        <a:cs typeface="Times New Roman" panose="02020603050405020304" pitchFamily="18" charset="0"/>
                      </a:rPr>
                      <m:t>=</m:t>
                    </m:r>
                  </m:oMath>
                </a14:m>
                <a:r>
                  <a:rPr lang="en-US" sz="135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1350" i="1" dirty="0" smtClean="0">
                            <a:latin typeface="Cambria Math" panose="02040503050406030204" pitchFamily="18" charset="0"/>
                            <a:cs typeface="Times New Roman" panose="02020603050405020304" pitchFamily="18" charset="0"/>
                          </a:rPr>
                        </m:ctrlPr>
                      </m:sSupPr>
                      <m:e>
                        <m:r>
                          <a:rPr lang="en-US" sz="1350" i="1">
                            <a:latin typeface="Cambria Math" panose="02040503050406030204" pitchFamily="18" charset="0"/>
                            <a:cs typeface="Times New Roman" panose="02020603050405020304" pitchFamily="18" charset="0"/>
                          </a:rPr>
                          <m:t>−||</m:t>
                        </m:r>
                        <m:r>
                          <a:rPr lang="en-US" sz="1350" i="1">
                            <a:latin typeface="Cambria Math" panose="02040503050406030204" pitchFamily="18" charset="0"/>
                            <a:cs typeface="Times New Roman" panose="02020603050405020304" pitchFamily="18" charset="0"/>
                          </a:rPr>
                          <m:t>h</m:t>
                        </m:r>
                        <m:r>
                          <a:rPr lang="en-US" sz="1350" b="1" i="1">
                            <a:latin typeface="Cambria Math" panose="02040503050406030204" pitchFamily="18" charset="0"/>
                            <a:ea typeface="Cambria Math" panose="02040503050406030204" pitchFamily="18" charset="0"/>
                            <a:cs typeface="Times New Roman" panose="02020603050405020304" pitchFamily="18" charset="0"/>
                          </a:rPr>
                          <m:t>∘</m:t>
                        </m:r>
                        <m:r>
                          <a:rPr lang="en-US" sz="1350" i="1">
                            <a:latin typeface="Cambria Math" panose="02040503050406030204" pitchFamily="18" charset="0"/>
                            <a:cs typeface="Times New Roman" panose="02020603050405020304" pitchFamily="18" charset="0"/>
                          </a:rPr>
                          <m:t>𝑟</m:t>
                        </m:r>
                        <m:r>
                          <a:rPr lang="en-US" sz="1350" i="1">
                            <a:latin typeface="Cambria Math" panose="02040503050406030204" pitchFamily="18" charset="0"/>
                            <a:cs typeface="Times New Roman" panose="02020603050405020304" pitchFamily="18" charset="0"/>
                          </a:rPr>
                          <m:t> −</m:t>
                        </m:r>
                        <m:r>
                          <a:rPr lang="en-US" sz="1350" i="1">
                            <a:latin typeface="Cambria Math" panose="02040503050406030204" pitchFamily="18" charset="0"/>
                            <a:cs typeface="Times New Roman" panose="02020603050405020304" pitchFamily="18" charset="0"/>
                          </a:rPr>
                          <m:t>𝑡</m:t>
                        </m:r>
                        <m:r>
                          <a:rPr lang="en-US" sz="1350" i="1">
                            <a:latin typeface="Cambria Math" panose="02040503050406030204" pitchFamily="18" charset="0"/>
                            <a:cs typeface="Times New Roman" panose="02020603050405020304" pitchFamily="18" charset="0"/>
                          </a:rPr>
                          <m:t> ||</m:t>
                        </m:r>
                      </m:e>
                      <m:sup>
                        <m:r>
                          <a:rPr lang="en-US" sz="1350" b="0" i="1" dirty="0" smtClean="0">
                            <a:latin typeface="Cambria Math" panose="02040503050406030204" pitchFamily="18" charset="0"/>
                            <a:cs typeface="Times New Roman" panose="02020603050405020304" pitchFamily="18" charset="0"/>
                          </a:rPr>
                          <m:t>2</m:t>
                        </m:r>
                      </m:sup>
                    </m:sSup>
                  </m:oMath>
                </a14:m>
                <a:endParaRPr lang="en-US" sz="1350" dirty="0">
                  <a:latin typeface="Times New Roman" panose="02020603050405020304" pitchFamily="18" charset="0"/>
                  <a:cs typeface="Times New Roman" panose="02020603050405020304" pitchFamily="18" charset="0"/>
                </a:endParaRPr>
              </a:p>
            </p:txBody>
          </p:sp>
        </mc:Choice>
        <mc:Fallback>
          <p:sp>
            <p:nvSpPr>
              <p:cNvPr id="4" name="Google Shape;1048;p59">
                <a:extLst>
                  <a:ext uri="{FF2B5EF4-FFF2-40B4-BE49-F238E27FC236}">
                    <a16:creationId xmlns:a16="http://schemas.microsoft.com/office/drawing/2014/main" id="{7DE1CF23-06DA-471E-8AD0-4915992A162A}"/>
                  </a:ext>
                </a:extLst>
              </p:cNvPr>
              <p:cNvSpPr txBox="1">
                <a:spLocks noRot="1" noChangeAspect="1" noMove="1" noResize="1" noEditPoints="1" noAdjustHandles="1" noChangeArrowheads="1" noChangeShapeType="1" noTextEdit="1"/>
              </p:cNvSpPr>
              <p:nvPr/>
            </p:nvSpPr>
            <p:spPr>
              <a:xfrm>
                <a:off x="720000" y="1167386"/>
                <a:ext cx="4747846" cy="3667760"/>
              </a:xfrm>
              <a:prstGeom prst="rect">
                <a:avLst/>
              </a:prstGeom>
              <a:blipFill>
                <a:blip r:embed="rId3"/>
                <a:stretch>
                  <a:fillRect r="-1155"/>
                </a:stretch>
              </a:blipFill>
            </p:spPr>
            <p:txBody>
              <a:bodyPr/>
              <a:lstStyle/>
              <a:p>
                <a:r>
                  <a:rPr lang="en-US">
                    <a:noFill/>
                  </a:rPr>
                  <a:t> </a:t>
                </a:r>
              </a:p>
            </p:txBody>
          </p:sp>
        </mc:Fallback>
      </mc:AlternateContent>
      <p:pic>
        <p:nvPicPr>
          <p:cNvPr id="5" name="Picture 4" descr="Experience Excellence, Transformative Research &amp; Innovation">
            <a:extLst>
              <a:ext uri="{FF2B5EF4-FFF2-40B4-BE49-F238E27FC236}">
                <a16:creationId xmlns:a16="http://schemas.microsoft.com/office/drawing/2014/main" id="{913939B1-F50C-46B7-B040-21BB528EA1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9632" y="213262"/>
            <a:ext cx="1604912" cy="74310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0E66FD3-5660-47F7-9382-15F17B7F62C8}"/>
              </a:ext>
            </a:extLst>
          </p:cNvPr>
          <p:cNvSpPr txBox="1"/>
          <p:nvPr/>
        </p:nvSpPr>
        <p:spPr>
          <a:xfrm>
            <a:off x="939456" y="4598198"/>
            <a:ext cx="3923479" cy="646331"/>
          </a:xfrm>
          <a:prstGeom prst="rect">
            <a:avLst/>
          </a:prstGeom>
          <a:noFill/>
        </p:spPr>
        <p:txBody>
          <a:bodyPr wrap="square" rtlCol="0">
            <a:spAutoFit/>
          </a:bodyPr>
          <a:lstStyle/>
          <a:p>
            <a:r>
              <a:rPr lang="en-US" sz="900" dirty="0">
                <a:latin typeface="Times New Roman" panose="02020603050405020304" pitchFamily="18" charset="0"/>
                <a:cs typeface="Times New Roman" panose="02020603050405020304" pitchFamily="18" charset="0"/>
              </a:rPr>
              <a:t>The Hadamard product is a binary operation that takes in two matrices of the same dimensions and returns a matrix of the multiplied corresponding elements. </a:t>
            </a:r>
          </a:p>
          <a:p>
            <a:endParaRPr lang="en-US" dirty="0"/>
          </a:p>
        </p:txBody>
      </p:sp>
      <p:pic>
        <p:nvPicPr>
          <p:cNvPr id="6" name="Picture 5">
            <a:extLst>
              <a:ext uri="{FF2B5EF4-FFF2-40B4-BE49-F238E27FC236}">
                <a16:creationId xmlns:a16="http://schemas.microsoft.com/office/drawing/2014/main" id="{8F903DF2-E50E-4C4A-B8AC-605A5E64DA6F}"/>
              </a:ext>
            </a:extLst>
          </p:cNvPr>
          <p:cNvPicPr>
            <a:picLocks noChangeAspect="1"/>
          </p:cNvPicPr>
          <p:nvPr/>
        </p:nvPicPr>
        <p:blipFill>
          <a:blip r:embed="rId5"/>
          <a:stretch>
            <a:fillRect/>
          </a:stretch>
        </p:blipFill>
        <p:spPr>
          <a:xfrm>
            <a:off x="5971881" y="1443587"/>
            <a:ext cx="1934308" cy="976544"/>
          </a:xfrm>
          <a:prstGeom prst="rect">
            <a:avLst/>
          </a:prstGeom>
        </p:spPr>
      </p:pic>
      <p:pic>
        <p:nvPicPr>
          <p:cNvPr id="10" name="Picture 9">
            <a:extLst>
              <a:ext uri="{FF2B5EF4-FFF2-40B4-BE49-F238E27FC236}">
                <a16:creationId xmlns:a16="http://schemas.microsoft.com/office/drawing/2014/main" id="{5750E6D1-7D19-42F3-B884-7EF98757909A}"/>
              </a:ext>
            </a:extLst>
          </p:cNvPr>
          <p:cNvPicPr>
            <a:picLocks noChangeAspect="1"/>
          </p:cNvPicPr>
          <p:nvPr/>
        </p:nvPicPr>
        <p:blipFill>
          <a:blip r:embed="rId6"/>
          <a:stretch>
            <a:fillRect/>
          </a:stretch>
        </p:blipFill>
        <p:spPr>
          <a:xfrm>
            <a:off x="5673526" y="2723369"/>
            <a:ext cx="2531018" cy="1874829"/>
          </a:xfrm>
          <a:prstGeom prst="rect">
            <a:avLst/>
          </a:prstGeom>
        </p:spPr>
      </p:pic>
      <p:sp>
        <p:nvSpPr>
          <p:cNvPr id="8" name="Title 1">
            <a:extLst>
              <a:ext uri="{FF2B5EF4-FFF2-40B4-BE49-F238E27FC236}">
                <a16:creationId xmlns:a16="http://schemas.microsoft.com/office/drawing/2014/main" id="{91CE4BD4-1078-4385-82A2-34950808488B}"/>
              </a:ext>
            </a:extLst>
          </p:cNvPr>
          <p:cNvSpPr>
            <a:spLocks noGrp="1"/>
          </p:cNvSpPr>
          <p:nvPr>
            <p:ph type="title"/>
          </p:nvPr>
        </p:nvSpPr>
        <p:spPr>
          <a:xfrm>
            <a:off x="720000" y="445025"/>
            <a:ext cx="6409200" cy="572700"/>
          </a:xfrm>
        </p:spPr>
        <p:txBody>
          <a:bodyPr/>
          <a:lstStyle/>
          <a:p>
            <a:pPr algn="l"/>
            <a:r>
              <a:rPr lang="en-US" dirty="0">
                <a:latin typeface="Times New Roman" panose="02020603050405020304" pitchFamily="18" charset="0"/>
                <a:cs typeface="Times New Roman" panose="02020603050405020304" pitchFamily="18" charset="0"/>
              </a:rPr>
              <a:t>Literature Survey -</a:t>
            </a:r>
            <a:r>
              <a:rPr lang="en-US" dirty="0" err="1">
                <a:latin typeface="Times New Roman" panose="02020603050405020304" pitchFamily="18" charset="0"/>
                <a:cs typeface="Times New Roman" panose="02020603050405020304" pitchFamily="18" charset="0"/>
              </a:rPr>
              <a:t>R</a:t>
            </a:r>
            <a:r>
              <a:rPr lang="en-US" cap="none" dirty="0" err="1">
                <a:latin typeface="Times New Roman" panose="02020603050405020304" pitchFamily="18" charset="0"/>
                <a:cs typeface="Times New Roman" panose="02020603050405020304" pitchFamily="18" charset="0"/>
              </a:rPr>
              <a:t>otat</a:t>
            </a:r>
            <a:r>
              <a:rPr lang="en-US" dirty="0" err="1">
                <a:latin typeface="Times New Roman" panose="02020603050405020304" pitchFamily="18" charset="0"/>
                <a:cs typeface="Times New Roman" panose="02020603050405020304" pitchFamily="18" charset="0"/>
              </a:rPr>
              <a:t>E</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0016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xperience Excellence, Transformative Research &amp; Innovation">
            <a:extLst>
              <a:ext uri="{FF2B5EF4-FFF2-40B4-BE49-F238E27FC236}">
                <a16:creationId xmlns:a16="http://schemas.microsoft.com/office/drawing/2014/main" id="{913939B1-F50C-46B7-B040-21BB528EA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9632" y="213262"/>
            <a:ext cx="1604912" cy="74310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0D9DCBC-4A34-4E40-93B3-08E321E1B9E5}"/>
              </a:ext>
            </a:extLst>
          </p:cNvPr>
          <p:cNvPicPr>
            <a:picLocks noChangeAspect="1"/>
          </p:cNvPicPr>
          <p:nvPr/>
        </p:nvPicPr>
        <p:blipFill>
          <a:blip r:embed="rId4"/>
          <a:stretch>
            <a:fillRect/>
          </a:stretch>
        </p:blipFill>
        <p:spPr>
          <a:xfrm>
            <a:off x="1392701" y="1236442"/>
            <a:ext cx="2475915" cy="1575074"/>
          </a:xfrm>
          <a:prstGeom prst="rect">
            <a:avLst/>
          </a:prstGeom>
        </p:spPr>
      </p:pic>
      <p:pic>
        <p:nvPicPr>
          <p:cNvPr id="9" name="Picture 8">
            <a:extLst>
              <a:ext uri="{FF2B5EF4-FFF2-40B4-BE49-F238E27FC236}">
                <a16:creationId xmlns:a16="http://schemas.microsoft.com/office/drawing/2014/main" id="{8811BA33-EDF1-4C45-9652-8881D8E0C8B5}"/>
              </a:ext>
            </a:extLst>
          </p:cNvPr>
          <p:cNvPicPr>
            <a:picLocks noChangeAspect="1"/>
          </p:cNvPicPr>
          <p:nvPr/>
        </p:nvPicPr>
        <p:blipFill>
          <a:blip r:embed="rId5"/>
          <a:stretch>
            <a:fillRect/>
          </a:stretch>
        </p:blipFill>
        <p:spPr>
          <a:xfrm>
            <a:off x="4572000" y="1236442"/>
            <a:ext cx="2470379" cy="1575074"/>
          </a:xfrm>
          <a:prstGeom prst="rect">
            <a:avLst/>
          </a:prstGeom>
        </p:spPr>
      </p:pic>
      <p:pic>
        <p:nvPicPr>
          <p:cNvPr id="11" name="Picture 10">
            <a:extLst>
              <a:ext uri="{FF2B5EF4-FFF2-40B4-BE49-F238E27FC236}">
                <a16:creationId xmlns:a16="http://schemas.microsoft.com/office/drawing/2014/main" id="{14C3C3C8-E948-4C69-A5C6-309A6C4926E9}"/>
              </a:ext>
            </a:extLst>
          </p:cNvPr>
          <p:cNvPicPr>
            <a:picLocks noChangeAspect="1"/>
          </p:cNvPicPr>
          <p:nvPr/>
        </p:nvPicPr>
        <p:blipFill>
          <a:blip r:embed="rId6"/>
          <a:stretch>
            <a:fillRect/>
          </a:stretch>
        </p:blipFill>
        <p:spPr>
          <a:xfrm>
            <a:off x="1377084" y="3135275"/>
            <a:ext cx="2491532" cy="1575074"/>
          </a:xfrm>
          <a:prstGeom prst="rect">
            <a:avLst/>
          </a:prstGeom>
        </p:spPr>
      </p:pic>
      <p:pic>
        <p:nvPicPr>
          <p:cNvPr id="17" name="Picture 16">
            <a:extLst>
              <a:ext uri="{FF2B5EF4-FFF2-40B4-BE49-F238E27FC236}">
                <a16:creationId xmlns:a16="http://schemas.microsoft.com/office/drawing/2014/main" id="{C5C3EF6C-86D1-40DB-B5EF-6C797D769804}"/>
              </a:ext>
            </a:extLst>
          </p:cNvPr>
          <p:cNvPicPr>
            <a:picLocks noChangeAspect="1"/>
          </p:cNvPicPr>
          <p:nvPr/>
        </p:nvPicPr>
        <p:blipFill>
          <a:blip r:embed="rId7"/>
          <a:stretch>
            <a:fillRect/>
          </a:stretch>
        </p:blipFill>
        <p:spPr>
          <a:xfrm>
            <a:off x="4572000" y="3135275"/>
            <a:ext cx="2378053" cy="1575074"/>
          </a:xfrm>
          <a:prstGeom prst="rect">
            <a:avLst/>
          </a:prstGeom>
        </p:spPr>
      </p:pic>
      <p:sp>
        <p:nvSpPr>
          <p:cNvPr id="18" name="TextBox 17">
            <a:extLst>
              <a:ext uri="{FF2B5EF4-FFF2-40B4-BE49-F238E27FC236}">
                <a16:creationId xmlns:a16="http://schemas.microsoft.com/office/drawing/2014/main" id="{DEB6D5B2-C93A-4312-BB43-127DCE0F385F}"/>
              </a:ext>
            </a:extLst>
          </p:cNvPr>
          <p:cNvSpPr txBox="1"/>
          <p:nvPr/>
        </p:nvSpPr>
        <p:spPr>
          <a:xfrm>
            <a:off x="7319631" y="3322647"/>
            <a:ext cx="1493777" cy="1015663"/>
          </a:xfrm>
          <a:prstGeom prst="rect">
            <a:avLst/>
          </a:prstGeom>
          <a:noFill/>
        </p:spPr>
        <p:txBody>
          <a:bodyPr wrap="square" rtlCol="0">
            <a:spAutoFit/>
          </a:bodyPr>
          <a:lstStyle/>
          <a:p>
            <a:r>
              <a:rPr lang="en-US" sz="1200" b="0" i="0" dirty="0" err="1">
                <a:solidFill>
                  <a:srgbClr val="242424"/>
                </a:solidFill>
                <a:effectLst/>
                <a:latin typeface="Times New Roman" panose="02020603050405020304" pitchFamily="18" charset="0"/>
                <a:cs typeface="Times New Roman" panose="02020603050405020304" pitchFamily="18" charset="0"/>
              </a:rPr>
              <a:t>RotatE</a:t>
            </a:r>
            <a:r>
              <a:rPr lang="en-US" sz="1200" b="0" i="0" dirty="0">
                <a:solidFill>
                  <a:srgbClr val="242424"/>
                </a:solidFill>
                <a:effectLst/>
                <a:latin typeface="Times New Roman" panose="02020603050405020304" pitchFamily="18" charset="0"/>
                <a:cs typeface="Times New Roman" panose="02020603050405020304" pitchFamily="18" charset="0"/>
              </a:rPr>
              <a:t> can model symmetric relations that </a:t>
            </a:r>
            <a:r>
              <a:rPr lang="en-US" sz="1200" b="0" i="0" dirty="0" err="1">
                <a:solidFill>
                  <a:srgbClr val="242424"/>
                </a:solidFill>
                <a:effectLst/>
                <a:latin typeface="Times New Roman" panose="02020603050405020304" pitchFamily="18" charset="0"/>
                <a:cs typeface="Times New Roman" panose="02020603050405020304" pitchFamily="18" charset="0"/>
              </a:rPr>
              <a:t>TransE</a:t>
            </a:r>
            <a:r>
              <a:rPr lang="en-US" sz="1200" b="0" i="0" dirty="0">
                <a:solidFill>
                  <a:srgbClr val="242424"/>
                </a:solidFill>
                <a:effectLst/>
                <a:latin typeface="Times New Roman" panose="02020603050405020304" pitchFamily="18" charset="0"/>
                <a:cs typeface="Times New Roman" panose="02020603050405020304" pitchFamily="18" charset="0"/>
              </a:rPr>
              <a:t> cannot express! It does so as 180-degree rotations.</a:t>
            </a:r>
            <a:endParaRPr lang="en-US" sz="1200" dirty="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0B113D49-A217-4E3A-91C0-6AD4147EBC9F}"/>
              </a:ext>
            </a:extLst>
          </p:cNvPr>
          <p:cNvSpPr>
            <a:spLocks noGrp="1"/>
          </p:cNvSpPr>
          <p:nvPr>
            <p:ph type="title"/>
          </p:nvPr>
        </p:nvSpPr>
        <p:spPr>
          <a:xfrm>
            <a:off x="720000" y="445025"/>
            <a:ext cx="6409200" cy="572700"/>
          </a:xfrm>
        </p:spPr>
        <p:txBody>
          <a:bodyPr/>
          <a:lstStyle/>
          <a:p>
            <a:pPr algn="l"/>
            <a:r>
              <a:rPr lang="en-US" dirty="0">
                <a:latin typeface="Times New Roman" panose="02020603050405020304" pitchFamily="18" charset="0"/>
                <a:cs typeface="Times New Roman" panose="02020603050405020304" pitchFamily="18" charset="0"/>
              </a:rPr>
              <a:t>Literature Survey -</a:t>
            </a:r>
            <a:r>
              <a:rPr lang="en-US" dirty="0" err="1">
                <a:latin typeface="Times New Roman" panose="02020603050405020304" pitchFamily="18" charset="0"/>
                <a:cs typeface="Times New Roman" panose="02020603050405020304" pitchFamily="18" charset="0"/>
              </a:rPr>
              <a:t>R</a:t>
            </a:r>
            <a:r>
              <a:rPr lang="en-US" cap="none" dirty="0" err="1">
                <a:latin typeface="Times New Roman" panose="02020603050405020304" pitchFamily="18" charset="0"/>
                <a:cs typeface="Times New Roman" panose="02020603050405020304" pitchFamily="18" charset="0"/>
              </a:rPr>
              <a:t>otat</a:t>
            </a:r>
            <a:r>
              <a:rPr lang="en-US" dirty="0" err="1">
                <a:latin typeface="Times New Roman" panose="02020603050405020304" pitchFamily="18" charset="0"/>
                <a:cs typeface="Times New Roman" panose="02020603050405020304" pitchFamily="18" charset="0"/>
              </a:rPr>
              <a:t>E</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1943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xperience Excellence, Transformative Research &amp; Innovation">
            <a:extLst>
              <a:ext uri="{FF2B5EF4-FFF2-40B4-BE49-F238E27FC236}">
                <a16:creationId xmlns:a16="http://schemas.microsoft.com/office/drawing/2014/main" id="{913939B1-F50C-46B7-B040-21BB528EA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9632" y="213262"/>
            <a:ext cx="1604912" cy="74310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8ED0D6A-AE7A-4F96-8A12-F5C3BDA62DCC}"/>
              </a:ext>
            </a:extLst>
          </p:cNvPr>
          <p:cNvPicPr>
            <a:picLocks noChangeAspect="1"/>
          </p:cNvPicPr>
          <p:nvPr/>
        </p:nvPicPr>
        <p:blipFill>
          <a:blip r:embed="rId4"/>
          <a:stretch>
            <a:fillRect/>
          </a:stretch>
        </p:blipFill>
        <p:spPr>
          <a:xfrm>
            <a:off x="924882" y="2571750"/>
            <a:ext cx="3259890" cy="1317985"/>
          </a:xfrm>
          <a:prstGeom prst="rect">
            <a:avLst/>
          </a:prstGeom>
        </p:spPr>
      </p:pic>
      <p:pic>
        <p:nvPicPr>
          <p:cNvPr id="8" name="Picture 7">
            <a:extLst>
              <a:ext uri="{FF2B5EF4-FFF2-40B4-BE49-F238E27FC236}">
                <a16:creationId xmlns:a16="http://schemas.microsoft.com/office/drawing/2014/main" id="{30D516A0-0DC3-4686-94BB-B34F02D22CBD}"/>
              </a:ext>
            </a:extLst>
          </p:cNvPr>
          <p:cNvPicPr>
            <a:picLocks noChangeAspect="1"/>
          </p:cNvPicPr>
          <p:nvPr/>
        </p:nvPicPr>
        <p:blipFill>
          <a:blip r:embed="rId5"/>
          <a:stretch>
            <a:fillRect/>
          </a:stretch>
        </p:blipFill>
        <p:spPr>
          <a:xfrm>
            <a:off x="4515729" y="2111052"/>
            <a:ext cx="3850115" cy="2470638"/>
          </a:xfrm>
          <a:prstGeom prst="rect">
            <a:avLst/>
          </a:prstGeom>
        </p:spPr>
      </p:pic>
      <p:sp>
        <p:nvSpPr>
          <p:cNvPr id="6" name="Title 1">
            <a:extLst>
              <a:ext uri="{FF2B5EF4-FFF2-40B4-BE49-F238E27FC236}">
                <a16:creationId xmlns:a16="http://schemas.microsoft.com/office/drawing/2014/main" id="{941B19F9-5BF7-4ADA-9AA0-CC4FCEC85277}"/>
              </a:ext>
            </a:extLst>
          </p:cNvPr>
          <p:cNvSpPr>
            <a:spLocks noGrp="1"/>
          </p:cNvSpPr>
          <p:nvPr>
            <p:ph type="title"/>
          </p:nvPr>
        </p:nvSpPr>
        <p:spPr>
          <a:xfrm>
            <a:off x="720000" y="445025"/>
            <a:ext cx="6409200" cy="572700"/>
          </a:xfrm>
        </p:spPr>
        <p:txBody>
          <a:bodyPr/>
          <a:lstStyle/>
          <a:p>
            <a:pPr algn="l"/>
            <a:r>
              <a:rPr lang="en-US" dirty="0">
                <a:latin typeface="Times New Roman" panose="02020603050405020304" pitchFamily="18" charset="0"/>
                <a:cs typeface="Times New Roman" panose="02020603050405020304" pitchFamily="18" charset="0"/>
              </a:rPr>
              <a:t>Literature Survey -</a:t>
            </a:r>
            <a:r>
              <a:rPr lang="en-US" dirty="0" err="1">
                <a:latin typeface="Times New Roman" panose="02020603050405020304" pitchFamily="18" charset="0"/>
                <a:cs typeface="Times New Roman" panose="02020603050405020304" pitchFamily="18" charset="0"/>
              </a:rPr>
              <a:t>R</a:t>
            </a:r>
            <a:r>
              <a:rPr lang="en-US" cap="none" dirty="0" err="1">
                <a:latin typeface="Times New Roman" panose="02020603050405020304" pitchFamily="18" charset="0"/>
                <a:cs typeface="Times New Roman" panose="02020603050405020304" pitchFamily="18" charset="0"/>
              </a:rPr>
              <a:t>otat</a:t>
            </a:r>
            <a:r>
              <a:rPr lang="en-US" dirty="0" err="1">
                <a:latin typeface="Times New Roman" panose="02020603050405020304" pitchFamily="18" charset="0"/>
                <a:cs typeface="Times New Roman" panose="02020603050405020304" pitchFamily="18" charset="0"/>
              </a:rPr>
              <a:t>E</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C330D1C-71E8-4FFA-BED0-EA552AA20E90}"/>
              </a:ext>
            </a:extLst>
          </p:cNvPr>
          <p:cNvSpPr txBox="1"/>
          <p:nvPr/>
        </p:nvSpPr>
        <p:spPr>
          <a:xfrm>
            <a:off x="-112427" y="1203182"/>
            <a:ext cx="307121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Limitations :</a:t>
            </a:r>
          </a:p>
        </p:txBody>
      </p:sp>
    </p:spTree>
    <p:extLst>
      <p:ext uri="{BB962C8B-B14F-4D97-AF65-F5344CB8AC3E}">
        <p14:creationId xmlns:p14="http://schemas.microsoft.com/office/powerpoint/2010/main" val="2511896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Google Shape;1048;p59">
                <a:extLst>
                  <a:ext uri="{FF2B5EF4-FFF2-40B4-BE49-F238E27FC236}">
                    <a16:creationId xmlns:a16="http://schemas.microsoft.com/office/drawing/2014/main" id="{7DE1CF23-06DA-471E-8AD0-4915992A162A}"/>
                  </a:ext>
                </a:extLst>
              </p:cNvPr>
              <p:cNvSpPr txBox="1">
                <a:spLocks/>
              </p:cNvSpPr>
              <p:nvPr/>
            </p:nvSpPr>
            <p:spPr>
              <a:xfrm>
                <a:off x="720000" y="1251792"/>
                <a:ext cx="4572000" cy="3667760"/>
              </a:xfrm>
              <a:prstGeom prst="rect">
                <a:avLst/>
              </a:prstGeom>
            </p:spPr>
            <p:txBody>
              <a:bodyPr spcFirstLastPara="1" vert="horz" wrap="square" lIns="91425" tIns="91425" rIns="91425" bIns="91425" rtlCol="0" anchor="t" anchorCtr="0">
                <a:noAutofit/>
              </a:bodyPr>
              <a:lstStyle>
                <a:lvl1pPr marL="457200" lvl="0" indent="-279400" algn="l" defTabSz="685800" rtl="0" eaLnBrk="1" latinLnBrk="0" hangingPunct="1">
                  <a:lnSpc>
                    <a:spcPct val="100000"/>
                  </a:lnSpc>
                  <a:spcBef>
                    <a:spcPts val="0"/>
                  </a:spcBef>
                  <a:spcAft>
                    <a:spcPts val="0"/>
                  </a:spcAft>
                  <a:buClr>
                    <a:srgbClr val="333333"/>
                  </a:buClr>
                  <a:buSzPts val="800"/>
                  <a:buFont typeface="Nunito Light"/>
                  <a:buChar char="●"/>
                  <a:defRPr sz="1350" kern="1200">
                    <a:solidFill>
                      <a:schemeClr val="tx1">
                        <a:lumMod val="85000"/>
                        <a:lumOff val="15000"/>
                      </a:schemeClr>
                    </a:solidFill>
                    <a:latin typeface="+mn-lt"/>
                    <a:ea typeface="+mn-ea"/>
                    <a:cs typeface="+mn-cs"/>
                  </a:defRPr>
                </a:lvl1pPr>
                <a:lvl2pPr marL="914400" lvl="1" indent="-304800" algn="l" defTabSz="685800" rtl="0" eaLnBrk="1" latinLnBrk="0" hangingPunct="1">
                  <a:lnSpc>
                    <a:spcPct val="100000"/>
                  </a:lnSpc>
                  <a:spcBef>
                    <a:spcPts val="0"/>
                  </a:spcBef>
                  <a:spcAft>
                    <a:spcPts val="0"/>
                  </a:spcAft>
                  <a:buClr>
                    <a:srgbClr val="333333"/>
                  </a:buClr>
                  <a:buSzPts val="1200"/>
                  <a:buFont typeface="Nunito Light"/>
                  <a:buChar char="○"/>
                  <a:defRPr sz="1200" kern="1200">
                    <a:solidFill>
                      <a:schemeClr val="tx1">
                        <a:lumMod val="85000"/>
                        <a:lumOff val="15000"/>
                      </a:schemeClr>
                    </a:solidFill>
                    <a:latin typeface="+mn-lt"/>
                    <a:ea typeface="+mn-ea"/>
                    <a:cs typeface="+mn-cs"/>
                  </a:defRPr>
                </a:lvl2pPr>
                <a:lvl3pPr marL="1371600" lvl="2"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3pPr>
                <a:lvl4pPr marL="1828800" lvl="3"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4pPr>
                <a:lvl5pPr marL="2286000" lvl="4"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lumMod val="85000"/>
                        <a:lumOff val="15000"/>
                      </a:schemeClr>
                    </a:solidFill>
                    <a:latin typeface="+mn-lt"/>
                    <a:ea typeface="+mn-ea"/>
                    <a:cs typeface="+mn-cs"/>
                  </a:defRPr>
                </a:lvl5pPr>
                <a:lvl6pPr marL="2743200" lvl="5"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6pPr>
                <a:lvl7pPr marL="3200400" lvl="6"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7pPr>
                <a:lvl8pPr marL="3657600" lvl="7"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8pPr>
                <a:lvl9pPr marL="4114800" lvl="8"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9pPr>
              </a:lstStyle>
              <a:p>
                <a:pPr marL="482600" indent="-342900">
                  <a:spcBef>
                    <a:spcPts val="1000"/>
                  </a:spcBef>
                  <a:buClr>
                    <a:schemeClr val="dk1"/>
                  </a:buClr>
                  <a:buSzPts val="1400"/>
                </a:pPr>
                <a:r>
                  <a:rPr lang="en-US" sz="1800" dirty="0">
                    <a:latin typeface="Times New Roman" panose="02020603050405020304" pitchFamily="18" charset="0"/>
                    <a:cs typeface="Times New Roman" panose="02020603050405020304" pitchFamily="18" charset="0"/>
                  </a:rPr>
                  <a:t>For a triple (ℎ, </a:t>
                </a:r>
                <a:r>
                  <a:rPr lang="en-US" sz="1800" i="1" dirty="0">
                    <a:latin typeface="Times New Roman" panose="02020603050405020304" pitchFamily="18" charset="0"/>
                    <a:cs typeface="Times New Roman" panose="02020603050405020304" pitchFamily="18" charset="0"/>
                  </a:rPr>
                  <a:t>r, t</a:t>
                </a:r>
                <a:r>
                  <a:rPr lang="en-US" sz="1800" dirty="0">
                    <a:latin typeface="Times New Roman" panose="02020603050405020304" pitchFamily="18" charset="0"/>
                    <a:cs typeface="Times New Roman" panose="02020603050405020304" pitchFamily="18" charset="0"/>
                  </a:rPr>
                  <a:t>), let </a:t>
                </a:r>
                <a:r>
                  <a:rPr lang="en-US" sz="1800" b="1" i="1" dirty="0">
                    <a:latin typeface="Times New Roman" panose="02020603050405020304" pitchFamily="18" charset="0"/>
                    <a:cs typeface="Times New Roman" panose="02020603050405020304" pitchFamily="18" charset="0"/>
                  </a:rPr>
                  <a:t>h, r, t </a:t>
                </a:r>
                <a:r>
                  <a:rPr lang="en-US" sz="18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1800" b="1" i="1" smtClean="0">
                            <a:latin typeface="Cambria Math" panose="02040503050406030204" pitchFamily="18" charset="0"/>
                            <a:cs typeface="Times New Roman" panose="02020603050405020304" pitchFamily="18" charset="0"/>
                          </a:rPr>
                        </m:ctrlPr>
                      </m:sSupPr>
                      <m:e>
                        <m:r>
                          <a:rPr lang="en-US" sz="1800" b="1" i="0" smtClean="0">
                            <a:latin typeface="Cambria Math" panose="02040503050406030204" pitchFamily="18" charset="0"/>
                            <a:cs typeface="Times New Roman" panose="02020603050405020304" pitchFamily="18" charset="0"/>
                          </a:rPr>
                          <m:t>𝐑</m:t>
                        </m:r>
                      </m:e>
                      <m:sup>
                        <m:r>
                          <a:rPr lang="en-US" sz="1800" b="1" i="0" smtClean="0">
                            <a:latin typeface="Cambria Math" panose="02040503050406030204" pitchFamily="18" charset="0"/>
                            <a:cs typeface="Times New Roman" panose="02020603050405020304" pitchFamily="18" charset="0"/>
                          </a:rPr>
                          <m:t>𝐝</m:t>
                        </m:r>
                      </m:sup>
                    </m:sSup>
                  </m:oMath>
                </a14:m>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be embedding vectors.</a:t>
                </a:r>
                <a:endParaRPr lang="en-US" sz="1800" b="1" i="1" dirty="0">
                  <a:latin typeface="Times New Roman" panose="02020603050405020304" pitchFamily="18" charset="0"/>
                  <a:cs typeface="Times New Roman" panose="02020603050405020304" pitchFamily="18" charset="0"/>
                </a:endParaRPr>
              </a:p>
              <a:p>
                <a:pPr marL="1397000" lvl="2" indent="-342900">
                  <a:spcBef>
                    <a:spcPts val="1000"/>
                  </a:spcBef>
                  <a:buClr>
                    <a:schemeClr val="dk1"/>
                  </a:buClr>
                  <a:buSzPts val="1400"/>
                </a:pPr>
                <a:endParaRPr lang="en-US" sz="1500" b="1" i="1" dirty="0">
                  <a:latin typeface="Times New Roman" panose="02020603050405020304" pitchFamily="18" charset="0"/>
                  <a:cs typeface="Times New Roman" panose="02020603050405020304" pitchFamily="18" charset="0"/>
                </a:endParaRPr>
              </a:p>
              <a:p>
                <a:pPr marL="482600" indent="-342900">
                  <a:spcBef>
                    <a:spcPts val="1000"/>
                  </a:spcBef>
                  <a:buClr>
                    <a:schemeClr val="dk1"/>
                  </a:buClr>
                  <a:buSzPts val="1400"/>
                </a:pPr>
                <a:r>
                  <a:rPr lang="en-US" sz="1800" dirty="0">
                    <a:latin typeface="Times New Roman" panose="02020603050405020304" pitchFamily="18" charset="0"/>
                    <a:cs typeface="Times New Roman" panose="02020603050405020304" pitchFamily="18" charset="0"/>
                  </a:rPr>
                  <a:t>Score function:</a:t>
                </a:r>
              </a:p>
              <a:p>
                <a:pPr marL="939800" lvl="1" indent="-342900">
                  <a:spcBef>
                    <a:spcPts val="1000"/>
                  </a:spcBef>
                  <a:buClr>
                    <a:schemeClr val="dk1"/>
                  </a:buClr>
                  <a:buSzPts val="1400"/>
                </a:pPr>
                <a:r>
                  <a:rPr lang="en-US" sz="135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350" i="1" smtClean="0">
                            <a:latin typeface="Cambria Math" panose="02040503050406030204" pitchFamily="18" charset="0"/>
                            <a:cs typeface="Times New Roman" panose="02020603050405020304" pitchFamily="18" charset="0"/>
                          </a:rPr>
                        </m:ctrlPr>
                      </m:sSubPr>
                      <m:e>
                        <m:r>
                          <a:rPr lang="en-US" sz="1350" b="0" i="1" smtClean="0">
                            <a:latin typeface="Cambria Math" panose="02040503050406030204" pitchFamily="18" charset="0"/>
                            <a:cs typeface="Times New Roman" panose="02020603050405020304" pitchFamily="18" charset="0"/>
                          </a:rPr>
                          <m:t>𝑓</m:t>
                        </m:r>
                      </m:e>
                      <m:sub>
                        <m:r>
                          <a:rPr lang="en-US" sz="1350" b="0" i="1" smtClean="0">
                            <a:latin typeface="Cambria Math" panose="02040503050406030204" pitchFamily="18" charset="0"/>
                            <a:cs typeface="Times New Roman" panose="02020603050405020304" pitchFamily="18" charset="0"/>
                          </a:rPr>
                          <m:t>𝑟</m:t>
                        </m:r>
                      </m:sub>
                    </m:sSub>
                    <m:d>
                      <m:dPr>
                        <m:ctrlPr>
                          <a:rPr lang="en-US" sz="1350" b="0" i="1" smtClean="0">
                            <a:latin typeface="Cambria Math" panose="02040503050406030204" pitchFamily="18" charset="0"/>
                            <a:cs typeface="Times New Roman" panose="02020603050405020304" pitchFamily="18" charset="0"/>
                          </a:rPr>
                        </m:ctrlPr>
                      </m:dPr>
                      <m:e>
                        <m:r>
                          <a:rPr lang="en-US" sz="1350" b="0" i="1" smtClean="0">
                            <a:latin typeface="Cambria Math" panose="02040503050406030204" pitchFamily="18" charset="0"/>
                            <a:cs typeface="Times New Roman" panose="02020603050405020304" pitchFamily="18" charset="0"/>
                          </a:rPr>
                          <m:t>h</m:t>
                        </m:r>
                        <m:r>
                          <a:rPr lang="en-US" sz="1350" b="0" i="1" smtClean="0">
                            <a:latin typeface="Cambria Math" panose="02040503050406030204" pitchFamily="18" charset="0"/>
                            <a:cs typeface="Times New Roman" panose="02020603050405020304" pitchFamily="18" charset="0"/>
                          </a:rPr>
                          <m:t>, </m:t>
                        </m:r>
                        <m:r>
                          <a:rPr lang="en-US" sz="1350" b="0" i="1" smtClean="0">
                            <a:latin typeface="Cambria Math" panose="02040503050406030204" pitchFamily="18" charset="0"/>
                            <a:cs typeface="Times New Roman" panose="02020603050405020304" pitchFamily="18" charset="0"/>
                          </a:rPr>
                          <m:t>𝑡</m:t>
                        </m:r>
                      </m:e>
                    </m:d>
                    <m:r>
                      <a:rPr lang="en-US" sz="1350" b="0" i="1" smtClean="0">
                        <a:latin typeface="Cambria Math" panose="02040503050406030204" pitchFamily="18" charset="0"/>
                        <a:cs typeface="Times New Roman" panose="02020603050405020304" pitchFamily="18" charset="0"/>
                      </a:rPr>
                      <m:t>= &lt;</m:t>
                    </m:r>
                    <m:r>
                      <a:rPr lang="en-US" sz="1350" b="0" i="1" smtClean="0">
                        <a:latin typeface="Cambria Math" panose="02040503050406030204" pitchFamily="18" charset="0"/>
                        <a:cs typeface="Times New Roman" panose="02020603050405020304" pitchFamily="18" charset="0"/>
                      </a:rPr>
                      <m:t>h</m:t>
                    </m:r>
                    <m:r>
                      <a:rPr lang="en-US" sz="1350" b="0" i="1" smtClean="0">
                        <a:latin typeface="Cambria Math" panose="02040503050406030204" pitchFamily="18" charset="0"/>
                        <a:cs typeface="Times New Roman" panose="02020603050405020304" pitchFamily="18" charset="0"/>
                      </a:rPr>
                      <m:t>, </m:t>
                    </m:r>
                    <m:r>
                      <a:rPr lang="en-US" sz="1350" b="0" i="1" smtClean="0">
                        <a:latin typeface="Cambria Math" panose="02040503050406030204" pitchFamily="18" charset="0"/>
                        <a:cs typeface="Times New Roman" panose="02020603050405020304" pitchFamily="18" charset="0"/>
                      </a:rPr>
                      <m:t>𝑟</m:t>
                    </m:r>
                    <m:r>
                      <a:rPr lang="en-US" sz="1350" b="0" i="1" smtClean="0">
                        <a:latin typeface="Cambria Math" panose="02040503050406030204" pitchFamily="18" charset="0"/>
                        <a:cs typeface="Times New Roman" panose="02020603050405020304" pitchFamily="18" charset="0"/>
                      </a:rPr>
                      <m:t>, </m:t>
                    </m:r>
                    <m:r>
                      <a:rPr lang="en-US" sz="1350" b="0" i="1" smtClean="0">
                        <a:latin typeface="Cambria Math" panose="02040503050406030204" pitchFamily="18" charset="0"/>
                        <a:cs typeface="Times New Roman" panose="02020603050405020304" pitchFamily="18" charset="0"/>
                      </a:rPr>
                      <m:t>𝑡</m:t>
                    </m:r>
                    <m:r>
                      <a:rPr lang="en-US" sz="1350" b="0" i="1" smtClean="0">
                        <a:latin typeface="Cambria Math" panose="02040503050406030204" pitchFamily="18" charset="0"/>
                        <a:cs typeface="Times New Roman" panose="02020603050405020304" pitchFamily="18" charset="0"/>
                      </a:rPr>
                      <m:t>&gt;</m:t>
                    </m:r>
                    <m:r>
                      <a:rPr lang="en-US" sz="1350" b="0" i="0" smtClean="0">
                        <a:latin typeface="Cambria Math" panose="02040503050406030204" pitchFamily="18" charset="0"/>
                        <a:cs typeface="Times New Roman" panose="02020603050405020304" pitchFamily="18" charset="0"/>
                      </a:rPr>
                      <m:t> </m:t>
                    </m:r>
                    <m:r>
                      <a:rPr lang="en-US" sz="1350" b="0" i="1" smtClean="0">
                        <a:latin typeface="Cambria Math" panose="02040503050406030204" pitchFamily="18" charset="0"/>
                        <a:cs typeface="Times New Roman" panose="02020603050405020304" pitchFamily="18" charset="0"/>
                      </a:rPr>
                      <m:t>=</m:t>
                    </m:r>
                    <m:sSub>
                      <m:sSubPr>
                        <m:ctrlPr>
                          <a:rPr lang="en-US" sz="1350" b="0" i="1" smtClean="0">
                            <a:latin typeface="Cambria Math" panose="02040503050406030204" pitchFamily="18" charset="0"/>
                            <a:cs typeface="Times New Roman" panose="02020603050405020304" pitchFamily="18" charset="0"/>
                          </a:rPr>
                        </m:ctrlPr>
                      </m:sSubPr>
                      <m:e>
                        <m:r>
                          <a:rPr lang="en-US" sz="1350" i="1">
                            <a:latin typeface="Cambria Math" panose="02040503050406030204" pitchFamily="18" charset="0"/>
                            <a:ea typeface="Cambria Math" panose="02040503050406030204" pitchFamily="18" charset="0"/>
                            <a:cs typeface="Times New Roman" panose="02020603050405020304" pitchFamily="18" charset="0"/>
                          </a:rPr>
                          <m:t>∑</m:t>
                        </m:r>
                      </m:e>
                      <m:sub>
                        <m:r>
                          <a:rPr lang="en-US" sz="1350" b="0" i="1" smtClean="0">
                            <a:latin typeface="Cambria Math" panose="02040503050406030204" pitchFamily="18" charset="0"/>
                            <a:cs typeface="Times New Roman" panose="02020603050405020304" pitchFamily="18" charset="0"/>
                          </a:rPr>
                          <m:t>𝑖</m:t>
                        </m:r>
                        <m:r>
                          <a:rPr lang="en-US" sz="1350" b="0" i="1" smtClean="0">
                            <a:latin typeface="Cambria Math" panose="02040503050406030204" pitchFamily="18" charset="0"/>
                            <a:cs typeface="Times New Roman" panose="02020603050405020304" pitchFamily="18" charset="0"/>
                          </a:rPr>
                          <m:t> </m:t>
                        </m:r>
                      </m:sub>
                    </m:sSub>
                    <m:r>
                      <a:rPr lang="en-US" sz="1350" b="0" i="1" smtClean="0">
                        <a:latin typeface="Cambria Math" panose="02040503050406030204" pitchFamily="18" charset="0"/>
                        <a:cs typeface="Times New Roman" panose="02020603050405020304" pitchFamily="18" charset="0"/>
                      </a:rPr>
                      <m:t> </m:t>
                    </m:r>
                    <m:sSub>
                      <m:sSubPr>
                        <m:ctrlPr>
                          <a:rPr lang="en-US" sz="1350" b="0" i="1" smtClean="0">
                            <a:latin typeface="Cambria Math" panose="02040503050406030204" pitchFamily="18" charset="0"/>
                            <a:cs typeface="Times New Roman" panose="02020603050405020304" pitchFamily="18" charset="0"/>
                          </a:rPr>
                        </m:ctrlPr>
                      </m:sSubPr>
                      <m:e>
                        <m:r>
                          <a:rPr lang="en-US" sz="1350" b="0" i="1" smtClean="0">
                            <a:latin typeface="Cambria Math" panose="02040503050406030204" pitchFamily="18" charset="0"/>
                            <a:cs typeface="Times New Roman" panose="02020603050405020304" pitchFamily="18" charset="0"/>
                          </a:rPr>
                          <m:t>h</m:t>
                        </m:r>
                      </m:e>
                      <m:sub>
                        <m:r>
                          <a:rPr lang="en-US" sz="1350" b="0" i="1" smtClean="0">
                            <a:latin typeface="Cambria Math" panose="02040503050406030204" pitchFamily="18" charset="0"/>
                            <a:cs typeface="Times New Roman" panose="02020603050405020304" pitchFamily="18" charset="0"/>
                          </a:rPr>
                          <m:t>𝑖</m:t>
                        </m:r>
                      </m:sub>
                    </m:sSub>
                    <m:r>
                      <a:rPr lang="en-US" sz="1350" b="0" i="1" smtClean="0">
                        <a:latin typeface="Cambria Math" panose="02040503050406030204" pitchFamily="18" charset="0"/>
                        <a:cs typeface="Times New Roman" panose="02020603050405020304" pitchFamily="18" charset="0"/>
                      </a:rPr>
                      <m:t> . </m:t>
                    </m:r>
                    <m:sSub>
                      <m:sSubPr>
                        <m:ctrlPr>
                          <a:rPr lang="en-US" sz="1350" b="0" i="1" smtClean="0">
                            <a:latin typeface="Cambria Math" panose="02040503050406030204" pitchFamily="18" charset="0"/>
                            <a:cs typeface="Times New Roman" panose="02020603050405020304" pitchFamily="18" charset="0"/>
                          </a:rPr>
                        </m:ctrlPr>
                      </m:sSubPr>
                      <m:e>
                        <m:r>
                          <a:rPr lang="en-US" sz="1350" b="0" i="1" smtClean="0">
                            <a:latin typeface="Cambria Math" panose="02040503050406030204" pitchFamily="18" charset="0"/>
                            <a:cs typeface="Times New Roman" panose="02020603050405020304" pitchFamily="18" charset="0"/>
                          </a:rPr>
                          <m:t>𝑟</m:t>
                        </m:r>
                      </m:e>
                      <m:sub>
                        <m:r>
                          <a:rPr lang="en-US" sz="1350" b="0" i="1" smtClean="0">
                            <a:latin typeface="Cambria Math" panose="02040503050406030204" pitchFamily="18" charset="0"/>
                            <a:cs typeface="Times New Roman" panose="02020603050405020304" pitchFamily="18" charset="0"/>
                          </a:rPr>
                          <m:t>𝑖</m:t>
                        </m:r>
                      </m:sub>
                    </m:sSub>
                    <m:r>
                      <a:rPr lang="en-US" sz="1350" b="0" i="1" smtClean="0">
                        <a:latin typeface="Cambria Math" panose="02040503050406030204" pitchFamily="18" charset="0"/>
                        <a:cs typeface="Times New Roman" panose="02020603050405020304" pitchFamily="18" charset="0"/>
                      </a:rPr>
                      <m:t> . </m:t>
                    </m:r>
                    <m:sSub>
                      <m:sSubPr>
                        <m:ctrlPr>
                          <a:rPr lang="en-US" sz="1350" b="0" i="1" smtClean="0">
                            <a:latin typeface="Cambria Math" panose="02040503050406030204" pitchFamily="18" charset="0"/>
                            <a:cs typeface="Times New Roman" panose="02020603050405020304" pitchFamily="18" charset="0"/>
                          </a:rPr>
                        </m:ctrlPr>
                      </m:sSubPr>
                      <m:e>
                        <m:r>
                          <a:rPr lang="en-US" sz="1350" b="0" i="1" smtClean="0">
                            <a:latin typeface="Cambria Math" panose="02040503050406030204" pitchFamily="18" charset="0"/>
                            <a:cs typeface="Times New Roman" panose="02020603050405020304" pitchFamily="18" charset="0"/>
                          </a:rPr>
                          <m:t>𝑡</m:t>
                        </m:r>
                      </m:e>
                      <m:sub>
                        <m:r>
                          <a:rPr lang="en-US" sz="1350" b="0" i="1" smtClean="0">
                            <a:latin typeface="Cambria Math" panose="02040503050406030204" pitchFamily="18" charset="0"/>
                            <a:cs typeface="Times New Roman" panose="02020603050405020304" pitchFamily="18" charset="0"/>
                          </a:rPr>
                          <m:t>𝑖</m:t>
                        </m:r>
                      </m:sub>
                    </m:sSub>
                  </m:oMath>
                </a14:m>
                <a:endParaRPr lang="en-US" sz="1350" dirty="0">
                  <a:latin typeface="Times New Roman" panose="02020603050405020304" pitchFamily="18" charset="0"/>
                  <a:cs typeface="Times New Roman" panose="02020603050405020304" pitchFamily="18" charset="0"/>
                </a:endParaRPr>
              </a:p>
              <a:p>
                <a:pPr marL="482600" indent="-342900">
                  <a:spcBef>
                    <a:spcPts val="1000"/>
                  </a:spcBef>
                  <a:buClr>
                    <a:schemeClr val="dk1"/>
                  </a:buClr>
                  <a:buSzPts val="1400"/>
                </a:pPr>
                <a:endParaRPr lang="en-US" sz="1500" dirty="0">
                  <a:latin typeface="Times New Roman" panose="02020603050405020304" pitchFamily="18" charset="0"/>
                  <a:cs typeface="Times New Roman" panose="02020603050405020304" pitchFamily="18" charset="0"/>
                </a:endParaRPr>
              </a:p>
              <a:p>
                <a:pPr marL="482600" indent="-342900">
                  <a:spcBef>
                    <a:spcPts val="1000"/>
                  </a:spcBef>
                  <a:buClr>
                    <a:schemeClr val="dk1"/>
                  </a:buClr>
                  <a:buSzPts val="1400"/>
                </a:pPr>
                <a:r>
                  <a:rPr lang="en-US" sz="1800" dirty="0">
                    <a:latin typeface="Times New Roman" panose="02020603050405020304" pitchFamily="18" charset="0"/>
                    <a:cs typeface="Times New Roman" panose="02020603050405020304" pitchFamily="18" charset="0"/>
                  </a:rPr>
                  <a:t>Intuition of score function:</a:t>
                </a:r>
              </a:p>
              <a:p>
                <a:pPr marL="939800" lvl="1" indent="-342900">
                  <a:spcBef>
                    <a:spcPts val="1000"/>
                  </a:spcBef>
                  <a:buClr>
                    <a:schemeClr val="dk1"/>
                  </a:buClr>
                  <a:buSzPts val="1400"/>
                </a:pPr>
                <a:r>
                  <a:rPr lang="en-US" sz="1500" dirty="0">
                    <a:latin typeface="Times New Roman" panose="02020603050405020304" pitchFamily="18" charset="0"/>
                    <a:cs typeface="Times New Roman" panose="02020603050405020304" pitchFamily="18" charset="0"/>
                  </a:rPr>
                  <a:t>Cosine similarity between </a:t>
                </a:r>
                <a14:m>
                  <m:oMath xmlns:m="http://schemas.openxmlformats.org/officeDocument/2006/math">
                    <m:r>
                      <a:rPr lang="en-US" sz="1500" b="0" i="1" smtClean="0">
                        <a:latin typeface="Cambria Math" panose="02040503050406030204" pitchFamily="18" charset="0"/>
                        <a:cs typeface="Times New Roman" panose="02020603050405020304" pitchFamily="18" charset="0"/>
                      </a:rPr>
                      <m:t>h</m:t>
                    </m:r>
                    <m:r>
                      <a:rPr lang="en-US" sz="1500" b="0" i="1" smtClean="0">
                        <a:latin typeface="Cambria Math" panose="02040503050406030204" pitchFamily="18" charset="0"/>
                        <a:cs typeface="Times New Roman" panose="02020603050405020304" pitchFamily="18" charset="0"/>
                      </a:rPr>
                      <m:t> . </m:t>
                    </m:r>
                    <m:r>
                      <a:rPr lang="en-US" sz="1500" b="0" i="1" smtClean="0">
                        <a:latin typeface="Cambria Math" panose="02040503050406030204" pitchFamily="18" charset="0"/>
                        <a:cs typeface="Times New Roman" panose="02020603050405020304" pitchFamily="18" charset="0"/>
                      </a:rPr>
                      <m:t>𝑟</m:t>
                    </m:r>
                    <m:r>
                      <a:rPr lang="en-US" sz="1500" b="0" i="1" smtClean="0">
                        <a:latin typeface="Cambria Math" panose="02040503050406030204" pitchFamily="18" charset="0"/>
                        <a:cs typeface="Times New Roman" panose="02020603050405020304" pitchFamily="18" charset="0"/>
                      </a:rPr>
                      <m:t> </m:t>
                    </m:r>
                    <m:r>
                      <a:rPr lang="en-US" sz="1500" b="0" i="1" smtClean="0">
                        <a:latin typeface="Cambria Math" panose="02040503050406030204" pitchFamily="18" charset="0"/>
                        <a:cs typeface="Times New Roman" panose="02020603050405020304" pitchFamily="18" charset="0"/>
                      </a:rPr>
                      <m:t>𝑎𝑛𝑑</m:t>
                    </m:r>
                    <m:r>
                      <a:rPr lang="en-US" sz="1500" b="0" i="1" smtClean="0">
                        <a:latin typeface="Cambria Math" panose="02040503050406030204" pitchFamily="18" charset="0"/>
                        <a:cs typeface="Times New Roman" panose="02020603050405020304" pitchFamily="18" charset="0"/>
                      </a:rPr>
                      <m:t> </m:t>
                    </m:r>
                    <m:r>
                      <a:rPr lang="en-US" sz="1500" b="0" i="1" smtClean="0">
                        <a:latin typeface="Cambria Math" panose="02040503050406030204" pitchFamily="18" charset="0"/>
                        <a:cs typeface="Times New Roman" panose="02020603050405020304" pitchFamily="18" charset="0"/>
                      </a:rPr>
                      <m:t>𝑡</m:t>
                    </m:r>
                  </m:oMath>
                </a14:m>
                <a:endParaRPr lang="en-US" sz="1500" dirty="0">
                  <a:latin typeface="Times New Roman" panose="02020603050405020304" pitchFamily="18" charset="0"/>
                  <a:cs typeface="Times New Roman" panose="02020603050405020304" pitchFamily="18" charset="0"/>
                </a:endParaRPr>
              </a:p>
            </p:txBody>
          </p:sp>
        </mc:Choice>
        <mc:Fallback>
          <p:sp>
            <p:nvSpPr>
              <p:cNvPr id="4" name="Google Shape;1048;p59">
                <a:extLst>
                  <a:ext uri="{FF2B5EF4-FFF2-40B4-BE49-F238E27FC236}">
                    <a16:creationId xmlns:a16="http://schemas.microsoft.com/office/drawing/2014/main" id="{7DE1CF23-06DA-471E-8AD0-4915992A162A}"/>
                  </a:ext>
                </a:extLst>
              </p:cNvPr>
              <p:cNvSpPr txBox="1">
                <a:spLocks noRot="1" noChangeAspect="1" noMove="1" noResize="1" noEditPoints="1" noAdjustHandles="1" noChangeArrowheads="1" noChangeShapeType="1" noTextEdit="1"/>
              </p:cNvSpPr>
              <p:nvPr/>
            </p:nvSpPr>
            <p:spPr>
              <a:xfrm>
                <a:off x="720000" y="1251792"/>
                <a:ext cx="4572000" cy="3667760"/>
              </a:xfrm>
              <a:prstGeom prst="rect">
                <a:avLst/>
              </a:prstGeom>
              <a:blipFill>
                <a:blip r:embed="rId3"/>
                <a:stretch>
                  <a:fillRect/>
                </a:stretch>
              </a:blipFill>
            </p:spPr>
            <p:txBody>
              <a:bodyPr/>
              <a:lstStyle/>
              <a:p>
                <a:r>
                  <a:rPr lang="en-US">
                    <a:noFill/>
                  </a:rPr>
                  <a:t> </a:t>
                </a:r>
              </a:p>
            </p:txBody>
          </p:sp>
        </mc:Fallback>
      </mc:AlternateContent>
      <p:pic>
        <p:nvPicPr>
          <p:cNvPr id="5" name="Picture 4" descr="Experience Excellence, Transformative Research &amp; Innovation">
            <a:extLst>
              <a:ext uri="{FF2B5EF4-FFF2-40B4-BE49-F238E27FC236}">
                <a16:creationId xmlns:a16="http://schemas.microsoft.com/office/drawing/2014/main" id="{913939B1-F50C-46B7-B040-21BB528EA1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9632" y="213262"/>
            <a:ext cx="1604912" cy="74310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30C273F-BB1F-4D8B-96D7-3457646CB5D5}"/>
              </a:ext>
            </a:extLst>
          </p:cNvPr>
          <p:cNvPicPr>
            <a:picLocks noChangeAspect="1"/>
          </p:cNvPicPr>
          <p:nvPr/>
        </p:nvPicPr>
        <p:blipFill rotWithShape="1">
          <a:blip r:embed="rId5"/>
          <a:srcRect l="10010" r="10652"/>
          <a:stretch/>
        </p:blipFill>
        <p:spPr>
          <a:xfrm>
            <a:off x="4719711" y="1405777"/>
            <a:ext cx="3908217" cy="2331945"/>
          </a:xfrm>
          <a:prstGeom prst="rect">
            <a:avLst/>
          </a:prstGeom>
        </p:spPr>
      </p:pic>
      <p:sp>
        <p:nvSpPr>
          <p:cNvPr id="6" name="Title 1">
            <a:extLst>
              <a:ext uri="{FF2B5EF4-FFF2-40B4-BE49-F238E27FC236}">
                <a16:creationId xmlns:a16="http://schemas.microsoft.com/office/drawing/2014/main" id="{D1944CEC-EA67-45AC-B1E7-EE8A2ABF838D}"/>
              </a:ext>
            </a:extLst>
          </p:cNvPr>
          <p:cNvSpPr>
            <a:spLocks noGrp="1"/>
          </p:cNvSpPr>
          <p:nvPr>
            <p:ph type="title"/>
          </p:nvPr>
        </p:nvSpPr>
        <p:spPr>
          <a:xfrm>
            <a:off x="720000" y="445025"/>
            <a:ext cx="6409200" cy="572700"/>
          </a:xfrm>
        </p:spPr>
        <p:txBody>
          <a:bodyPr/>
          <a:lstStyle/>
          <a:p>
            <a:pPr algn="l"/>
            <a:r>
              <a:rPr lang="en-US" dirty="0">
                <a:latin typeface="Times New Roman" panose="02020603050405020304" pitchFamily="18" charset="0"/>
                <a:cs typeface="Times New Roman" panose="02020603050405020304" pitchFamily="18" charset="0"/>
              </a:rPr>
              <a:t>Literature Survey -</a:t>
            </a:r>
            <a:r>
              <a:rPr lang="en-US" dirty="0" err="1">
                <a:latin typeface="Times New Roman" panose="02020603050405020304" pitchFamily="18" charset="0"/>
                <a:cs typeface="Times New Roman" panose="02020603050405020304" pitchFamily="18" charset="0"/>
              </a:rPr>
              <a:t>D</a:t>
            </a:r>
            <a:r>
              <a:rPr lang="en-US" cap="none" dirty="0" err="1">
                <a:latin typeface="Times New Roman" panose="02020603050405020304" pitchFamily="18" charset="0"/>
                <a:cs typeface="Times New Roman" panose="02020603050405020304" pitchFamily="18" charset="0"/>
              </a:rPr>
              <a:t>ist</a:t>
            </a:r>
            <a:r>
              <a:rPr lang="en-US" dirty="0" err="1">
                <a:latin typeface="Times New Roman" panose="02020603050405020304" pitchFamily="18" charset="0"/>
                <a:cs typeface="Times New Roman" panose="02020603050405020304" pitchFamily="18" charset="0"/>
              </a:rPr>
              <a:t>M</a:t>
            </a:r>
            <a:r>
              <a:rPr lang="en-US" cap="none" dirty="0" err="1">
                <a:latin typeface="Times New Roman" panose="02020603050405020304" pitchFamily="18" charset="0"/>
                <a:cs typeface="Times New Roman" panose="02020603050405020304" pitchFamily="18" charset="0"/>
              </a:rPr>
              <a:t>ult</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5859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xperience Excellence, Transformative Research &amp; Innovation">
            <a:extLst>
              <a:ext uri="{FF2B5EF4-FFF2-40B4-BE49-F238E27FC236}">
                <a16:creationId xmlns:a16="http://schemas.microsoft.com/office/drawing/2014/main" id="{913939B1-F50C-46B7-B040-21BB528EA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9632" y="213262"/>
            <a:ext cx="1604912" cy="74310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544A555B-A226-49D7-88D6-DB648B120BF7}"/>
                  </a:ext>
                </a:extLst>
              </p:cNvPr>
              <p:cNvSpPr txBox="1"/>
              <p:nvPr/>
            </p:nvSpPr>
            <p:spPr>
              <a:xfrm>
                <a:off x="766690" y="2778895"/>
                <a:ext cx="3603787" cy="129266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Symmetric: </a:t>
                </a:r>
              </a:p>
              <a:p>
                <a:pPr algn="ctr"/>
                <a14:m>
                  <m:oMathPara xmlns:m="http://schemas.openxmlformats.org/officeDocument/2006/math">
                    <m:oMathParaPr>
                      <m:jc m:val="centerGroup"/>
                    </m:oMathParaPr>
                    <m:oMath xmlns:m="http://schemas.openxmlformats.org/officeDocument/2006/math">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𝑟</m:t>
                      </m:r>
                      <m:d>
                        <m:dPr>
                          <m:ctrlPr>
                            <a:rPr lang="en-US" sz="15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500" b="0" i="1" smtClean="0">
                              <a:latin typeface="Cambria Math" panose="02040503050406030204" pitchFamily="18" charset="0"/>
                              <a:ea typeface="Cambria Math" panose="02040503050406030204" pitchFamily="18" charset="0"/>
                              <a:cs typeface="Times New Roman" panose="02020603050405020304" pitchFamily="18" charset="0"/>
                            </a:rPr>
                            <m:t>h</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𝑡</m:t>
                          </m:r>
                        </m:e>
                      </m:d>
                      <m:r>
                        <a:rPr lang="en-US"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𝑟</m:t>
                      </m:r>
                      <m:d>
                        <m:dPr>
                          <m:ctrlPr>
                            <a:rPr lang="en-US" sz="15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500" b="0" i="1" smtClean="0">
                              <a:latin typeface="Cambria Math" panose="02040503050406030204" pitchFamily="18" charset="0"/>
                              <a:ea typeface="Cambria Math" panose="02040503050406030204" pitchFamily="18" charset="0"/>
                              <a:cs typeface="Times New Roman" panose="02020603050405020304" pitchFamily="18" charset="0"/>
                            </a:rPr>
                            <m:t>𝑡</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500" b="0" i="1" smtClean="0">
                              <a:latin typeface="Cambria Math" panose="02040503050406030204" pitchFamily="18" charset="0"/>
                              <a:ea typeface="Cambria Math" panose="02040503050406030204" pitchFamily="18" charset="0"/>
                              <a:cs typeface="Times New Roman" panose="02020603050405020304" pitchFamily="18" charset="0"/>
                            </a:rPr>
                            <m:t>h</m:t>
                          </m:r>
                        </m:e>
                      </m:d>
                    </m:oMath>
                  </m:oMathPara>
                </a14:m>
                <a:endParaRPr lang="en-US" sz="1500" dirty="0">
                  <a:latin typeface="Times New Roman" panose="02020603050405020304" pitchFamily="18" charset="0"/>
                  <a:cs typeface="Times New Roman" panose="02020603050405020304" pitchFamily="18" charset="0"/>
                </a:endParaRPr>
              </a:p>
              <a:p>
                <a:pPr algn="ctr"/>
                <a:endParaRPr lang="en-US" sz="15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sSub>
                        <m:sSubPr>
                          <m:ctrlPr>
                            <a:rPr lang="en-US" sz="1500" i="1">
                              <a:latin typeface="Cambria Math" panose="02040503050406030204" pitchFamily="18" charset="0"/>
                              <a:cs typeface="Times New Roman" panose="02020603050405020304" pitchFamily="18" charset="0"/>
                            </a:rPr>
                          </m:ctrlPr>
                        </m:sSubPr>
                        <m:e>
                          <m:r>
                            <a:rPr lang="en-US" sz="1500" i="1">
                              <a:latin typeface="Cambria Math" panose="02040503050406030204" pitchFamily="18" charset="0"/>
                              <a:cs typeface="Times New Roman" panose="02020603050405020304" pitchFamily="18" charset="0"/>
                            </a:rPr>
                            <m:t>𝑓</m:t>
                          </m:r>
                        </m:e>
                        <m:sub>
                          <m:r>
                            <a:rPr lang="en-US" sz="1500" i="1">
                              <a:latin typeface="Cambria Math" panose="02040503050406030204" pitchFamily="18" charset="0"/>
                              <a:cs typeface="Times New Roman" panose="02020603050405020304" pitchFamily="18" charset="0"/>
                            </a:rPr>
                            <m:t>𝑟</m:t>
                          </m:r>
                        </m:sub>
                      </m:sSub>
                      <m:d>
                        <m:dPr>
                          <m:ctrlPr>
                            <a:rPr lang="en-US" sz="1500" i="1">
                              <a:latin typeface="Cambria Math" panose="02040503050406030204" pitchFamily="18" charset="0"/>
                              <a:cs typeface="Times New Roman" panose="02020603050405020304" pitchFamily="18" charset="0"/>
                            </a:rPr>
                          </m:ctrlPr>
                        </m:dPr>
                        <m:e>
                          <m:r>
                            <a:rPr lang="en-US" sz="1500" i="1">
                              <a:latin typeface="Cambria Math" panose="02040503050406030204" pitchFamily="18" charset="0"/>
                              <a:cs typeface="Times New Roman" panose="02020603050405020304" pitchFamily="18" charset="0"/>
                            </a:rPr>
                            <m:t>h</m:t>
                          </m:r>
                          <m:r>
                            <a:rPr lang="en-US" sz="1500" i="1">
                              <a:latin typeface="Cambria Math" panose="02040503050406030204" pitchFamily="18" charset="0"/>
                              <a:cs typeface="Times New Roman" panose="02020603050405020304" pitchFamily="18" charset="0"/>
                            </a:rPr>
                            <m:t>, </m:t>
                          </m:r>
                          <m:r>
                            <a:rPr lang="en-US" sz="1500" i="1">
                              <a:latin typeface="Cambria Math" panose="02040503050406030204" pitchFamily="18" charset="0"/>
                              <a:cs typeface="Times New Roman" panose="02020603050405020304" pitchFamily="18" charset="0"/>
                            </a:rPr>
                            <m:t>𝑡</m:t>
                          </m:r>
                        </m:e>
                      </m:d>
                      <m:r>
                        <a:rPr lang="en-US" sz="1500" i="1">
                          <a:latin typeface="Cambria Math" panose="02040503050406030204" pitchFamily="18" charset="0"/>
                          <a:cs typeface="Times New Roman" panose="02020603050405020304" pitchFamily="18" charset="0"/>
                        </a:rPr>
                        <m:t>= &lt;</m:t>
                      </m:r>
                      <m:r>
                        <a:rPr lang="en-US" sz="1500" i="1">
                          <a:latin typeface="Cambria Math" panose="02040503050406030204" pitchFamily="18" charset="0"/>
                          <a:cs typeface="Times New Roman" panose="02020603050405020304" pitchFamily="18" charset="0"/>
                        </a:rPr>
                        <m:t>h</m:t>
                      </m:r>
                      <m:r>
                        <a:rPr lang="en-US" sz="1500" i="1">
                          <a:latin typeface="Cambria Math" panose="02040503050406030204" pitchFamily="18" charset="0"/>
                          <a:cs typeface="Times New Roman" panose="02020603050405020304" pitchFamily="18" charset="0"/>
                        </a:rPr>
                        <m:t>, </m:t>
                      </m:r>
                      <m:r>
                        <a:rPr lang="en-US" sz="1500" i="1">
                          <a:latin typeface="Cambria Math" panose="02040503050406030204" pitchFamily="18" charset="0"/>
                          <a:cs typeface="Times New Roman" panose="02020603050405020304" pitchFamily="18" charset="0"/>
                        </a:rPr>
                        <m:t>𝑟</m:t>
                      </m:r>
                      <m:r>
                        <a:rPr lang="en-US" sz="1500" i="1">
                          <a:latin typeface="Cambria Math" panose="02040503050406030204" pitchFamily="18" charset="0"/>
                          <a:cs typeface="Times New Roman" panose="02020603050405020304" pitchFamily="18" charset="0"/>
                        </a:rPr>
                        <m:t>, </m:t>
                      </m:r>
                      <m:r>
                        <a:rPr lang="en-US" sz="1500" i="1">
                          <a:latin typeface="Cambria Math" panose="02040503050406030204" pitchFamily="18" charset="0"/>
                          <a:cs typeface="Times New Roman" panose="02020603050405020304" pitchFamily="18" charset="0"/>
                        </a:rPr>
                        <m:t>𝑡</m:t>
                      </m:r>
                      <m:r>
                        <a:rPr lang="en-US" sz="1500" i="1">
                          <a:latin typeface="Cambria Math" panose="02040503050406030204" pitchFamily="18" charset="0"/>
                          <a:cs typeface="Times New Roman" panose="02020603050405020304" pitchFamily="18" charset="0"/>
                        </a:rPr>
                        <m:t>&gt; =</m:t>
                      </m:r>
                      <m:sSub>
                        <m:sSubPr>
                          <m:ctrlPr>
                            <a:rPr lang="en-US" sz="1500" i="1">
                              <a:latin typeface="Cambria Math" panose="02040503050406030204" pitchFamily="18" charset="0"/>
                              <a:cs typeface="Times New Roman" panose="02020603050405020304" pitchFamily="18" charset="0"/>
                            </a:rPr>
                          </m:ctrlPr>
                        </m:sSubPr>
                        <m:e>
                          <m:r>
                            <a:rPr lang="en-US" sz="1500" i="1">
                              <a:latin typeface="Cambria Math" panose="02040503050406030204" pitchFamily="18" charset="0"/>
                              <a:ea typeface="Cambria Math" panose="02040503050406030204" pitchFamily="18" charset="0"/>
                              <a:cs typeface="Times New Roman" panose="02020603050405020304" pitchFamily="18" charset="0"/>
                            </a:rPr>
                            <m:t>∑</m:t>
                          </m:r>
                        </m:e>
                        <m:sub>
                          <m:r>
                            <a:rPr lang="en-US" sz="1500" i="1">
                              <a:latin typeface="Cambria Math" panose="02040503050406030204" pitchFamily="18" charset="0"/>
                              <a:cs typeface="Times New Roman" panose="02020603050405020304" pitchFamily="18" charset="0"/>
                            </a:rPr>
                            <m:t>𝑖</m:t>
                          </m:r>
                          <m:r>
                            <a:rPr lang="en-US" sz="1500" i="1">
                              <a:latin typeface="Cambria Math" panose="02040503050406030204" pitchFamily="18" charset="0"/>
                              <a:cs typeface="Times New Roman" panose="02020603050405020304" pitchFamily="18" charset="0"/>
                            </a:rPr>
                            <m:t> </m:t>
                          </m:r>
                        </m:sub>
                      </m:sSub>
                      <m:r>
                        <a:rPr lang="en-US" sz="1500" i="1">
                          <a:latin typeface="Cambria Math" panose="02040503050406030204" pitchFamily="18" charset="0"/>
                          <a:cs typeface="Times New Roman" panose="02020603050405020304" pitchFamily="18" charset="0"/>
                        </a:rPr>
                        <m:t> </m:t>
                      </m:r>
                      <m:sSub>
                        <m:sSubPr>
                          <m:ctrlPr>
                            <a:rPr lang="en-US" sz="1500" i="1">
                              <a:latin typeface="Cambria Math" panose="02040503050406030204" pitchFamily="18" charset="0"/>
                              <a:cs typeface="Times New Roman" panose="02020603050405020304" pitchFamily="18" charset="0"/>
                            </a:rPr>
                          </m:ctrlPr>
                        </m:sSubPr>
                        <m:e>
                          <m:r>
                            <a:rPr lang="en-US" sz="1500" i="1">
                              <a:latin typeface="Cambria Math" panose="02040503050406030204" pitchFamily="18" charset="0"/>
                              <a:cs typeface="Times New Roman" panose="02020603050405020304" pitchFamily="18" charset="0"/>
                            </a:rPr>
                            <m:t>h</m:t>
                          </m:r>
                        </m:e>
                        <m:sub>
                          <m:r>
                            <a:rPr lang="en-US" sz="1500" i="1">
                              <a:latin typeface="Cambria Math" panose="02040503050406030204" pitchFamily="18" charset="0"/>
                              <a:cs typeface="Times New Roman" panose="02020603050405020304" pitchFamily="18" charset="0"/>
                            </a:rPr>
                            <m:t>𝑖</m:t>
                          </m:r>
                        </m:sub>
                      </m:sSub>
                      <m:r>
                        <a:rPr lang="en-US" sz="1500" i="1">
                          <a:latin typeface="Cambria Math" panose="02040503050406030204" pitchFamily="18" charset="0"/>
                          <a:cs typeface="Times New Roman" panose="02020603050405020304" pitchFamily="18" charset="0"/>
                        </a:rPr>
                        <m:t> . </m:t>
                      </m:r>
                      <m:sSub>
                        <m:sSubPr>
                          <m:ctrlPr>
                            <a:rPr lang="en-US" sz="1500" i="1">
                              <a:latin typeface="Cambria Math" panose="02040503050406030204" pitchFamily="18" charset="0"/>
                              <a:cs typeface="Times New Roman" panose="02020603050405020304" pitchFamily="18" charset="0"/>
                            </a:rPr>
                          </m:ctrlPr>
                        </m:sSubPr>
                        <m:e>
                          <m:r>
                            <a:rPr lang="en-US" sz="1500" i="1">
                              <a:latin typeface="Cambria Math" panose="02040503050406030204" pitchFamily="18" charset="0"/>
                              <a:cs typeface="Times New Roman" panose="02020603050405020304" pitchFamily="18" charset="0"/>
                            </a:rPr>
                            <m:t>𝑟</m:t>
                          </m:r>
                        </m:e>
                        <m:sub>
                          <m:r>
                            <a:rPr lang="en-US" sz="1500" i="1">
                              <a:latin typeface="Cambria Math" panose="02040503050406030204" pitchFamily="18" charset="0"/>
                              <a:cs typeface="Times New Roman" panose="02020603050405020304" pitchFamily="18" charset="0"/>
                            </a:rPr>
                            <m:t>𝑖</m:t>
                          </m:r>
                        </m:sub>
                      </m:sSub>
                      <m:r>
                        <a:rPr lang="en-US" sz="1500" i="1">
                          <a:latin typeface="Cambria Math" panose="02040503050406030204" pitchFamily="18" charset="0"/>
                          <a:cs typeface="Times New Roman" panose="02020603050405020304" pitchFamily="18" charset="0"/>
                        </a:rPr>
                        <m:t> . </m:t>
                      </m:r>
                      <m:sSub>
                        <m:sSubPr>
                          <m:ctrlPr>
                            <a:rPr lang="en-US" sz="1500" i="1">
                              <a:latin typeface="Cambria Math" panose="02040503050406030204" pitchFamily="18" charset="0"/>
                              <a:cs typeface="Times New Roman" panose="02020603050405020304" pitchFamily="18" charset="0"/>
                            </a:rPr>
                          </m:ctrlPr>
                        </m:sSubPr>
                        <m:e>
                          <m:r>
                            <a:rPr lang="en-US" sz="1500" i="1">
                              <a:latin typeface="Cambria Math" panose="02040503050406030204" pitchFamily="18" charset="0"/>
                              <a:cs typeface="Times New Roman" panose="02020603050405020304" pitchFamily="18" charset="0"/>
                            </a:rPr>
                            <m:t>𝑡</m:t>
                          </m:r>
                        </m:e>
                        <m:sub>
                          <m:r>
                            <a:rPr lang="en-US" sz="1500" i="1">
                              <a:latin typeface="Cambria Math" panose="02040503050406030204" pitchFamily="18" charset="0"/>
                              <a:cs typeface="Times New Roman" panose="02020603050405020304" pitchFamily="18" charset="0"/>
                            </a:rPr>
                            <m:t>𝑖</m:t>
                          </m:r>
                        </m:sub>
                      </m:sSub>
                    </m:oMath>
                  </m:oMathPara>
                </a14:m>
                <a:endParaRPr lang="en-US" sz="1500" dirty="0">
                  <a:latin typeface="Times New Roman" panose="02020603050405020304" pitchFamily="18" charset="0"/>
                  <a:cs typeface="Times New Roman" panose="02020603050405020304" pitchFamily="18" charset="0"/>
                </a:endParaRPr>
              </a:p>
              <a:p>
                <a:pPr algn="ctr"/>
                <a:r>
                  <a:rPr lang="en-US" sz="1500" dirty="0">
                    <a:latin typeface="Times New Roman" panose="02020603050405020304" pitchFamily="18" charset="0"/>
                    <a:cs typeface="Times New Roman" panose="02020603050405020304" pitchFamily="18" charset="0"/>
                  </a:rPr>
                  <a:t>    </a:t>
                </a:r>
                <a14:m>
                  <m:oMath xmlns:m="http://schemas.openxmlformats.org/officeDocument/2006/math">
                    <m:r>
                      <a:rPr lang="en-US" sz="1500" i="1" smtClean="0">
                        <a:latin typeface="Cambria Math" panose="02040503050406030204" pitchFamily="18" charset="0"/>
                        <a:cs typeface="Times New Roman" panose="02020603050405020304" pitchFamily="18" charset="0"/>
                      </a:rPr>
                      <m:t>= &lt;</m:t>
                    </m:r>
                    <m:r>
                      <a:rPr lang="en-US" sz="1500" b="0" i="1" smtClean="0">
                        <a:latin typeface="Cambria Math" panose="02040503050406030204" pitchFamily="18" charset="0"/>
                        <a:cs typeface="Times New Roman" panose="02020603050405020304" pitchFamily="18" charset="0"/>
                      </a:rPr>
                      <m:t>𝑡</m:t>
                    </m:r>
                    <m:r>
                      <a:rPr lang="en-US" sz="1500" b="0" i="1" smtClean="0">
                        <a:latin typeface="Cambria Math" panose="02040503050406030204" pitchFamily="18" charset="0"/>
                        <a:cs typeface="Times New Roman" panose="02020603050405020304" pitchFamily="18" charset="0"/>
                      </a:rPr>
                      <m:t>, </m:t>
                    </m:r>
                    <m:r>
                      <a:rPr lang="en-US" sz="1500" i="1" smtClean="0">
                        <a:latin typeface="Cambria Math" panose="02040503050406030204" pitchFamily="18" charset="0"/>
                        <a:cs typeface="Times New Roman" panose="02020603050405020304" pitchFamily="18" charset="0"/>
                      </a:rPr>
                      <m:t>𝑟</m:t>
                    </m:r>
                    <m:r>
                      <a:rPr lang="en-US" sz="1500" i="1" smtClean="0">
                        <a:latin typeface="Cambria Math" panose="02040503050406030204" pitchFamily="18" charset="0"/>
                        <a:cs typeface="Times New Roman" panose="02020603050405020304" pitchFamily="18" charset="0"/>
                      </a:rPr>
                      <m:t>, </m:t>
                    </m:r>
                    <m:r>
                      <a:rPr lang="en-US" sz="1500" b="0" i="1" smtClean="0">
                        <a:latin typeface="Cambria Math" panose="02040503050406030204" pitchFamily="18" charset="0"/>
                        <a:cs typeface="Times New Roman" panose="02020603050405020304" pitchFamily="18" charset="0"/>
                      </a:rPr>
                      <m:t>h</m:t>
                    </m:r>
                    <m:r>
                      <a:rPr lang="en-US" sz="1500" b="0" i="1" smtClean="0">
                        <a:latin typeface="Cambria Math" panose="02040503050406030204" pitchFamily="18" charset="0"/>
                        <a:cs typeface="Times New Roman" panose="02020603050405020304" pitchFamily="18" charset="0"/>
                      </a:rPr>
                      <m:t>&gt; </m:t>
                    </m:r>
                  </m:oMath>
                </a14:m>
                <a:r>
                  <a:rPr lang="en-US" sz="15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500" i="1">
                            <a:latin typeface="Cambria Math" panose="02040503050406030204" pitchFamily="18" charset="0"/>
                            <a:cs typeface="Times New Roman" panose="02020603050405020304" pitchFamily="18" charset="0"/>
                          </a:rPr>
                        </m:ctrlPr>
                      </m:sSubPr>
                      <m:e>
                        <m:r>
                          <a:rPr lang="en-US" sz="1500" i="1">
                            <a:latin typeface="Cambria Math" panose="02040503050406030204" pitchFamily="18" charset="0"/>
                            <a:cs typeface="Times New Roman" panose="02020603050405020304" pitchFamily="18" charset="0"/>
                          </a:rPr>
                          <m:t>𝑓</m:t>
                        </m:r>
                      </m:e>
                      <m:sub>
                        <m:r>
                          <a:rPr lang="en-US" sz="1500" i="1">
                            <a:latin typeface="Cambria Math" panose="02040503050406030204" pitchFamily="18" charset="0"/>
                            <a:cs typeface="Times New Roman" panose="02020603050405020304" pitchFamily="18" charset="0"/>
                          </a:rPr>
                          <m:t>𝑟</m:t>
                        </m:r>
                      </m:sub>
                    </m:sSub>
                    <m:d>
                      <m:dPr>
                        <m:ctrlPr>
                          <a:rPr lang="en-US" sz="1500" i="1">
                            <a:latin typeface="Cambria Math" panose="02040503050406030204" pitchFamily="18" charset="0"/>
                            <a:cs typeface="Times New Roman" panose="02020603050405020304" pitchFamily="18" charset="0"/>
                          </a:rPr>
                        </m:ctrlPr>
                      </m:dPr>
                      <m:e>
                        <m:r>
                          <a:rPr lang="en-US" sz="1500" b="0" i="1" smtClean="0">
                            <a:latin typeface="Cambria Math" panose="02040503050406030204" pitchFamily="18" charset="0"/>
                            <a:cs typeface="Times New Roman" panose="02020603050405020304" pitchFamily="18" charset="0"/>
                          </a:rPr>
                          <m:t>𝑡</m:t>
                        </m:r>
                        <m:r>
                          <a:rPr lang="en-US" sz="1500" b="0" i="1" smtClean="0">
                            <a:latin typeface="Cambria Math" panose="02040503050406030204" pitchFamily="18" charset="0"/>
                            <a:cs typeface="Times New Roman" panose="02020603050405020304" pitchFamily="18" charset="0"/>
                          </a:rPr>
                          <m:t>, </m:t>
                        </m:r>
                        <m:r>
                          <a:rPr lang="en-US" sz="1500" b="0" i="1" smtClean="0">
                            <a:latin typeface="Cambria Math" panose="02040503050406030204" pitchFamily="18" charset="0"/>
                            <a:cs typeface="Times New Roman" panose="02020603050405020304" pitchFamily="18" charset="0"/>
                          </a:rPr>
                          <m:t>h</m:t>
                        </m:r>
                      </m:e>
                    </m:d>
                  </m:oMath>
                </a14:m>
                <a:endParaRPr lang="en-US" sz="1500" dirty="0">
                  <a:latin typeface="Times New Roman" panose="02020603050405020304" pitchFamily="18" charset="0"/>
                  <a:cs typeface="Times New Roman" panose="02020603050405020304" pitchFamily="18" charset="0"/>
                </a:endParaRPr>
              </a:p>
            </p:txBody>
          </p:sp>
        </mc:Choice>
        <mc:Fallback>
          <p:sp>
            <p:nvSpPr>
              <p:cNvPr id="13" name="TextBox 12">
                <a:extLst>
                  <a:ext uri="{FF2B5EF4-FFF2-40B4-BE49-F238E27FC236}">
                    <a16:creationId xmlns:a16="http://schemas.microsoft.com/office/drawing/2014/main" id="{544A555B-A226-49D7-88D6-DB648B120BF7}"/>
                  </a:ext>
                </a:extLst>
              </p:cNvPr>
              <p:cNvSpPr txBox="1">
                <a:spLocks noRot="1" noChangeAspect="1" noMove="1" noResize="1" noEditPoints="1" noAdjustHandles="1" noChangeArrowheads="1" noChangeShapeType="1" noTextEdit="1"/>
              </p:cNvSpPr>
              <p:nvPr/>
            </p:nvSpPr>
            <p:spPr>
              <a:xfrm>
                <a:off x="766690" y="2778895"/>
                <a:ext cx="3603787" cy="1292662"/>
              </a:xfrm>
              <a:prstGeom prst="rect">
                <a:avLst/>
              </a:prstGeom>
              <a:blipFill>
                <a:blip r:embed="rId4"/>
                <a:stretch>
                  <a:fillRect t="-2830" b="-424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04EF8395-49BE-4037-99BE-F4578073C934}"/>
                  </a:ext>
                </a:extLst>
              </p:cNvPr>
              <p:cNvSpPr txBox="1"/>
              <p:nvPr/>
            </p:nvSpPr>
            <p:spPr>
              <a:xfrm>
                <a:off x="4571999" y="2778895"/>
                <a:ext cx="3805311" cy="1061829"/>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1-to-N: </a:t>
                </a:r>
              </a:p>
              <a:p>
                <a:pPr algn="ctr"/>
                <a14:m>
                  <m:oMathPara xmlns:m="http://schemas.openxmlformats.org/officeDocument/2006/math">
                    <m:oMathParaPr>
                      <m:jc m:val="center"/>
                    </m:oMathParaPr>
                    <m:oMath xmlns:m="http://schemas.openxmlformats.org/officeDocument/2006/math">
                      <m:r>
                        <a:rPr lang="en-US" sz="1500" i="1">
                          <a:latin typeface="Cambria Math" panose="02040503050406030204" pitchFamily="18" charset="0"/>
                          <a:ea typeface="Cambria Math" panose="02040503050406030204" pitchFamily="18" charset="0"/>
                          <a:cs typeface="Times New Roman" panose="02020603050405020304" pitchFamily="18" charset="0"/>
                        </a:rPr>
                        <m:t>𝑟</m:t>
                      </m:r>
                      <m:d>
                        <m:dPr>
                          <m:ctrlPr>
                            <a:rPr lang="en-US" sz="1500" i="1">
                              <a:latin typeface="Cambria Math" panose="02040503050406030204" pitchFamily="18" charset="0"/>
                              <a:ea typeface="Cambria Math" panose="02040503050406030204" pitchFamily="18" charset="0"/>
                              <a:cs typeface="Times New Roman" panose="02020603050405020304" pitchFamily="18" charset="0"/>
                            </a:rPr>
                          </m:ctrlPr>
                        </m:dPr>
                        <m:e>
                          <m:r>
                            <a:rPr lang="en-US" sz="1500" i="1">
                              <a:latin typeface="Cambria Math" panose="02040503050406030204" pitchFamily="18" charset="0"/>
                              <a:ea typeface="Cambria Math" panose="02040503050406030204" pitchFamily="18" charset="0"/>
                              <a:cs typeface="Times New Roman" panose="02020603050405020304" pitchFamily="18" charset="0"/>
                            </a:rPr>
                            <m:t>h</m:t>
                          </m:r>
                          <m:r>
                            <a:rPr lang="en-US" sz="1500"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15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500" i="1">
                                  <a:latin typeface="Cambria Math" panose="02040503050406030204" pitchFamily="18" charset="0"/>
                                  <a:ea typeface="Cambria Math" panose="02040503050406030204" pitchFamily="18" charset="0"/>
                                  <a:cs typeface="Times New Roman" panose="02020603050405020304" pitchFamily="18" charset="0"/>
                                </a:rPr>
                                <m:t>𝑡</m:t>
                              </m:r>
                            </m:e>
                            <m:sub>
                              <m:r>
                                <a:rPr lang="en-US" sz="1500" i="1">
                                  <a:latin typeface="Cambria Math" panose="02040503050406030204" pitchFamily="18" charset="0"/>
                                  <a:ea typeface="Cambria Math" panose="02040503050406030204" pitchFamily="18" charset="0"/>
                                  <a:cs typeface="Times New Roman" panose="02020603050405020304" pitchFamily="18" charset="0"/>
                                </a:rPr>
                                <m:t>1</m:t>
                              </m:r>
                            </m:sub>
                          </m:sSub>
                        </m:e>
                      </m:d>
                      <m:r>
                        <a:rPr lang="en-US" sz="1500" i="1">
                          <a:latin typeface="Cambria Math" panose="02040503050406030204" pitchFamily="18" charset="0"/>
                          <a:ea typeface="Cambria Math" panose="02040503050406030204" pitchFamily="18" charset="0"/>
                          <a:cs typeface="Times New Roman" panose="02020603050405020304" pitchFamily="18" charset="0"/>
                        </a:rPr>
                        <m:t>, </m:t>
                      </m:r>
                      <m:r>
                        <a:rPr lang="en-US" sz="1500" i="1">
                          <a:latin typeface="Cambria Math" panose="02040503050406030204" pitchFamily="18" charset="0"/>
                          <a:ea typeface="Cambria Math" panose="02040503050406030204" pitchFamily="18" charset="0"/>
                          <a:cs typeface="Times New Roman" panose="02020603050405020304" pitchFamily="18" charset="0"/>
                        </a:rPr>
                        <m:t>𝑟</m:t>
                      </m:r>
                      <m:d>
                        <m:dPr>
                          <m:ctrlPr>
                            <a:rPr lang="en-US" sz="1500" i="1">
                              <a:latin typeface="Cambria Math" panose="02040503050406030204" pitchFamily="18" charset="0"/>
                              <a:ea typeface="Cambria Math" panose="02040503050406030204" pitchFamily="18" charset="0"/>
                              <a:cs typeface="Times New Roman" panose="02020603050405020304" pitchFamily="18" charset="0"/>
                            </a:rPr>
                          </m:ctrlPr>
                        </m:dPr>
                        <m:e>
                          <m:r>
                            <a:rPr lang="en-US" sz="1500" i="1">
                              <a:latin typeface="Cambria Math" panose="02040503050406030204" pitchFamily="18" charset="0"/>
                              <a:ea typeface="Cambria Math" panose="02040503050406030204" pitchFamily="18" charset="0"/>
                              <a:cs typeface="Times New Roman" panose="02020603050405020304" pitchFamily="18" charset="0"/>
                            </a:rPr>
                            <m:t>h</m:t>
                          </m:r>
                          <m:r>
                            <a:rPr lang="en-US" sz="1500"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15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500" i="1">
                                  <a:latin typeface="Cambria Math" panose="02040503050406030204" pitchFamily="18" charset="0"/>
                                  <a:ea typeface="Cambria Math" panose="02040503050406030204" pitchFamily="18" charset="0"/>
                                  <a:cs typeface="Times New Roman" panose="02020603050405020304" pitchFamily="18" charset="0"/>
                                </a:rPr>
                                <m:t>𝑡</m:t>
                              </m:r>
                            </m:e>
                            <m:sub>
                              <m:r>
                                <a:rPr lang="en-US" sz="1500" i="1">
                                  <a:latin typeface="Cambria Math" panose="02040503050406030204" pitchFamily="18" charset="0"/>
                                  <a:ea typeface="Cambria Math" panose="02040503050406030204" pitchFamily="18" charset="0"/>
                                  <a:cs typeface="Times New Roman" panose="02020603050405020304" pitchFamily="18" charset="0"/>
                                </a:rPr>
                                <m:t>2</m:t>
                              </m:r>
                            </m:sub>
                          </m:sSub>
                        </m:e>
                      </m:d>
                      <m:r>
                        <a:rPr lang="en-US" sz="1500" i="1">
                          <a:latin typeface="Cambria Math" panose="02040503050406030204" pitchFamily="18" charset="0"/>
                          <a:ea typeface="Cambria Math" panose="02040503050406030204" pitchFamily="18" charset="0"/>
                          <a:cs typeface="Times New Roman" panose="02020603050405020304" pitchFamily="18" charset="0"/>
                        </a:rPr>
                        <m:t>,</m:t>
                      </m:r>
                      <m:r>
                        <m:rPr>
                          <m:nor/>
                        </m:rPr>
                        <a:rPr lang="en-US" sz="1500" dirty="0">
                          <a:latin typeface="Times New Roman" panose="02020603050405020304" pitchFamily="18" charset="0"/>
                          <a:ea typeface="Cambria Math" panose="02040503050406030204" pitchFamily="18" charset="0"/>
                          <a:cs typeface="Times New Roman" panose="02020603050405020304" pitchFamily="18" charset="0"/>
                        </a:rPr>
                        <m:t> …, </m:t>
                      </m:r>
                      <m:r>
                        <a:rPr lang="en-US" sz="1500" i="1">
                          <a:latin typeface="Cambria Math" panose="02040503050406030204" pitchFamily="18" charset="0"/>
                          <a:ea typeface="Cambria Math" panose="02040503050406030204" pitchFamily="18" charset="0"/>
                          <a:cs typeface="Times New Roman" panose="02020603050405020304" pitchFamily="18" charset="0"/>
                        </a:rPr>
                        <m:t>𝑟</m:t>
                      </m:r>
                      <m:d>
                        <m:dPr>
                          <m:ctrlPr>
                            <a:rPr lang="en-US" sz="1500" i="1">
                              <a:latin typeface="Cambria Math" panose="02040503050406030204" pitchFamily="18" charset="0"/>
                              <a:ea typeface="Cambria Math" panose="02040503050406030204" pitchFamily="18" charset="0"/>
                              <a:cs typeface="Times New Roman" panose="02020603050405020304" pitchFamily="18" charset="0"/>
                            </a:rPr>
                          </m:ctrlPr>
                        </m:dPr>
                        <m:e>
                          <m:r>
                            <a:rPr lang="en-US" sz="1500" i="1">
                              <a:latin typeface="Cambria Math" panose="02040503050406030204" pitchFamily="18" charset="0"/>
                              <a:ea typeface="Cambria Math" panose="02040503050406030204" pitchFamily="18" charset="0"/>
                              <a:cs typeface="Times New Roman" panose="02020603050405020304" pitchFamily="18" charset="0"/>
                            </a:rPr>
                            <m:t>h</m:t>
                          </m:r>
                          <m:r>
                            <a:rPr lang="en-US" sz="1500"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15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500" i="1">
                                  <a:latin typeface="Cambria Math" panose="02040503050406030204" pitchFamily="18" charset="0"/>
                                  <a:ea typeface="Cambria Math" panose="02040503050406030204" pitchFamily="18" charset="0"/>
                                  <a:cs typeface="Times New Roman" panose="02020603050405020304" pitchFamily="18" charset="0"/>
                                </a:rPr>
                                <m:t>𝑡</m:t>
                              </m:r>
                            </m:e>
                            <m:sub>
                              <m:r>
                                <a:rPr lang="en-US" sz="1500" i="1">
                                  <a:latin typeface="Cambria Math" panose="02040503050406030204" pitchFamily="18" charset="0"/>
                                  <a:ea typeface="Cambria Math" panose="02040503050406030204" pitchFamily="18" charset="0"/>
                                  <a:cs typeface="Times New Roman" panose="02020603050405020304" pitchFamily="18" charset="0"/>
                                </a:rPr>
                                <m:t>𝑛</m:t>
                              </m:r>
                            </m:sub>
                          </m:sSub>
                        </m:e>
                      </m:d>
                      <m:r>
                        <m:rPr>
                          <m:nor/>
                        </m:rPr>
                        <a:rPr lang="en-US" sz="1500" dirty="0">
                          <a:latin typeface="Times New Roman" panose="02020603050405020304" pitchFamily="18" charset="0"/>
                          <a:ea typeface="Cambria Math" panose="02040503050406030204" pitchFamily="18" charset="0"/>
                          <a:cs typeface="Times New Roman" panose="02020603050405020304" pitchFamily="18" charset="0"/>
                        </a:rPr>
                        <m:t> </m:t>
                      </m:r>
                      <m:r>
                        <m:rPr>
                          <m:nor/>
                        </m:rPr>
                        <a:rPr lang="en-US" sz="1500" dirty="0">
                          <a:latin typeface="Times New Roman" panose="02020603050405020304" pitchFamily="18" charset="0"/>
                          <a:ea typeface="Cambria Math" panose="02040503050406030204" pitchFamily="18" charset="0"/>
                          <a:cs typeface="Times New Roman" panose="02020603050405020304" pitchFamily="18" charset="0"/>
                        </a:rPr>
                        <m:t>are</m:t>
                      </m:r>
                      <m:r>
                        <m:rPr>
                          <m:nor/>
                        </m:rPr>
                        <a:rPr lang="en-US" sz="1500" dirty="0">
                          <a:latin typeface="Times New Roman" panose="02020603050405020304" pitchFamily="18" charset="0"/>
                          <a:ea typeface="Cambria Math" panose="02040503050406030204" pitchFamily="18" charset="0"/>
                          <a:cs typeface="Times New Roman" panose="02020603050405020304" pitchFamily="18" charset="0"/>
                        </a:rPr>
                        <m:t> </m:t>
                      </m:r>
                      <m:r>
                        <m:rPr>
                          <m:nor/>
                        </m:rPr>
                        <a:rPr lang="en-US" sz="1500" dirty="0">
                          <a:latin typeface="Times New Roman" panose="02020603050405020304" pitchFamily="18" charset="0"/>
                          <a:ea typeface="Cambria Math" panose="02040503050406030204" pitchFamily="18" charset="0"/>
                          <a:cs typeface="Times New Roman" panose="02020603050405020304" pitchFamily="18" charset="0"/>
                        </a:rPr>
                        <m:t>all</m:t>
                      </m:r>
                      <m:r>
                        <m:rPr>
                          <m:nor/>
                        </m:rPr>
                        <a:rPr lang="en-US" sz="1500" dirty="0">
                          <a:latin typeface="Times New Roman" panose="02020603050405020304" pitchFamily="18" charset="0"/>
                          <a:ea typeface="Cambria Math" panose="02040503050406030204" pitchFamily="18" charset="0"/>
                          <a:cs typeface="Times New Roman" panose="02020603050405020304" pitchFamily="18" charset="0"/>
                        </a:rPr>
                        <m:t> </m:t>
                      </m:r>
                      <m:r>
                        <m:rPr>
                          <m:nor/>
                        </m:rPr>
                        <a:rPr lang="en-US" sz="1500" dirty="0">
                          <a:latin typeface="Times New Roman" panose="02020603050405020304" pitchFamily="18" charset="0"/>
                          <a:ea typeface="Cambria Math" panose="02040503050406030204" pitchFamily="18" charset="0"/>
                          <a:cs typeface="Times New Roman" panose="02020603050405020304" pitchFamily="18" charset="0"/>
                        </a:rPr>
                        <m:t>true</m:t>
                      </m:r>
                      <m:r>
                        <m:rPr>
                          <m:nor/>
                        </m:rPr>
                        <a:rPr lang="en-US" sz="1500" dirty="0">
                          <a:latin typeface="Times New Roman" panose="02020603050405020304" pitchFamily="18" charset="0"/>
                          <a:ea typeface="Cambria Math" panose="02040503050406030204" pitchFamily="18" charset="0"/>
                          <a:cs typeface="Times New Roman" panose="02020603050405020304" pitchFamily="18" charset="0"/>
                        </a:rPr>
                        <m:t>.</m:t>
                      </m:r>
                    </m:oMath>
                  </m:oMathPara>
                </a14:m>
                <a:endParaRPr lang="en-US" sz="1500" dirty="0">
                  <a:latin typeface="Times New Roman" panose="02020603050405020304" pitchFamily="18" charset="0"/>
                  <a:ea typeface="Cambria Math" panose="02040503050406030204" pitchFamily="18" charset="0"/>
                  <a:cs typeface="Times New Roman" panose="02020603050405020304" pitchFamily="18" charset="0"/>
                </a:endParaRPr>
              </a:p>
              <a:p>
                <a:pPr algn="ctr"/>
                <a:endParaRPr lang="en-US" sz="15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500" i="1">
                        <a:latin typeface="Cambria Math" panose="02040503050406030204" pitchFamily="18" charset="0"/>
                        <a:cs typeface="Times New Roman" panose="02020603050405020304" pitchFamily="18" charset="0"/>
                      </a:rPr>
                      <m:t>&lt;</m:t>
                    </m:r>
                    <m:r>
                      <a:rPr lang="en-US" sz="1500" i="1">
                        <a:latin typeface="Cambria Math" panose="02040503050406030204" pitchFamily="18" charset="0"/>
                        <a:cs typeface="Times New Roman" panose="02020603050405020304" pitchFamily="18" charset="0"/>
                      </a:rPr>
                      <m:t>h</m:t>
                    </m:r>
                    <m:r>
                      <a:rPr lang="en-US" sz="1500" i="1">
                        <a:latin typeface="Cambria Math" panose="02040503050406030204" pitchFamily="18" charset="0"/>
                        <a:cs typeface="Times New Roman" panose="02020603050405020304" pitchFamily="18" charset="0"/>
                      </a:rPr>
                      <m:t>, </m:t>
                    </m:r>
                    <m:r>
                      <a:rPr lang="en-US" sz="1500" i="1">
                        <a:latin typeface="Cambria Math" panose="02040503050406030204" pitchFamily="18" charset="0"/>
                        <a:cs typeface="Times New Roman" panose="02020603050405020304" pitchFamily="18" charset="0"/>
                      </a:rPr>
                      <m:t>𝑟</m:t>
                    </m:r>
                    <m:r>
                      <a:rPr lang="en-US" sz="1500" i="1">
                        <a:latin typeface="Cambria Math" panose="02040503050406030204" pitchFamily="18" charset="0"/>
                        <a:cs typeface="Times New Roman" panose="02020603050405020304" pitchFamily="18" charset="0"/>
                      </a:rPr>
                      <m:t>, </m:t>
                    </m:r>
                    <m:sSub>
                      <m:sSubPr>
                        <m:ctrlPr>
                          <a:rPr lang="en-US" sz="1500" i="1" smtClean="0">
                            <a:latin typeface="Cambria Math" panose="02040503050406030204" pitchFamily="18" charset="0"/>
                            <a:cs typeface="Times New Roman" panose="02020603050405020304" pitchFamily="18" charset="0"/>
                          </a:rPr>
                        </m:ctrlPr>
                      </m:sSubPr>
                      <m:e>
                        <m:r>
                          <a:rPr lang="en-US" sz="1500" b="0" i="1" smtClean="0">
                            <a:latin typeface="Cambria Math" panose="02040503050406030204" pitchFamily="18" charset="0"/>
                            <a:cs typeface="Times New Roman" panose="02020603050405020304" pitchFamily="18" charset="0"/>
                          </a:rPr>
                          <m:t>𝑡</m:t>
                        </m:r>
                      </m:e>
                      <m:sub>
                        <m:r>
                          <a:rPr lang="en-US" sz="1500" b="0" i="1" smtClean="0">
                            <a:latin typeface="Cambria Math" panose="02040503050406030204" pitchFamily="18" charset="0"/>
                            <a:cs typeface="Times New Roman" panose="02020603050405020304" pitchFamily="18" charset="0"/>
                          </a:rPr>
                          <m:t>1</m:t>
                        </m:r>
                      </m:sub>
                    </m:sSub>
                    <m:r>
                      <a:rPr lang="en-US" sz="1500" i="1">
                        <a:latin typeface="Cambria Math" panose="02040503050406030204" pitchFamily="18" charset="0"/>
                        <a:cs typeface="Times New Roman" panose="02020603050405020304" pitchFamily="18" charset="0"/>
                      </a:rPr>
                      <m:t>&gt;</m:t>
                    </m:r>
                  </m:oMath>
                </a14:m>
                <a:r>
                  <a:rPr lang="en-US" sz="1500" dirty="0">
                    <a:latin typeface="Times New Roman" panose="02020603050405020304" pitchFamily="18" charset="0"/>
                    <a:cs typeface="Times New Roman" panose="02020603050405020304" pitchFamily="18" charset="0"/>
                  </a:rPr>
                  <a:t> = </a:t>
                </a:r>
                <a14:m>
                  <m:oMath xmlns:m="http://schemas.openxmlformats.org/officeDocument/2006/math">
                    <m:r>
                      <a:rPr lang="en-US" sz="1500" i="1">
                        <a:latin typeface="Cambria Math" panose="02040503050406030204" pitchFamily="18" charset="0"/>
                        <a:cs typeface="Times New Roman" panose="02020603050405020304" pitchFamily="18" charset="0"/>
                      </a:rPr>
                      <m:t>&lt;</m:t>
                    </m:r>
                    <m:r>
                      <a:rPr lang="en-US" sz="1500" i="1">
                        <a:latin typeface="Cambria Math" panose="02040503050406030204" pitchFamily="18" charset="0"/>
                        <a:cs typeface="Times New Roman" panose="02020603050405020304" pitchFamily="18" charset="0"/>
                      </a:rPr>
                      <m:t>h</m:t>
                    </m:r>
                    <m:r>
                      <a:rPr lang="en-US" sz="1500" i="1">
                        <a:latin typeface="Cambria Math" panose="02040503050406030204" pitchFamily="18" charset="0"/>
                        <a:cs typeface="Times New Roman" panose="02020603050405020304" pitchFamily="18" charset="0"/>
                      </a:rPr>
                      <m:t>, </m:t>
                    </m:r>
                    <m:r>
                      <a:rPr lang="en-US" sz="1500" i="1">
                        <a:latin typeface="Cambria Math" panose="02040503050406030204" pitchFamily="18" charset="0"/>
                        <a:cs typeface="Times New Roman" panose="02020603050405020304" pitchFamily="18" charset="0"/>
                      </a:rPr>
                      <m:t>𝑟</m:t>
                    </m:r>
                    <m:r>
                      <a:rPr lang="en-US" sz="1500" i="1">
                        <a:latin typeface="Cambria Math" panose="02040503050406030204" pitchFamily="18" charset="0"/>
                        <a:cs typeface="Times New Roman" panose="02020603050405020304" pitchFamily="18" charset="0"/>
                      </a:rPr>
                      <m:t>, </m:t>
                    </m:r>
                    <m:sSub>
                      <m:sSubPr>
                        <m:ctrlPr>
                          <a:rPr lang="en-US" sz="1500" i="1" smtClean="0">
                            <a:latin typeface="Cambria Math" panose="02040503050406030204" pitchFamily="18" charset="0"/>
                            <a:cs typeface="Times New Roman" panose="02020603050405020304" pitchFamily="18" charset="0"/>
                          </a:rPr>
                        </m:ctrlPr>
                      </m:sSubPr>
                      <m:e>
                        <m:r>
                          <a:rPr lang="en-US" sz="1500" b="0" i="1" smtClean="0">
                            <a:latin typeface="Cambria Math" panose="02040503050406030204" pitchFamily="18" charset="0"/>
                            <a:cs typeface="Times New Roman" panose="02020603050405020304" pitchFamily="18" charset="0"/>
                          </a:rPr>
                          <m:t>𝑡</m:t>
                        </m:r>
                      </m:e>
                      <m:sub>
                        <m:r>
                          <a:rPr lang="en-US" sz="1500" b="0" i="1" smtClean="0">
                            <a:latin typeface="Cambria Math" panose="02040503050406030204" pitchFamily="18" charset="0"/>
                            <a:cs typeface="Times New Roman" panose="02020603050405020304" pitchFamily="18" charset="0"/>
                          </a:rPr>
                          <m:t>2</m:t>
                        </m:r>
                      </m:sub>
                    </m:sSub>
                    <m:r>
                      <a:rPr lang="en-US" sz="1500" i="1">
                        <a:latin typeface="Cambria Math" panose="02040503050406030204" pitchFamily="18" charset="0"/>
                        <a:cs typeface="Times New Roman" panose="02020603050405020304" pitchFamily="18" charset="0"/>
                      </a:rPr>
                      <m:t>&gt; </m:t>
                    </m:r>
                  </m:oMath>
                </a14:m>
                <a:endParaRPr lang="en-US" sz="1500" dirty="0">
                  <a:latin typeface="Times New Roman" panose="02020603050405020304" pitchFamily="18" charset="0"/>
                  <a:cs typeface="Times New Roman" panose="02020603050405020304" pitchFamily="18" charset="0"/>
                </a:endParaRPr>
              </a:p>
            </p:txBody>
          </p:sp>
        </mc:Choice>
        <mc:Fallback>
          <p:sp>
            <p:nvSpPr>
              <p:cNvPr id="14" name="TextBox 13">
                <a:extLst>
                  <a:ext uri="{FF2B5EF4-FFF2-40B4-BE49-F238E27FC236}">
                    <a16:creationId xmlns:a16="http://schemas.microsoft.com/office/drawing/2014/main" id="{04EF8395-49BE-4037-99BE-F4578073C934}"/>
                  </a:ext>
                </a:extLst>
              </p:cNvPr>
              <p:cNvSpPr txBox="1">
                <a:spLocks noRot="1" noChangeAspect="1" noMove="1" noResize="1" noEditPoints="1" noAdjustHandles="1" noChangeArrowheads="1" noChangeShapeType="1" noTextEdit="1"/>
              </p:cNvSpPr>
              <p:nvPr/>
            </p:nvSpPr>
            <p:spPr>
              <a:xfrm>
                <a:off x="4571999" y="2778895"/>
                <a:ext cx="3805311" cy="1061829"/>
              </a:xfrm>
              <a:prstGeom prst="rect">
                <a:avLst/>
              </a:prstGeom>
              <a:blipFill>
                <a:blip r:embed="rId5"/>
                <a:stretch>
                  <a:fillRect t="-3448" b="-517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D511456B-58BD-41DB-B962-FDAE6F5E5BCE}"/>
              </a:ext>
            </a:extLst>
          </p:cNvPr>
          <p:cNvPicPr>
            <a:picLocks noChangeAspect="1"/>
          </p:cNvPicPr>
          <p:nvPr/>
        </p:nvPicPr>
        <p:blipFill>
          <a:blip r:embed="rId6"/>
          <a:stretch>
            <a:fillRect/>
          </a:stretch>
        </p:blipFill>
        <p:spPr>
          <a:xfrm>
            <a:off x="1741814" y="1246158"/>
            <a:ext cx="1653538" cy="1280531"/>
          </a:xfrm>
          <a:prstGeom prst="rect">
            <a:avLst/>
          </a:prstGeom>
        </p:spPr>
      </p:pic>
      <p:pic>
        <p:nvPicPr>
          <p:cNvPr id="3" name="Picture 2">
            <a:extLst>
              <a:ext uri="{FF2B5EF4-FFF2-40B4-BE49-F238E27FC236}">
                <a16:creationId xmlns:a16="http://schemas.microsoft.com/office/drawing/2014/main" id="{BFB1A3F0-638A-411B-94CD-40B1FE1DCA72}"/>
              </a:ext>
            </a:extLst>
          </p:cNvPr>
          <p:cNvPicPr>
            <a:picLocks noChangeAspect="1"/>
          </p:cNvPicPr>
          <p:nvPr/>
        </p:nvPicPr>
        <p:blipFill>
          <a:blip r:embed="rId7"/>
          <a:stretch>
            <a:fillRect/>
          </a:stretch>
        </p:blipFill>
        <p:spPr>
          <a:xfrm>
            <a:off x="5647884" y="1337157"/>
            <a:ext cx="1653539" cy="1234593"/>
          </a:xfrm>
          <a:prstGeom prst="rect">
            <a:avLst/>
          </a:prstGeom>
        </p:spPr>
      </p:pic>
      <p:sp>
        <p:nvSpPr>
          <p:cNvPr id="8" name="Title 1">
            <a:extLst>
              <a:ext uri="{FF2B5EF4-FFF2-40B4-BE49-F238E27FC236}">
                <a16:creationId xmlns:a16="http://schemas.microsoft.com/office/drawing/2014/main" id="{77232060-9E19-4DAA-B94F-0184D92DC644}"/>
              </a:ext>
            </a:extLst>
          </p:cNvPr>
          <p:cNvSpPr>
            <a:spLocks noGrp="1"/>
          </p:cNvSpPr>
          <p:nvPr>
            <p:ph type="title"/>
          </p:nvPr>
        </p:nvSpPr>
        <p:spPr>
          <a:xfrm>
            <a:off x="720000" y="445025"/>
            <a:ext cx="6409200" cy="572700"/>
          </a:xfrm>
        </p:spPr>
        <p:txBody>
          <a:bodyPr/>
          <a:lstStyle/>
          <a:p>
            <a:pPr algn="l"/>
            <a:r>
              <a:rPr lang="en-US" dirty="0">
                <a:latin typeface="Times New Roman" panose="02020603050405020304" pitchFamily="18" charset="0"/>
                <a:cs typeface="Times New Roman" panose="02020603050405020304" pitchFamily="18" charset="0"/>
              </a:rPr>
              <a:t>Literature Survey -</a:t>
            </a:r>
            <a:r>
              <a:rPr lang="en-US" dirty="0" err="1">
                <a:latin typeface="Times New Roman" panose="02020603050405020304" pitchFamily="18" charset="0"/>
                <a:cs typeface="Times New Roman" panose="02020603050405020304" pitchFamily="18" charset="0"/>
              </a:rPr>
              <a:t>D</a:t>
            </a:r>
            <a:r>
              <a:rPr lang="en-US" cap="none" dirty="0" err="1">
                <a:latin typeface="Times New Roman" panose="02020603050405020304" pitchFamily="18" charset="0"/>
                <a:cs typeface="Times New Roman" panose="02020603050405020304" pitchFamily="18" charset="0"/>
              </a:rPr>
              <a:t>ist</a:t>
            </a:r>
            <a:r>
              <a:rPr lang="en-US" dirty="0" err="1">
                <a:latin typeface="Times New Roman" panose="02020603050405020304" pitchFamily="18" charset="0"/>
                <a:cs typeface="Times New Roman" panose="02020603050405020304" pitchFamily="18" charset="0"/>
              </a:rPr>
              <a:t>M</a:t>
            </a:r>
            <a:r>
              <a:rPr lang="en-US" cap="none" dirty="0" err="1">
                <a:latin typeface="Times New Roman" panose="02020603050405020304" pitchFamily="18" charset="0"/>
                <a:cs typeface="Times New Roman" panose="02020603050405020304" pitchFamily="18" charset="0"/>
              </a:rPr>
              <a:t>ult</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5194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xperience Excellence, Transformative Research &amp; Innovation">
            <a:extLst>
              <a:ext uri="{FF2B5EF4-FFF2-40B4-BE49-F238E27FC236}">
                <a16:creationId xmlns:a16="http://schemas.microsoft.com/office/drawing/2014/main" id="{913939B1-F50C-46B7-B040-21BB528EA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9632" y="213262"/>
            <a:ext cx="1604912" cy="74310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44A555B-A226-49D7-88D6-DB648B120BF7}"/>
                  </a:ext>
                </a:extLst>
              </p:cNvPr>
              <p:cNvSpPr txBox="1"/>
              <p:nvPr/>
            </p:nvSpPr>
            <p:spPr>
              <a:xfrm>
                <a:off x="720000" y="2053741"/>
                <a:ext cx="2321169" cy="1595501"/>
              </a:xfrm>
              <a:prstGeom prst="rect">
                <a:avLst/>
              </a:prstGeom>
              <a:noFill/>
            </p:spPr>
            <p:txBody>
              <a:bodyPr wrap="square" rtlCol="0">
                <a:spAutoFit/>
              </a:bodyPr>
              <a:lstStyle/>
              <a:p>
                <a:pPr algn="ctr"/>
                <a:r>
                  <a:rPr lang="en-US" sz="1400" dirty="0"/>
                  <a:t>Antisymmetric: </a:t>
                </a: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cs typeface="Times New Roman" panose="02020603050405020304" pitchFamily="18" charset="0"/>
                        </a:rPr>
                        <m:t>𝑟</m:t>
                      </m:r>
                      <m:d>
                        <m:dPr>
                          <m:ctrlPr>
                            <a:rPr lang="en-US" sz="14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400" b="0" i="1" smtClean="0">
                              <a:latin typeface="Cambria Math" panose="02040503050406030204" pitchFamily="18" charset="0"/>
                              <a:ea typeface="Cambria Math" panose="02040503050406030204" pitchFamily="18" charset="0"/>
                              <a:cs typeface="Times New Roman" panose="02020603050405020304" pitchFamily="18" charset="0"/>
                            </a:rPr>
                            <m:t>h</m:t>
                          </m:r>
                          <m:r>
                            <a:rPr lang="en-US" sz="14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ea typeface="Cambria Math" panose="02040503050406030204" pitchFamily="18" charset="0"/>
                              <a:cs typeface="Times New Roman" panose="02020603050405020304" pitchFamily="18" charset="0"/>
                            </a:rPr>
                            <m:t>𝑡</m:t>
                          </m:r>
                        </m:e>
                      </m:d>
                      <m:r>
                        <a:rPr lang="en-US" sz="14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ea typeface="Cambria Math" panose="02040503050406030204" pitchFamily="18" charset="0"/>
                          <a:cs typeface="Times New Roman" panose="02020603050405020304" pitchFamily="18" charset="0"/>
                        </a:rPr>
                        <m:t>𝑟</m:t>
                      </m:r>
                      <m:d>
                        <m:dPr>
                          <m:ctrlPr>
                            <a:rPr lang="en-US" sz="14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400" b="0" i="1" smtClean="0">
                              <a:latin typeface="Cambria Math" panose="02040503050406030204" pitchFamily="18" charset="0"/>
                              <a:ea typeface="Cambria Math" panose="02040503050406030204" pitchFamily="18" charset="0"/>
                              <a:cs typeface="Times New Roman" panose="02020603050405020304" pitchFamily="18" charset="0"/>
                            </a:rPr>
                            <m:t>𝑡</m:t>
                          </m:r>
                          <m:r>
                            <a:rPr lang="en-US" sz="14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ea typeface="Cambria Math" panose="02040503050406030204" pitchFamily="18" charset="0"/>
                              <a:cs typeface="Times New Roman" panose="02020603050405020304" pitchFamily="18" charset="0"/>
                            </a:rPr>
                            <m:t>h</m:t>
                          </m:r>
                        </m:e>
                      </m:d>
                    </m:oMath>
                  </m:oMathPara>
                </a14:m>
                <a:endParaRPr lang="en-US" sz="1400" dirty="0"/>
              </a:p>
              <a:p>
                <a:pPr algn="ctr"/>
                <a:endParaRPr lang="en-US" sz="1400" dirty="0"/>
              </a:p>
              <a:p>
                <a:pPr algn="ct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cs typeface="Times New Roman" panose="02020603050405020304" pitchFamily="18" charset="0"/>
                            </a:rPr>
                          </m:ctrlPr>
                        </m:sSubPr>
                        <m:e>
                          <m:r>
                            <a:rPr lang="en-US" sz="1400" i="1">
                              <a:latin typeface="Cambria Math" panose="02040503050406030204" pitchFamily="18" charset="0"/>
                              <a:cs typeface="Times New Roman" panose="02020603050405020304" pitchFamily="18" charset="0"/>
                            </a:rPr>
                            <m:t>𝑓</m:t>
                          </m:r>
                        </m:e>
                        <m:sub>
                          <m:r>
                            <a:rPr lang="en-US" sz="1400" i="1">
                              <a:latin typeface="Cambria Math" panose="02040503050406030204" pitchFamily="18" charset="0"/>
                              <a:cs typeface="Times New Roman" panose="02020603050405020304" pitchFamily="18" charset="0"/>
                            </a:rPr>
                            <m:t>𝑟</m:t>
                          </m:r>
                        </m:sub>
                      </m:sSub>
                      <m:d>
                        <m:dPr>
                          <m:ctrlPr>
                            <a:rPr lang="en-US" sz="1400" i="1">
                              <a:latin typeface="Cambria Math" panose="02040503050406030204" pitchFamily="18" charset="0"/>
                              <a:cs typeface="Times New Roman" panose="02020603050405020304" pitchFamily="18" charset="0"/>
                            </a:rPr>
                          </m:ctrlPr>
                        </m:dPr>
                        <m:e>
                          <m:r>
                            <a:rPr lang="en-US" sz="1400" i="1">
                              <a:latin typeface="Cambria Math" panose="02040503050406030204" pitchFamily="18" charset="0"/>
                              <a:cs typeface="Times New Roman" panose="02020603050405020304" pitchFamily="18" charset="0"/>
                            </a:rPr>
                            <m:t>h</m:t>
                          </m:r>
                          <m:r>
                            <a:rPr lang="en-US" sz="1400" i="1">
                              <a:latin typeface="Cambria Math" panose="02040503050406030204" pitchFamily="18" charset="0"/>
                              <a:cs typeface="Times New Roman" panose="02020603050405020304" pitchFamily="18" charset="0"/>
                            </a:rPr>
                            <m:t>, </m:t>
                          </m:r>
                          <m:r>
                            <a:rPr lang="en-US" sz="1400" i="1">
                              <a:latin typeface="Cambria Math" panose="02040503050406030204" pitchFamily="18" charset="0"/>
                              <a:cs typeface="Times New Roman" panose="02020603050405020304" pitchFamily="18" charset="0"/>
                            </a:rPr>
                            <m:t>𝑡</m:t>
                          </m:r>
                        </m:e>
                      </m:d>
                      <m:r>
                        <a:rPr lang="en-US" sz="1400" i="1">
                          <a:latin typeface="Cambria Math" panose="02040503050406030204" pitchFamily="18" charset="0"/>
                          <a:cs typeface="Times New Roman" panose="02020603050405020304" pitchFamily="18" charset="0"/>
                        </a:rPr>
                        <m:t>= &lt;</m:t>
                      </m:r>
                      <m:r>
                        <a:rPr lang="en-US" sz="1400" i="1">
                          <a:latin typeface="Cambria Math" panose="02040503050406030204" pitchFamily="18" charset="0"/>
                          <a:cs typeface="Times New Roman" panose="02020603050405020304" pitchFamily="18" charset="0"/>
                        </a:rPr>
                        <m:t>h</m:t>
                      </m:r>
                      <m:r>
                        <a:rPr lang="en-US" sz="1400" i="1">
                          <a:latin typeface="Cambria Math" panose="02040503050406030204" pitchFamily="18" charset="0"/>
                          <a:cs typeface="Times New Roman" panose="02020603050405020304" pitchFamily="18" charset="0"/>
                        </a:rPr>
                        <m:t>, </m:t>
                      </m:r>
                      <m:r>
                        <a:rPr lang="en-US" sz="1400" i="1">
                          <a:latin typeface="Cambria Math" panose="02040503050406030204" pitchFamily="18" charset="0"/>
                          <a:cs typeface="Times New Roman" panose="02020603050405020304" pitchFamily="18" charset="0"/>
                        </a:rPr>
                        <m:t>𝑟</m:t>
                      </m:r>
                      <m:r>
                        <a:rPr lang="en-US" sz="1400" i="1">
                          <a:latin typeface="Cambria Math" panose="02040503050406030204" pitchFamily="18" charset="0"/>
                          <a:cs typeface="Times New Roman" panose="02020603050405020304" pitchFamily="18" charset="0"/>
                        </a:rPr>
                        <m:t>, </m:t>
                      </m:r>
                      <m:r>
                        <a:rPr lang="en-US" sz="1400" i="1">
                          <a:latin typeface="Cambria Math" panose="02040503050406030204" pitchFamily="18" charset="0"/>
                          <a:cs typeface="Times New Roman" panose="02020603050405020304" pitchFamily="18" charset="0"/>
                        </a:rPr>
                        <m:t>𝑡</m:t>
                      </m:r>
                      <m:r>
                        <a:rPr lang="en-US" sz="1400" i="1">
                          <a:latin typeface="Cambria Math" panose="02040503050406030204" pitchFamily="18" charset="0"/>
                          <a:cs typeface="Times New Roman" panose="02020603050405020304" pitchFamily="18" charset="0"/>
                        </a:rPr>
                        <m:t>&gt; =</m:t>
                      </m:r>
                      <m:sSub>
                        <m:sSubPr>
                          <m:ctrlPr>
                            <a:rPr lang="en-US" sz="1400" i="1">
                              <a:latin typeface="Cambria Math" panose="02040503050406030204" pitchFamily="18" charset="0"/>
                              <a:cs typeface="Times New Roman" panose="02020603050405020304" pitchFamily="18" charset="0"/>
                            </a:rPr>
                          </m:ctrlPr>
                        </m:sSubPr>
                        <m:e>
                          <m:r>
                            <a:rPr lang="en-US" sz="1400" i="1">
                              <a:latin typeface="Cambria Math" panose="02040503050406030204" pitchFamily="18" charset="0"/>
                              <a:ea typeface="Cambria Math" panose="02040503050406030204" pitchFamily="18" charset="0"/>
                              <a:cs typeface="Times New Roman" panose="02020603050405020304" pitchFamily="18" charset="0"/>
                            </a:rPr>
                            <m:t>∑</m:t>
                          </m:r>
                        </m:e>
                        <m:sub>
                          <m:r>
                            <a:rPr lang="en-US" sz="1400" i="1">
                              <a:latin typeface="Cambria Math" panose="02040503050406030204" pitchFamily="18" charset="0"/>
                              <a:cs typeface="Times New Roman" panose="02020603050405020304" pitchFamily="18" charset="0"/>
                            </a:rPr>
                            <m:t>𝑖</m:t>
                          </m:r>
                          <m:r>
                            <a:rPr lang="en-US" sz="1400" i="1">
                              <a:latin typeface="Cambria Math" panose="02040503050406030204" pitchFamily="18" charset="0"/>
                              <a:cs typeface="Times New Roman" panose="02020603050405020304" pitchFamily="18" charset="0"/>
                            </a:rPr>
                            <m:t> </m:t>
                          </m:r>
                        </m:sub>
                      </m:sSub>
                      <m:r>
                        <a:rPr lang="en-US" sz="1400" i="1">
                          <a:latin typeface="Cambria Math" panose="02040503050406030204" pitchFamily="18" charset="0"/>
                          <a:cs typeface="Times New Roman" panose="02020603050405020304" pitchFamily="18" charset="0"/>
                        </a:rPr>
                        <m:t> </m:t>
                      </m:r>
                      <m:sSub>
                        <m:sSubPr>
                          <m:ctrlPr>
                            <a:rPr lang="en-US" sz="1400" i="1">
                              <a:latin typeface="Cambria Math" panose="02040503050406030204" pitchFamily="18" charset="0"/>
                              <a:cs typeface="Times New Roman" panose="02020603050405020304" pitchFamily="18" charset="0"/>
                            </a:rPr>
                          </m:ctrlPr>
                        </m:sSubPr>
                        <m:e>
                          <m:r>
                            <a:rPr lang="en-US" sz="1400" i="1">
                              <a:latin typeface="Cambria Math" panose="02040503050406030204" pitchFamily="18" charset="0"/>
                              <a:cs typeface="Times New Roman" panose="02020603050405020304" pitchFamily="18" charset="0"/>
                            </a:rPr>
                            <m:t>h</m:t>
                          </m:r>
                        </m:e>
                        <m:sub>
                          <m:r>
                            <a:rPr lang="en-US" sz="1400" i="1">
                              <a:latin typeface="Cambria Math" panose="02040503050406030204" pitchFamily="18" charset="0"/>
                              <a:cs typeface="Times New Roman" panose="02020603050405020304" pitchFamily="18" charset="0"/>
                            </a:rPr>
                            <m:t>𝑖</m:t>
                          </m:r>
                        </m:sub>
                      </m:sSub>
                      <m:r>
                        <a:rPr lang="en-US" sz="1400" i="1">
                          <a:latin typeface="Cambria Math" panose="02040503050406030204" pitchFamily="18" charset="0"/>
                          <a:cs typeface="Times New Roman" panose="02020603050405020304" pitchFamily="18" charset="0"/>
                        </a:rPr>
                        <m:t> . </m:t>
                      </m:r>
                      <m:sSub>
                        <m:sSubPr>
                          <m:ctrlPr>
                            <a:rPr lang="en-US" sz="1400" i="1">
                              <a:latin typeface="Cambria Math" panose="02040503050406030204" pitchFamily="18" charset="0"/>
                              <a:cs typeface="Times New Roman" panose="02020603050405020304" pitchFamily="18" charset="0"/>
                            </a:rPr>
                          </m:ctrlPr>
                        </m:sSubPr>
                        <m:e>
                          <m:r>
                            <a:rPr lang="en-US" sz="1400" i="1">
                              <a:latin typeface="Cambria Math" panose="02040503050406030204" pitchFamily="18" charset="0"/>
                              <a:cs typeface="Times New Roman" panose="02020603050405020304" pitchFamily="18" charset="0"/>
                            </a:rPr>
                            <m:t>𝑟</m:t>
                          </m:r>
                        </m:e>
                        <m:sub>
                          <m:r>
                            <a:rPr lang="en-US" sz="1400" i="1">
                              <a:latin typeface="Cambria Math" panose="02040503050406030204" pitchFamily="18" charset="0"/>
                              <a:cs typeface="Times New Roman" panose="02020603050405020304" pitchFamily="18" charset="0"/>
                            </a:rPr>
                            <m:t>𝑖</m:t>
                          </m:r>
                        </m:sub>
                      </m:sSub>
                      <m:r>
                        <a:rPr lang="en-US" sz="1400" i="1">
                          <a:latin typeface="Cambria Math" panose="02040503050406030204" pitchFamily="18" charset="0"/>
                          <a:cs typeface="Times New Roman" panose="02020603050405020304" pitchFamily="18" charset="0"/>
                        </a:rPr>
                        <m:t> . </m:t>
                      </m:r>
                      <m:sSub>
                        <m:sSubPr>
                          <m:ctrlPr>
                            <a:rPr lang="en-US" sz="1400" i="1">
                              <a:latin typeface="Cambria Math" panose="02040503050406030204" pitchFamily="18" charset="0"/>
                              <a:cs typeface="Times New Roman" panose="02020603050405020304" pitchFamily="18" charset="0"/>
                            </a:rPr>
                          </m:ctrlPr>
                        </m:sSubPr>
                        <m:e>
                          <m:r>
                            <a:rPr lang="en-US" sz="1400" i="1">
                              <a:latin typeface="Cambria Math" panose="02040503050406030204" pitchFamily="18" charset="0"/>
                              <a:cs typeface="Times New Roman" panose="02020603050405020304" pitchFamily="18" charset="0"/>
                            </a:rPr>
                            <m:t>𝑡</m:t>
                          </m:r>
                        </m:e>
                        <m:sub>
                          <m:r>
                            <a:rPr lang="en-US" sz="1400" i="1">
                              <a:latin typeface="Cambria Math" panose="02040503050406030204" pitchFamily="18" charset="0"/>
                              <a:cs typeface="Times New Roman" panose="02020603050405020304" pitchFamily="18" charset="0"/>
                            </a:rPr>
                            <m:t>𝑖</m:t>
                          </m:r>
                        </m:sub>
                      </m:sSub>
                    </m:oMath>
                  </m:oMathPara>
                </a14:m>
                <a:endParaRPr lang="en-US" sz="1400" dirty="0"/>
              </a:p>
              <a:p>
                <a:pPr algn="ctr"/>
                <a14:m>
                  <m:oMathPara xmlns:m="http://schemas.openxmlformats.org/officeDocument/2006/math">
                    <m:oMathParaPr>
                      <m:jc m:val="centerGroup"/>
                    </m:oMathParaPr>
                    <m:oMath xmlns:m="http://schemas.openxmlformats.org/officeDocument/2006/math">
                      <m:r>
                        <m:rPr>
                          <m:nor/>
                        </m:rPr>
                        <a:rPr lang="en-US" sz="1400" dirty="0">
                          <a:cs typeface="Times New Roman" panose="02020603050405020304" pitchFamily="18" charset="0"/>
                        </a:rPr>
                        <m:t>    </m:t>
                      </m:r>
                      <m:r>
                        <a:rPr lang="en-US" sz="1400" i="1">
                          <a:latin typeface="Cambria Math" panose="02040503050406030204" pitchFamily="18" charset="0"/>
                          <a:cs typeface="Times New Roman" panose="02020603050405020304" pitchFamily="18" charset="0"/>
                        </a:rPr>
                        <m:t>= &lt;</m:t>
                      </m:r>
                      <m:r>
                        <a:rPr lang="en-US" sz="1400" i="1">
                          <a:latin typeface="Cambria Math" panose="02040503050406030204" pitchFamily="18" charset="0"/>
                          <a:cs typeface="Times New Roman" panose="02020603050405020304" pitchFamily="18" charset="0"/>
                        </a:rPr>
                        <m:t>𝑡</m:t>
                      </m:r>
                      <m:r>
                        <a:rPr lang="en-US" sz="1400" i="1">
                          <a:latin typeface="Cambria Math" panose="02040503050406030204" pitchFamily="18" charset="0"/>
                          <a:cs typeface="Times New Roman" panose="02020603050405020304" pitchFamily="18" charset="0"/>
                        </a:rPr>
                        <m:t>, </m:t>
                      </m:r>
                      <m:r>
                        <a:rPr lang="en-US" sz="1400" i="1">
                          <a:latin typeface="Cambria Math" panose="02040503050406030204" pitchFamily="18" charset="0"/>
                          <a:cs typeface="Times New Roman" panose="02020603050405020304" pitchFamily="18" charset="0"/>
                        </a:rPr>
                        <m:t>𝑟</m:t>
                      </m:r>
                      <m:r>
                        <a:rPr lang="en-US" sz="1400" i="1">
                          <a:latin typeface="Cambria Math" panose="02040503050406030204" pitchFamily="18" charset="0"/>
                          <a:cs typeface="Times New Roman" panose="02020603050405020304" pitchFamily="18" charset="0"/>
                        </a:rPr>
                        <m:t>, </m:t>
                      </m:r>
                      <m:r>
                        <a:rPr lang="en-US" sz="1400" i="1">
                          <a:latin typeface="Cambria Math" panose="02040503050406030204" pitchFamily="18" charset="0"/>
                          <a:cs typeface="Times New Roman" panose="02020603050405020304" pitchFamily="18" charset="0"/>
                        </a:rPr>
                        <m:t>h</m:t>
                      </m:r>
                      <m:r>
                        <a:rPr lang="en-US" sz="1400" i="1">
                          <a:latin typeface="Cambria Math" panose="02040503050406030204" pitchFamily="18" charset="0"/>
                          <a:cs typeface="Times New Roman" panose="02020603050405020304" pitchFamily="18" charset="0"/>
                        </a:rPr>
                        <m:t>&gt; </m:t>
                      </m:r>
                      <m:r>
                        <m:rPr>
                          <m:nor/>
                        </m:rPr>
                        <a:rPr lang="en-US" sz="1400" dirty="0"/>
                        <m:t>=</m:t>
                      </m:r>
                      <m:r>
                        <m:rPr>
                          <m:nor/>
                        </m:rPr>
                        <a:rPr lang="en-US" sz="1400" dirty="0">
                          <a:cs typeface="Times New Roman" panose="02020603050405020304" pitchFamily="18" charset="0"/>
                        </a:rPr>
                        <m:t> </m:t>
                      </m:r>
                      <m:sSub>
                        <m:sSubPr>
                          <m:ctrlPr>
                            <a:rPr lang="en-US" sz="1400" i="1">
                              <a:latin typeface="Cambria Math" panose="02040503050406030204" pitchFamily="18" charset="0"/>
                              <a:cs typeface="Times New Roman" panose="02020603050405020304" pitchFamily="18" charset="0"/>
                            </a:rPr>
                          </m:ctrlPr>
                        </m:sSubPr>
                        <m:e>
                          <m:r>
                            <a:rPr lang="en-US" sz="1400" i="1">
                              <a:latin typeface="Cambria Math" panose="02040503050406030204" pitchFamily="18" charset="0"/>
                              <a:cs typeface="Times New Roman" panose="02020603050405020304" pitchFamily="18" charset="0"/>
                            </a:rPr>
                            <m:t>𝑓</m:t>
                          </m:r>
                        </m:e>
                        <m:sub>
                          <m:r>
                            <a:rPr lang="en-US" sz="1400" i="1">
                              <a:latin typeface="Cambria Math" panose="02040503050406030204" pitchFamily="18" charset="0"/>
                              <a:cs typeface="Times New Roman" panose="02020603050405020304" pitchFamily="18" charset="0"/>
                            </a:rPr>
                            <m:t>𝑟</m:t>
                          </m:r>
                        </m:sub>
                      </m:sSub>
                      <m:d>
                        <m:dPr>
                          <m:ctrlPr>
                            <a:rPr lang="en-US" sz="1400" i="1">
                              <a:latin typeface="Cambria Math" panose="02040503050406030204" pitchFamily="18" charset="0"/>
                              <a:cs typeface="Times New Roman" panose="02020603050405020304" pitchFamily="18" charset="0"/>
                            </a:rPr>
                          </m:ctrlPr>
                        </m:dPr>
                        <m:e>
                          <m:r>
                            <a:rPr lang="en-US" sz="1400" i="1">
                              <a:latin typeface="Cambria Math" panose="02040503050406030204" pitchFamily="18" charset="0"/>
                              <a:cs typeface="Times New Roman" panose="02020603050405020304" pitchFamily="18" charset="0"/>
                            </a:rPr>
                            <m:t>𝑡</m:t>
                          </m:r>
                          <m:r>
                            <a:rPr lang="en-US" sz="1400" i="1">
                              <a:latin typeface="Cambria Math" panose="02040503050406030204" pitchFamily="18" charset="0"/>
                              <a:cs typeface="Times New Roman" panose="02020603050405020304" pitchFamily="18" charset="0"/>
                            </a:rPr>
                            <m:t>, </m:t>
                          </m:r>
                          <m:r>
                            <a:rPr lang="en-US" sz="1400" i="1">
                              <a:latin typeface="Cambria Math" panose="02040503050406030204" pitchFamily="18" charset="0"/>
                              <a:cs typeface="Times New Roman" panose="02020603050405020304" pitchFamily="18" charset="0"/>
                            </a:rPr>
                            <m:t>h</m:t>
                          </m:r>
                        </m:e>
                      </m:d>
                    </m:oMath>
                  </m:oMathPara>
                </a14:m>
                <a:endParaRPr lang="en-US" sz="1400" dirty="0"/>
              </a:p>
              <a:p>
                <a:pPr algn="ctr"/>
                <a:endParaRPr lang="en-US" sz="1400" dirty="0"/>
              </a:p>
            </p:txBody>
          </p:sp>
        </mc:Choice>
        <mc:Fallback xmlns="">
          <p:sp>
            <p:nvSpPr>
              <p:cNvPr id="13" name="TextBox 12">
                <a:extLst>
                  <a:ext uri="{FF2B5EF4-FFF2-40B4-BE49-F238E27FC236}">
                    <a16:creationId xmlns:a16="http://schemas.microsoft.com/office/drawing/2014/main" id="{544A555B-A226-49D7-88D6-DB648B120BF7}"/>
                  </a:ext>
                </a:extLst>
              </p:cNvPr>
              <p:cNvSpPr txBox="1">
                <a:spLocks noRot="1" noChangeAspect="1" noMove="1" noResize="1" noEditPoints="1" noAdjustHandles="1" noChangeArrowheads="1" noChangeShapeType="1" noTextEdit="1"/>
              </p:cNvSpPr>
              <p:nvPr/>
            </p:nvSpPr>
            <p:spPr>
              <a:xfrm>
                <a:off x="720000" y="2053741"/>
                <a:ext cx="2321169" cy="1595501"/>
              </a:xfrm>
              <a:prstGeom prst="rect">
                <a:avLst/>
              </a:prstGeom>
              <a:blipFill>
                <a:blip r:embed="rId4"/>
                <a:stretch>
                  <a:fillRect t="-7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4EF8395-49BE-4037-99BE-F4578073C934}"/>
                  </a:ext>
                </a:extLst>
              </p:cNvPr>
              <p:cNvSpPr txBox="1"/>
              <p:nvPr/>
            </p:nvSpPr>
            <p:spPr>
              <a:xfrm>
                <a:off x="3423511" y="2048804"/>
                <a:ext cx="2321170" cy="2462213"/>
              </a:xfrm>
              <a:prstGeom prst="rect">
                <a:avLst/>
              </a:prstGeom>
              <a:noFill/>
            </p:spPr>
            <p:txBody>
              <a:bodyPr wrap="square" rtlCol="0">
                <a:spAutoFit/>
              </a:bodyPr>
              <a:lstStyle/>
              <a:p>
                <a:pPr algn="ctr"/>
                <a:r>
                  <a:rPr lang="en-US" sz="1400" dirty="0"/>
                  <a:t>Inverse: </a:t>
                </a:r>
              </a:p>
              <a:p>
                <a:pPr algn="ct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cs typeface="Times New Roman" panose="02020603050405020304" pitchFamily="18" charset="0"/>
                            </a:rPr>
                          </m:ctrlPr>
                        </m:sSubPr>
                        <m:e>
                          <m:r>
                            <a:rPr lang="en-US" sz="1400" i="1">
                              <a:latin typeface="Cambria Math" panose="02040503050406030204" pitchFamily="18" charset="0"/>
                              <a:cs typeface="Times New Roman" panose="02020603050405020304" pitchFamily="18" charset="0"/>
                            </a:rPr>
                            <m:t>𝑟</m:t>
                          </m:r>
                        </m:e>
                        <m:sub>
                          <m:r>
                            <a:rPr lang="en-US" sz="1400" i="1">
                              <a:latin typeface="Cambria Math" panose="02040503050406030204" pitchFamily="18" charset="0"/>
                              <a:cs typeface="Times New Roman" panose="02020603050405020304" pitchFamily="18" charset="0"/>
                            </a:rPr>
                            <m:t>1</m:t>
                          </m:r>
                        </m:sub>
                      </m:sSub>
                      <m:d>
                        <m:dPr>
                          <m:ctrlPr>
                            <a:rPr lang="en-US" sz="1400" i="1">
                              <a:latin typeface="Cambria Math" panose="02040503050406030204" pitchFamily="18" charset="0"/>
                              <a:cs typeface="Times New Roman" panose="02020603050405020304" pitchFamily="18" charset="0"/>
                            </a:rPr>
                          </m:ctrlPr>
                        </m:dPr>
                        <m:e>
                          <m:r>
                            <a:rPr lang="en-US" sz="1400" i="1">
                              <a:latin typeface="Cambria Math" panose="02040503050406030204" pitchFamily="18" charset="0"/>
                              <a:cs typeface="Times New Roman" panose="02020603050405020304" pitchFamily="18" charset="0"/>
                            </a:rPr>
                            <m:t>h</m:t>
                          </m:r>
                          <m:r>
                            <a:rPr lang="en-US" sz="1400" i="1">
                              <a:latin typeface="Cambria Math" panose="02040503050406030204" pitchFamily="18" charset="0"/>
                              <a:cs typeface="Times New Roman" panose="02020603050405020304" pitchFamily="18" charset="0"/>
                            </a:rPr>
                            <m:t>, </m:t>
                          </m:r>
                          <m:r>
                            <a:rPr lang="en-US" sz="1400" i="1">
                              <a:latin typeface="Cambria Math" panose="02040503050406030204" pitchFamily="18" charset="0"/>
                              <a:cs typeface="Times New Roman" panose="02020603050405020304" pitchFamily="18" charset="0"/>
                            </a:rPr>
                            <m:t>𝑡</m:t>
                          </m:r>
                        </m:e>
                      </m:d>
                      <m:r>
                        <a:rPr lang="en-US" sz="1400"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14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i="1">
                              <a:latin typeface="Cambria Math" panose="02040503050406030204" pitchFamily="18" charset="0"/>
                              <a:ea typeface="Cambria Math" panose="02040503050406030204" pitchFamily="18" charset="0"/>
                              <a:cs typeface="Times New Roman" panose="02020603050405020304" pitchFamily="18" charset="0"/>
                            </a:rPr>
                            <m:t>𝑟</m:t>
                          </m:r>
                        </m:e>
                        <m:sub>
                          <m:r>
                            <a:rPr lang="en-US" sz="1400" i="1">
                              <a:latin typeface="Cambria Math" panose="02040503050406030204" pitchFamily="18" charset="0"/>
                              <a:ea typeface="Cambria Math" panose="02040503050406030204" pitchFamily="18" charset="0"/>
                              <a:cs typeface="Times New Roman" panose="02020603050405020304" pitchFamily="18" charset="0"/>
                            </a:rPr>
                            <m:t>2</m:t>
                          </m:r>
                        </m:sub>
                      </m:sSub>
                      <m:d>
                        <m:dPr>
                          <m:ctrlPr>
                            <a:rPr lang="en-US" sz="1400" i="1">
                              <a:latin typeface="Cambria Math" panose="02040503050406030204" pitchFamily="18" charset="0"/>
                              <a:ea typeface="Cambria Math" panose="02040503050406030204" pitchFamily="18" charset="0"/>
                              <a:cs typeface="Times New Roman" panose="02020603050405020304" pitchFamily="18" charset="0"/>
                            </a:rPr>
                          </m:ctrlPr>
                        </m:dPr>
                        <m:e>
                          <m:r>
                            <a:rPr lang="en-US" sz="1400" i="1">
                              <a:latin typeface="Cambria Math" panose="02040503050406030204" pitchFamily="18" charset="0"/>
                              <a:ea typeface="Cambria Math" panose="02040503050406030204" pitchFamily="18" charset="0"/>
                              <a:cs typeface="Times New Roman" panose="02020603050405020304" pitchFamily="18" charset="0"/>
                            </a:rPr>
                            <m:t>𝑡</m:t>
                          </m:r>
                          <m:r>
                            <a:rPr lang="en-US" sz="1400" i="1">
                              <a:latin typeface="Cambria Math" panose="02040503050406030204" pitchFamily="18" charset="0"/>
                              <a:ea typeface="Cambria Math" panose="02040503050406030204" pitchFamily="18" charset="0"/>
                              <a:cs typeface="Times New Roman" panose="02020603050405020304" pitchFamily="18" charset="0"/>
                            </a:rPr>
                            <m:t>, </m:t>
                          </m:r>
                          <m:r>
                            <a:rPr lang="en-US" sz="1400" i="1">
                              <a:latin typeface="Cambria Math" panose="02040503050406030204" pitchFamily="18" charset="0"/>
                              <a:ea typeface="Cambria Math" panose="02040503050406030204" pitchFamily="18" charset="0"/>
                              <a:cs typeface="Times New Roman" panose="02020603050405020304" pitchFamily="18" charset="0"/>
                            </a:rPr>
                            <m:t>h</m:t>
                          </m:r>
                        </m:e>
                      </m:d>
                    </m:oMath>
                  </m:oMathPara>
                </a14:m>
                <a:endParaRPr lang="en-US" sz="1400" dirty="0"/>
              </a:p>
              <a:p>
                <a:pPr algn="ctr"/>
                <a:endParaRPr lang="en-US" sz="1400" dirty="0"/>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&lt;</m:t>
                      </m:r>
                      <m:r>
                        <a:rPr lang="en-US" sz="1400" b="0" i="1" smtClean="0">
                          <a:latin typeface="Cambria Math" panose="02040503050406030204" pitchFamily="18" charset="0"/>
                        </a:rPr>
                        <m:t>h</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 </m:t>
                      </m:r>
                      <m:r>
                        <a:rPr lang="en-US" sz="1400" b="0" i="1" smtClean="0">
                          <a:latin typeface="Cambria Math" panose="02040503050406030204" pitchFamily="18" charset="0"/>
                        </a:rPr>
                        <m:t>𝑡</m:t>
                      </m:r>
                      <m:r>
                        <a:rPr lang="en-US" sz="1400" b="0" i="1" smtClean="0">
                          <a:latin typeface="Cambria Math" panose="02040503050406030204" pitchFamily="18" charset="0"/>
                        </a:rPr>
                        <m:t>&gt; = &lt;</m:t>
                      </m:r>
                      <m:r>
                        <a:rPr lang="en-US" sz="1400" b="0" i="1" smtClean="0">
                          <a:latin typeface="Cambria Math" panose="02040503050406030204" pitchFamily="18" charset="0"/>
                        </a:rPr>
                        <m:t>𝑡</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 </m:t>
                      </m:r>
                      <m:r>
                        <a:rPr lang="en-US" sz="1400" b="0" i="1" smtClean="0">
                          <a:latin typeface="Cambria Math" panose="02040503050406030204" pitchFamily="18" charset="0"/>
                        </a:rPr>
                        <m:t>h</m:t>
                      </m:r>
                      <m:r>
                        <a:rPr lang="en-US" sz="1400" b="0" i="1" smtClean="0">
                          <a:latin typeface="Cambria Math" panose="02040503050406030204" pitchFamily="18" charset="0"/>
                        </a:rPr>
                        <m:t>&gt;</m:t>
                      </m:r>
                    </m:oMath>
                  </m:oMathPara>
                </a14:m>
                <a:endParaRPr lang="en-US" sz="1400" b="0" dirty="0"/>
              </a:p>
              <a:p>
                <a:pPr algn="ct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1</m:t>
                        </m:r>
                      </m:sub>
                    </m:sSub>
                  </m:oMath>
                </a14:m>
                <a:r>
                  <a:rPr lang="en-US" sz="1400" dirty="0"/>
                  <a:t> =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𝑟</m:t>
                        </m:r>
                      </m:e>
                      <m:sub>
                        <m:r>
                          <a:rPr lang="en-US" sz="1400" i="1">
                            <a:latin typeface="Cambria Math" panose="02040503050406030204" pitchFamily="18" charset="0"/>
                          </a:rPr>
                          <m:t>2</m:t>
                        </m:r>
                      </m:sub>
                    </m:sSub>
                  </m:oMath>
                </a14:m>
                <a:r>
                  <a:rPr lang="en-US" sz="1400" dirty="0"/>
                  <a:t> solves this</a:t>
                </a:r>
              </a:p>
              <a:p>
                <a:pPr algn="ctr"/>
                <a:endParaRPr lang="en-US" sz="1400" dirty="0"/>
              </a:p>
              <a:p>
                <a:pPr algn="ctr"/>
                <a:r>
                  <a:rPr lang="en-US" sz="1400" dirty="0"/>
                  <a:t>But semantically it does not make sense</a:t>
                </a:r>
              </a:p>
              <a:p>
                <a:pPr algn="ctr"/>
                <a:r>
                  <a:rPr lang="en-US" sz="1400" dirty="0"/>
                  <a:t>(advisor is not equal to advisee)</a:t>
                </a:r>
              </a:p>
              <a:p>
                <a:pPr algn="ctr"/>
                <a:endParaRPr lang="en-US" sz="1400" dirty="0"/>
              </a:p>
            </p:txBody>
          </p:sp>
        </mc:Choice>
        <mc:Fallback xmlns="">
          <p:sp>
            <p:nvSpPr>
              <p:cNvPr id="14" name="TextBox 13">
                <a:extLst>
                  <a:ext uri="{FF2B5EF4-FFF2-40B4-BE49-F238E27FC236}">
                    <a16:creationId xmlns:a16="http://schemas.microsoft.com/office/drawing/2014/main" id="{04EF8395-49BE-4037-99BE-F4578073C934}"/>
                  </a:ext>
                </a:extLst>
              </p:cNvPr>
              <p:cNvSpPr txBox="1">
                <a:spLocks noRot="1" noChangeAspect="1" noMove="1" noResize="1" noEditPoints="1" noAdjustHandles="1" noChangeArrowheads="1" noChangeShapeType="1" noTextEdit="1"/>
              </p:cNvSpPr>
              <p:nvPr/>
            </p:nvSpPr>
            <p:spPr>
              <a:xfrm>
                <a:off x="3423511" y="2048804"/>
                <a:ext cx="2321170" cy="2462213"/>
              </a:xfrm>
              <a:prstGeom prst="rect">
                <a:avLst/>
              </a:prstGeom>
              <a:blipFill>
                <a:blip r:embed="rId5"/>
                <a:stretch>
                  <a:fillRect t="-4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CA06E18-1D34-4A7C-A3FE-172EA2D86D01}"/>
                  </a:ext>
                </a:extLst>
              </p:cNvPr>
              <p:cNvSpPr txBox="1"/>
              <p:nvPr/>
            </p:nvSpPr>
            <p:spPr>
              <a:xfrm>
                <a:off x="6127024" y="2048804"/>
                <a:ext cx="2321169" cy="1810945"/>
              </a:xfrm>
              <a:prstGeom prst="rect">
                <a:avLst/>
              </a:prstGeom>
              <a:noFill/>
            </p:spPr>
            <p:txBody>
              <a:bodyPr wrap="square" rtlCol="0">
                <a:spAutoFit/>
              </a:bodyPr>
              <a:lstStyle/>
              <a:p>
                <a:pPr algn="ctr"/>
                <a:r>
                  <a:rPr lang="en-US" sz="1400" dirty="0"/>
                  <a:t>Composition: </a:t>
                </a: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b="0" i="1" smtClean="0">
                              <a:latin typeface="Cambria Math" panose="02040503050406030204" pitchFamily="18" charset="0"/>
                              <a:ea typeface="Cambria Math" panose="02040503050406030204" pitchFamily="18" charset="0"/>
                              <a:cs typeface="Times New Roman" panose="02020603050405020304" pitchFamily="18" charset="0"/>
                            </a:rPr>
                            <m:t>𝑟</m:t>
                          </m:r>
                        </m:e>
                        <m:sub>
                          <m:r>
                            <a:rPr lang="en-US" sz="1400" b="0" i="1" smtClean="0">
                              <a:latin typeface="Cambria Math" panose="02040503050406030204" pitchFamily="18" charset="0"/>
                              <a:ea typeface="Cambria Math" panose="02040503050406030204" pitchFamily="18" charset="0"/>
                              <a:cs typeface="Times New Roman" panose="02020603050405020304" pitchFamily="18" charset="0"/>
                            </a:rPr>
                            <m:t>1</m:t>
                          </m:r>
                        </m:sub>
                      </m:sSub>
                      <m:d>
                        <m:dPr>
                          <m:ctrlPr>
                            <a:rPr lang="en-US" sz="14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400"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sz="14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ea typeface="Cambria Math" panose="02040503050406030204" pitchFamily="18" charset="0"/>
                              <a:cs typeface="Times New Roman" panose="02020603050405020304" pitchFamily="18" charset="0"/>
                            </a:rPr>
                            <m:t>𝑦</m:t>
                          </m:r>
                        </m:e>
                      </m:d>
                      <m:r>
                        <a:rPr lang="en-US" sz="1400" b="0" i="1" smtClean="0">
                          <a:latin typeface="Cambria Math" panose="02040503050406030204" pitchFamily="18" charset="0"/>
                          <a:ea typeface="Cambria Math" panose="02040503050406030204" pitchFamily="18" charset="0"/>
                          <a:cs typeface="Times New Roman" panose="02020603050405020304" pitchFamily="18" charset="0"/>
                        </a:rPr>
                        <m:t> &amp; </m:t>
                      </m:r>
                      <m:sSub>
                        <m:sSubPr>
                          <m:ctrlPr>
                            <a:rPr lang="en-US" sz="1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b="0" i="1" smtClean="0">
                              <a:latin typeface="Cambria Math" panose="02040503050406030204" pitchFamily="18" charset="0"/>
                              <a:ea typeface="Cambria Math" panose="02040503050406030204" pitchFamily="18" charset="0"/>
                              <a:cs typeface="Times New Roman" panose="02020603050405020304" pitchFamily="18" charset="0"/>
                            </a:rPr>
                            <m:t>𝑟</m:t>
                          </m:r>
                        </m:e>
                        <m:sub>
                          <m:r>
                            <a:rPr lang="en-US" sz="1400" b="0" i="1" smtClean="0">
                              <a:latin typeface="Cambria Math" panose="02040503050406030204" pitchFamily="18" charset="0"/>
                              <a:ea typeface="Cambria Math" panose="02040503050406030204" pitchFamily="18" charset="0"/>
                              <a:cs typeface="Times New Roman" panose="02020603050405020304" pitchFamily="18" charset="0"/>
                            </a:rPr>
                            <m:t>2</m:t>
                          </m:r>
                        </m:sub>
                      </m:sSub>
                      <m:d>
                        <m:dPr>
                          <m:ctrlPr>
                            <a:rPr lang="en-US" sz="14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400" b="0" i="1" smtClean="0">
                              <a:latin typeface="Cambria Math" panose="02040503050406030204" pitchFamily="18" charset="0"/>
                              <a:ea typeface="Cambria Math" panose="02040503050406030204" pitchFamily="18" charset="0"/>
                              <a:cs typeface="Times New Roman" panose="02020603050405020304" pitchFamily="18" charset="0"/>
                            </a:rPr>
                            <m:t>𝑦</m:t>
                          </m:r>
                          <m:r>
                            <a:rPr lang="en-US" sz="14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ea typeface="Cambria Math" panose="02040503050406030204" pitchFamily="18" charset="0"/>
                              <a:cs typeface="Times New Roman" panose="02020603050405020304" pitchFamily="18" charset="0"/>
                            </a:rPr>
                            <m:t>𝑧</m:t>
                          </m:r>
                        </m:e>
                      </m:d>
                      <m:r>
                        <a:rPr lang="en-US" sz="14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b="0" i="1" smtClean="0">
                              <a:latin typeface="Cambria Math" panose="02040503050406030204" pitchFamily="18" charset="0"/>
                              <a:ea typeface="Cambria Math" panose="02040503050406030204" pitchFamily="18" charset="0"/>
                              <a:cs typeface="Times New Roman" panose="02020603050405020304" pitchFamily="18" charset="0"/>
                            </a:rPr>
                            <m:t>𝑟</m:t>
                          </m:r>
                        </m:e>
                        <m:sub>
                          <m:r>
                            <a:rPr lang="en-US" sz="1400" b="0" i="1" smtClean="0">
                              <a:latin typeface="Cambria Math" panose="02040503050406030204" pitchFamily="18" charset="0"/>
                              <a:ea typeface="Cambria Math" panose="02040503050406030204" pitchFamily="18" charset="0"/>
                              <a:cs typeface="Times New Roman" panose="02020603050405020304" pitchFamily="18" charset="0"/>
                            </a:rPr>
                            <m:t>3</m:t>
                          </m:r>
                        </m:sub>
                      </m:sSub>
                      <m:r>
                        <a:rPr lang="en-US" sz="1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400"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sz="14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ea typeface="Cambria Math" panose="02040503050406030204" pitchFamily="18" charset="0"/>
                          <a:cs typeface="Times New Roman" panose="02020603050405020304" pitchFamily="18" charset="0"/>
                        </a:rPr>
                        <m:t>𝑧</m:t>
                      </m:r>
                      <m:r>
                        <a:rPr lang="en-US" sz="14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sz="14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ea typeface="Cambria Math" panose="02040503050406030204" pitchFamily="18" charset="0"/>
                          <a:cs typeface="Times New Roman" panose="02020603050405020304" pitchFamily="18" charset="0"/>
                        </a:rPr>
                        <m:t>𝑦</m:t>
                      </m:r>
                      <m:r>
                        <a:rPr lang="en-US" sz="14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ea typeface="Cambria Math" panose="02040503050406030204" pitchFamily="18" charset="0"/>
                          <a:cs typeface="Times New Roman" panose="02020603050405020304" pitchFamily="18" charset="0"/>
                        </a:rPr>
                        <m:t>𝑧</m:t>
                      </m:r>
                    </m:oMath>
                  </m:oMathPara>
                </a14:m>
                <a:endParaRPr lang="en-US" sz="1400" b="0" i="1" dirty="0">
                  <a:latin typeface="Cambria Math" panose="02040503050406030204" pitchFamily="18" charset="0"/>
                  <a:ea typeface="Cambria Math" panose="02040503050406030204" pitchFamily="18" charset="0"/>
                  <a:cs typeface="Times New Roman" panose="02020603050405020304" pitchFamily="18" charset="0"/>
                </a:endParaRPr>
              </a:p>
              <a:p>
                <a:pPr algn="ctr"/>
                <a:endParaRPr lang="en-US" sz="1400" dirty="0"/>
              </a:p>
              <a:p>
                <a:pPr algn="ctr"/>
                <a:r>
                  <a:rPr lang="en-US" sz="1400" dirty="0"/>
                  <a:t>Since dot product is commutative, it can distinguish between head and tail entities</a:t>
                </a:r>
              </a:p>
            </p:txBody>
          </p:sp>
        </mc:Choice>
        <mc:Fallback xmlns="">
          <p:sp>
            <p:nvSpPr>
              <p:cNvPr id="15" name="TextBox 14">
                <a:extLst>
                  <a:ext uri="{FF2B5EF4-FFF2-40B4-BE49-F238E27FC236}">
                    <a16:creationId xmlns:a16="http://schemas.microsoft.com/office/drawing/2014/main" id="{DCA06E18-1D34-4A7C-A3FE-172EA2D86D01}"/>
                  </a:ext>
                </a:extLst>
              </p:cNvPr>
              <p:cNvSpPr txBox="1">
                <a:spLocks noRot="1" noChangeAspect="1" noMove="1" noResize="1" noEditPoints="1" noAdjustHandles="1" noChangeArrowheads="1" noChangeShapeType="1" noTextEdit="1"/>
              </p:cNvSpPr>
              <p:nvPr/>
            </p:nvSpPr>
            <p:spPr>
              <a:xfrm>
                <a:off x="6127024" y="2048804"/>
                <a:ext cx="2321169" cy="1810945"/>
              </a:xfrm>
              <a:prstGeom prst="rect">
                <a:avLst/>
              </a:prstGeom>
              <a:blipFill>
                <a:blip r:embed="rId6"/>
                <a:stretch>
                  <a:fillRect l="-262" t="-673" r="-2100" b="-2694"/>
                </a:stretch>
              </a:blipFill>
            </p:spPr>
            <p:txBody>
              <a:bodyPr/>
              <a:lstStyle/>
              <a:p>
                <a:r>
                  <a:rPr lang="en-US">
                    <a:noFill/>
                  </a:rPr>
                  <a:t> </a:t>
                </a:r>
              </a:p>
            </p:txBody>
          </p:sp>
        </mc:Fallback>
      </mc:AlternateContent>
      <p:sp>
        <p:nvSpPr>
          <p:cNvPr id="8" name="Title 1">
            <a:extLst>
              <a:ext uri="{FF2B5EF4-FFF2-40B4-BE49-F238E27FC236}">
                <a16:creationId xmlns:a16="http://schemas.microsoft.com/office/drawing/2014/main" id="{FA1E00B1-6D5A-416D-9213-D02E4142A3A7}"/>
              </a:ext>
            </a:extLst>
          </p:cNvPr>
          <p:cNvSpPr>
            <a:spLocks noGrp="1"/>
          </p:cNvSpPr>
          <p:nvPr>
            <p:ph type="title"/>
          </p:nvPr>
        </p:nvSpPr>
        <p:spPr>
          <a:xfrm>
            <a:off x="720000" y="445025"/>
            <a:ext cx="6409200" cy="572700"/>
          </a:xfrm>
        </p:spPr>
        <p:txBody>
          <a:bodyPr/>
          <a:lstStyle/>
          <a:p>
            <a:pPr algn="l"/>
            <a:r>
              <a:rPr lang="en-US" dirty="0">
                <a:latin typeface="Times New Roman" panose="02020603050405020304" pitchFamily="18" charset="0"/>
                <a:cs typeface="Times New Roman" panose="02020603050405020304" pitchFamily="18" charset="0"/>
              </a:rPr>
              <a:t>Literature Survey -</a:t>
            </a:r>
            <a:r>
              <a:rPr lang="en-US" dirty="0" err="1">
                <a:latin typeface="Times New Roman" panose="02020603050405020304" pitchFamily="18" charset="0"/>
                <a:cs typeface="Times New Roman" panose="02020603050405020304" pitchFamily="18" charset="0"/>
              </a:rPr>
              <a:t>D</a:t>
            </a:r>
            <a:r>
              <a:rPr lang="en-US" cap="none" dirty="0" err="1">
                <a:latin typeface="Times New Roman" panose="02020603050405020304" pitchFamily="18" charset="0"/>
                <a:cs typeface="Times New Roman" panose="02020603050405020304" pitchFamily="18" charset="0"/>
              </a:rPr>
              <a:t>ist</a:t>
            </a:r>
            <a:r>
              <a:rPr lang="en-US" dirty="0" err="1">
                <a:latin typeface="Times New Roman" panose="02020603050405020304" pitchFamily="18" charset="0"/>
                <a:cs typeface="Times New Roman" panose="02020603050405020304" pitchFamily="18" charset="0"/>
              </a:rPr>
              <a:t>M</a:t>
            </a:r>
            <a:r>
              <a:rPr lang="en-US" cap="none" dirty="0" err="1">
                <a:latin typeface="Times New Roman" panose="02020603050405020304" pitchFamily="18" charset="0"/>
                <a:cs typeface="Times New Roman" panose="02020603050405020304" pitchFamily="18" charset="0"/>
              </a:rPr>
              <a:t>ult</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A475F92-DB06-498F-A0E7-5203A491FB03}"/>
              </a:ext>
            </a:extLst>
          </p:cNvPr>
          <p:cNvSpPr txBox="1"/>
          <p:nvPr/>
        </p:nvSpPr>
        <p:spPr>
          <a:xfrm>
            <a:off x="-112427" y="1203182"/>
            <a:ext cx="307121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Limitations :</a:t>
            </a:r>
          </a:p>
        </p:txBody>
      </p:sp>
    </p:spTree>
    <p:extLst>
      <p:ext uri="{BB962C8B-B14F-4D97-AF65-F5344CB8AC3E}">
        <p14:creationId xmlns:p14="http://schemas.microsoft.com/office/powerpoint/2010/main" val="2463246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8;p59">
            <a:extLst>
              <a:ext uri="{FF2B5EF4-FFF2-40B4-BE49-F238E27FC236}">
                <a16:creationId xmlns:a16="http://schemas.microsoft.com/office/drawing/2014/main" id="{7DE1CF23-06DA-471E-8AD0-4915992A162A}"/>
              </a:ext>
            </a:extLst>
          </p:cNvPr>
          <p:cNvSpPr txBox="1">
            <a:spLocks/>
          </p:cNvSpPr>
          <p:nvPr/>
        </p:nvSpPr>
        <p:spPr>
          <a:xfrm>
            <a:off x="638720" y="1198262"/>
            <a:ext cx="6490480" cy="3658218"/>
          </a:xfrm>
          <a:prstGeom prst="rect">
            <a:avLst/>
          </a:prstGeom>
        </p:spPr>
        <p:txBody>
          <a:bodyPr spcFirstLastPara="1" vert="horz" wrap="square" lIns="91425" tIns="91425" rIns="91425" bIns="91425" rtlCol="0" anchor="t" anchorCtr="0">
            <a:noAutofit/>
          </a:bodyPr>
          <a:lstStyle>
            <a:lvl1pPr marL="457200" lvl="0" indent="-279400" algn="l" defTabSz="685800" rtl="0" eaLnBrk="1" latinLnBrk="0" hangingPunct="1">
              <a:lnSpc>
                <a:spcPct val="100000"/>
              </a:lnSpc>
              <a:spcBef>
                <a:spcPts val="0"/>
              </a:spcBef>
              <a:spcAft>
                <a:spcPts val="0"/>
              </a:spcAft>
              <a:buClr>
                <a:srgbClr val="333333"/>
              </a:buClr>
              <a:buSzPts val="800"/>
              <a:buFont typeface="Nunito Light"/>
              <a:buChar char="●"/>
              <a:defRPr sz="1350" kern="1200">
                <a:solidFill>
                  <a:schemeClr val="tx1">
                    <a:lumMod val="85000"/>
                    <a:lumOff val="15000"/>
                  </a:schemeClr>
                </a:solidFill>
                <a:latin typeface="+mn-lt"/>
                <a:ea typeface="+mn-ea"/>
                <a:cs typeface="+mn-cs"/>
              </a:defRPr>
            </a:lvl1pPr>
            <a:lvl2pPr marL="914400" lvl="1" indent="-304800" algn="l" defTabSz="685800" rtl="0" eaLnBrk="1" latinLnBrk="0" hangingPunct="1">
              <a:lnSpc>
                <a:spcPct val="100000"/>
              </a:lnSpc>
              <a:spcBef>
                <a:spcPts val="0"/>
              </a:spcBef>
              <a:spcAft>
                <a:spcPts val="0"/>
              </a:spcAft>
              <a:buClr>
                <a:srgbClr val="333333"/>
              </a:buClr>
              <a:buSzPts val="1200"/>
              <a:buFont typeface="Nunito Light"/>
              <a:buChar char="○"/>
              <a:defRPr sz="1200" kern="1200">
                <a:solidFill>
                  <a:schemeClr val="tx1">
                    <a:lumMod val="85000"/>
                    <a:lumOff val="15000"/>
                  </a:schemeClr>
                </a:solidFill>
                <a:latin typeface="+mn-lt"/>
                <a:ea typeface="+mn-ea"/>
                <a:cs typeface="+mn-cs"/>
              </a:defRPr>
            </a:lvl2pPr>
            <a:lvl3pPr marL="1371600" lvl="2"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3pPr>
            <a:lvl4pPr marL="1828800" lvl="3"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4pPr>
            <a:lvl5pPr marL="2286000" lvl="4"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lumMod val="85000"/>
                    <a:lumOff val="15000"/>
                  </a:schemeClr>
                </a:solidFill>
                <a:latin typeface="+mn-lt"/>
                <a:ea typeface="+mn-ea"/>
                <a:cs typeface="+mn-cs"/>
              </a:defRPr>
            </a:lvl5pPr>
            <a:lvl6pPr marL="2743200" lvl="5"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6pPr>
            <a:lvl7pPr marL="3200400" lvl="6"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7pPr>
            <a:lvl8pPr marL="3657600" lvl="7"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8pPr>
            <a:lvl9pPr marL="4114800" lvl="8"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9pPr>
          </a:lstStyle>
          <a:p>
            <a:pPr marL="482600" indent="-342900">
              <a:spcBef>
                <a:spcPts val="1000"/>
              </a:spcBef>
              <a:buClr>
                <a:schemeClr val="dk1"/>
              </a:buClr>
              <a:buSzPts val="1400"/>
            </a:pPr>
            <a:endParaRPr lang="en-US" sz="1550" dirty="0">
              <a:latin typeface="Times New Roman" panose="02020603050405020304" pitchFamily="18" charset="0"/>
              <a:cs typeface="Times New Roman" panose="02020603050405020304" pitchFamily="18" charset="0"/>
            </a:endParaRPr>
          </a:p>
        </p:txBody>
      </p:sp>
      <p:pic>
        <p:nvPicPr>
          <p:cNvPr id="5" name="Picture 4" descr="Experience Excellence, Transformative Research &amp; Innovation">
            <a:extLst>
              <a:ext uri="{FF2B5EF4-FFF2-40B4-BE49-F238E27FC236}">
                <a16:creationId xmlns:a16="http://schemas.microsoft.com/office/drawing/2014/main" id="{913939B1-F50C-46B7-B040-21BB528EA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9632" y="213262"/>
            <a:ext cx="1604912" cy="74310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graphicFrame>
            <p:nvGraphicFramePr>
              <p:cNvPr id="7" name="Table 8">
                <a:extLst>
                  <a:ext uri="{FF2B5EF4-FFF2-40B4-BE49-F238E27FC236}">
                    <a16:creationId xmlns:a16="http://schemas.microsoft.com/office/drawing/2014/main" id="{FEA869C1-D113-41BD-9DBF-E157F22D4B1C}"/>
                  </a:ext>
                </a:extLst>
              </p:cNvPr>
              <p:cNvGraphicFramePr>
                <a:graphicFrameLocks noGrp="1"/>
              </p:cNvGraphicFramePr>
              <p:nvPr>
                <p:extLst>
                  <p:ext uri="{D42A27DB-BD31-4B8C-83A1-F6EECF244321}">
                    <p14:modId xmlns:p14="http://schemas.microsoft.com/office/powerpoint/2010/main" val="1418083156"/>
                  </p:ext>
                </p:extLst>
              </p:nvPr>
            </p:nvGraphicFramePr>
            <p:xfrm>
              <a:off x="1121897" y="2067200"/>
              <a:ext cx="7181559" cy="2390760"/>
            </p:xfrm>
            <a:graphic>
              <a:graphicData uri="http://schemas.openxmlformats.org/drawingml/2006/table">
                <a:tbl>
                  <a:tblPr firstRow="1" bandRow="1">
                    <a:tableStyleId>{16D9F66E-5EB9-4882-86FB-DCBF35E3C3E4}</a:tableStyleId>
                  </a:tblPr>
                  <a:tblGrid>
                    <a:gridCol w="854614">
                      <a:extLst>
                        <a:ext uri="{9D8B030D-6E8A-4147-A177-3AD203B41FA5}">
                          <a16:colId xmlns:a16="http://schemas.microsoft.com/office/drawing/2014/main" val="3236726918"/>
                        </a:ext>
                      </a:extLst>
                    </a:gridCol>
                    <a:gridCol w="1357532">
                      <a:extLst>
                        <a:ext uri="{9D8B030D-6E8A-4147-A177-3AD203B41FA5}">
                          <a16:colId xmlns:a16="http://schemas.microsoft.com/office/drawing/2014/main" val="1006178905"/>
                        </a:ext>
                      </a:extLst>
                    </a:gridCol>
                    <a:gridCol w="963637">
                      <a:extLst>
                        <a:ext uri="{9D8B030D-6E8A-4147-A177-3AD203B41FA5}">
                          <a16:colId xmlns:a16="http://schemas.microsoft.com/office/drawing/2014/main" val="3271712792"/>
                        </a:ext>
                      </a:extLst>
                    </a:gridCol>
                    <a:gridCol w="927965">
                      <a:extLst>
                        <a:ext uri="{9D8B030D-6E8A-4147-A177-3AD203B41FA5}">
                          <a16:colId xmlns:a16="http://schemas.microsoft.com/office/drawing/2014/main" val="1304783856"/>
                        </a:ext>
                      </a:extLst>
                    </a:gridCol>
                    <a:gridCol w="1025937">
                      <a:extLst>
                        <a:ext uri="{9D8B030D-6E8A-4147-A177-3AD203B41FA5}">
                          <a16:colId xmlns:a16="http://schemas.microsoft.com/office/drawing/2014/main" val="201841877"/>
                        </a:ext>
                      </a:extLst>
                    </a:gridCol>
                    <a:gridCol w="1025937">
                      <a:extLst>
                        <a:ext uri="{9D8B030D-6E8A-4147-A177-3AD203B41FA5}">
                          <a16:colId xmlns:a16="http://schemas.microsoft.com/office/drawing/2014/main" val="3545892218"/>
                        </a:ext>
                      </a:extLst>
                    </a:gridCol>
                    <a:gridCol w="1025937">
                      <a:extLst>
                        <a:ext uri="{9D8B030D-6E8A-4147-A177-3AD203B41FA5}">
                          <a16:colId xmlns:a16="http://schemas.microsoft.com/office/drawing/2014/main" val="57555000"/>
                        </a:ext>
                      </a:extLst>
                    </a:gridCol>
                  </a:tblGrid>
                  <a:tr h="597690">
                    <a:tc>
                      <a:txBody>
                        <a:bodyPr/>
                        <a:lstStyle/>
                        <a:p>
                          <a:r>
                            <a:rPr lang="en-US" sz="1400" dirty="0">
                              <a:latin typeface="Times New Roman" panose="02020603050405020304" pitchFamily="18" charset="0"/>
                              <a:cs typeface="Times New Roman" panose="02020603050405020304" pitchFamily="18" charset="0"/>
                            </a:rPr>
                            <a:t>Model</a:t>
                          </a:r>
                        </a:p>
                      </a:txBody>
                      <a:tcPr/>
                    </a:tc>
                    <a:tc>
                      <a:txBody>
                        <a:bodyPr/>
                        <a:lstStyle/>
                        <a:p>
                          <a:r>
                            <a:rPr lang="en-US" sz="1400" dirty="0">
                              <a:latin typeface="Times New Roman" panose="02020603050405020304" pitchFamily="18" charset="0"/>
                              <a:cs typeface="Times New Roman" panose="02020603050405020304" pitchFamily="18" charset="0"/>
                            </a:rPr>
                            <a:t>Score</a:t>
                          </a:r>
                        </a:p>
                      </a:txBody>
                      <a:tcPr/>
                    </a:tc>
                    <a:tc>
                      <a:txBody>
                        <a:bodyPr/>
                        <a:lstStyle/>
                        <a:p>
                          <a:r>
                            <a:rPr lang="en-US" sz="1400" dirty="0" err="1">
                              <a:latin typeface="Times New Roman" panose="02020603050405020304" pitchFamily="18" charset="0"/>
                              <a:cs typeface="Times New Roman" panose="02020603050405020304" pitchFamily="18" charset="0"/>
                            </a:rPr>
                            <a:t>Symmet</a:t>
                          </a:r>
                          <a:r>
                            <a:rPr lang="en-US" sz="1400" dirty="0">
                              <a:latin typeface="Times New Roman" panose="02020603050405020304" pitchFamily="18" charset="0"/>
                              <a:cs typeface="Times New Roman" panose="02020603050405020304" pitchFamily="18" charset="0"/>
                            </a:rPr>
                            <a:t>.</a:t>
                          </a:r>
                        </a:p>
                      </a:txBody>
                      <a:tcPr/>
                    </a:tc>
                    <a:tc>
                      <a:txBody>
                        <a:bodyPr/>
                        <a:lstStyle/>
                        <a:p>
                          <a:r>
                            <a:rPr lang="en-US" sz="1400" dirty="0" err="1">
                              <a:latin typeface="Times New Roman" panose="02020603050405020304" pitchFamily="18" charset="0"/>
                              <a:cs typeface="Times New Roman" panose="02020603050405020304" pitchFamily="18" charset="0"/>
                            </a:rPr>
                            <a:t>Antisym</a:t>
                          </a:r>
                          <a:r>
                            <a:rPr lang="en-US" sz="1400" dirty="0">
                              <a:latin typeface="Times New Roman" panose="02020603050405020304" pitchFamily="18" charset="0"/>
                              <a:cs typeface="Times New Roman" panose="02020603050405020304" pitchFamily="18" charset="0"/>
                            </a:rPr>
                            <a:t>.</a:t>
                          </a:r>
                        </a:p>
                      </a:txBody>
                      <a:tcPr/>
                    </a:tc>
                    <a:tc>
                      <a:txBody>
                        <a:bodyPr/>
                        <a:lstStyle/>
                        <a:p>
                          <a:r>
                            <a:rPr lang="en-US" sz="1400" dirty="0">
                              <a:latin typeface="Times New Roman" panose="02020603050405020304" pitchFamily="18" charset="0"/>
                              <a:cs typeface="Times New Roman" panose="02020603050405020304" pitchFamily="18" charset="0"/>
                            </a:rPr>
                            <a:t>Inverse</a:t>
                          </a:r>
                        </a:p>
                      </a:txBody>
                      <a:tcPr/>
                    </a:tc>
                    <a:tc>
                      <a:txBody>
                        <a:bodyPr/>
                        <a:lstStyle/>
                        <a:p>
                          <a:r>
                            <a:rPr lang="en-US" sz="1400" dirty="0">
                              <a:latin typeface="Times New Roman" panose="02020603050405020304" pitchFamily="18" charset="0"/>
                              <a:cs typeface="Times New Roman" panose="02020603050405020304" pitchFamily="18" charset="0"/>
                            </a:rPr>
                            <a:t>Compos.</a:t>
                          </a:r>
                        </a:p>
                      </a:txBody>
                      <a:tcPr/>
                    </a:tc>
                    <a:tc>
                      <a:txBody>
                        <a:bodyPr/>
                        <a:lstStyle/>
                        <a:p>
                          <a:r>
                            <a:rPr lang="en-US" sz="1400" dirty="0">
                              <a:latin typeface="Times New Roman" panose="02020603050405020304" pitchFamily="18" charset="0"/>
                              <a:cs typeface="Times New Roman" panose="02020603050405020304" pitchFamily="18" charset="0"/>
                            </a:rPr>
                            <a:t>1-to-N</a:t>
                          </a:r>
                        </a:p>
                      </a:txBody>
                      <a:tcPr/>
                    </a:tc>
                    <a:extLst>
                      <a:ext uri="{0D108BD9-81ED-4DB2-BD59-A6C34878D82A}">
                        <a16:rowId xmlns:a16="http://schemas.microsoft.com/office/drawing/2014/main" val="3781541209"/>
                      </a:ext>
                    </a:extLst>
                  </a:tr>
                  <a:tr h="597690">
                    <a:tc>
                      <a:txBody>
                        <a:bodyPr/>
                        <a:lstStyle/>
                        <a:p>
                          <a:r>
                            <a:rPr lang="en-US" sz="1400" dirty="0" err="1">
                              <a:latin typeface="Times New Roman" panose="02020603050405020304" pitchFamily="18" charset="0"/>
                              <a:cs typeface="Times New Roman" panose="02020603050405020304" pitchFamily="18" charset="0"/>
                            </a:rPr>
                            <a:t>TransE</a:t>
                          </a:r>
                          <a:endParaRPr lang="en-US" sz="140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h</m:t>
                                </m:r>
                                <m:r>
                                  <a:rPr lang="en-US" sz="1400" b="0" i="1" smtClean="0">
                                    <a:latin typeface="Cambria Math" panose="02040503050406030204" pitchFamily="18" charset="0"/>
                                    <a:cs typeface="Times New Roman" panose="02020603050405020304" pitchFamily="18" charset="0"/>
                                  </a:rPr>
                                  <m:t>+</m:t>
                                </m:r>
                                <m:r>
                                  <a:rPr lang="en-US" sz="1400" b="0" i="1" smtClean="0">
                                    <a:latin typeface="Cambria Math" panose="02040503050406030204" pitchFamily="18" charset="0"/>
                                    <a:cs typeface="Times New Roman" panose="02020603050405020304" pitchFamily="18" charset="0"/>
                                  </a:rPr>
                                  <m:t>𝑟</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𝑡</m:t>
                                </m:r>
                                <m:r>
                                  <a:rPr lang="en-US" sz="1400" b="0" i="1" smtClean="0">
                                    <a:latin typeface="Cambria Math" panose="02040503050406030204" pitchFamily="18" charset="0"/>
                                    <a:cs typeface="Times New Roman" panose="02020603050405020304" pitchFamily="18" charset="0"/>
                                  </a:rPr>
                                  <m:t> ||</m:t>
                                </m:r>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60875640"/>
                      </a:ext>
                    </a:extLst>
                  </a:tr>
                  <a:tr h="597690">
                    <a:tc>
                      <a:txBody>
                        <a:bodyPr/>
                        <a:lstStyle/>
                        <a:p>
                          <a:r>
                            <a:rPr lang="en-US" sz="1400" dirty="0" err="1">
                              <a:latin typeface="Times New Roman" panose="02020603050405020304" pitchFamily="18" charset="0"/>
                              <a:cs typeface="Times New Roman" panose="02020603050405020304" pitchFamily="18" charset="0"/>
                            </a:rPr>
                            <a:t>RotatE</a:t>
                          </a:r>
                          <a:endParaRPr lang="en-US" sz="140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1400" i="1" dirty="0" smtClean="0">
                                        <a:latin typeface="Cambria Math" panose="02040503050406030204" pitchFamily="18" charset="0"/>
                                        <a:cs typeface="Times New Roman" panose="02020603050405020304" pitchFamily="18" charset="0"/>
                                      </a:rPr>
                                    </m:ctrlPr>
                                  </m:sSupPr>
                                  <m:e>
                                    <m:r>
                                      <a:rPr lang="en-US" sz="1400" i="1">
                                        <a:latin typeface="Cambria Math" panose="02040503050406030204" pitchFamily="18" charset="0"/>
                                        <a:cs typeface="Times New Roman" panose="02020603050405020304" pitchFamily="18" charset="0"/>
                                      </a:rPr>
                                      <m:t>−||</m:t>
                                    </m:r>
                                    <m:r>
                                      <a:rPr lang="en-US" sz="1400" i="1">
                                        <a:latin typeface="Cambria Math" panose="02040503050406030204" pitchFamily="18" charset="0"/>
                                        <a:cs typeface="Times New Roman" panose="02020603050405020304" pitchFamily="18" charset="0"/>
                                      </a:rPr>
                                      <m:t>h</m:t>
                                    </m:r>
                                    <m:r>
                                      <a:rPr lang="en-US" sz="1400" b="1" i="1">
                                        <a:latin typeface="Cambria Math" panose="02040503050406030204" pitchFamily="18" charset="0"/>
                                        <a:ea typeface="Cambria Math" panose="02040503050406030204" pitchFamily="18" charset="0"/>
                                        <a:cs typeface="Times New Roman" panose="02020603050405020304" pitchFamily="18" charset="0"/>
                                      </a:rPr>
                                      <m:t>∘</m:t>
                                    </m:r>
                                    <m:r>
                                      <a:rPr lang="en-US" sz="1400" i="1">
                                        <a:latin typeface="Cambria Math" panose="02040503050406030204" pitchFamily="18" charset="0"/>
                                        <a:cs typeface="Times New Roman" panose="02020603050405020304" pitchFamily="18" charset="0"/>
                                      </a:rPr>
                                      <m:t>𝑟</m:t>
                                    </m:r>
                                    <m:r>
                                      <a:rPr lang="en-US" sz="1400" i="1">
                                        <a:latin typeface="Cambria Math" panose="02040503050406030204" pitchFamily="18" charset="0"/>
                                        <a:cs typeface="Times New Roman" panose="02020603050405020304" pitchFamily="18" charset="0"/>
                                      </a:rPr>
                                      <m:t> −</m:t>
                                    </m:r>
                                    <m:r>
                                      <a:rPr lang="en-US" sz="1400" i="1">
                                        <a:latin typeface="Cambria Math" panose="02040503050406030204" pitchFamily="18" charset="0"/>
                                        <a:cs typeface="Times New Roman" panose="02020603050405020304" pitchFamily="18" charset="0"/>
                                      </a:rPr>
                                      <m:t>𝑡</m:t>
                                    </m:r>
                                    <m:r>
                                      <a:rPr lang="en-US" sz="1400" i="1">
                                        <a:latin typeface="Cambria Math" panose="02040503050406030204" pitchFamily="18" charset="0"/>
                                        <a:cs typeface="Times New Roman" panose="02020603050405020304" pitchFamily="18" charset="0"/>
                                      </a:rPr>
                                      <m:t> ||</m:t>
                                    </m:r>
                                  </m:e>
                                  <m:sup>
                                    <m:r>
                                      <a:rPr lang="en-US" sz="1400" b="0" i="1" dirty="0" smtClean="0">
                                        <a:latin typeface="Cambria Math" panose="02040503050406030204" pitchFamily="18" charset="0"/>
                                        <a:cs typeface="Times New Roman" panose="02020603050405020304" pitchFamily="18" charset="0"/>
                                      </a:rPr>
                                      <m:t>2</m:t>
                                    </m:r>
                                  </m:sup>
                                </m:sSup>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a:latin typeface="Times New Roman" panose="02020603050405020304" pitchFamily="18" charset="0"/>
                            <a:cs typeface="Times New Roman" panose="02020603050405020304" pitchFamily="18" charset="0"/>
                          </a:endParaRPr>
                        </a:p>
                      </a:txBody>
                      <a:tcPr/>
                    </a:tc>
                    <a:tc>
                      <a:txBody>
                        <a:bodyPr/>
                        <a:lstStyle/>
                        <a:p>
                          <a:endParaRPr lang="en-US" sz="1400">
                            <a:latin typeface="Times New Roman" panose="02020603050405020304" pitchFamily="18" charset="0"/>
                            <a:cs typeface="Times New Roman" panose="02020603050405020304" pitchFamily="18" charset="0"/>
                          </a:endParaRPr>
                        </a:p>
                      </a:txBody>
                      <a:tcPr/>
                    </a:tc>
                    <a:tc>
                      <a:txBody>
                        <a:bodyPr/>
                        <a:lstStyle/>
                        <a:p>
                          <a:endParaRPr lang="en-US" sz="1400">
                            <a:latin typeface="Times New Roman" panose="02020603050405020304" pitchFamily="18" charset="0"/>
                            <a:cs typeface="Times New Roman" panose="02020603050405020304" pitchFamily="18" charset="0"/>
                          </a:endParaRPr>
                        </a:p>
                      </a:txBody>
                      <a:tcPr/>
                    </a:tc>
                    <a:tc>
                      <a:txBody>
                        <a:bodyPr/>
                        <a:lstStyle/>
                        <a:p>
                          <a:endParaRPr lang="en-US" sz="1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56525390"/>
                      </a:ext>
                    </a:extLst>
                  </a:tr>
                  <a:tr h="597690">
                    <a:tc>
                      <a:txBody>
                        <a:bodyPr/>
                        <a:lstStyle/>
                        <a:p>
                          <a:r>
                            <a:rPr lang="en-US" sz="1400" dirty="0" err="1">
                              <a:latin typeface="Times New Roman" panose="02020603050405020304" pitchFamily="18" charset="0"/>
                              <a:cs typeface="Times New Roman" panose="02020603050405020304" pitchFamily="18" charset="0"/>
                            </a:rPr>
                            <a:t>DistMult</a:t>
                          </a:r>
                          <a:endParaRPr lang="en-US" sz="140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&lt;</m:t>
                                </m:r>
                                <m:r>
                                  <a:rPr lang="en-US" sz="1400" b="0" i="1" smtClean="0">
                                    <a:latin typeface="Cambria Math" panose="02040503050406030204" pitchFamily="18" charset="0"/>
                                    <a:cs typeface="Times New Roman" panose="02020603050405020304" pitchFamily="18" charset="0"/>
                                  </a:rPr>
                                  <m:t>h</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𝑟</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𝑡</m:t>
                                </m:r>
                                <m:r>
                                  <a:rPr lang="en-US" sz="1400" b="0" i="1" smtClean="0">
                                    <a:latin typeface="Cambria Math" panose="02040503050406030204" pitchFamily="18" charset="0"/>
                                    <a:cs typeface="Times New Roman" panose="02020603050405020304" pitchFamily="18" charset="0"/>
                                  </a:rPr>
                                  <m:t>&gt;</m:t>
                                </m:r>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a:latin typeface="Times New Roman" panose="02020603050405020304" pitchFamily="18" charset="0"/>
                            <a:cs typeface="Times New Roman" panose="02020603050405020304" pitchFamily="18" charset="0"/>
                          </a:endParaRPr>
                        </a:p>
                      </a:txBody>
                      <a:tcPr/>
                    </a:tc>
                    <a:tc>
                      <a:txBody>
                        <a:bodyPr/>
                        <a:lstStyle/>
                        <a:p>
                          <a:endParaRPr lang="en-US" sz="140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11475225"/>
                      </a:ext>
                    </a:extLst>
                  </a:tr>
                </a:tbl>
              </a:graphicData>
            </a:graphic>
          </p:graphicFrame>
        </mc:Choice>
        <mc:Fallback xmlns="">
          <p:graphicFrame>
            <p:nvGraphicFramePr>
              <p:cNvPr id="7" name="Table 8">
                <a:extLst>
                  <a:ext uri="{FF2B5EF4-FFF2-40B4-BE49-F238E27FC236}">
                    <a16:creationId xmlns:a16="http://schemas.microsoft.com/office/drawing/2014/main" id="{FEA869C1-D113-41BD-9DBF-E157F22D4B1C}"/>
                  </a:ext>
                </a:extLst>
              </p:cNvPr>
              <p:cNvGraphicFramePr>
                <a:graphicFrameLocks noGrp="1"/>
              </p:cNvGraphicFramePr>
              <p:nvPr>
                <p:extLst>
                  <p:ext uri="{D42A27DB-BD31-4B8C-83A1-F6EECF244321}">
                    <p14:modId xmlns:p14="http://schemas.microsoft.com/office/powerpoint/2010/main" val="1418083156"/>
                  </p:ext>
                </p:extLst>
              </p:nvPr>
            </p:nvGraphicFramePr>
            <p:xfrm>
              <a:off x="1121897" y="2067200"/>
              <a:ext cx="7181559" cy="2390760"/>
            </p:xfrm>
            <a:graphic>
              <a:graphicData uri="http://schemas.openxmlformats.org/drawingml/2006/table">
                <a:tbl>
                  <a:tblPr firstRow="1" bandRow="1">
                    <a:tableStyleId>{16D9F66E-5EB9-4882-86FB-DCBF35E3C3E4}</a:tableStyleId>
                  </a:tblPr>
                  <a:tblGrid>
                    <a:gridCol w="854614">
                      <a:extLst>
                        <a:ext uri="{9D8B030D-6E8A-4147-A177-3AD203B41FA5}">
                          <a16:colId xmlns:a16="http://schemas.microsoft.com/office/drawing/2014/main" val="3236726918"/>
                        </a:ext>
                      </a:extLst>
                    </a:gridCol>
                    <a:gridCol w="1357532">
                      <a:extLst>
                        <a:ext uri="{9D8B030D-6E8A-4147-A177-3AD203B41FA5}">
                          <a16:colId xmlns:a16="http://schemas.microsoft.com/office/drawing/2014/main" val="1006178905"/>
                        </a:ext>
                      </a:extLst>
                    </a:gridCol>
                    <a:gridCol w="963637">
                      <a:extLst>
                        <a:ext uri="{9D8B030D-6E8A-4147-A177-3AD203B41FA5}">
                          <a16:colId xmlns:a16="http://schemas.microsoft.com/office/drawing/2014/main" val="3271712792"/>
                        </a:ext>
                      </a:extLst>
                    </a:gridCol>
                    <a:gridCol w="927965">
                      <a:extLst>
                        <a:ext uri="{9D8B030D-6E8A-4147-A177-3AD203B41FA5}">
                          <a16:colId xmlns:a16="http://schemas.microsoft.com/office/drawing/2014/main" val="1304783856"/>
                        </a:ext>
                      </a:extLst>
                    </a:gridCol>
                    <a:gridCol w="1025937">
                      <a:extLst>
                        <a:ext uri="{9D8B030D-6E8A-4147-A177-3AD203B41FA5}">
                          <a16:colId xmlns:a16="http://schemas.microsoft.com/office/drawing/2014/main" val="201841877"/>
                        </a:ext>
                      </a:extLst>
                    </a:gridCol>
                    <a:gridCol w="1025937">
                      <a:extLst>
                        <a:ext uri="{9D8B030D-6E8A-4147-A177-3AD203B41FA5}">
                          <a16:colId xmlns:a16="http://schemas.microsoft.com/office/drawing/2014/main" val="3545892218"/>
                        </a:ext>
                      </a:extLst>
                    </a:gridCol>
                    <a:gridCol w="1025937">
                      <a:extLst>
                        <a:ext uri="{9D8B030D-6E8A-4147-A177-3AD203B41FA5}">
                          <a16:colId xmlns:a16="http://schemas.microsoft.com/office/drawing/2014/main" val="57555000"/>
                        </a:ext>
                      </a:extLst>
                    </a:gridCol>
                  </a:tblGrid>
                  <a:tr h="597690">
                    <a:tc>
                      <a:txBody>
                        <a:bodyPr/>
                        <a:lstStyle/>
                        <a:p>
                          <a:r>
                            <a:rPr lang="en-US" sz="1400" dirty="0">
                              <a:latin typeface="Times New Roman" panose="02020603050405020304" pitchFamily="18" charset="0"/>
                              <a:cs typeface="Times New Roman" panose="02020603050405020304" pitchFamily="18" charset="0"/>
                            </a:rPr>
                            <a:t>Model</a:t>
                          </a:r>
                        </a:p>
                      </a:txBody>
                      <a:tcPr/>
                    </a:tc>
                    <a:tc>
                      <a:txBody>
                        <a:bodyPr/>
                        <a:lstStyle/>
                        <a:p>
                          <a:r>
                            <a:rPr lang="en-US" sz="1400" dirty="0">
                              <a:latin typeface="Times New Roman" panose="02020603050405020304" pitchFamily="18" charset="0"/>
                              <a:cs typeface="Times New Roman" panose="02020603050405020304" pitchFamily="18" charset="0"/>
                            </a:rPr>
                            <a:t>Score</a:t>
                          </a:r>
                        </a:p>
                      </a:txBody>
                      <a:tcPr/>
                    </a:tc>
                    <a:tc>
                      <a:txBody>
                        <a:bodyPr/>
                        <a:lstStyle/>
                        <a:p>
                          <a:r>
                            <a:rPr lang="en-US" sz="1400" dirty="0" err="1">
                              <a:latin typeface="Times New Roman" panose="02020603050405020304" pitchFamily="18" charset="0"/>
                              <a:cs typeface="Times New Roman" panose="02020603050405020304" pitchFamily="18" charset="0"/>
                            </a:rPr>
                            <a:t>Symmet</a:t>
                          </a:r>
                          <a:r>
                            <a:rPr lang="en-US" sz="1400" dirty="0">
                              <a:latin typeface="Times New Roman" panose="02020603050405020304" pitchFamily="18" charset="0"/>
                              <a:cs typeface="Times New Roman" panose="02020603050405020304" pitchFamily="18" charset="0"/>
                            </a:rPr>
                            <a:t>.</a:t>
                          </a:r>
                        </a:p>
                      </a:txBody>
                      <a:tcPr/>
                    </a:tc>
                    <a:tc>
                      <a:txBody>
                        <a:bodyPr/>
                        <a:lstStyle/>
                        <a:p>
                          <a:r>
                            <a:rPr lang="en-US" sz="1400" dirty="0" err="1">
                              <a:latin typeface="Times New Roman" panose="02020603050405020304" pitchFamily="18" charset="0"/>
                              <a:cs typeface="Times New Roman" panose="02020603050405020304" pitchFamily="18" charset="0"/>
                            </a:rPr>
                            <a:t>Antisym</a:t>
                          </a:r>
                          <a:r>
                            <a:rPr lang="en-US" sz="1400" dirty="0">
                              <a:latin typeface="Times New Roman" panose="02020603050405020304" pitchFamily="18" charset="0"/>
                              <a:cs typeface="Times New Roman" panose="02020603050405020304" pitchFamily="18" charset="0"/>
                            </a:rPr>
                            <a:t>.</a:t>
                          </a:r>
                        </a:p>
                      </a:txBody>
                      <a:tcPr/>
                    </a:tc>
                    <a:tc>
                      <a:txBody>
                        <a:bodyPr/>
                        <a:lstStyle/>
                        <a:p>
                          <a:r>
                            <a:rPr lang="en-US" sz="1400" dirty="0">
                              <a:latin typeface="Times New Roman" panose="02020603050405020304" pitchFamily="18" charset="0"/>
                              <a:cs typeface="Times New Roman" panose="02020603050405020304" pitchFamily="18" charset="0"/>
                            </a:rPr>
                            <a:t>Inverse</a:t>
                          </a:r>
                        </a:p>
                      </a:txBody>
                      <a:tcPr/>
                    </a:tc>
                    <a:tc>
                      <a:txBody>
                        <a:bodyPr/>
                        <a:lstStyle/>
                        <a:p>
                          <a:r>
                            <a:rPr lang="en-US" sz="1400" dirty="0">
                              <a:latin typeface="Times New Roman" panose="02020603050405020304" pitchFamily="18" charset="0"/>
                              <a:cs typeface="Times New Roman" panose="02020603050405020304" pitchFamily="18" charset="0"/>
                            </a:rPr>
                            <a:t>Compos.</a:t>
                          </a:r>
                        </a:p>
                      </a:txBody>
                      <a:tcPr/>
                    </a:tc>
                    <a:tc>
                      <a:txBody>
                        <a:bodyPr/>
                        <a:lstStyle/>
                        <a:p>
                          <a:r>
                            <a:rPr lang="en-US" sz="1400" dirty="0">
                              <a:latin typeface="Times New Roman" panose="02020603050405020304" pitchFamily="18" charset="0"/>
                              <a:cs typeface="Times New Roman" panose="02020603050405020304" pitchFamily="18" charset="0"/>
                            </a:rPr>
                            <a:t>1-to-N</a:t>
                          </a:r>
                        </a:p>
                      </a:txBody>
                      <a:tcPr/>
                    </a:tc>
                    <a:extLst>
                      <a:ext uri="{0D108BD9-81ED-4DB2-BD59-A6C34878D82A}">
                        <a16:rowId xmlns:a16="http://schemas.microsoft.com/office/drawing/2014/main" val="3781541209"/>
                      </a:ext>
                    </a:extLst>
                  </a:tr>
                  <a:tr h="597690">
                    <a:tc>
                      <a:txBody>
                        <a:bodyPr/>
                        <a:lstStyle/>
                        <a:p>
                          <a:r>
                            <a:rPr lang="en-US" sz="1400" dirty="0" err="1">
                              <a:latin typeface="Times New Roman" panose="02020603050405020304" pitchFamily="18" charset="0"/>
                              <a:cs typeface="Times New Roman" panose="02020603050405020304" pitchFamily="18" charset="0"/>
                            </a:rPr>
                            <a:t>TransE</a:t>
                          </a:r>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4"/>
                          <a:stretch>
                            <a:fillRect l="-63677" t="-101010" r="-366816" b="-200000"/>
                          </a:stretch>
                        </a:blipFill>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60875640"/>
                      </a:ext>
                    </a:extLst>
                  </a:tr>
                  <a:tr h="597690">
                    <a:tc>
                      <a:txBody>
                        <a:bodyPr/>
                        <a:lstStyle/>
                        <a:p>
                          <a:r>
                            <a:rPr lang="en-US" sz="1400" dirty="0" err="1">
                              <a:latin typeface="Times New Roman" panose="02020603050405020304" pitchFamily="18" charset="0"/>
                              <a:cs typeface="Times New Roman" panose="02020603050405020304" pitchFamily="18" charset="0"/>
                            </a:rPr>
                            <a:t>RotatE</a:t>
                          </a:r>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4"/>
                          <a:stretch>
                            <a:fillRect l="-63677" t="-203061" r="-366816" b="-102041"/>
                          </a:stretch>
                        </a:blipFill>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a:latin typeface="Times New Roman" panose="02020603050405020304" pitchFamily="18" charset="0"/>
                            <a:cs typeface="Times New Roman" panose="02020603050405020304" pitchFamily="18" charset="0"/>
                          </a:endParaRPr>
                        </a:p>
                      </a:txBody>
                      <a:tcPr/>
                    </a:tc>
                    <a:tc>
                      <a:txBody>
                        <a:bodyPr/>
                        <a:lstStyle/>
                        <a:p>
                          <a:endParaRPr lang="en-US" sz="1400">
                            <a:latin typeface="Times New Roman" panose="02020603050405020304" pitchFamily="18" charset="0"/>
                            <a:cs typeface="Times New Roman" panose="02020603050405020304" pitchFamily="18" charset="0"/>
                          </a:endParaRPr>
                        </a:p>
                      </a:txBody>
                      <a:tcPr/>
                    </a:tc>
                    <a:tc>
                      <a:txBody>
                        <a:bodyPr/>
                        <a:lstStyle/>
                        <a:p>
                          <a:endParaRPr lang="en-US" sz="1400">
                            <a:latin typeface="Times New Roman" panose="02020603050405020304" pitchFamily="18" charset="0"/>
                            <a:cs typeface="Times New Roman" panose="02020603050405020304" pitchFamily="18" charset="0"/>
                          </a:endParaRPr>
                        </a:p>
                      </a:txBody>
                      <a:tcPr/>
                    </a:tc>
                    <a:tc>
                      <a:txBody>
                        <a:bodyPr/>
                        <a:lstStyle/>
                        <a:p>
                          <a:endParaRPr lang="en-US" sz="1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56525390"/>
                      </a:ext>
                    </a:extLst>
                  </a:tr>
                  <a:tr h="597690">
                    <a:tc>
                      <a:txBody>
                        <a:bodyPr/>
                        <a:lstStyle/>
                        <a:p>
                          <a:r>
                            <a:rPr lang="en-US" sz="1400" dirty="0" err="1">
                              <a:latin typeface="Times New Roman" panose="02020603050405020304" pitchFamily="18" charset="0"/>
                              <a:cs typeface="Times New Roman" panose="02020603050405020304" pitchFamily="18" charset="0"/>
                            </a:rPr>
                            <a:t>DistMult</a:t>
                          </a:r>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4"/>
                          <a:stretch>
                            <a:fillRect l="-63677" t="-303061" r="-366816" b="-2041"/>
                          </a:stretch>
                        </a:blipFill>
                      </a:tcPr>
                    </a:tc>
                    <a:tc>
                      <a:txBody>
                        <a:bodyPr/>
                        <a:lstStyle/>
                        <a:p>
                          <a:endParaRPr lang="en-US" sz="1400">
                            <a:latin typeface="Times New Roman" panose="02020603050405020304" pitchFamily="18" charset="0"/>
                            <a:cs typeface="Times New Roman" panose="02020603050405020304" pitchFamily="18" charset="0"/>
                          </a:endParaRPr>
                        </a:p>
                      </a:txBody>
                      <a:tcPr/>
                    </a:tc>
                    <a:tc>
                      <a:txBody>
                        <a:bodyPr/>
                        <a:lstStyle/>
                        <a:p>
                          <a:endParaRPr lang="en-US" sz="140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11475225"/>
                      </a:ext>
                    </a:extLst>
                  </a:tr>
                </a:tbl>
              </a:graphicData>
            </a:graphic>
          </p:graphicFrame>
        </mc:Fallback>
      </mc:AlternateContent>
      <p:sp>
        <p:nvSpPr>
          <p:cNvPr id="13" name="AutoShape 2" descr="Cross transparent background PNG cliparts free download | HiClipart">
            <a:extLst>
              <a:ext uri="{FF2B5EF4-FFF2-40B4-BE49-F238E27FC236}">
                <a16:creationId xmlns:a16="http://schemas.microsoft.com/office/drawing/2014/main" id="{6EAE1DED-2DAC-48A2-8722-BFE3C0497ECB}"/>
              </a:ext>
            </a:extLst>
          </p:cNvPr>
          <p:cNvSpPr>
            <a:spLocks noChangeAspect="1" noChangeArrowheads="1"/>
          </p:cNvSpPr>
          <p:nvPr/>
        </p:nvSpPr>
        <p:spPr bwMode="auto">
          <a:xfrm>
            <a:off x="4560277" y="290468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descr="A red x symbol on a transparent background&#10;&#10;Description automatically generated">
            <a:extLst>
              <a:ext uri="{FF2B5EF4-FFF2-40B4-BE49-F238E27FC236}">
                <a16:creationId xmlns:a16="http://schemas.microsoft.com/office/drawing/2014/main" id="{501CD358-FA9F-4DB9-A8AB-D5C526018C4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 b="97667" l="1000" r="98333">
                        <a14:foregroundMark x1="17333" y1="6667" x2="17333" y2="6667"/>
                        <a14:foregroundMark x1="9000" y1="16667" x2="9000" y2="16667"/>
                        <a14:foregroundMark x1="19333" y1="2000" x2="19333" y2="2000"/>
                        <a14:foregroundMark x1="4333" y1="18000" x2="4333" y2="18000"/>
                        <a14:foregroundMark x1="18333" y1="93000" x2="18333" y2="93000"/>
                        <a14:foregroundMark x1="2667" y1="81000" x2="2667" y2="81000"/>
                        <a14:foregroundMark x1="19333" y1="97000" x2="19333" y2="97000"/>
                        <a14:foregroundMark x1="94000" y1="82333" x2="94000" y2="82333"/>
                        <a14:foregroundMark x1="97667" y1="80000" x2="97667" y2="80000"/>
                        <a14:foregroundMark x1="81000" y1="97667" x2="81000" y2="97667"/>
                        <a14:foregroundMark x1="1333" y1="19333" x2="1333" y2="19333"/>
                        <a14:foregroundMark x1="80667" y1="1000" x2="80667" y2="1000"/>
                        <a14:foregroundMark x1="98333" y1="18667" x2="98333" y2="18667"/>
                      </a14:backgroundRemoval>
                    </a14:imgEffect>
                  </a14:imgLayer>
                </a14:imgProps>
              </a:ext>
            </a:extLst>
          </a:blip>
          <a:stretch>
            <a:fillRect/>
          </a:stretch>
        </p:blipFill>
        <p:spPr>
          <a:xfrm flipH="1">
            <a:off x="3679580" y="2797713"/>
            <a:ext cx="259373" cy="259373"/>
          </a:xfrm>
          <a:prstGeom prst="rect">
            <a:avLst/>
          </a:prstGeom>
        </p:spPr>
      </p:pic>
      <p:pic>
        <p:nvPicPr>
          <p:cNvPr id="16" name="Picture 15" descr="A red x symbol on a transparent background&#10;&#10;Description automatically generated">
            <a:extLst>
              <a:ext uri="{FF2B5EF4-FFF2-40B4-BE49-F238E27FC236}">
                <a16:creationId xmlns:a16="http://schemas.microsoft.com/office/drawing/2014/main" id="{436FD138-9E4E-4C33-9992-4986C36A77AC}"/>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 b="97667" l="1000" r="98333">
                        <a14:foregroundMark x1="17333" y1="6667" x2="17333" y2="6667"/>
                        <a14:foregroundMark x1="9000" y1="16667" x2="9000" y2="16667"/>
                        <a14:foregroundMark x1="19333" y1="2000" x2="19333" y2="2000"/>
                        <a14:foregroundMark x1="4333" y1="18000" x2="4333" y2="18000"/>
                        <a14:foregroundMark x1="18333" y1="93000" x2="18333" y2="93000"/>
                        <a14:foregroundMark x1="2667" y1="81000" x2="2667" y2="81000"/>
                        <a14:foregroundMark x1="19333" y1="97000" x2="19333" y2="97000"/>
                        <a14:foregroundMark x1="94000" y1="82333" x2="94000" y2="82333"/>
                        <a14:foregroundMark x1="97667" y1="80000" x2="97667" y2="80000"/>
                        <a14:foregroundMark x1="81000" y1="97667" x2="81000" y2="97667"/>
                        <a14:foregroundMark x1="1333" y1="19333" x2="1333" y2="19333"/>
                        <a14:foregroundMark x1="80667" y1="1000" x2="80667" y2="1000"/>
                        <a14:foregroundMark x1="98333" y1="18667" x2="98333" y2="18667"/>
                      </a14:backgroundRemoval>
                    </a14:imgEffect>
                  </a14:imgLayer>
                </a14:imgProps>
              </a:ext>
            </a:extLst>
          </a:blip>
          <a:stretch>
            <a:fillRect/>
          </a:stretch>
        </p:blipFill>
        <p:spPr>
          <a:xfrm flipH="1">
            <a:off x="7631828" y="2797713"/>
            <a:ext cx="259373" cy="259373"/>
          </a:xfrm>
          <a:prstGeom prst="rect">
            <a:avLst/>
          </a:prstGeom>
        </p:spPr>
      </p:pic>
      <p:pic>
        <p:nvPicPr>
          <p:cNvPr id="17" name="Picture 16" descr="A red x symbol on a transparent background&#10;&#10;Description automatically generated">
            <a:extLst>
              <a:ext uri="{FF2B5EF4-FFF2-40B4-BE49-F238E27FC236}">
                <a16:creationId xmlns:a16="http://schemas.microsoft.com/office/drawing/2014/main" id="{6CBB6BF8-9D3B-41BE-B3C6-C71D58C527D5}"/>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 b="97667" l="1000" r="98333">
                        <a14:foregroundMark x1="17333" y1="6667" x2="17333" y2="6667"/>
                        <a14:foregroundMark x1="9000" y1="16667" x2="9000" y2="16667"/>
                        <a14:foregroundMark x1="19333" y1="2000" x2="19333" y2="2000"/>
                        <a14:foregroundMark x1="4333" y1="18000" x2="4333" y2="18000"/>
                        <a14:foregroundMark x1="18333" y1="93000" x2="18333" y2="93000"/>
                        <a14:foregroundMark x1="2667" y1="81000" x2="2667" y2="81000"/>
                        <a14:foregroundMark x1="19333" y1="97000" x2="19333" y2="97000"/>
                        <a14:foregroundMark x1="94000" y1="82333" x2="94000" y2="82333"/>
                        <a14:foregroundMark x1="97667" y1="80000" x2="97667" y2="80000"/>
                        <a14:foregroundMark x1="81000" y1="97667" x2="81000" y2="97667"/>
                        <a14:foregroundMark x1="1333" y1="19333" x2="1333" y2="19333"/>
                        <a14:foregroundMark x1="80667" y1="1000" x2="80667" y2="1000"/>
                        <a14:foregroundMark x1="98333" y1="18667" x2="98333" y2="18667"/>
                      </a14:backgroundRemoval>
                    </a14:imgEffect>
                  </a14:imgLayer>
                </a14:imgProps>
              </a:ext>
            </a:extLst>
          </a:blip>
          <a:stretch>
            <a:fillRect/>
          </a:stretch>
        </p:blipFill>
        <p:spPr>
          <a:xfrm flipH="1">
            <a:off x="7656980" y="3423206"/>
            <a:ext cx="259373" cy="259373"/>
          </a:xfrm>
          <a:prstGeom prst="rect">
            <a:avLst/>
          </a:prstGeom>
        </p:spPr>
      </p:pic>
      <p:pic>
        <p:nvPicPr>
          <p:cNvPr id="18" name="Picture 17" descr="A red x symbol on a transparent background&#10;&#10;Description automatically generated">
            <a:extLst>
              <a:ext uri="{FF2B5EF4-FFF2-40B4-BE49-F238E27FC236}">
                <a16:creationId xmlns:a16="http://schemas.microsoft.com/office/drawing/2014/main" id="{B2A16A88-A3DA-4AE9-9A29-476ED514F96D}"/>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 b="97667" l="1000" r="98333">
                        <a14:foregroundMark x1="17333" y1="6667" x2="17333" y2="6667"/>
                        <a14:foregroundMark x1="9000" y1="16667" x2="9000" y2="16667"/>
                        <a14:foregroundMark x1="19333" y1="2000" x2="19333" y2="2000"/>
                        <a14:foregroundMark x1="4333" y1="18000" x2="4333" y2="18000"/>
                        <a14:foregroundMark x1="18333" y1="93000" x2="18333" y2="93000"/>
                        <a14:foregroundMark x1="2667" y1="81000" x2="2667" y2="81000"/>
                        <a14:foregroundMark x1="19333" y1="97000" x2="19333" y2="97000"/>
                        <a14:foregroundMark x1="94000" y1="82333" x2="94000" y2="82333"/>
                        <a14:foregroundMark x1="97667" y1="80000" x2="97667" y2="80000"/>
                        <a14:foregroundMark x1="81000" y1="97667" x2="81000" y2="97667"/>
                        <a14:foregroundMark x1="1333" y1="19333" x2="1333" y2="19333"/>
                        <a14:foregroundMark x1="80667" y1="1000" x2="80667" y2="1000"/>
                        <a14:foregroundMark x1="98333" y1="18667" x2="98333" y2="18667"/>
                      </a14:backgroundRemoval>
                    </a14:imgEffect>
                  </a14:imgLayer>
                </a14:imgProps>
              </a:ext>
            </a:extLst>
          </a:blip>
          <a:stretch>
            <a:fillRect/>
          </a:stretch>
        </p:blipFill>
        <p:spPr>
          <a:xfrm flipH="1">
            <a:off x="4626805" y="4023233"/>
            <a:ext cx="259373" cy="259373"/>
          </a:xfrm>
          <a:prstGeom prst="rect">
            <a:avLst/>
          </a:prstGeom>
        </p:spPr>
      </p:pic>
      <p:pic>
        <p:nvPicPr>
          <p:cNvPr id="19" name="Picture 18" descr="A red x symbol on a transparent background&#10;&#10;Description automatically generated">
            <a:extLst>
              <a:ext uri="{FF2B5EF4-FFF2-40B4-BE49-F238E27FC236}">
                <a16:creationId xmlns:a16="http://schemas.microsoft.com/office/drawing/2014/main" id="{E71A881C-FBA1-4CF5-AB8A-B1F228380174}"/>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 b="97667" l="1000" r="98333">
                        <a14:foregroundMark x1="17333" y1="6667" x2="17333" y2="6667"/>
                        <a14:foregroundMark x1="9000" y1="16667" x2="9000" y2="16667"/>
                        <a14:foregroundMark x1="19333" y1="2000" x2="19333" y2="2000"/>
                        <a14:foregroundMark x1="4333" y1="18000" x2="4333" y2="18000"/>
                        <a14:foregroundMark x1="18333" y1="93000" x2="18333" y2="93000"/>
                        <a14:foregroundMark x1="2667" y1="81000" x2="2667" y2="81000"/>
                        <a14:foregroundMark x1="19333" y1="97000" x2="19333" y2="97000"/>
                        <a14:foregroundMark x1="94000" y1="82333" x2="94000" y2="82333"/>
                        <a14:foregroundMark x1="97667" y1="80000" x2="97667" y2="80000"/>
                        <a14:foregroundMark x1="81000" y1="97667" x2="81000" y2="97667"/>
                        <a14:foregroundMark x1="1333" y1="19333" x2="1333" y2="19333"/>
                        <a14:foregroundMark x1="80667" y1="1000" x2="80667" y2="1000"/>
                        <a14:foregroundMark x1="98333" y1="18667" x2="98333" y2="18667"/>
                      </a14:backgroundRemoval>
                    </a14:imgEffect>
                  </a14:imgLayer>
                </a14:imgProps>
              </a:ext>
            </a:extLst>
          </a:blip>
          <a:stretch>
            <a:fillRect/>
          </a:stretch>
        </p:blipFill>
        <p:spPr>
          <a:xfrm flipH="1">
            <a:off x="5611543" y="4023232"/>
            <a:ext cx="259373" cy="259373"/>
          </a:xfrm>
          <a:prstGeom prst="rect">
            <a:avLst/>
          </a:prstGeom>
        </p:spPr>
      </p:pic>
      <p:pic>
        <p:nvPicPr>
          <p:cNvPr id="20" name="Picture 19" descr="A red x symbol on a transparent background&#10;&#10;Description automatically generated">
            <a:extLst>
              <a:ext uri="{FF2B5EF4-FFF2-40B4-BE49-F238E27FC236}">
                <a16:creationId xmlns:a16="http://schemas.microsoft.com/office/drawing/2014/main" id="{04F0F980-AA0D-4BBE-A3BD-6BEAA9E1DFF5}"/>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 b="97667" l="1000" r="98333">
                        <a14:foregroundMark x1="17333" y1="6667" x2="17333" y2="6667"/>
                        <a14:foregroundMark x1="9000" y1="16667" x2="9000" y2="16667"/>
                        <a14:foregroundMark x1="19333" y1="2000" x2="19333" y2="2000"/>
                        <a14:foregroundMark x1="4333" y1="18000" x2="4333" y2="18000"/>
                        <a14:foregroundMark x1="18333" y1="93000" x2="18333" y2="93000"/>
                        <a14:foregroundMark x1="2667" y1="81000" x2="2667" y2="81000"/>
                        <a14:foregroundMark x1="19333" y1="97000" x2="19333" y2="97000"/>
                        <a14:foregroundMark x1="94000" y1="82333" x2="94000" y2="82333"/>
                        <a14:foregroundMark x1="97667" y1="80000" x2="97667" y2="80000"/>
                        <a14:foregroundMark x1="81000" y1="97667" x2="81000" y2="97667"/>
                        <a14:foregroundMark x1="1333" y1="19333" x2="1333" y2="19333"/>
                        <a14:foregroundMark x1="80667" y1="1000" x2="80667" y2="1000"/>
                        <a14:foregroundMark x1="98333" y1="18667" x2="98333" y2="18667"/>
                      </a14:backgroundRemoval>
                    </a14:imgEffect>
                  </a14:imgLayer>
                </a14:imgProps>
              </a:ext>
            </a:extLst>
          </a:blip>
          <a:stretch>
            <a:fillRect/>
          </a:stretch>
        </p:blipFill>
        <p:spPr>
          <a:xfrm flipH="1">
            <a:off x="6596281" y="4023231"/>
            <a:ext cx="259373" cy="259373"/>
          </a:xfrm>
          <a:prstGeom prst="rect">
            <a:avLst/>
          </a:prstGeom>
        </p:spPr>
      </p:pic>
      <p:pic>
        <p:nvPicPr>
          <p:cNvPr id="22" name="Picture 21" descr="A green check mark on a transparent background&#10;&#10;Description automatically generated">
            <a:extLst>
              <a:ext uri="{FF2B5EF4-FFF2-40B4-BE49-F238E27FC236}">
                <a16:creationId xmlns:a16="http://schemas.microsoft.com/office/drawing/2014/main" id="{0921F9C4-8B6F-42F2-91D0-FA5B9528104A}"/>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4000" b="97333" l="3077" r="95000">
                        <a14:foregroundMark x1="89615" y1="8333" x2="89615" y2="8333"/>
                        <a14:foregroundMark x1="95000" y1="4333" x2="95000" y2="4333"/>
                        <a14:foregroundMark x1="8077" y1="68000" x2="8077" y2="68000"/>
                        <a14:foregroundMark x1="3077" y1="62333" x2="3077" y2="62333"/>
                        <a14:foregroundMark x1="31538" y1="93667" x2="31538" y2="93667"/>
                        <a14:foregroundMark x1="31923" y1="97333" x2="31923" y2="97333"/>
                      </a14:backgroundRemoval>
                    </a14:imgEffect>
                  </a14:imgLayer>
                </a14:imgProps>
              </a:ext>
            </a:extLst>
          </a:blip>
          <a:stretch>
            <a:fillRect/>
          </a:stretch>
        </p:blipFill>
        <p:spPr>
          <a:xfrm>
            <a:off x="3665217" y="3957118"/>
            <a:ext cx="339385" cy="391598"/>
          </a:xfrm>
          <a:prstGeom prst="rect">
            <a:avLst/>
          </a:prstGeom>
        </p:spPr>
      </p:pic>
      <p:pic>
        <p:nvPicPr>
          <p:cNvPr id="23" name="Picture 22" descr="A green check mark on a transparent background&#10;&#10;Description automatically generated">
            <a:extLst>
              <a:ext uri="{FF2B5EF4-FFF2-40B4-BE49-F238E27FC236}">
                <a16:creationId xmlns:a16="http://schemas.microsoft.com/office/drawing/2014/main" id="{A9690580-FFFA-4336-9D3E-23F64C4FF6C3}"/>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4000" b="97333" l="3077" r="95000">
                        <a14:foregroundMark x1="89615" y1="8333" x2="89615" y2="8333"/>
                        <a14:foregroundMark x1="95000" y1="4333" x2="95000" y2="4333"/>
                        <a14:foregroundMark x1="8077" y1="68000" x2="8077" y2="68000"/>
                        <a14:foregroundMark x1="3077" y1="62333" x2="3077" y2="62333"/>
                        <a14:foregroundMark x1="31538" y1="93667" x2="31538" y2="93667"/>
                        <a14:foregroundMark x1="31923" y1="97333" x2="31923" y2="97333"/>
                      </a14:backgroundRemoval>
                    </a14:imgEffect>
                  </a14:imgLayer>
                </a14:imgProps>
              </a:ext>
            </a:extLst>
          </a:blip>
          <a:stretch>
            <a:fillRect/>
          </a:stretch>
        </p:blipFill>
        <p:spPr>
          <a:xfrm>
            <a:off x="4632275" y="2731600"/>
            <a:ext cx="339385" cy="391598"/>
          </a:xfrm>
          <a:prstGeom prst="rect">
            <a:avLst/>
          </a:prstGeom>
        </p:spPr>
      </p:pic>
      <p:pic>
        <p:nvPicPr>
          <p:cNvPr id="24" name="Picture 23" descr="A green check mark on a transparent background&#10;&#10;Description automatically generated">
            <a:extLst>
              <a:ext uri="{FF2B5EF4-FFF2-40B4-BE49-F238E27FC236}">
                <a16:creationId xmlns:a16="http://schemas.microsoft.com/office/drawing/2014/main" id="{894B3EA6-1838-4F11-92DF-A367D937D930}"/>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4000" b="97333" l="3077" r="95000">
                        <a14:foregroundMark x1="89615" y1="8333" x2="89615" y2="8333"/>
                        <a14:foregroundMark x1="95000" y1="4333" x2="95000" y2="4333"/>
                        <a14:foregroundMark x1="8077" y1="68000" x2="8077" y2="68000"/>
                        <a14:foregroundMark x1="3077" y1="62333" x2="3077" y2="62333"/>
                        <a14:foregroundMark x1="31538" y1="93667" x2="31538" y2="93667"/>
                        <a14:foregroundMark x1="31923" y1="97333" x2="31923" y2="97333"/>
                      </a14:backgroundRemoval>
                    </a14:imgEffect>
                  </a14:imgLayer>
                </a14:imgProps>
              </a:ext>
            </a:extLst>
          </a:blip>
          <a:stretch>
            <a:fillRect/>
          </a:stretch>
        </p:blipFill>
        <p:spPr>
          <a:xfrm>
            <a:off x="5528553" y="2708887"/>
            <a:ext cx="339385" cy="391598"/>
          </a:xfrm>
          <a:prstGeom prst="rect">
            <a:avLst/>
          </a:prstGeom>
        </p:spPr>
      </p:pic>
      <p:pic>
        <p:nvPicPr>
          <p:cNvPr id="25" name="Picture 24" descr="A green check mark on a transparent background&#10;&#10;Description automatically generated">
            <a:extLst>
              <a:ext uri="{FF2B5EF4-FFF2-40B4-BE49-F238E27FC236}">
                <a16:creationId xmlns:a16="http://schemas.microsoft.com/office/drawing/2014/main" id="{94CED926-5D90-45C8-BACE-1D9FBA2636FF}"/>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4000" b="97333" l="3077" r="95000">
                        <a14:foregroundMark x1="89615" y1="8333" x2="89615" y2="8333"/>
                        <a14:foregroundMark x1="95000" y1="4333" x2="95000" y2="4333"/>
                        <a14:foregroundMark x1="8077" y1="68000" x2="8077" y2="68000"/>
                        <a14:foregroundMark x1="3077" y1="62333" x2="3077" y2="62333"/>
                        <a14:foregroundMark x1="31538" y1="93667" x2="31538" y2="93667"/>
                        <a14:foregroundMark x1="31923" y1="97333" x2="31923" y2="97333"/>
                      </a14:backgroundRemoval>
                    </a14:imgEffect>
                  </a14:imgLayer>
                </a14:imgProps>
              </a:ext>
            </a:extLst>
          </a:blip>
          <a:stretch>
            <a:fillRect/>
          </a:stretch>
        </p:blipFill>
        <p:spPr>
          <a:xfrm>
            <a:off x="6593936" y="2708887"/>
            <a:ext cx="339385" cy="391598"/>
          </a:xfrm>
          <a:prstGeom prst="rect">
            <a:avLst/>
          </a:prstGeom>
        </p:spPr>
      </p:pic>
      <p:pic>
        <p:nvPicPr>
          <p:cNvPr id="26" name="Picture 25" descr="A green check mark on a transparent background&#10;&#10;Description automatically generated">
            <a:extLst>
              <a:ext uri="{FF2B5EF4-FFF2-40B4-BE49-F238E27FC236}">
                <a16:creationId xmlns:a16="http://schemas.microsoft.com/office/drawing/2014/main" id="{F13AEA16-4869-406D-88E3-455E657CDF90}"/>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4000" b="97333" l="3077" r="95000">
                        <a14:foregroundMark x1="89615" y1="8333" x2="89615" y2="8333"/>
                        <a14:foregroundMark x1="95000" y1="4333" x2="95000" y2="4333"/>
                        <a14:foregroundMark x1="8077" y1="68000" x2="8077" y2="68000"/>
                        <a14:foregroundMark x1="3077" y1="62333" x2="3077" y2="62333"/>
                        <a14:foregroundMark x1="31538" y1="93667" x2="31538" y2="93667"/>
                        <a14:foregroundMark x1="31923" y1="97333" x2="31923" y2="97333"/>
                      </a14:backgroundRemoval>
                    </a14:imgEffect>
                  </a14:imgLayer>
                </a14:imgProps>
              </a:ext>
            </a:extLst>
          </a:blip>
          <a:stretch>
            <a:fillRect/>
          </a:stretch>
        </p:blipFill>
        <p:spPr>
          <a:xfrm>
            <a:off x="3639573" y="3331625"/>
            <a:ext cx="339385" cy="391598"/>
          </a:xfrm>
          <a:prstGeom prst="rect">
            <a:avLst/>
          </a:prstGeom>
        </p:spPr>
      </p:pic>
      <p:pic>
        <p:nvPicPr>
          <p:cNvPr id="27" name="Picture 26" descr="A green check mark on a transparent background&#10;&#10;Description automatically generated">
            <a:extLst>
              <a:ext uri="{FF2B5EF4-FFF2-40B4-BE49-F238E27FC236}">
                <a16:creationId xmlns:a16="http://schemas.microsoft.com/office/drawing/2014/main" id="{234AA27F-1703-4112-B81E-7D85D97E3801}"/>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4000" b="97333" l="3077" r="95000">
                        <a14:foregroundMark x1="89615" y1="8333" x2="89615" y2="8333"/>
                        <a14:foregroundMark x1="95000" y1="4333" x2="95000" y2="4333"/>
                        <a14:foregroundMark x1="8077" y1="68000" x2="8077" y2="68000"/>
                        <a14:foregroundMark x1="3077" y1="62333" x2="3077" y2="62333"/>
                        <a14:foregroundMark x1="31538" y1="93667" x2="31538" y2="93667"/>
                        <a14:foregroundMark x1="31923" y1="97333" x2="31923" y2="97333"/>
                      </a14:backgroundRemoval>
                    </a14:imgEffect>
                  </a14:imgLayer>
                </a14:imgProps>
              </a:ext>
            </a:extLst>
          </a:blip>
          <a:stretch>
            <a:fillRect/>
          </a:stretch>
        </p:blipFill>
        <p:spPr>
          <a:xfrm>
            <a:off x="4612736" y="3326960"/>
            <a:ext cx="339385" cy="391598"/>
          </a:xfrm>
          <a:prstGeom prst="rect">
            <a:avLst/>
          </a:prstGeom>
        </p:spPr>
      </p:pic>
      <p:pic>
        <p:nvPicPr>
          <p:cNvPr id="28" name="Picture 27" descr="A green check mark on a transparent background&#10;&#10;Description automatically generated">
            <a:extLst>
              <a:ext uri="{FF2B5EF4-FFF2-40B4-BE49-F238E27FC236}">
                <a16:creationId xmlns:a16="http://schemas.microsoft.com/office/drawing/2014/main" id="{8DEB08A2-8A6C-4C03-A042-B7D7D5A81F6A}"/>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4000" b="97333" l="3077" r="95000">
                        <a14:foregroundMark x1="89615" y1="8333" x2="89615" y2="8333"/>
                        <a14:foregroundMark x1="95000" y1="4333" x2="95000" y2="4333"/>
                        <a14:foregroundMark x1="8077" y1="68000" x2="8077" y2="68000"/>
                        <a14:foregroundMark x1="3077" y1="62333" x2="3077" y2="62333"/>
                        <a14:foregroundMark x1="31538" y1="93667" x2="31538" y2="93667"/>
                        <a14:foregroundMark x1="31923" y1="97333" x2="31923" y2="97333"/>
                      </a14:backgroundRemoval>
                    </a14:imgEffect>
                  </a14:imgLayer>
                </a14:imgProps>
              </a:ext>
            </a:extLst>
          </a:blip>
          <a:stretch>
            <a:fillRect/>
          </a:stretch>
        </p:blipFill>
        <p:spPr>
          <a:xfrm>
            <a:off x="5528112" y="3314890"/>
            <a:ext cx="339385" cy="391598"/>
          </a:xfrm>
          <a:prstGeom prst="rect">
            <a:avLst/>
          </a:prstGeom>
        </p:spPr>
      </p:pic>
      <p:pic>
        <p:nvPicPr>
          <p:cNvPr id="29" name="Picture 28" descr="A green check mark on a transparent background&#10;&#10;Description automatically generated">
            <a:extLst>
              <a:ext uri="{FF2B5EF4-FFF2-40B4-BE49-F238E27FC236}">
                <a16:creationId xmlns:a16="http://schemas.microsoft.com/office/drawing/2014/main" id="{9D62AA80-51FB-479E-954D-B36837CFAC16}"/>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4000" b="97333" l="3077" r="95000">
                        <a14:foregroundMark x1="89615" y1="8333" x2="89615" y2="8333"/>
                        <a14:foregroundMark x1="95000" y1="4333" x2="95000" y2="4333"/>
                        <a14:foregroundMark x1="8077" y1="68000" x2="8077" y2="68000"/>
                        <a14:foregroundMark x1="3077" y1="62333" x2="3077" y2="62333"/>
                        <a14:foregroundMark x1="31538" y1="93667" x2="31538" y2="93667"/>
                        <a14:foregroundMark x1="31923" y1="97333" x2="31923" y2="97333"/>
                      </a14:backgroundRemoval>
                    </a14:imgEffect>
                  </a14:imgLayer>
                </a14:imgProps>
              </a:ext>
            </a:extLst>
          </a:blip>
          <a:stretch>
            <a:fillRect/>
          </a:stretch>
        </p:blipFill>
        <p:spPr>
          <a:xfrm>
            <a:off x="6593935" y="3334380"/>
            <a:ext cx="339385" cy="391598"/>
          </a:xfrm>
          <a:prstGeom prst="rect">
            <a:avLst/>
          </a:prstGeom>
        </p:spPr>
      </p:pic>
      <p:pic>
        <p:nvPicPr>
          <p:cNvPr id="30" name="Picture 29" descr="A green check mark on a transparent background&#10;&#10;Description automatically generated">
            <a:extLst>
              <a:ext uri="{FF2B5EF4-FFF2-40B4-BE49-F238E27FC236}">
                <a16:creationId xmlns:a16="http://schemas.microsoft.com/office/drawing/2014/main" id="{4EAACCDC-21DD-41DD-9020-29DFFBFD66DD}"/>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4000" b="97333" l="3077" r="95000">
                        <a14:foregroundMark x1="89615" y1="8333" x2="89615" y2="8333"/>
                        <a14:foregroundMark x1="95000" y1="4333" x2="95000" y2="4333"/>
                        <a14:foregroundMark x1="8077" y1="68000" x2="8077" y2="68000"/>
                        <a14:foregroundMark x1="3077" y1="62333" x2="3077" y2="62333"/>
                        <a14:foregroundMark x1="31538" y1="93667" x2="31538" y2="93667"/>
                        <a14:foregroundMark x1="31923" y1="97333" x2="31923" y2="97333"/>
                      </a14:backgroundRemoval>
                    </a14:imgEffect>
                  </a14:imgLayer>
                </a14:imgProps>
              </a:ext>
            </a:extLst>
          </a:blip>
          <a:stretch>
            <a:fillRect/>
          </a:stretch>
        </p:blipFill>
        <p:spPr>
          <a:xfrm>
            <a:off x="7653416" y="3916474"/>
            <a:ext cx="339385" cy="391598"/>
          </a:xfrm>
          <a:prstGeom prst="rect">
            <a:avLst/>
          </a:prstGeom>
        </p:spPr>
      </p:pic>
      <p:sp>
        <p:nvSpPr>
          <p:cNvPr id="31" name="Title 1">
            <a:extLst>
              <a:ext uri="{FF2B5EF4-FFF2-40B4-BE49-F238E27FC236}">
                <a16:creationId xmlns:a16="http://schemas.microsoft.com/office/drawing/2014/main" id="{57F6116A-B89D-4617-BBF8-772ED677870F}"/>
              </a:ext>
            </a:extLst>
          </p:cNvPr>
          <p:cNvSpPr>
            <a:spLocks noGrp="1"/>
          </p:cNvSpPr>
          <p:nvPr>
            <p:ph type="title"/>
          </p:nvPr>
        </p:nvSpPr>
        <p:spPr>
          <a:xfrm>
            <a:off x="720000" y="445025"/>
            <a:ext cx="6409200" cy="572700"/>
          </a:xfrm>
        </p:spPr>
        <p:txBody>
          <a:bodyPr/>
          <a:lstStyle/>
          <a:p>
            <a:pPr algn="l"/>
            <a:r>
              <a:rPr lang="en-US" dirty="0">
                <a:latin typeface="Times New Roman" panose="02020603050405020304" pitchFamily="18" charset="0"/>
                <a:cs typeface="Times New Roman" panose="02020603050405020304" pitchFamily="18" charset="0"/>
              </a:rPr>
              <a:t>Literature Survey</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E63FBB56-A619-47D3-AA7B-C707E47A80AA}"/>
              </a:ext>
            </a:extLst>
          </p:cNvPr>
          <p:cNvSpPr txBox="1"/>
          <p:nvPr/>
        </p:nvSpPr>
        <p:spPr>
          <a:xfrm>
            <a:off x="-112427" y="1203182"/>
            <a:ext cx="6070095"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Summary of different embedding techniques:</a:t>
            </a:r>
          </a:p>
        </p:txBody>
      </p:sp>
    </p:spTree>
    <p:extLst>
      <p:ext uri="{BB962C8B-B14F-4D97-AF65-F5344CB8AC3E}">
        <p14:creationId xmlns:p14="http://schemas.microsoft.com/office/powerpoint/2010/main" val="36055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ADD0-40FB-4B18-A376-9DD238FE1110}"/>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Literature Survey</a:t>
            </a:r>
          </a:p>
        </p:txBody>
      </p:sp>
      <p:sp>
        <p:nvSpPr>
          <p:cNvPr id="4" name="Google Shape;1048;p59">
            <a:extLst>
              <a:ext uri="{FF2B5EF4-FFF2-40B4-BE49-F238E27FC236}">
                <a16:creationId xmlns:a16="http://schemas.microsoft.com/office/drawing/2014/main" id="{7DE1CF23-06DA-471E-8AD0-4915992A162A}"/>
              </a:ext>
            </a:extLst>
          </p:cNvPr>
          <p:cNvSpPr txBox="1">
            <a:spLocks/>
          </p:cNvSpPr>
          <p:nvPr/>
        </p:nvSpPr>
        <p:spPr>
          <a:xfrm>
            <a:off x="638720" y="2036462"/>
            <a:ext cx="6490480" cy="3658218"/>
          </a:xfrm>
          <a:prstGeom prst="rect">
            <a:avLst/>
          </a:prstGeom>
        </p:spPr>
        <p:txBody>
          <a:bodyPr spcFirstLastPara="1" vert="horz" wrap="square" lIns="91425" tIns="91425" rIns="91425" bIns="91425" rtlCol="0" anchor="t" anchorCtr="0">
            <a:noAutofit/>
          </a:bodyPr>
          <a:lstStyle>
            <a:lvl1pPr marL="457200" lvl="0" indent="-279400" algn="l" defTabSz="685800" rtl="0" eaLnBrk="1" latinLnBrk="0" hangingPunct="1">
              <a:lnSpc>
                <a:spcPct val="100000"/>
              </a:lnSpc>
              <a:spcBef>
                <a:spcPts val="0"/>
              </a:spcBef>
              <a:spcAft>
                <a:spcPts val="0"/>
              </a:spcAft>
              <a:buClr>
                <a:srgbClr val="333333"/>
              </a:buClr>
              <a:buSzPts val="800"/>
              <a:buFont typeface="Nunito Light"/>
              <a:buChar char="●"/>
              <a:defRPr sz="1350" kern="1200">
                <a:solidFill>
                  <a:schemeClr val="tx1">
                    <a:lumMod val="85000"/>
                    <a:lumOff val="15000"/>
                  </a:schemeClr>
                </a:solidFill>
                <a:latin typeface="+mn-lt"/>
                <a:ea typeface="+mn-ea"/>
                <a:cs typeface="+mn-cs"/>
              </a:defRPr>
            </a:lvl1pPr>
            <a:lvl2pPr marL="914400" lvl="1" indent="-304800" algn="l" defTabSz="685800" rtl="0" eaLnBrk="1" latinLnBrk="0" hangingPunct="1">
              <a:lnSpc>
                <a:spcPct val="100000"/>
              </a:lnSpc>
              <a:spcBef>
                <a:spcPts val="0"/>
              </a:spcBef>
              <a:spcAft>
                <a:spcPts val="0"/>
              </a:spcAft>
              <a:buClr>
                <a:srgbClr val="333333"/>
              </a:buClr>
              <a:buSzPts val="1200"/>
              <a:buFont typeface="Nunito Light"/>
              <a:buChar char="○"/>
              <a:defRPr sz="1200" kern="1200">
                <a:solidFill>
                  <a:schemeClr val="tx1">
                    <a:lumMod val="85000"/>
                    <a:lumOff val="15000"/>
                  </a:schemeClr>
                </a:solidFill>
                <a:latin typeface="+mn-lt"/>
                <a:ea typeface="+mn-ea"/>
                <a:cs typeface="+mn-cs"/>
              </a:defRPr>
            </a:lvl2pPr>
            <a:lvl3pPr marL="1371600" lvl="2"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3pPr>
            <a:lvl4pPr marL="1828800" lvl="3"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4pPr>
            <a:lvl5pPr marL="2286000" lvl="4"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lumMod val="85000"/>
                    <a:lumOff val="15000"/>
                  </a:schemeClr>
                </a:solidFill>
                <a:latin typeface="+mn-lt"/>
                <a:ea typeface="+mn-ea"/>
                <a:cs typeface="+mn-cs"/>
              </a:defRPr>
            </a:lvl5pPr>
            <a:lvl6pPr marL="2743200" lvl="5"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6pPr>
            <a:lvl7pPr marL="3200400" lvl="6"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7pPr>
            <a:lvl8pPr marL="3657600" lvl="7"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8pPr>
            <a:lvl9pPr marL="4114800" lvl="8"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9pPr>
          </a:lstStyle>
          <a:p>
            <a:pPr marL="482600" indent="-342900">
              <a:spcBef>
                <a:spcPts val="1000"/>
              </a:spcBef>
              <a:buClr>
                <a:schemeClr val="dk1"/>
              </a:buClr>
              <a:buSzPts val="1400"/>
            </a:pPr>
            <a:r>
              <a:rPr lang="en-US" sz="1550" dirty="0">
                <a:latin typeface="Times New Roman" panose="02020603050405020304" pitchFamily="18" charset="0"/>
                <a:cs typeface="Times New Roman" panose="02020603050405020304" pitchFamily="18" charset="0"/>
              </a:rPr>
              <a:t>This Led us to our Base Paper “KG-Predict: A knowledge graph computational framework for drug repurposing”.</a:t>
            </a:r>
          </a:p>
          <a:p>
            <a:pPr marL="482600" indent="-342900">
              <a:spcBef>
                <a:spcPts val="1000"/>
              </a:spcBef>
              <a:buClr>
                <a:schemeClr val="dk1"/>
              </a:buClr>
              <a:buSzPts val="1400"/>
            </a:pPr>
            <a:r>
              <a:rPr lang="en-US" sz="1550" dirty="0">
                <a:latin typeface="Times New Roman" panose="02020603050405020304" pitchFamily="18" charset="0"/>
                <a:cs typeface="Times New Roman" panose="02020603050405020304" pitchFamily="18" charset="0"/>
              </a:rPr>
              <a:t>The authors extended the Composition based multi regional graph Convolutional network (</a:t>
            </a:r>
            <a:r>
              <a:rPr lang="en-US" sz="1550" dirty="0" err="1">
                <a:latin typeface="Times New Roman" panose="02020603050405020304" pitchFamily="18" charset="0"/>
                <a:cs typeface="Times New Roman" panose="02020603050405020304" pitchFamily="18" charset="0"/>
              </a:rPr>
              <a:t>CompGCN</a:t>
            </a:r>
            <a:r>
              <a:rPr lang="en-US" sz="1550" dirty="0">
                <a:latin typeface="Times New Roman" panose="02020603050405020304" pitchFamily="18" charset="0"/>
                <a:cs typeface="Times New Roman" panose="02020603050405020304" pitchFamily="18" charset="0"/>
              </a:rPr>
              <a:t>).</a:t>
            </a:r>
          </a:p>
        </p:txBody>
      </p:sp>
      <p:pic>
        <p:nvPicPr>
          <p:cNvPr id="5" name="Picture 4" descr="Experience Excellence, Transformative Research &amp; Innovation">
            <a:extLst>
              <a:ext uri="{FF2B5EF4-FFF2-40B4-BE49-F238E27FC236}">
                <a16:creationId xmlns:a16="http://schemas.microsoft.com/office/drawing/2014/main" id="{913939B1-F50C-46B7-B040-21BB528EA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9632" y="213262"/>
            <a:ext cx="1604912" cy="743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86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ADD0-40FB-4B18-A376-9DD238FE1110}"/>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Literature Survey</a:t>
            </a:r>
          </a:p>
        </p:txBody>
      </p:sp>
      <p:sp>
        <p:nvSpPr>
          <p:cNvPr id="4" name="Google Shape;1048;p59">
            <a:extLst>
              <a:ext uri="{FF2B5EF4-FFF2-40B4-BE49-F238E27FC236}">
                <a16:creationId xmlns:a16="http://schemas.microsoft.com/office/drawing/2014/main" id="{7DE1CF23-06DA-471E-8AD0-4915992A162A}"/>
              </a:ext>
            </a:extLst>
          </p:cNvPr>
          <p:cNvSpPr txBox="1">
            <a:spLocks/>
          </p:cNvSpPr>
          <p:nvPr/>
        </p:nvSpPr>
        <p:spPr>
          <a:xfrm>
            <a:off x="638720" y="1198262"/>
            <a:ext cx="6490480" cy="3658218"/>
          </a:xfrm>
          <a:prstGeom prst="rect">
            <a:avLst/>
          </a:prstGeom>
        </p:spPr>
        <p:txBody>
          <a:bodyPr spcFirstLastPara="1" vert="horz" wrap="square" lIns="91425" tIns="91425" rIns="91425" bIns="91425" rtlCol="0" anchor="t" anchorCtr="0">
            <a:noAutofit/>
          </a:bodyPr>
          <a:lstStyle>
            <a:lvl1pPr marL="457200" lvl="0" indent="-279400" algn="l" defTabSz="685800" rtl="0" eaLnBrk="1" latinLnBrk="0" hangingPunct="1">
              <a:lnSpc>
                <a:spcPct val="100000"/>
              </a:lnSpc>
              <a:spcBef>
                <a:spcPts val="0"/>
              </a:spcBef>
              <a:spcAft>
                <a:spcPts val="0"/>
              </a:spcAft>
              <a:buClr>
                <a:srgbClr val="333333"/>
              </a:buClr>
              <a:buSzPts val="800"/>
              <a:buFont typeface="Nunito Light"/>
              <a:buChar char="●"/>
              <a:defRPr sz="1350" kern="1200">
                <a:solidFill>
                  <a:schemeClr val="tx1">
                    <a:lumMod val="85000"/>
                    <a:lumOff val="15000"/>
                  </a:schemeClr>
                </a:solidFill>
                <a:latin typeface="+mn-lt"/>
                <a:ea typeface="+mn-ea"/>
                <a:cs typeface="+mn-cs"/>
              </a:defRPr>
            </a:lvl1pPr>
            <a:lvl2pPr marL="914400" lvl="1" indent="-304800" algn="l" defTabSz="685800" rtl="0" eaLnBrk="1" latinLnBrk="0" hangingPunct="1">
              <a:lnSpc>
                <a:spcPct val="100000"/>
              </a:lnSpc>
              <a:spcBef>
                <a:spcPts val="0"/>
              </a:spcBef>
              <a:spcAft>
                <a:spcPts val="0"/>
              </a:spcAft>
              <a:buClr>
                <a:srgbClr val="333333"/>
              </a:buClr>
              <a:buSzPts val="1200"/>
              <a:buFont typeface="Nunito Light"/>
              <a:buChar char="○"/>
              <a:defRPr sz="1200" kern="1200">
                <a:solidFill>
                  <a:schemeClr val="tx1">
                    <a:lumMod val="85000"/>
                    <a:lumOff val="15000"/>
                  </a:schemeClr>
                </a:solidFill>
                <a:latin typeface="+mn-lt"/>
                <a:ea typeface="+mn-ea"/>
                <a:cs typeface="+mn-cs"/>
              </a:defRPr>
            </a:lvl2pPr>
            <a:lvl3pPr marL="1371600" lvl="2"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3pPr>
            <a:lvl4pPr marL="1828800" lvl="3"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4pPr>
            <a:lvl5pPr marL="2286000" lvl="4"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lumMod val="85000"/>
                    <a:lumOff val="15000"/>
                  </a:schemeClr>
                </a:solidFill>
                <a:latin typeface="+mn-lt"/>
                <a:ea typeface="+mn-ea"/>
                <a:cs typeface="+mn-cs"/>
              </a:defRPr>
            </a:lvl5pPr>
            <a:lvl6pPr marL="2743200" lvl="5"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6pPr>
            <a:lvl7pPr marL="3200400" lvl="6"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7pPr>
            <a:lvl8pPr marL="3657600" lvl="7"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8pPr>
            <a:lvl9pPr marL="4114800" lvl="8"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9pPr>
          </a:lstStyle>
          <a:p>
            <a:pPr marL="482600" indent="-342900">
              <a:spcBef>
                <a:spcPts val="1000"/>
              </a:spcBef>
              <a:buClr>
                <a:schemeClr val="dk1"/>
              </a:buClr>
              <a:buSzPts val="1400"/>
            </a:pPr>
            <a:r>
              <a:rPr lang="en-US" sz="1550" dirty="0">
                <a:latin typeface="Times New Roman" panose="02020603050405020304" pitchFamily="18" charset="0"/>
                <a:cs typeface="Times New Roman" panose="02020603050405020304" pitchFamily="18" charset="0"/>
              </a:rPr>
              <a:t>Knowledge Graph Construction</a:t>
            </a:r>
          </a:p>
          <a:p>
            <a:pPr marL="939800" lvl="1"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61,146 nodes with 7 node types</a:t>
            </a:r>
          </a:p>
          <a:p>
            <a:pPr marL="939800" lvl="1"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1,246,726 edges</a:t>
            </a:r>
          </a:p>
          <a:p>
            <a:pPr marL="939800" lvl="1"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Categorized into 9 semantic relationships</a:t>
            </a:r>
          </a:p>
          <a:p>
            <a:pPr marL="1397000" lvl="2"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2 from genome-level knowledge databases</a:t>
            </a:r>
          </a:p>
          <a:p>
            <a:pPr marL="1397000" lvl="2"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1 from text-mined knowledge bases</a:t>
            </a:r>
          </a:p>
          <a:p>
            <a:pPr marL="1397000" lvl="2"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6 from phenome-level knowledge databases</a:t>
            </a:r>
          </a:p>
          <a:p>
            <a:pPr marL="596900" lvl="1" indent="0">
              <a:spcBef>
                <a:spcPts val="1000"/>
              </a:spcBef>
              <a:buClr>
                <a:schemeClr val="dk1"/>
              </a:buClr>
              <a:buSzPts val="1400"/>
              <a:buFont typeface="Nunito Light"/>
              <a:buNone/>
            </a:pPr>
            <a:endParaRPr lang="en-US" dirty="0">
              <a:latin typeface="Times New Roman" panose="02020603050405020304" pitchFamily="18" charset="0"/>
              <a:cs typeface="Times New Roman" panose="02020603050405020304" pitchFamily="18" charset="0"/>
            </a:endParaRPr>
          </a:p>
          <a:p>
            <a:pPr marL="939800" lvl="1" indent="-342900">
              <a:spcBef>
                <a:spcPts val="1000"/>
              </a:spcBef>
              <a:buClr>
                <a:schemeClr val="dk1"/>
              </a:buClr>
              <a:buSzPts val="1400"/>
            </a:pPr>
            <a:endParaRPr lang="en-US" dirty="0">
              <a:latin typeface="Times New Roman" panose="02020603050405020304" pitchFamily="18" charset="0"/>
              <a:cs typeface="Times New Roman" panose="02020603050405020304" pitchFamily="18" charset="0"/>
            </a:endParaRPr>
          </a:p>
          <a:p>
            <a:pPr marL="939800" lvl="1" indent="-342900">
              <a:spcBef>
                <a:spcPts val="1000"/>
              </a:spcBef>
              <a:buClr>
                <a:schemeClr val="dk1"/>
              </a:buClr>
              <a:buSzPts val="1400"/>
            </a:pPr>
            <a:endParaRPr lang="en-US" dirty="0">
              <a:latin typeface="Times New Roman" panose="02020603050405020304" pitchFamily="18" charset="0"/>
              <a:cs typeface="Times New Roman" panose="02020603050405020304" pitchFamily="18" charset="0"/>
            </a:endParaRPr>
          </a:p>
        </p:txBody>
      </p:sp>
      <p:pic>
        <p:nvPicPr>
          <p:cNvPr id="5" name="Picture 4" descr="Experience Excellence, Transformative Research &amp; Innovation">
            <a:extLst>
              <a:ext uri="{FF2B5EF4-FFF2-40B4-BE49-F238E27FC236}">
                <a16:creationId xmlns:a16="http://schemas.microsoft.com/office/drawing/2014/main" id="{913939B1-F50C-46B7-B040-21BB528EA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9632" y="213262"/>
            <a:ext cx="1604912" cy="743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0068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59"/>
          <p:cNvSpPr txBox="1">
            <a:spLocks noGrp="1"/>
          </p:cNvSpPr>
          <p:nvPr>
            <p:ph type="title"/>
          </p:nvPr>
        </p:nvSpPr>
        <p:spPr>
          <a:xfrm>
            <a:off x="720000" y="445025"/>
            <a:ext cx="6409200" cy="5506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1048" name="Google Shape;1048;p59"/>
          <p:cNvSpPr txBox="1">
            <a:spLocks noGrp="1"/>
          </p:cNvSpPr>
          <p:nvPr>
            <p:ph type="body" idx="1"/>
          </p:nvPr>
        </p:nvSpPr>
        <p:spPr>
          <a:prstGeom prst="rect">
            <a:avLst/>
          </a:prstGeom>
        </p:spPr>
        <p:txBody>
          <a:bodyPr spcFirstLastPara="1" wrap="square" lIns="91425" tIns="91425" rIns="91425" bIns="91425" anchor="t" anchorCtr="0">
            <a:noAutofit/>
          </a:bodyPr>
          <a:lstStyle/>
          <a:p>
            <a:pPr marL="482600" indent="-342900">
              <a:spcBef>
                <a:spcPts val="1000"/>
              </a:spcBef>
              <a:buClr>
                <a:schemeClr val="dk1"/>
              </a:buClr>
              <a:buSzPts val="1400"/>
            </a:pPr>
            <a:r>
              <a:rPr lang="en-US" sz="1550" dirty="0">
                <a:latin typeface="Times New Roman" panose="02020603050405020304" pitchFamily="18" charset="0"/>
                <a:cs typeface="Times New Roman" panose="02020603050405020304" pitchFamily="18" charset="0"/>
              </a:rPr>
              <a:t>What is Drug Discovery ?</a:t>
            </a:r>
          </a:p>
          <a:p>
            <a:pPr marL="939800" lvl="1"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Drug discovery is the process by which new medications are identified and developed.</a:t>
            </a:r>
          </a:p>
          <a:p>
            <a:pPr marL="482600" indent="-342900">
              <a:spcBef>
                <a:spcPts val="1000"/>
              </a:spcBef>
              <a:buClr>
                <a:schemeClr val="dk1"/>
              </a:buClr>
              <a:buSzPts val="1400"/>
            </a:pPr>
            <a:r>
              <a:rPr lang="en-US" sz="1550" dirty="0">
                <a:latin typeface="Times New Roman" panose="02020603050405020304" pitchFamily="18" charset="0"/>
                <a:cs typeface="Times New Roman" panose="02020603050405020304" pitchFamily="18" charset="0"/>
              </a:rPr>
              <a:t>What are stages of drug discovery ? </a:t>
            </a:r>
          </a:p>
          <a:p>
            <a:pPr marL="939800" lvl="1"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Identification of a target </a:t>
            </a:r>
          </a:p>
          <a:p>
            <a:pPr marL="939800" lvl="1"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Lead compound development </a:t>
            </a:r>
          </a:p>
          <a:p>
            <a:pPr marL="939800" lvl="1"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Preclinical and clinical testing</a:t>
            </a:r>
          </a:p>
          <a:p>
            <a:pPr marL="939800" lvl="1" indent="-342900">
              <a:spcBef>
                <a:spcPts val="1000"/>
              </a:spcBef>
              <a:buClr>
                <a:schemeClr val="dk1"/>
              </a:buClr>
              <a:buSzPts val="1400"/>
            </a:pPr>
            <a:endParaRPr lang="en-US" dirty="0">
              <a:latin typeface="Times New Roman" panose="02020603050405020304" pitchFamily="18" charset="0"/>
              <a:cs typeface="Times New Roman" panose="02020603050405020304" pitchFamily="18" charset="0"/>
            </a:endParaRPr>
          </a:p>
          <a:p>
            <a:pPr marL="939800" lvl="1" indent="-342900">
              <a:spcBef>
                <a:spcPts val="1000"/>
              </a:spcBef>
              <a:buClr>
                <a:schemeClr val="dk1"/>
              </a:buClr>
              <a:buSzPts val="1400"/>
            </a:pPr>
            <a:endParaRPr lang="en-US" dirty="0">
              <a:latin typeface="Times New Roman" panose="02020603050405020304" pitchFamily="18" charset="0"/>
              <a:cs typeface="Times New Roman" panose="02020603050405020304" pitchFamily="18" charset="0"/>
            </a:endParaRPr>
          </a:p>
          <a:p>
            <a:pPr marL="939800" lvl="1" indent="-342900">
              <a:spcBef>
                <a:spcPts val="1000"/>
              </a:spcBef>
              <a:buClr>
                <a:schemeClr val="dk1"/>
              </a:buClr>
              <a:buSzPts val="1400"/>
            </a:pPr>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04E3996B-6D17-426D-8708-4BF2BE7EAF4A}"/>
              </a:ext>
            </a:extLst>
          </p:cNvPr>
          <p:cNvSpPr/>
          <p:nvPr/>
        </p:nvSpPr>
        <p:spPr>
          <a:xfrm>
            <a:off x="1062901" y="3810871"/>
            <a:ext cx="1181536" cy="7897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Target Discovery</a:t>
            </a:r>
          </a:p>
        </p:txBody>
      </p:sp>
      <p:sp>
        <p:nvSpPr>
          <p:cNvPr id="8" name="Rectangle 7">
            <a:extLst>
              <a:ext uri="{FF2B5EF4-FFF2-40B4-BE49-F238E27FC236}">
                <a16:creationId xmlns:a16="http://schemas.microsoft.com/office/drawing/2014/main" id="{F6F8B80E-6A0E-437F-A80A-A1AE9F005E48}"/>
              </a:ext>
            </a:extLst>
          </p:cNvPr>
          <p:cNvSpPr/>
          <p:nvPr/>
        </p:nvSpPr>
        <p:spPr>
          <a:xfrm>
            <a:off x="2434501" y="3810870"/>
            <a:ext cx="1181536" cy="7897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Target Validation</a:t>
            </a:r>
          </a:p>
        </p:txBody>
      </p:sp>
      <p:sp>
        <p:nvSpPr>
          <p:cNvPr id="9" name="Rectangle 8">
            <a:extLst>
              <a:ext uri="{FF2B5EF4-FFF2-40B4-BE49-F238E27FC236}">
                <a16:creationId xmlns:a16="http://schemas.microsoft.com/office/drawing/2014/main" id="{5A3C60EF-90CF-48CD-995A-18DCFD30F9D8}"/>
              </a:ext>
            </a:extLst>
          </p:cNvPr>
          <p:cNvSpPr/>
          <p:nvPr/>
        </p:nvSpPr>
        <p:spPr>
          <a:xfrm>
            <a:off x="3806101" y="3814241"/>
            <a:ext cx="1181536" cy="7897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Lead Optimization</a:t>
            </a:r>
          </a:p>
        </p:txBody>
      </p:sp>
      <p:sp>
        <p:nvSpPr>
          <p:cNvPr id="10" name="Rectangle 9">
            <a:extLst>
              <a:ext uri="{FF2B5EF4-FFF2-40B4-BE49-F238E27FC236}">
                <a16:creationId xmlns:a16="http://schemas.microsoft.com/office/drawing/2014/main" id="{C6ABB0B8-1A49-46DC-AE8B-2BC40D4C6743}"/>
              </a:ext>
            </a:extLst>
          </p:cNvPr>
          <p:cNvSpPr/>
          <p:nvPr/>
        </p:nvSpPr>
        <p:spPr>
          <a:xfrm>
            <a:off x="5177700" y="3810869"/>
            <a:ext cx="1181535" cy="7897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Development</a:t>
            </a:r>
          </a:p>
        </p:txBody>
      </p:sp>
      <p:sp>
        <p:nvSpPr>
          <p:cNvPr id="11" name="Rectangle 10">
            <a:extLst>
              <a:ext uri="{FF2B5EF4-FFF2-40B4-BE49-F238E27FC236}">
                <a16:creationId xmlns:a16="http://schemas.microsoft.com/office/drawing/2014/main" id="{F379183C-968A-4FD2-97B0-F55753977AA8}"/>
              </a:ext>
            </a:extLst>
          </p:cNvPr>
          <p:cNvSpPr/>
          <p:nvPr/>
        </p:nvSpPr>
        <p:spPr>
          <a:xfrm>
            <a:off x="6547762" y="3810869"/>
            <a:ext cx="1181535" cy="7897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Trials</a:t>
            </a:r>
          </a:p>
        </p:txBody>
      </p:sp>
      <p:cxnSp>
        <p:nvCxnSpPr>
          <p:cNvPr id="6" name="Straight Arrow Connector 5">
            <a:extLst>
              <a:ext uri="{FF2B5EF4-FFF2-40B4-BE49-F238E27FC236}">
                <a16:creationId xmlns:a16="http://schemas.microsoft.com/office/drawing/2014/main" id="{DB39CDB2-6780-4028-9A09-C839D7AFFCBC}"/>
              </a:ext>
            </a:extLst>
          </p:cNvPr>
          <p:cNvCxnSpPr>
            <a:stCxn id="4" idx="3"/>
            <a:endCxn id="8" idx="1"/>
          </p:cNvCxnSpPr>
          <p:nvPr/>
        </p:nvCxnSpPr>
        <p:spPr>
          <a:xfrm flipV="1">
            <a:off x="2244437" y="4205725"/>
            <a:ext cx="1900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31D95B6-D18F-41BD-B59E-DA339BA15234}"/>
              </a:ext>
            </a:extLst>
          </p:cNvPr>
          <p:cNvCxnSpPr>
            <a:stCxn id="8" idx="3"/>
            <a:endCxn id="9" idx="1"/>
          </p:cNvCxnSpPr>
          <p:nvPr/>
        </p:nvCxnSpPr>
        <p:spPr>
          <a:xfrm>
            <a:off x="3616037" y="4205725"/>
            <a:ext cx="190064" cy="3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C4A70D6-1BA5-4C10-A81C-368689FFA409}"/>
              </a:ext>
            </a:extLst>
          </p:cNvPr>
          <p:cNvCxnSpPr/>
          <p:nvPr/>
        </p:nvCxnSpPr>
        <p:spPr>
          <a:xfrm>
            <a:off x="4989173" y="4205723"/>
            <a:ext cx="190064" cy="3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5385D34-D53D-4D44-BCFC-79097CB5F108}"/>
              </a:ext>
            </a:extLst>
          </p:cNvPr>
          <p:cNvCxnSpPr/>
          <p:nvPr/>
        </p:nvCxnSpPr>
        <p:spPr>
          <a:xfrm>
            <a:off x="6357698" y="4205723"/>
            <a:ext cx="190064" cy="3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4" descr="Experience Excellence, Transformative Research &amp; Innovation">
            <a:extLst>
              <a:ext uri="{FF2B5EF4-FFF2-40B4-BE49-F238E27FC236}">
                <a16:creationId xmlns:a16="http://schemas.microsoft.com/office/drawing/2014/main" id="{5813A3D3-05D9-44D9-A9F5-0C233E4F64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9632" y="213262"/>
            <a:ext cx="1604912" cy="743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309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ADD0-40FB-4B18-A376-9DD238FE1110}"/>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Literature Survey</a:t>
            </a:r>
          </a:p>
        </p:txBody>
      </p:sp>
      <p:sp>
        <p:nvSpPr>
          <p:cNvPr id="4" name="Google Shape;1048;p59">
            <a:extLst>
              <a:ext uri="{FF2B5EF4-FFF2-40B4-BE49-F238E27FC236}">
                <a16:creationId xmlns:a16="http://schemas.microsoft.com/office/drawing/2014/main" id="{7DE1CF23-06DA-471E-8AD0-4915992A162A}"/>
              </a:ext>
            </a:extLst>
          </p:cNvPr>
          <p:cNvSpPr txBox="1">
            <a:spLocks/>
          </p:cNvSpPr>
          <p:nvPr/>
        </p:nvSpPr>
        <p:spPr>
          <a:xfrm>
            <a:off x="638720" y="1198262"/>
            <a:ext cx="6490480" cy="3658218"/>
          </a:xfrm>
          <a:prstGeom prst="rect">
            <a:avLst/>
          </a:prstGeom>
        </p:spPr>
        <p:txBody>
          <a:bodyPr spcFirstLastPara="1" vert="horz" wrap="square" lIns="91425" tIns="91425" rIns="91425" bIns="91425" rtlCol="0" anchor="t" anchorCtr="0">
            <a:noAutofit/>
          </a:bodyPr>
          <a:lstStyle>
            <a:lvl1pPr marL="457200" lvl="0" indent="-279400" algn="l" defTabSz="685800" rtl="0" eaLnBrk="1" latinLnBrk="0" hangingPunct="1">
              <a:lnSpc>
                <a:spcPct val="100000"/>
              </a:lnSpc>
              <a:spcBef>
                <a:spcPts val="0"/>
              </a:spcBef>
              <a:spcAft>
                <a:spcPts val="0"/>
              </a:spcAft>
              <a:buClr>
                <a:srgbClr val="333333"/>
              </a:buClr>
              <a:buSzPts val="800"/>
              <a:buFont typeface="Nunito Light"/>
              <a:buChar char="●"/>
              <a:defRPr sz="1350" kern="1200">
                <a:solidFill>
                  <a:schemeClr val="tx1">
                    <a:lumMod val="85000"/>
                    <a:lumOff val="15000"/>
                  </a:schemeClr>
                </a:solidFill>
                <a:latin typeface="+mn-lt"/>
                <a:ea typeface="+mn-ea"/>
                <a:cs typeface="+mn-cs"/>
              </a:defRPr>
            </a:lvl1pPr>
            <a:lvl2pPr marL="914400" lvl="1" indent="-304800" algn="l" defTabSz="685800" rtl="0" eaLnBrk="1" latinLnBrk="0" hangingPunct="1">
              <a:lnSpc>
                <a:spcPct val="100000"/>
              </a:lnSpc>
              <a:spcBef>
                <a:spcPts val="0"/>
              </a:spcBef>
              <a:spcAft>
                <a:spcPts val="0"/>
              </a:spcAft>
              <a:buClr>
                <a:srgbClr val="333333"/>
              </a:buClr>
              <a:buSzPts val="1200"/>
              <a:buFont typeface="Nunito Light"/>
              <a:buChar char="○"/>
              <a:defRPr sz="1200" kern="1200">
                <a:solidFill>
                  <a:schemeClr val="tx1">
                    <a:lumMod val="85000"/>
                    <a:lumOff val="15000"/>
                  </a:schemeClr>
                </a:solidFill>
                <a:latin typeface="+mn-lt"/>
                <a:ea typeface="+mn-ea"/>
                <a:cs typeface="+mn-cs"/>
              </a:defRPr>
            </a:lvl2pPr>
            <a:lvl3pPr marL="1371600" lvl="2"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3pPr>
            <a:lvl4pPr marL="1828800" lvl="3"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4pPr>
            <a:lvl5pPr marL="2286000" lvl="4"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lumMod val="85000"/>
                    <a:lumOff val="15000"/>
                  </a:schemeClr>
                </a:solidFill>
                <a:latin typeface="+mn-lt"/>
                <a:ea typeface="+mn-ea"/>
                <a:cs typeface="+mn-cs"/>
              </a:defRPr>
            </a:lvl5pPr>
            <a:lvl6pPr marL="2743200" lvl="5"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6pPr>
            <a:lvl7pPr marL="3200400" lvl="6"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7pPr>
            <a:lvl8pPr marL="3657600" lvl="7"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8pPr>
            <a:lvl9pPr marL="4114800" lvl="8"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9pPr>
          </a:lstStyle>
          <a:p>
            <a:pPr marL="596900" lvl="1" indent="0">
              <a:spcBef>
                <a:spcPts val="1000"/>
              </a:spcBef>
              <a:buClr>
                <a:schemeClr val="dk1"/>
              </a:buClr>
              <a:buSzPts val="1400"/>
              <a:buNone/>
            </a:pPr>
            <a:endParaRPr lang="en-US" dirty="0">
              <a:latin typeface="Times New Roman" panose="02020603050405020304" pitchFamily="18" charset="0"/>
              <a:cs typeface="Times New Roman" panose="02020603050405020304" pitchFamily="18" charset="0"/>
            </a:endParaRPr>
          </a:p>
          <a:p>
            <a:pPr marL="939800" lvl="1" indent="-342900">
              <a:spcBef>
                <a:spcPts val="1000"/>
              </a:spcBef>
              <a:buClr>
                <a:schemeClr val="dk1"/>
              </a:buClr>
              <a:buSzPts val="1400"/>
            </a:pPr>
            <a:endParaRPr lang="en-US" dirty="0">
              <a:latin typeface="Times New Roman" panose="02020603050405020304" pitchFamily="18" charset="0"/>
              <a:cs typeface="Times New Roman" panose="02020603050405020304" pitchFamily="18" charset="0"/>
            </a:endParaRPr>
          </a:p>
        </p:txBody>
      </p:sp>
      <p:pic>
        <p:nvPicPr>
          <p:cNvPr id="5" name="Picture 4" descr="Experience Excellence, Transformative Research &amp; Innovation">
            <a:extLst>
              <a:ext uri="{FF2B5EF4-FFF2-40B4-BE49-F238E27FC236}">
                <a16:creationId xmlns:a16="http://schemas.microsoft.com/office/drawing/2014/main" id="{913939B1-F50C-46B7-B040-21BB528EA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9632" y="213262"/>
            <a:ext cx="1604912" cy="7431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diagram of a drug&#10;&#10;Description automatically generated">
            <a:extLst>
              <a:ext uri="{FF2B5EF4-FFF2-40B4-BE49-F238E27FC236}">
                <a16:creationId xmlns:a16="http://schemas.microsoft.com/office/drawing/2014/main" id="{4F4C258C-D51E-43FE-9E18-D5629E0B4A96}"/>
              </a:ext>
            </a:extLst>
          </p:cNvPr>
          <p:cNvPicPr>
            <a:picLocks noChangeAspect="1"/>
          </p:cNvPicPr>
          <p:nvPr/>
        </p:nvPicPr>
        <p:blipFill>
          <a:blip r:embed="rId4"/>
          <a:stretch>
            <a:fillRect/>
          </a:stretch>
        </p:blipFill>
        <p:spPr>
          <a:xfrm>
            <a:off x="1700769" y="1017182"/>
            <a:ext cx="5203286" cy="4020377"/>
          </a:xfrm>
          <a:prstGeom prst="rect">
            <a:avLst/>
          </a:prstGeom>
        </p:spPr>
      </p:pic>
    </p:spTree>
    <p:extLst>
      <p:ext uri="{BB962C8B-B14F-4D97-AF65-F5344CB8AC3E}">
        <p14:creationId xmlns:p14="http://schemas.microsoft.com/office/powerpoint/2010/main" val="1802542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ADD0-40FB-4B18-A376-9DD238FE1110}"/>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Literature Survey</a:t>
            </a:r>
          </a:p>
        </p:txBody>
      </p:sp>
      <mc:AlternateContent xmlns:mc="http://schemas.openxmlformats.org/markup-compatibility/2006">
        <mc:Choice xmlns:a14="http://schemas.microsoft.com/office/drawing/2010/main" Requires="a14">
          <p:sp>
            <p:nvSpPr>
              <p:cNvPr id="4" name="Google Shape;1048;p59">
                <a:extLst>
                  <a:ext uri="{FF2B5EF4-FFF2-40B4-BE49-F238E27FC236}">
                    <a16:creationId xmlns:a16="http://schemas.microsoft.com/office/drawing/2014/main" id="{7DE1CF23-06DA-471E-8AD0-4915992A162A}"/>
                  </a:ext>
                </a:extLst>
              </p:cNvPr>
              <p:cNvSpPr txBox="1">
                <a:spLocks/>
              </p:cNvSpPr>
              <p:nvPr/>
            </p:nvSpPr>
            <p:spPr>
              <a:xfrm>
                <a:off x="638720" y="1198262"/>
                <a:ext cx="8285824" cy="3658218"/>
              </a:xfrm>
              <a:prstGeom prst="rect">
                <a:avLst/>
              </a:prstGeom>
            </p:spPr>
            <p:txBody>
              <a:bodyPr spcFirstLastPara="1" vert="horz" wrap="square" lIns="91425" tIns="91425" rIns="91425" bIns="91425" rtlCol="0" anchor="t" anchorCtr="0">
                <a:noAutofit/>
              </a:bodyPr>
              <a:lstStyle>
                <a:lvl1pPr marL="457200" lvl="0" indent="-279400" algn="l" defTabSz="685800" rtl="0" eaLnBrk="1" latinLnBrk="0" hangingPunct="1">
                  <a:lnSpc>
                    <a:spcPct val="100000"/>
                  </a:lnSpc>
                  <a:spcBef>
                    <a:spcPts val="0"/>
                  </a:spcBef>
                  <a:spcAft>
                    <a:spcPts val="0"/>
                  </a:spcAft>
                  <a:buClr>
                    <a:srgbClr val="333333"/>
                  </a:buClr>
                  <a:buSzPts val="800"/>
                  <a:buFont typeface="Nunito Light"/>
                  <a:buChar char="●"/>
                  <a:defRPr sz="1350" kern="1200">
                    <a:solidFill>
                      <a:schemeClr val="tx1">
                        <a:lumMod val="85000"/>
                        <a:lumOff val="15000"/>
                      </a:schemeClr>
                    </a:solidFill>
                    <a:latin typeface="+mn-lt"/>
                    <a:ea typeface="+mn-ea"/>
                    <a:cs typeface="+mn-cs"/>
                  </a:defRPr>
                </a:lvl1pPr>
                <a:lvl2pPr marL="914400" lvl="1" indent="-304800" algn="l" defTabSz="685800" rtl="0" eaLnBrk="1" latinLnBrk="0" hangingPunct="1">
                  <a:lnSpc>
                    <a:spcPct val="100000"/>
                  </a:lnSpc>
                  <a:spcBef>
                    <a:spcPts val="0"/>
                  </a:spcBef>
                  <a:spcAft>
                    <a:spcPts val="0"/>
                  </a:spcAft>
                  <a:buClr>
                    <a:srgbClr val="333333"/>
                  </a:buClr>
                  <a:buSzPts val="1200"/>
                  <a:buFont typeface="Nunito Light"/>
                  <a:buChar char="○"/>
                  <a:defRPr sz="1200" kern="1200">
                    <a:solidFill>
                      <a:schemeClr val="tx1">
                        <a:lumMod val="85000"/>
                        <a:lumOff val="15000"/>
                      </a:schemeClr>
                    </a:solidFill>
                    <a:latin typeface="+mn-lt"/>
                    <a:ea typeface="+mn-ea"/>
                    <a:cs typeface="+mn-cs"/>
                  </a:defRPr>
                </a:lvl2pPr>
                <a:lvl3pPr marL="1371600" lvl="2"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3pPr>
                <a:lvl4pPr marL="1828800" lvl="3"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4pPr>
                <a:lvl5pPr marL="2286000" lvl="4"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lumMod val="85000"/>
                        <a:lumOff val="15000"/>
                      </a:schemeClr>
                    </a:solidFill>
                    <a:latin typeface="+mn-lt"/>
                    <a:ea typeface="+mn-ea"/>
                    <a:cs typeface="+mn-cs"/>
                  </a:defRPr>
                </a:lvl5pPr>
                <a:lvl6pPr marL="2743200" lvl="5"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6pPr>
                <a:lvl7pPr marL="3200400" lvl="6"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7pPr>
                <a:lvl8pPr marL="3657600" lvl="7"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8pPr>
                <a:lvl9pPr marL="4114800" lvl="8"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9pPr>
              </a:lstStyle>
              <a:p>
                <a:pPr marL="482600" indent="-342900">
                  <a:spcBef>
                    <a:spcPts val="1000"/>
                  </a:spcBef>
                  <a:buClr>
                    <a:schemeClr val="dk1"/>
                  </a:buClr>
                  <a:buSzPts val="1400"/>
                </a:pPr>
                <a:r>
                  <a:rPr lang="en-US" sz="1500" dirty="0">
                    <a:latin typeface="Times New Roman" panose="02020603050405020304" pitchFamily="18" charset="0"/>
                    <a:cs typeface="Times New Roman" panose="02020603050405020304" pitchFamily="18" charset="0"/>
                  </a:rPr>
                  <a:t>Let’s take a look at the embedding algorithm the authors used</a:t>
                </a:r>
              </a:p>
              <a:p>
                <a:pPr marL="939800" lvl="1" indent="-342900">
                  <a:spcBef>
                    <a:spcPts val="1000"/>
                  </a:spcBef>
                  <a:buClr>
                    <a:schemeClr val="dk1"/>
                  </a:buClr>
                  <a:buSzPts val="1400"/>
                </a:pPr>
                <a:r>
                  <a:rPr lang="en-US" sz="1500" dirty="0">
                    <a:latin typeface="Times New Roman" panose="02020603050405020304" pitchFamily="18" charset="0"/>
                    <a:cs typeface="Times New Roman" panose="02020603050405020304" pitchFamily="18" charset="0"/>
                  </a:rPr>
                  <a:t>Input : Feature Vector </a:t>
                </a:r>
                <a14:m>
                  <m:oMath xmlns:m="http://schemas.openxmlformats.org/officeDocument/2006/math">
                    <m:sSub>
                      <m:sSubPr>
                        <m:ctrlPr>
                          <a:rPr lang="en-US" sz="1500" i="1" dirty="0" smtClean="0">
                            <a:solidFill>
                              <a:srgbClr val="836967"/>
                            </a:solidFill>
                            <a:latin typeface="Cambria Math" panose="02040503050406030204" pitchFamily="18" charset="0"/>
                          </a:rPr>
                        </m:ctrlPr>
                      </m:sSubPr>
                      <m:e>
                        <m:r>
                          <a:rPr lang="en-US" sz="1500" i="1" dirty="0" smtClean="0">
                            <a:latin typeface="Cambria Math" panose="02040503050406030204" pitchFamily="18" charset="0"/>
                          </a:rPr>
                          <m:t>𝑥</m:t>
                        </m:r>
                      </m:e>
                      <m:sub>
                        <m:r>
                          <a:rPr lang="en-US" sz="1500" i="1" dirty="0" smtClean="0">
                            <a:latin typeface="Cambria Math" panose="02040503050406030204" pitchFamily="18" charset="0"/>
                          </a:rPr>
                          <m:t>𝑣</m:t>
                        </m:r>
                      </m:sub>
                    </m:sSub>
                  </m:oMath>
                </a14:m>
                <a:r>
                  <a:rPr lang="en-US" sz="1500" dirty="0">
                    <a:latin typeface="Times New Roman" panose="02020603050405020304" pitchFamily="18" charset="0"/>
                    <a:cs typeface="Times New Roman" panose="02020603050405020304" pitchFamily="18" charset="0"/>
                  </a:rPr>
                  <a:t> of node v (e.g. drug, disease) and feature vector </a:t>
                </a:r>
                <a14:m>
                  <m:oMath xmlns:m="http://schemas.openxmlformats.org/officeDocument/2006/math">
                    <m:sSub>
                      <m:sSubPr>
                        <m:ctrlPr>
                          <a:rPr lang="en-US" sz="1500" i="1" dirty="0">
                            <a:solidFill>
                              <a:srgbClr val="836967"/>
                            </a:solidFill>
                            <a:latin typeface="Cambria Math" panose="02040503050406030204" pitchFamily="18" charset="0"/>
                          </a:rPr>
                        </m:ctrlPr>
                      </m:sSubPr>
                      <m:e>
                        <m:r>
                          <a:rPr lang="en-IN" sz="1500" b="0" i="1" dirty="0" smtClean="0">
                            <a:solidFill>
                              <a:srgbClr val="836967"/>
                            </a:solidFill>
                            <a:latin typeface="Cambria Math" panose="02040503050406030204" pitchFamily="18" charset="0"/>
                          </a:rPr>
                          <m:t>𝑆</m:t>
                        </m:r>
                      </m:e>
                      <m:sub>
                        <m:r>
                          <a:rPr lang="en-IN" sz="1500" b="0" i="1" dirty="0" smtClean="0">
                            <a:latin typeface="Cambria Math" panose="02040503050406030204" pitchFamily="18" charset="0"/>
                          </a:rPr>
                          <m:t>𝑟</m:t>
                        </m:r>
                      </m:sub>
                    </m:sSub>
                    <m:r>
                      <a:rPr lang="en-IN" sz="1500" b="0" i="1" dirty="0" smtClean="0">
                        <a:latin typeface="Cambria Math" panose="02040503050406030204" pitchFamily="18" charset="0"/>
                      </a:rPr>
                      <m:t> </m:t>
                    </m:r>
                  </m:oMath>
                </a14:m>
                <a:r>
                  <a:rPr lang="en-US" sz="1500" dirty="0">
                    <a:latin typeface="Times New Roman" panose="02020603050405020304" pitchFamily="18" charset="0"/>
                    <a:cs typeface="Times New Roman" panose="02020603050405020304" pitchFamily="18" charset="0"/>
                  </a:rPr>
                  <a:t>of edge r (e.g. Drug-treat-disease).</a:t>
                </a:r>
              </a:p>
              <a:p>
                <a:pPr marL="939800" lvl="1" indent="-342900">
                  <a:spcBef>
                    <a:spcPts val="1000"/>
                  </a:spcBef>
                  <a:buClr>
                    <a:schemeClr val="dk1"/>
                  </a:buClr>
                  <a:buSzPts val="1400"/>
                </a:pPr>
                <a:r>
                  <a:rPr lang="en-US" sz="1500" dirty="0">
                    <a:latin typeface="Times New Roman" panose="02020603050405020304" pitchFamily="18" charset="0"/>
                    <a:cs typeface="Times New Roman" panose="02020603050405020304" pitchFamily="18" charset="0"/>
                  </a:rPr>
                  <a:t>CompGCN Layer : The model Stacked several convolutional layers.</a:t>
                </a:r>
              </a:p>
              <a:p>
                <a:pPr marL="1397000" lvl="2" indent="-342900">
                  <a:spcBef>
                    <a:spcPts val="1000"/>
                  </a:spcBef>
                  <a:buClr>
                    <a:schemeClr val="dk1"/>
                  </a:buClr>
                  <a:buSzPts val="1400"/>
                </a:pPr>
                <a:r>
                  <a:rPr lang="en-US" sz="1500" dirty="0">
                    <a:latin typeface="Times New Roman" panose="02020603050405020304" pitchFamily="18" charset="0"/>
                    <a:cs typeface="Times New Roman" panose="02020603050405020304" pitchFamily="18" charset="0"/>
                  </a:rPr>
                  <a:t>Used 2 different functions. </a:t>
                </a:r>
              </a:p>
              <a:p>
                <a:pPr marL="1854200" lvl="3" indent="-342900">
                  <a:spcBef>
                    <a:spcPts val="1000"/>
                  </a:spcBef>
                  <a:buClr>
                    <a:schemeClr val="dk1"/>
                  </a:buClr>
                  <a:buSzPts val="1400"/>
                </a:pPr>
                <a14:m>
                  <m:oMath xmlns:m="http://schemas.openxmlformats.org/officeDocument/2006/math">
                    <m:r>
                      <a:rPr lang="en-US" sz="1500" i="1" dirty="0" smtClean="0">
                        <a:latin typeface="Cambria Math" panose="02040503050406030204" pitchFamily="18" charset="0"/>
                      </a:rPr>
                      <m:t>𝐴𝐺𝐺𝑅𝐸𝐺𝐴𝑇</m:t>
                    </m:r>
                    <m:sSub>
                      <m:sSubPr>
                        <m:ctrlPr>
                          <a:rPr lang="en-US" sz="1500" i="1" dirty="0">
                            <a:solidFill>
                              <a:srgbClr val="836967"/>
                            </a:solidFill>
                            <a:latin typeface="Cambria Math" panose="02040503050406030204" pitchFamily="18" charset="0"/>
                          </a:rPr>
                        </m:ctrlPr>
                      </m:sSubPr>
                      <m:e>
                        <m:r>
                          <a:rPr lang="en-US" sz="1500" i="1" dirty="0">
                            <a:latin typeface="Cambria Math" panose="02040503050406030204" pitchFamily="18" charset="0"/>
                          </a:rPr>
                          <m:t>𝐸</m:t>
                        </m:r>
                      </m:e>
                      <m:sub>
                        <m:r>
                          <a:rPr lang="en-US" sz="1500" i="1" dirty="0">
                            <a:latin typeface="Cambria Math" panose="02040503050406030204" pitchFamily="18" charset="0"/>
                          </a:rPr>
                          <m:t>𝑛</m:t>
                        </m:r>
                      </m:sub>
                    </m:sSub>
                    <m:r>
                      <a:rPr lang="en-IN" sz="1500" b="0" i="1" dirty="0" smtClean="0">
                        <a:latin typeface="Cambria Math" panose="02040503050406030204" pitchFamily="18" charset="0"/>
                      </a:rPr>
                      <m:t>(.)</m:t>
                    </m:r>
                  </m:oMath>
                </a14:m>
                <a:endParaRPr lang="en-US" sz="1500" dirty="0">
                  <a:latin typeface="Times New Roman" panose="02020603050405020304" pitchFamily="18" charset="0"/>
                  <a:cs typeface="Times New Roman" panose="02020603050405020304" pitchFamily="18" charset="0"/>
                </a:endParaRPr>
              </a:p>
              <a:p>
                <a:pPr marL="1854200" lvl="3" indent="-342900">
                  <a:spcBef>
                    <a:spcPts val="1000"/>
                  </a:spcBef>
                  <a:buClr>
                    <a:schemeClr val="dk1"/>
                  </a:buClr>
                  <a:buSzPts val="1400"/>
                </a:pPr>
                <a14:m>
                  <m:oMath xmlns:m="http://schemas.openxmlformats.org/officeDocument/2006/math">
                    <m:r>
                      <a:rPr lang="en-IN" sz="1500" b="0" i="1" smtClean="0">
                        <a:latin typeface="Cambria Math" panose="02040503050406030204" pitchFamily="18" charset="0"/>
                        <a:cs typeface="Times New Roman" panose="02020603050405020304" pitchFamily="18" charset="0"/>
                      </a:rPr>
                      <m:t>𝐶𝑂𝑁𝐶𝐴𝑇</m:t>
                    </m:r>
                    <m:d>
                      <m:dPr>
                        <m:ctrlPr>
                          <a:rPr lang="en-IN" sz="1500" b="0" i="1" smtClean="0">
                            <a:latin typeface="Cambria Math" panose="02040503050406030204" pitchFamily="18" charset="0"/>
                            <a:cs typeface="Times New Roman" panose="02020603050405020304" pitchFamily="18" charset="0"/>
                          </a:rPr>
                        </m:ctrlPr>
                      </m:dPr>
                      <m:e>
                        <m:r>
                          <a:rPr lang="en-IN" sz="1500" b="0" i="1" smtClean="0">
                            <a:latin typeface="Cambria Math" panose="02040503050406030204" pitchFamily="18" charset="0"/>
                            <a:cs typeface="Times New Roman" panose="02020603050405020304" pitchFamily="18" charset="0"/>
                          </a:rPr>
                          <m:t>.</m:t>
                        </m:r>
                      </m:e>
                    </m:d>
                  </m:oMath>
                </a14:m>
                <a:endParaRPr lang="en-IN" sz="1500" dirty="0">
                  <a:latin typeface="Times New Roman" panose="02020603050405020304" pitchFamily="18" charset="0"/>
                  <a:cs typeface="Times New Roman" panose="02020603050405020304" pitchFamily="18" charset="0"/>
                </a:endParaRPr>
              </a:p>
              <a:p>
                <a:pPr marL="1397000" lvl="2" indent="-342900">
                  <a:spcBef>
                    <a:spcPts val="1000"/>
                  </a:spcBef>
                  <a:buClr>
                    <a:schemeClr val="dk1"/>
                  </a:buClr>
                  <a:buSzPts val="1400"/>
                </a:pPr>
                <a:r>
                  <a:rPr lang="en-US" sz="1500" dirty="0">
                    <a:latin typeface="Times New Roman" panose="02020603050405020304" pitchFamily="18" charset="0"/>
                    <a:cs typeface="Times New Roman" panose="02020603050405020304" pitchFamily="18" charset="0"/>
                  </a:rPr>
                  <a:t> KG-Predict uses learnable transformational matrix </a:t>
                </a:r>
                <a14:m>
                  <m:oMath xmlns:m="http://schemas.openxmlformats.org/officeDocument/2006/math">
                    <m:sSubSup>
                      <m:sSubSupPr>
                        <m:ctrlPr>
                          <a:rPr lang="en-US" sz="1500" i="1" smtClean="0">
                            <a:solidFill>
                              <a:srgbClr val="836967"/>
                            </a:solidFill>
                            <a:latin typeface="Cambria Math" panose="02040503050406030204" pitchFamily="18" charset="0"/>
                          </a:rPr>
                        </m:ctrlPr>
                      </m:sSubSupPr>
                      <m:e>
                        <m:r>
                          <a:rPr lang="en-US" sz="1500" i="1" smtClean="0">
                            <a:latin typeface="Cambria Math" panose="02040503050406030204" pitchFamily="18" charset="0"/>
                          </a:rPr>
                          <m:t>𝑊</m:t>
                        </m:r>
                      </m:e>
                      <m:sub>
                        <m:r>
                          <a:rPr lang="en-US" sz="1500" i="1" smtClean="0">
                            <a:latin typeface="Cambria Math" panose="02040503050406030204" pitchFamily="18" charset="0"/>
                          </a:rPr>
                          <m:t>𝑟</m:t>
                        </m:r>
                        <m:r>
                          <a:rPr lang="en-US" sz="1500" i="0" smtClean="0">
                            <a:latin typeface="Cambria Math" panose="02040503050406030204" pitchFamily="18" charset="0"/>
                          </a:rPr>
                          <m:t>ⅇ</m:t>
                        </m:r>
                        <m:r>
                          <a:rPr lang="en-US" sz="1500" i="1" smtClean="0">
                            <a:latin typeface="Cambria Math" panose="02040503050406030204" pitchFamily="18" charset="0"/>
                          </a:rPr>
                          <m:t>𝑙</m:t>
                        </m:r>
                      </m:sub>
                      <m:sup>
                        <m:r>
                          <a:rPr lang="en-US" sz="1500" i="1" smtClean="0">
                            <a:latin typeface="Cambria Math" panose="02040503050406030204" pitchFamily="18" charset="0"/>
                          </a:rPr>
                          <m:t>𝑛</m:t>
                        </m:r>
                      </m:sup>
                    </m:sSubSup>
                  </m:oMath>
                </a14:m>
                <a:r>
                  <a:rPr lang="en-US" sz="1500" dirty="0">
                    <a:latin typeface="Times New Roman" panose="02020603050405020304" pitchFamily="18" charset="0"/>
                    <a:cs typeface="Times New Roman" panose="02020603050405020304" pitchFamily="18" charset="0"/>
                  </a:rPr>
                  <a:t> which project all relations to same embedding space as entities and relations which are to update</a:t>
                </a:r>
              </a:p>
              <a:p>
                <a:pPr marL="939800" lvl="1" indent="-342900">
                  <a:spcBef>
                    <a:spcPts val="1000"/>
                  </a:spcBef>
                  <a:buClr>
                    <a:schemeClr val="dk1"/>
                  </a:buClr>
                  <a:buSzPts val="1400"/>
                </a:pPr>
                <a:r>
                  <a:rPr lang="en-US" sz="1500" dirty="0">
                    <a:latin typeface="Times New Roman" panose="02020603050405020304" pitchFamily="18" charset="0"/>
                    <a:cs typeface="Times New Roman" panose="02020603050405020304" pitchFamily="18" charset="0"/>
                  </a:rPr>
                  <a:t>Output : </a:t>
                </a:r>
                <a14:m>
                  <m:oMath xmlns:m="http://schemas.openxmlformats.org/officeDocument/2006/math">
                    <m:sSub>
                      <m:sSubPr>
                        <m:ctrlPr>
                          <a:rPr lang="en-US" sz="1500" i="1" dirty="0" smtClean="0">
                            <a:solidFill>
                              <a:srgbClr val="836967"/>
                            </a:solidFill>
                            <a:latin typeface="Cambria Math" panose="02040503050406030204" pitchFamily="18" charset="0"/>
                          </a:rPr>
                        </m:ctrlPr>
                      </m:sSubPr>
                      <m:e>
                        <m:r>
                          <a:rPr lang="en-US" sz="1500" i="1" dirty="0" smtClean="0">
                            <a:latin typeface="Cambria Math" panose="02040503050406030204" pitchFamily="18" charset="0"/>
                          </a:rPr>
                          <m:t>𝑧</m:t>
                        </m:r>
                      </m:e>
                      <m:sub>
                        <m:r>
                          <a:rPr lang="en-US" sz="1500" i="1" dirty="0" smtClean="0">
                            <a:latin typeface="Cambria Math" panose="02040503050406030204" pitchFamily="18" charset="0"/>
                          </a:rPr>
                          <m:t>𝑣</m:t>
                        </m:r>
                      </m:sub>
                    </m:sSub>
                    <m:r>
                      <a:rPr lang="en-IN" sz="1500" b="0" i="1" dirty="0" smtClean="0">
                        <a:latin typeface="Cambria Math" panose="02040503050406030204" pitchFamily="18" charset="0"/>
                      </a:rPr>
                      <m:t> </m:t>
                    </m:r>
                  </m:oMath>
                </a14:m>
                <a:r>
                  <a:rPr lang="en-US" sz="1500" dirty="0">
                    <a:latin typeface="Times New Roman" panose="02020603050405020304" pitchFamily="18" charset="0"/>
                    <a:cs typeface="Times New Roman" panose="02020603050405020304" pitchFamily="18" charset="0"/>
                  </a:rPr>
                  <a:t>represent the set of entity embedding and </a:t>
                </a:r>
                <a14:m>
                  <m:oMath xmlns:m="http://schemas.openxmlformats.org/officeDocument/2006/math">
                    <m:sSub>
                      <m:sSubPr>
                        <m:ctrlPr>
                          <a:rPr lang="en-US" sz="1500" i="1" dirty="0">
                            <a:solidFill>
                              <a:srgbClr val="836967"/>
                            </a:solidFill>
                            <a:latin typeface="Cambria Math" panose="02040503050406030204" pitchFamily="18" charset="0"/>
                          </a:rPr>
                        </m:ctrlPr>
                      </m:sSubPr>
                      <m:e>
                        <m:r>
                          <a:rPr lang="en-US" sz="1500" i="1" dirty="0">
                            <a:latin typeface="Cambria Math" panose="02040503050406030204" pitchFamily="18" charset="0"/>
                          </a:rPr>
                          <m:t>𝑧</m:t>
                        </m:r>
                      </m:e>
                      <m:sub>
                        <m:r>
                          <a:rPr lang="en-IN" sz="1500" b="0" i="1" dirty="0" smtClean="0">
                            <a:latin typeface="Cambria Math" panose="02040503050406030204" pitchFamily="18" charset="0"/>
                          </a:rPr>
                          <m:t>𝑟</m:t>
                        </m:r>
                      </m:sub>
                    </m:sSub>
                  </m:oMath>
                </a14:m>
                <a:r>
                  <a:rPr lang="en-US" sz="1500" dirty="0">
                    <a:latin typeface="Times New Roman" panose="02020603050405020304" pitchFamily="18" charset="0"/>
                    <a:cs typeface="Times New Roman" panose="02020603050405020304" pitchFamily="18" charset="0"/>
                  </a:rPr>
                  <a:t> represent the set of relation embedding </a:t>
                </a:r>
              </a:p>
              <a:p>
                <a:pPr marL="1397000" lvl="2" indent="-342900">
                  <a:spcBef>
                    <a:spcPts val="1000"/>
                  </a:spcBef>
                  <a:buClr>
                    <a:schemeClr val="dk1"/>
                  </a:buClr>
                  <a:buSzPts val="1400"/>
                </a:pPr>
                <a:endParaRPr lang="en-US" sz="1500" b="0" dirty="0">
                  <a:latin typeface="Times New Roman" panose="02020603050405020304" pitchFamily="18" charset="0"/>
                  <a:cs typeface="Times New Roman" panose="02020603050405020304" pitchFamily="18" charset="0"/>
                </a:endParaRPr>
              </a:p>
            </p:txBody>
          </p:sp>
        </mc:Choice>
        <mc:Fallback>
          <p:sp>
            <p:nvSpPr>
              <p:cNvPr id="4" name="Google Shape;1048;p59">
                <a:extLst>
                  <a:ext uri="{FF2B5EF4-FFF2-40B4-BE49-F238E27FC236}">
                    <a16:creationId xmlns:a16="http://schemas.microsoft.com/office/drawing/2014/main" id="{7DE1CF23-06DA-471E-8AD0-4915992A162A}"/>
                  </a:ext>
                </a:extLst>
              </p:cNvPr>
              <p:cNvSpPr txBox="1">
                <a:spLocks noRot="1" noChangeAspect="1" noMove="1" noResize="1" noEditPoints="1" noAdjustHandles="1" noChangeArrowheads="1" noChangeShapeType="1" noTextEdit="1"/>
              </p:cNvSpPr>
              <p:nvPr/>
            </p:nvSpPr>
            <p:spPr>
              <a:xfrm>
                <a:off x="638720" y="1198262"/>
                <a:ext cx="8285824" cy="3658218"/>
              </a:xfrm>
              <a:prstGeom prst="rect">
                <a:avLst/>
              </a:prstGeom>
              <a:blipFill>
                <a:blip r:embed="rId3"/>
                <a:stretch>
                  <a:fillRect b="-2167"/>
                </a:stretch>
              </a:blipFill>
            </p:spPr>
            <p:txBody>
              <a:bodyPr/>
              <a:lstStyle/>
              <a:p>
                <a:r>
                  <a:rPr lang="en-US">
                    <a:noFill/>
                  </a:rPr>
                  <a:t> </a:t>
                </a:r>
              </a:p>
            </p:txBody>
          </p:sp>
        </mc:Fallback>
      </mc:AlternateContent>
      <p:pic>
        <p:nvPicPr>
          <p:cNvPr id="5" name="Picture 4" descr="Experience Excellence, Transformative Research &amp; Innovation">
            <a:extLst>
              <a:ext uri="{FF2B5EF4-FFF2-40B4-BE49-F238E27FC236}">
                <a16:creationId xmlns:a16="http://schemas.microsoft.com/office/drawing/2014/main" id="{913939B1-F50C-46B7-B040-21BB528EA1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9632" y="213262"/>
            <a:ext cx="1604912" cy="743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330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ADD0-40FB-4B18-A376-9DD238FE1110}"/>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Literature Survey</a:t>
            </a:r>
          </a:p>
        </p:txBody>
      </p:sp>
      <p:sp>
        <p:nvSpPr>
          <p:cNvPr id="4" name="Google Shape;1048;p59">
            <a:extLst>
              <a:ext uri="{FF2B5EF4-FFF2-40B4-BE49-F238E27FC236}">
                <a16:creationId xmlns:a16="http://schemas.microsoft.com/office/drawing/2014/main" id="{7DE1CF23-06DA-471E-8AD0-4915992A162A}"/>
              </a:ext>
            </a:extLst>
          </p:cNvPr>
          <p:cNvSpPr txBox="1">
            <a:spLocks/>
          </p:cNvSpPr>
          <p:nvPr/>
        </p:nvSpPr>
        <p:spPr>
          <a:xfrm>
            <a:off x="638720" y="1198262"/>
            <a:ext cx="6490480" cy="3658218"/>
          </a:xfrm>
          <a:prstGeom prst="rect">
            <a:avLst/>
          </a:prstGeom>
        </p:spPr>
        <p:txBody>
          <a:bodyPr spcFirstLastPara="1" vert="horz" wrap="square" lIns="91425" tIns="91425" rIns="91425" bIns="91425" rtlCol="0" anchor="t" anchorCtr="0">
            <a:noAutofit/>
          </a:bodyPr>
          <a:lstStyle>
            <a:lvl1pPr marL="457200" lvl="0" indent="-279400" algn="l" defTabSz="685800" rtl="0" eaLnBrk="1" latinLnBrk="0" hangingPunct="1">
              <a:lnSpc>
                <a:spcPct val="100000"/>
              </a:lnSpc>
              <a:spcBef>
                <a:spcPts val="0"/>
              </a:spcBef>
              <a:spcAft>
                <a:spcPts val="0"/>
              </a:spcAft>
              <a:buClr>
                <a:srgbClr val="333333"/>
              </a:buClr>
              <a:buSzPts val="800"/>
              <a:buFont typeface="Nunito Light"/>
              <a:buChar char="●"/>
              <a:defRPr sz="1350" kern="1200">
                <a:solidFill>
                  <a:schemeClr val="tx1">
                    <a:lumMod val="85000"/>
                    <a:lumOff val="15000"/>
                  </a:schemeClr>
                </a:solidFill>
                <a:latin typeface="+mn-lt"/>
                <a:ea typeface="+mn-ea"/>
                <a:cs typeface="+mn-cs"/>
              </a:defRPr>
            </a:lvl1pPr>
            <a:lvl2pPr marL="914400" lvl="1" indent="-304800" algn="l" defTabSz="685800" rtl="0" eaLnBrk="1" latinLnBrk="0" hangingPunct="1">
              <a:lnSpc>
                <a:spcPct val="100000"/>
              </a:lnSpc>
              <a:spcBef>
                <a:spcPts val="0"/>
              </a:spcBef>
              <a:spcAft>
                <a:spcPts val="0"/>
              </a:spcAft>
              <a:buClr>
                <a:srgbClr val="333333"/>
              </a:buClr>
              <a:buSzPts val="1200"/>
              <a:buFont typeface="Nunito Light"/>
              <a:buChar char="○"/>
              <a:defRPr sz="1200" kern="1200">
                <a:solidFill>
                  <a:schemeClr val="tx1">
                    <a:lumMod val="85000"/>
                    <a:lumOff val="15000"/>
                  </a:schemeClr>
                </a:solidFill>
                <a:latin typeface="+mn-lt"/>
                <a:ea typeface="+mn-ea"/>
                <a:cs typeface="+mn-cs"/>
              </a:defRPr>
            </a:lvl2pPr>
            <a:lvl3pPr marL="1371600" lvl="2"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3pPr>
            <a:lvl4pPr marL="1828800" lvl="3"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4pPr>
            <a:lvl5pPr marL="2286000" lvl="4"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lumMod val="85000"/>
                    <a:lumOff val="15000"/>
                  </a:schemeClr>
                </a:solidFill>
                <a:latin typeface="+mn-lt"/>
                <a:ea typeface="+mn-ea"/>
                <a:cs typeface="+mn-cs"/>
              </a:defRPr>
            </a:lvl5pPr>
            <a:lvl6pPr marL="2743200" lvl="5"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6pPr>
            <a:lvl7pPr marL="3200400" lvl="6"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7pPr>
            <a:lvl8pPr marL="3657600" lvl="7"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8pPr>
            <a:lvl9pPr marL="4114800" lvl="8"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9pPr>
          </a:lstStyle>
          <a:p>
            <a:pPr marL="139700" indent="0">
              <a:spcBef>
                <a:spcPts val="1000"/>
              </a:spcBef>
              <a:buClr>
                <a:schemeClr val="dk1"/>
              </a:buClr>
              <a:buSzPts val="1400"/>
              <a:buNone/>
            </a:pPr>
            <a:endParaRPr lang="en-US" sz="1400" dirty="0">
              <a:latin typeface="Times New Roman" panose="02020603050405020304" pitchFamily="18" charset="0"/>
              <a:cs typeface="Times New Roman" panose="02020603050405020304" pitchFamily="18" charset="0"/>
            </a:endParaRPr>
          </a:p>
          <a:p>
            <a:pPr marL="939800" lvl="1" indent="-342900">
              <a:spcBef>
                <a:spcPts val="1000"/>
              </a:spcBef>
              <a:buClr>
                <a:schemeClr val="dk1"/>
              </a:buClr>
              <a:buSzPts val="1400"/>
            </a:pPr>
            <a:endParaRPr lang="en-US" sz="1250" dirty="0">
              <a:latin typeface="Times New Roman" panose="02020603050405020304" pitchFamily="18" charset="0"/>
              <a:cs typeface="Times New Roman" panose="02020603050405020304" pitchFamily="18" charset="0"/>
            </a:endParaRPr>
          </a:p>
        </p:txBody>
      </p:sp>
      <p:pic>
        <p:nvPicPr>
          <p:cNvPr id="5" name="Picture 4" descr="Experience Excellence, Transformative Research &amp; Innovation">
            <a:extLst>
              <a:ext uri="{FF2B5EF4-FFF2-40B4-BE49-F238E27FC236}">
                <a16:creationId xmlns:a16="http://schemas.microsoft.com/office/drawing/2014/main" id="{913939B1-F50C-46B7-B040-21BB528EA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9632" y="213262"/>
            <a:ext cx="1604912" cy="74310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A868B60-DD16-EEA4-D5CF-759471A016C4}"/>
              </a:ext>
            </a:extLst>
          </p:cNvPr>
          <p:cNvPicPr>
            <a:picLocks noChangeAspect="1"/>
          </p:cNvPicPr>
          <p:nvPr/>
        </p:nvPicPr>
        <p:blipFill>
          <a:blip r:embed="rId4"/>
          <a:stretch>
            <a:fillRect/>
          </a:stretch>
        </p:blipFill>
        <p:spPr>
          <a:xfrm>
            <a:off x="1045467" y="1683189"/>
            <a:ext cx="5758265" cy="3353828"/>
          </a:xfrm>
          <a:prstGeom prst="rect">
            <a:avLst/>
          </a:prstGeom>
        </p:spPr>
      </p:pic>
      <p:sp>
        <p:nvSpPr>
          <p:cNvPr id="8" name="TextBox 7">
            <a:extLst>
              <a:ext uri="{FF2B5EF4-FFF2-40B4-BE49-F238E27FC236}">
                <a16:creationId xmlns:a16="http://schemas.microsoft.com/office/drawing/2014/main" id="{283990C7-EB9B-780C-E5A2-2F912EE77C64}"/>
              </a:ext>
            </a:extLst>
          </p:cNvPr>
          <p:cNvSpPr txBox="1"/>
          <p:nvPr/>
        </p:nvSpPr>
        <p:spPr>
          <a:xfrm>
            <a:off x="638720" y="1228124"/>
            <a:ext cx="4572000" cy="330860"/>
          </a:xfrm>
          <a:prstGeom prst="rect">
            <a:avLst/>
          </a:prstGeom>
          <a:noFill/>
        </p:spPr>
        <p:txBody>
          <a:bodyPr wrap="square">
            <a:spAutoFit/>
          </a:bodyPr>
          <a:lstStyle/>
          <a:p>
            <a:pPr marL="482600" indent="-342900">
              <a:spcBef>
                <a:spcPts val="1000"/>
              </a:spcBef>
              <a:buClr>
                <a:schemeClr val="dk1"/>
              </a:buClr>
              <a:buSzPts val="1400"/>
            </a:pPr>
            <a:r>
              <a:rPr lang="en-US" sz="1550" dirty="0">
                <a:latin typeface="Times New Roman" panose="02020603050405020304" pitchFamily="18" charset="0"/>
                <a:cs typeface="Times New Roman" panose="02020603050405020304" pitchFamily="18" charset="0"/>
              </a:rPr>
              <a:t>Pseudo Code for the explained algorithm</a:t>
            </a:r>
          </a:p>
        </p:txBody>
      </p:sp>
    </p:spTree>
    <p:extLst>
      <p:ext uri="{BB962C8B-B14F-4D97-AF65-F5344CB8AC3E}">
        <p14:creationId xmlns:p14="http://schemas.microsoft.com/office/powerpoint/2010/main" val="19517040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ADD0-40FB-4B18-A376-9DD238FE1110}"/>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Literature Survey</a:t>
            </a:r>
          </a:p>
        </p:txBody>
      </p:sp>
      <p:sp>
        <p:nvSpPr>
          <p:cNvPr id="4" name="Google Shape;1048;p59">
            <a:extLst>
              <a:ext uri="{FF2B5EF4-FFF2-40B4-BE49-F238E27FC236}">
                <a16:creationId xmlns:a16="http://schemas.microsoft.com/office/drawing/2014/main" id="{7DE1CF23-06DA-471E-8AD0-4915992A162A}"/>
              </a:ext>
            </a:extLst>
          </p:cNvPr>
          <p:cNvSpPr txBox="1">
            <a:spLocks/>
          </p:cNvSpPr>
          <p:nvPr/>
        </p:nvSpPr>
        <p:spPr>
          <a:xfrm>
            <a:off x="638720" y="1198262"/>
            <a:ext cx="6490480" cy="3658218"/>
          </a:xfrm>
          <a:prstGeom prst="rect">
            <a:avLst/>
          </a:prstGeom>
        </p:spPr>
        <p:txBody>
          <a:bodyPr spcFirstLastPara="1" vert="horz" wrap="square" lIns="91425" tIns="91425" rIns="91425" bIns="91425" rtlCol="0" anchor="t" anchorCtr="0">
            <a:noAutofit/>
          </a:bodyPr>
          <a:lstStyle>
            <a:lvl1pPr marL="457200" lvl="0" indent="-279400" algn="l" defTabSz="685800" rtl="0" eaLnBrk="1" latinLnBrk="0" hangingPunct="1">
              <a:lnSpc>
                <a:spcPct val="100000"/>
              </a:lnSpc>
              <a:spcBef>
                <a:spcPts val="0"/>
              </a:spcBef>
              <a:spcAft>
                <a:spcPts val="0"/>
              </a:spcAft>
              <a:buClr>
                <a:srgbClr val="333333"/>
              </a:buClr>
              <a:buSzPts val="800"/>
              <a:buFont typeface="Nunito Light"/>
              <a:buChar char="●"/>
              <a:defRPr sz="1350" kern="1200">
                <a:solidFill>
                  <a:schemeClr val="tx1">
                    <a:lumMod val="85000"/>
                    <a:lumOff val="15000"/>
                  </a:schemeClr>
                </a:solidFill>
                <a:latin typeface="+mn-lt"/>
                <a:ea typeface="+mn-ea"/>
                <a:cs typeface="+mn-cs"/>
              </a:defRPr>
            </a:lvl1pPr>
            <a:lvl2pPr marL="914400" lvl="1" indent="-304800" algn="l" defTabSz="685800" rtl="0" eaLnBrk="1" latinLnBrk="0" hangingPunct="1">
              <a:lnSpc>
                <a:spcPct val="100000"/>
              </a:lnSpc>
              <a:spcBef>
                <a:spcPts val="0"/>
              </a:spcBef>
              <a:spcAft>
                <a:spcPts val="0"/>
              </a:spcAft>
              <a:buClr>
                <a:srgbClr val="333333"/>
              </a:buClr>
              <a:buSzPts val="1200"/>
              <a:buFont typeface="Nunito Light"/>
              <a:buChar char="○"/>
              <a:defRPr sz="1200" kern="1200">
                <a:solidFill>
                  <a:schemeClr val="tx1">
                    <a:lumMod val="85000"/>
                    <a:lumOff val="15000"/>
                  </a:schemeClr>
                </a:solidFill>
                <a:latin typeface="+mn-lt"/>
                <a:ea typeface="+mn-ea"/>
                <a:cs typeface="+mn-cs"/>
              </a:defRPr>
            </a:lvl2pPr>
            <a:lvl3pPr marL="1371600" lvl="2"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3pPr>
            <a:lvl4pPr marL="1828800" lvl="3"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4pPr>
            <a:lvl5pPr marL="2286000" lvl="4"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lumMod val="85000"/>
                    <a:lumOff val="15000"/>
                  </a:schemeClr>
                </a:solidFill>
                <a:latin typeface="+mn-lt"/>
                <a:ea typeface="+mn-ea"/>
                <a:cs typeface="+mn-cs"/>
              </a:defRPr>
            </a:lvl5pPr>
            <a:lvl6pPr marL="2743200" lvl="5"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6pPr>
            <a:lvl7pPr marL="3200400" lvl="6"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7pPr>
            <a:lvl8pPr marL="3657600" lvl="7"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8pPr>
            <a:lvl9pPr marL="4114800" lvl="8"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9pPr>
          </a:lstStyle>
          <a:p>
            <a:pPr marL="482600" indent="-342900">
              <a:spcBef>
                <a:spcPts val="1000"/>
              </a:spcBef>
              <a:buClr>
                <a:schemeClr val="dk1"/>
              </a:buClr>
              <a:buSzPts val="1400"/>
            </a:pPr>
            <a:r>
              <a:rPr lang="en-US" sz="1550" dirty="0">
                <a:latin typeface="Times New Roman" panose="02020603050405020304" pitchFamily="18" charset="0"/>
                <a:cs typeface="Times New Roman" panose="02020603050405020304" pitchFamily="18" charset="0"/>
              </a:rPr>
              <a:t>How well did KG-Predict outperformed the other state of art embedding methods ? </a:t>
            </a:r>
          </a:p>
          <a:p>
            <a:pPr marL="482600" indent="-342900">
              <a:spcBef>
                <a:spcPts val="1000"/>
              </a:spcBef>
              <a:buClr>
                <a:schemeClr val="dk1"/>
              </a:buClr>
              <a:buSzPts val="1400"/>
            </a:pPr>
            <a:endParaRPr lang="en-US" sz="1550" dirty="0">
              <a:latin typeface="Times New Roman" panose="02020603050405020304" pitchFamily="18" charset="0"/>
              <a:cs typeface="Times New Roman" panose="02020603050405020304" pitchFamily="18" charset="0"/>
            </a:endParaRPr>
          </a:p>
        </p:txBody>
      </p:sp>
      <p:pic>
        <p:nvPicPr>
          <p:cNvPr id="5" name="Picture 4" descr="Experience Excellence, Transformative Research &amp; Innovation">
            <a:extLst>
              <a:ext uri="{FF2B5EF4-FFF2-40B4-BE49-F238E27FC236}">
                <a16:creationId xmlns:a16="http://schemas.microsoft.com/office/drawing/2014/main" id="{913939B1-F50C-46B7-B040-21BB528EA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9632" y="213262"/>
            <a:ext cx="1604912" cy="74310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20D5235-BCDE-4BA0-83DB-DFFDB5D59192}"/>
              </a:ext>
            </a:extLst>
          </p:cNvPr>
          <p:cNvPicPr>
            <a:picLocks noChangeAspect="1"/>
          </p:cNvPicPr>
          <p:nvPr/>
        </p:nvPicPr>
        <p:blipFill>
          <a:blip r:embed="rId4"/>
          <a:stretch>
            <a:fillRect/>
          </a:stretch>
        </p:blipFill>
        <p:spPr>
          <a:xfrm>
            <a:off x="999205" y="2990908"/>
            <a:ext cx="5908847" cy="1495634"/>
          </a:xfrm>
          <a:prstGeom prst="rect">
            <a:avLst/>
          </a:prstGeom>
        </p:spPr>
      </p:pic>
      <p:pic>
        <p:nvPicPr>
          <p:cNvPr id="8" name="Picture 7">
            <a:extLst>
              <a:ext uri="{FF2B5EF4-FFF2-40B4-BE49-F238E27FC236}">
                <a16:creationId xmlns:a16="http://schemas.microsoft.com/office/drawing/2014/main" id="{04DD5E1E-58F9-4365-A464-3498B3EB1590}"/>
              </a:ext>
            </a:extLst>
          </p:cNvPr>
          <p:cNvPicPr>
            <a:picLocks noChangeAspect="1"/>
          </p:cNvPicPr>
          <p:nvPr/>
        </p:nvPicPr>
        <p:blipFill>
          <a:blip r:embed="rId5"/>
          <a:stretch>
            <a:fillRect/>
          </a:stretch>
        </p:blipFill>
        <p:spPr>
          <a:xfrm>
            <a:off x="999205" y="2571750"/>
            <a:ext cx="5908847" cy="419158"/>
          </a:xfrm>
          <a:prstGeom prst="rect">
            <a:avLst/>
          </a:prstGeom>
        </p:spPr>
      </p:pic>
    </p:spTree>
    <p:extLst>
      <p:ext uri="{BB962C8B-B14F-4D97-AF65-F5344CB8AC3E}">
        <p14:creationId xmlns:p14="http://schemas.microsoft.com/office/powerpoint/2010/main" val="18764978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ADD0-40FB-4B18-A376-9DD238FE1110}"/>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OBJECTIVE</a:t>
            </a:r>
          </a:p>
        </p:txBody>
      </p:sp>
      <p:sp>
        <p:nvSpPr>
          <p:cNvPr id="4" name="Google Shape;1048;p59">
            <a:extLst>
              <a:ext uri="{FF2B5EF4-FFF2-40B4-BE49-F238E27FC236}">
                <a16:creationId xmlns:a16="http://schemas.microsoft.com/office/drawing/2014/main" id="{7DE1CF23-06DA-471E-8AD0-4915992A162A}"/>
              </a:ext>
            </a:extLst>
          </p:cNvPr>
          <p:cNvSpPr txBox="1">
            <a:spLocks/>
          </p:cNvSpPr>
          <p:nvPr/>
        </p:nvSpPr>
        <p:spPr>
          <a:xfrm>
            <a:off x="720000" y="1789719"/>
            <a:ext cx="6490480" cy="2252510"/>
          </a:xfrm>
          <a:prstGeom prst="rect">
            <a:avLst/>
          </a:prstGeom>
        </p:spPr>
        <p:txBody>
          <a:bodyPr spcFirstLastPara="1" vert="horz" wrap="square" lIns="91425" tIns="91425" rIns="91425" bIns="91425" rtlCol="0" anchor="t" anchorCtr="0">
            <a:noAutofit/>
          </a:bodyPr>
          <a:lstStyle>
            <a:lvl1pPr marL="457200" lvl="0" indent="-279400" algn="l" defTabSz="685800" rtl="0" eaLnBrk="1" latinLnBrk="0" hangingPunct="1">
              <a:lnSpc>
                <a:spcPct val="100000"/>
              </a:lnSpc>
              <a:spcBef>
                <a:spcPts val="0"/>
              </a:spcBef>
              <a:spcAft>
                <a:spcPts val="0"/>
              </a:spcAft>
              <a:buClr>
                <a:srgbClr val="333333"/>
              </a:buClr>
              <a:buSzPts val="800"/>
              <a:buFont typeface="Nunito Light"/>
              <a:buChar char="●"/>
              <a:defRPr sz="1350" kern="1200">
                <a:solidFill>
                  <a:schemeClr val="tx1">
                    <a:lumMod val="85000"/>
                    <a:lumOff val="15000"/>
                  </a:schemeClr>
                </a:solidFill>
                <a:latin typeface="+mn-lt"/>
                <a:ea typeface="+mn-ea"/>
                <a:cs typeface="+mn-cs"/>
              </a:defRPr>
            </a:lvl1pPr>
            <a:lvl2pPr marL="914400" lvl="1" indent="-304800" algn="l" defTabSz="685800" rtl="0" eaLnBrk="1" latinLnBrk="0" hangingPunct="1">
              <a:lnSpc>
                <a:spcPct val="100000"/>
              </a:lnSpc>
              <a:spcBef>
                <a:spcPts val="0"/>
              </a:spcBef>
              <a:spcAft>
                <a:spcPts val="0"/>
              </a:spcAft>
              <a:buClr>
                <a:srgbClr val="333333"/>
              </a:buClr>
              <a:buSzPts val="1200"/>
              <a:buFont typeface="Nunito Light"/>
              <a:buChar char="○"/>
              <a:defRPr sz="1200" kern="1200">
                <a:solidFill>
                  <a:schemeClr val="tx1">
                    <a:lumMod val="85000"/>
                    <a:lumOff val="15000"/>
                  </a:schemeClr>
                </a:solidFill>
                <a:latin typeface="+mn-lt"/>
                <a:ea typeface="+mn-ea"/>
                <a:cs typeface="+mn-cs"/>
              </a:defRPr>
            </a:lvl2pPr>
            <a:lvl3pPr marL="1371600" lvl="2"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3pPr>
            <a:lvl4pPr marL="1828800" lvl="3"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4pPr>
            <a:lvl5pPr marL="2286000" lvl="4"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lumMod val="85000"/>
                    <a:lumOff val="15000"/>
                  </a:schemeClr>
                </a:solidFill>
                <a:latin typeface="+mn-lt"/>
                <a:ea typeface="+mn-ea"/>
                <a:cs typeface="+mn-cs"/>
              </a:defRPr>
            </a:lvl5pPr>
            <a:lvl6pPr marL="2743200" lvl="5"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6pPr>
            <a:lvl7pPr marL="3200400" lvl="6"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7pPr>
            <a:lvl8pPr marL="3657600" lvl="7"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8pPr>
            <a:lvl9pPr marL="4114800" lvl="8"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9pPr>
          </a:lstStyle>
          <a:p>
            <a:pPr marL="482600" indent="-342900">
              <a:spcBef>
                <a:spcPts val="1000"/>
              </a:spcBef>
              <a:buClr>
                <a:schemeClr val="dk1"/>
              </a:buClr>
              <a:buSzPts val="1400"/>
            </a:pPr>
            <a:r>
              <a:rPr lang="en-US" sz="1550" dirty="0">
                <a:latin typeface="Times New Roman" panose="02020603050405020304" pitchFamily="18" charset="0"/>
                <a:cs typeface="Times New Roman" panose="02020603050405020304" pitchFamily="18" charset="0"/>
              </a:rPr>
              <a:t>Modify the GP-KG embedding process to construct a unique embedding methodology</a:t>
            </a:r>
          </a:p>
          <a:p>
            <a:pPr marL="482600" indent="-342900">
              <a:spcBef>
                <a:spcPts val="1000"/>
              </a:spcBef>
              <a:buClr>
                <a:schemeClr val="dk1"/>
              </a:buClr>
              <a:buSzPts val="1400"/>
            </a:pPr>
            <a:r>
              <a:rPr lang="en-US" sz="1550" dirty="0">
                <a:latin typeface="Times New Roman" panose="02020603050405020304" pitchFamily="18" charset="0"/>
                <a:cs typeface="Times New Roman" panose="02020603050405020304" pitchFamily="18" charset="0"/>
              </a:rPr>
              <a:t>Investigate state-of-the-art embedding and make necessary alteration to them.</a:t>
            </a:r>
          </a:p>
          <a:p>
            <a:pPr marL="482600" indent="-342900">
              <a:spcBef>
                <a:spcPts val="1000"/>
              </a:spcBef>
              <a:buClr>
                <a:schemeClr val="dk1"/>
              </a:buClr>
              <a:buSzPts val="1400"/>
            </a:pPr>
            <a:r>
              <a:rPr lang="en-US" sz="1550" dirty="0">
                <a:latin typeface="Times New Roman" panose="02020603050405020304" pitchFamily="18" charset="0"/>
                <a:cs typeface="Times New Roman" panose="02020603050405020304" pitchFamily="18" charset="0"/>
              </a:rPr>
              <a:t>Use Altered embedding to develop new technique and use them to find results on Prediction model.</a:t>
            </a:r>
          </a:p>
        </p:txBody>
      </p:sp>
      <p:pic>
        <p:nvPicPr>
          <p:cNvPr id="5" name="Picture 4" descr="Experience Excellence, Transformative Research &amp; Innovation">
            <a:extLst>
              <a:ext uri="{FF2B5EF4-FFF2-40B4-BE49-F238E27FC236}">
                <a16:creationId xmlns:a16="http://schemas.microsoft.com/office/drawing/2014/main" id="{913939B1-F50C-46B7-B040-21BB528EA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9632" y="213262"/>
            <a:ext cx="1604912" cy="743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0769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CF31A-66EA-8BB9-37FB-602275B35939}"/>
              </a:ext>
            </a:extLst>
          </p:cNvPr>
          <p:cNvSpPr>
            <a:spLocks noGrp="1"/>
          </p:cNvSpPr>
          <p:nvPr>
            <p:ph type="title"/>
          </p:nvPr>
        </p:nvSpPr>
        <p:spPr>
          <a:xfrm>
            <a:off x="1367400" y="2285400"/>
            <a:ext cx="6409200" cy="572700"/>
          </a:xfrm>
        </p:spPr>
        <p:txBody>
          <a:bodyPr/>
          <a:lstStyle/>
          <a:p>
            <a:r>
              <a:rPr lang="en-IN" dirty="0"/>
              <a:t>THANKYOU</a:t>
            </a:r>
          </a:p>
        </p:txBody>
      </p:sp>
    </p:spTree>
    <p:extLst>
      <p:ext uri="{BB962C8B-B14F-4D97-AF65-F5344CB8AC3E}">
        <p14:creationId xmlns:p14="http://schemas.microsoft.com/office/powerpoint/2010/main" val="1089244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18E4-3FEA-4694-AF99-3DFF2A8D70C5}"/>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Introduction</a:t>
            </a:r>
          </a:p>
        </p:txBody>
      </p:sp>
      <p:sp>
        <p:nvSpPr>
          <p:cNvPr id="5" name="Google Shape;1048;p59">
            <a:extLst>
              <a:ext uri="{FF2B5EF4-FFF2-40B4-BE49-F238E27FC236}">
                <a16:creationId xmlns:a16="http://schemas.microsoft.com/office/drawing/2014/main" id="{65575985-977E-4DB9-A923-DB7CA2A268B9}"/>
              </a:ext>
            </a:extLst>
          </p:cNvPr>
          <p:cNvSpPr txBox="1">
            <a:spLocks noGrp="1"/>
          </p:cNvSpPr>
          <p:nvPr>
            <p:ph type="body" idx="1"/>
          </p:nvPr>
        </p:nvSpPr>
        <p:spPr>
          <a:xfrm>
            <a:off x="720000" y="2078795"/>
            <a:ext cx="3614675" cy="1509003"/>
          </a:xfrm>
          <a:prstGeom prst="rect">
            <a:avLst/>
          </a:prstGeom>
        </p:spPr>
        <p:txBody>
          <a:bodyPr spcFirstLastPara="1" wrap="square" lIns="91425" tIns="91425" rIns="91425" bIns="91425" anchor="t" anchorCtr="0">
            <a:noAutofit/>
          </a:bodyPr>
          <a:lstStyle/>
          <a:p>
            <a:pPr marL="482600" indent="-342900">
              <a:spcBef>
                <a:spcPts val="1000"/>
              </a:spcBef>
              <a:buClr>
                <a:schemeClr val="dk1"/>
              </a:buClr>
              <a:buSzPts val="1400"/>
            </a:pPr>
            <a:r>
              <a:rPr lang="en-US" sz="1550" dirty="0">
                <a:latin typeface="Times New Roman" panose="02020603050405020304" pitchFamily="18" charset="0"/>
                <a:cs typeface="Times New Roman" panose="02020603050405020304" pitchFamily="18" charset="0"/>
              </a:rPr>
              <a:t>Limitations of </a:t>
            </a:r>
            <a:r>
              <a:rPr lang="en-US" dirty="0">
                <a:latin typeface="Times New Roman" panose="02020603050405020304" pitchFamily="18" charset="0"/>
                <a:cs typeface="Times New Roman" panose="02020603050405020304" pitchFamily="18" charset="0"/>
              </a:rPr>
              <a:t>Drug discovery </a:t>
            </a:r>
          </a:p>
          <a:p>
            <a:pPr marL="939800" lvl="1"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Costly and lengthy process.</a:t>
            </a:r>
          </a:p>
          <a:p>
            <a:pPr marL="939800" lvl="1"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Four to five main stages.</a:t>
            </a:r>
          </a:p>
          <a:p>
            <a:pPr marL="596900" lvl="1" indent="0">
              <a:spcBef>
                <a:spcPts val="1000"/>
              </a:spcBef>
              <a:buClr>
                <a:schemeClr val="dk1"/>
              </a:buClr>
              <a:buSzPts val="1400"/>
              <a:buNone/>
            </a:pPr>
            <a:endParaRPr lang="en-US" dirty="0">
              <a:latin typeface="Times New Roman" panose="02020603050405020304" pitchFamily="18" charset="0"/>
              <a:cs typeface="Times New Roman" panose="02020603050405020304" pitchFamily="18" charset="0"/>
            </a:endParaRPr>
          </a:p>
          <a:p>
            <a:pPr marL="939800" lvl="1" indent="-342900">
              <a:spcBef>
                <a:spcPts val="1000"/>
              </a:spcBef>
              <a:buClr>
                <a:schemeClr val="dk1"/>
              </a:buClr>
              <a:buSzPts val="1400"/>
            </a:pPr>
            <a:endParaRPr lang="en-US" dirty="0">
              <a:latin typeface="Times New Roman" panose="02020603050405020304" pitchFamily="18" charset="0"/>
              <a:cs typeface="Times New Roman" panose="02020603050405020304" pitchFamily="18" charset="0"/>
            </a:endParaRPr>
          </a:p>
          <a:p>
            <a:pPr marL="939800" lvl="1" indent="-342900">
              <a:spcBef>
                <a:spcPts val="1000"/>
              </a:spcBef>
              <a:buClr>
                <a:schemeClr val="dk1"/>
              </a:buClr>
              <a:buSzPts val="1400"/>
            </a:pPr>
            <a:endParaRPr lang="en-US" dirty="0">
              <a:latin typeface="Times New Roman" panose="02020603050405020304" pitchFamily="18" charset="0"/>
              <a:cs typeface="Times New Roman" panose="02020603050405020304" pitchFamily="18" charset="0"/>
            </a:endParaRPr>
          </a:p>
        </p:txBody>
      </p:sp>
      <p:pic>
        <p:nvPicPr>
          <p:cNvPr id="3074" name="Picture 2" descr="Drug discovery timeline | Download Scientific Diagram">
            <a:extLst>
              <a:ext uri="{FF2B5EF4-FFF2-40B4-BE49-F238E27FC236}">
                <a16:creationId xmlns:a16="http://schemas.microsoft.com/office/drawing/2014/main" id="{7CE95B52-77C9-4284-8FE7-0BBA2530940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4334675" y="1684710"/>
            <a:ext cx="4466571" cy="240229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459950A-4996-4A83-8823-E356AE6536E5}"/>
              </a:ext>
            </a:extLst>
          </p:cNvPr>
          <p:cNvSpPr txBox="1"/>
          <p:nvPr/>
        </p:nvSpPr>
        <p:spPr>
          <a:xfrm>
            <a:off x="1077052" y="4375309"/>
            <a:ext cx="6515246" cy="523220"/>
          </a:xfrm>
          <a:prstGeom prst="rect">
            <a:avLst/>
          </a:prstGeom>
          <a:noFill/>
        </p:spPr>
        <p:txBody>
          <a:bodyPr wrap="square">
            <a:spAutoFit/>
          </a:bodyPr>
          <a:lstStyle/>
          <a:p>
            <a:pPr marL="482600" indent="-342900" algn="ctr">
              <a:spcBef>
                <a:spcPts val="1000"/>
              </a:spcBef>
              <a:buClr>
                <a:schemeClr val="dk1"/>
              </a:buClr>
              <a:buSzPts val="1400"/>
            </a:pPr>
            <a:r>
              <a:rPr lang="en-US" sz="1400" dirty="0">
                <a:latin typeface="Times New Roman" panose="02020603050405020304" pitchFamily="18" charset="0"/>
                <a:cs typeface="Times New Roman" panose="02020603050405020304" pitchFamily="18" charset="0"/>
              </a:rPr>
              <a:t>This is where “Drug Repurposing” is helping</a:t>
            </a: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pic>
        <p:nvPicPr>
          <p:cNvPr id="13" name="Picture 4" descr="Experience Excellence, Transformative Research &amp; Innovation">
            <a:extLst>
              <a:ext uri="{FF2B5EF4-FFF2-40B4-BE49-F238E27FC236}">
                <a16:creationId xmlns:a16="http://schemas.microsoft.com/office/drawing/2014/main" id="{62FFEA33-FB22-441E-970A-4D2B4A4B35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9632" y="213262"/>
            <a:ext cx="1604912" cy="743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971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ADD0-40FB-4B18-A376-9DD238FE1110}"/>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Introduction</a:t>
            </a:r>
          </a:p>
        </p:txBody>
      </p:sp>
      <p:sp>
        <p:nvSpPr>
          <p:cNvPr id="4" name="Google Shape;1048;p59">
            <a:extLst>
              <a:ext uri="{FF2B5EF4-FFF2-40B4-BE49-F238E27FC236}">
                <a16:creationId xmlns:a16="http://schemas.microsoft.com/office/drawing/2014/main" id="{7DE1CF23-06DA-471E-8AD0-4915992A162A}"/>
              </a:ext>
            </a:extLst>
          </p:cNvPr>
          <p:cNvSpPr txBox="1">
            <a:spLocks/>
          </p:cNvSpPr>
          <p:nvPr/>
        </p:nvSpPr>
        <p:spPr>
          <a:xfrm>
            <a:off x="638720" y="1198262"/>
            <a:ext cx="6490480" cy="3658218"/>
          </a:xfrm>
          <a:prstGeom prst="rect">
            <a:avLst/>
          </a:prstGeom>
        </p:spPr>
        <p:txBody>
          <a:bodyPr spcFirstLastPara="1" vert="horz" wrap="square" lIns="91425" tIns="91425" rIns="91425" bIns="91425" rtlCol="0" anchor="t" anchorCtr="0">
            <a:noAutofit/>
          </a:bodyPr>
          <a:lstStyle>
            <a:lvl1pPr marL="457200" lvl="0" indent="-279400" algn="l" defTabSz="685800" rtl="0" eaLnBrk="1" latinLnBrk="0" hangingPunct="1">
              <a:lnSpc>
                <a:spcPct val="100000"/>
              </a:lnSpc>
              <a:spcBef>
                <a:spcPts val="0"/>
              </a:spcBef>
              <a:spcAft>
                <a:spcPts val="0"/>
              </a:spcAft>
              <a:buClr>
                <a:srgbClr val="333333"/>
              </a:buClr>
              <a:buSzPts val="800"/>
              <a:buFont typeface="Nunito Light"/>
              <a:buChar char="●"/>
              <a:defRPr sz="1350" kern="1200">
                <a:solidFill>
                  <a:schemeClr val="tx1">
                    <a:lumMod val="85000"/>
                    <a:lumOff val="15000"/>
                  </a:schemeClr>
                </a:solidFill>
                <a:latin typeface="+mn-lt"/>
                <a:ea typeface="+mn-ea"/>
                <a:cs typeface="+mn-cs"/>
              </a:defRPr>
            </a:lvl1pPr>
            <a:lvl2pPr marL="914400" lvl="1" indent="-304800" algn="l" defTabSz="685800" rtl="0" eaLnBrk="1" latinLnBrk="0" hangingPunct="1">
              <a:lnSpc>
                <a:spcPct val="100000"/>
              </a:lnSpc>
              <a:spcBef>
                <a:spcPts val="0"/>
              </a:spcBef>
              <a:spcAft>
                <a:spcPts val="0"/>
              </a:spcAft>
              <a:buClr>
                <a:srgbClr val="333333"/>
              </a:buClr>
              <a:buSzPts val="1200"/>
              <a:buFont typeface="Nunito Light"/>
              <a:buChar char="○"/>
              <a:defRPr sz="1200" kern="1200">
                <a:solidFill>
                  <a:schemeClr val="tx1">
                    <a:lumMod val="85000"/>
                    <a:lumOff val="15000"/>
                  </a:schemeClr>
                </a:solidFill>
                <a:latin typeface="+mn-lt"/>
                <a:ea typeface="+mn-ea"/>
                <a:cs typeface="+mn-cs"/>
              </a:defRPr>
            </a:lvl2pPr>
            <a:lvl3pPr marL="1371600" lvl="2"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3pPr>
            <a:lvl4pPr marL="1828800" lvl="3"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4pPr>
            <a:lvl5pPr marL="2286000" lvl="4"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lumMod val="85000"/>
                    <a:lumOff val="15000"/>
                  </a:schemeClr>
                </a:solidFill>
                <a:latin typeface="+mn-lt"/>
                <a:ea typeface="+mn-ea"/>
                <a:cs typeface="+mn-cs"/>
              </a:defRPr>
            </a:lvl5pPr>
            <a:lvl6pPr marL="2743200" lvl="5"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6pPr>
            <a:lvl7pPr marL="3200400" lvl="6"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7pPr>
            <a:lvl8pPr marL="3657600" lvl="7"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8pPr>
            <a:lvl9pPr marL="4114800" lvl="8"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9pPr>
          </a:lstStyle>
          <a:p>
            <a:pPr marL="482600" indent="-342900">
              <a:spcBef>
                <a:spcPts val="1000"/>
              </a:spcBef>
              <a:buClr>
                <a:schemeClr val="dk1"/>
              </a:buClr>
              <a:buSzPts val="1400"/>
            </a:pPr>
            <a:r>
              <a:rPr lang="en-US" sz="1550" dirty="0">
                <a:latin typeface="Times New Roman" panose="02020603050405020304" pitchFamily="18" charset="0"/>
                <a:cs typeface="Times New Roman" panose="02020603050405020304" pitchFamily="18" charset="0"/>
              </a:rPr>
              <a:t>Areas where Computer Science can contribute?</a:t>
            </a:r>
            <a:endParaRPr lang="en-US" dirty="0">
              <a:latin typeface="Times New Roman" panose="02020603050405020304" pitchFamily="18" charset="0"/>
              <a:cs typeface="Times New Roman" panose="02020603050405020304" pitchFamily="18" charset="0"/>
            </a:endParaRPr>
          </a:p>
          <a:p>
            <a:pPr marL="939800" lvl="1"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Suggesting candidate drugs.</a:t>
            </a:r>
          </a:p>
          <a:p>
            <a:pPr marL="939800" lvl="1"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Risk Assessment done by FDA.</a:t>
            </a:r>
          </a:p>
          <a:p>
            <a:pPr marL="939800" lvl="1"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Dose-Response Analysis can be helped through data science.</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939800" lvl="1" indent="-342900">
              <a:spcBef>
                <a:spcPts val="1000"/>
              </a:spcBef>
              <a:buClr>
                <a:schemeClr val="dk1"/>
              </a:buClr>
              <a:buSzPts val="1400"/>
            </a:pPr>
            <a:endParaRPr lang="en-US" dirty="0">
              <a:latin typeface="Times New Roman" panose="02020603050405020304" pitchFamily="18" charset="0"/>
              <a:cs typeface="Times New Roman" panose="02020603050405020304" pitchFamily="18" charset="0"/>
            </a:endParaRPr>
          </a:p>
          <a:p>
            <a:pPr marL="482600"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The research paper aims to contribute by identifying existing drugs that could potentially be repurposed for the treatment of other diseases.</a:t>
            </a:r>
          </a:p>
          <a:p>
            <a:pPr marL="596900" lvl="1" indent="0">
              <a:spcBef>
                <a:spcPts val="1000"/>
              </a:spcBef>
              <a:buClr>
                <a:schemeClr val="dk1"/>
              </a:buClr>
              <a:buSzPts val="1400"/>
              <a:buFont typeface="Nunito Light"/>
              <a:buNone/>
            </a:pPr>
            <a:endParaRPr lang="en-US" dirty="0">
              <a:latin typeface="Times New Roman" panose="02020603050405020304" pitchFamily="18" charset="0"/>
              <a:cs typeface="Times New Roman" panose="02020603050405020304" pitchFamily="18" charset="0"/>
            </a:endParaRPr>
          </a:p>
          <a:p>
            <a:pPr marL="939800" lvl="1" indent="-342900">
              <a:spcBef>
                <a:spcPts val="1000"/>
              </a:spcBef>
              <a:buClr>
                <a:schemeClr val="dk1"/>
              </a:buClr>
              <a:buSzPts val="1400"/>
            </a:pPr>
            <a:endParaRPr lang="en-US" dirty="0">
              <a:latin typeface="Times New Roman" panose="02020603050405020304" pitchFamily="18" charset="0"/>
              <a:cs typeface="Times New Roman" panose="02020603050405020304" pitchFamily="18" charset="0"/>
            </a:endParaRPr>
          </a:p>
          <a:p>
            <a:pPr marL="939800" lvl="1" indent="-342900">
              <a:spcBef>
                <a:spcPts val="1000"/>
              </a:spcBef>
              <a:buClr>
                <a:schemeClr val="dk1"/>
              </a:buClr>
              <a:buSzPts val="1400"/>
            </a:pPr>
            <a:endParaRPr lang="en-US" dirty="0">
              <a:latin typeface="Times New Roman" panose="02020603050405020304" pitchFamily="18" charset="0"/>
              <a:cs typeface="Times New Roman" panose="02020603050405020304" pitchFamily="18" charset="0"/>
            </a:endParaRPr>
          </a:p>
        </p:txBody>
      </p:sp>
      <p:pic>
        <p:nvPicPr>
          <p:cNvPr id="5" name="Picture 4" descr="Experience Excellence, Transformative Research &amp; Innovation">
            <a:extLst>
              <a:ext uri="{FF2B5EF4-FFF2-40B4-BE49-F238E27FC236}">
                <a16:creationId xmlns:a16="http://schemas.microsoft.com/office/drawing/2014/main" id="{913939B1-F50C-46B7-B040-21BB528EA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9632" y="213262"/>
            <a:ext cx="1604912" cy="743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216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ADD0-40FB-4B18-A376-9DD238FE1110}"/>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Introduction</a:t>
            </a:r>
          </a:p>
        </p:txBody>
      </p:sp>
      <p:sp>
        <p:nvSpPr>
          <p:cNvPr id="4" name="Google Shape;1048;p59">
            <a:extLst>
              <a:ext uri="{FF2B5EF4-FFF2-40B4-BE49-F238E27FC236}">
                <a16:creationId xmlns:a16="http://schemas.microsoft.com/office/drawing/2014/main" id="{7DE1CF23-06DA-471E-8AD0-4915992A162A}"/>
              </a:ext>
            </a:extLst>
          </p:cNvPr>
          <p:cNvSpPr txBox="1">
            <a:spLocks/>
          </p:cNvSpPr>
          <p:nvPr/>
        </p:nvSpPr>
        <p:spPr>
          <a:xfrm>
            <a:off x="638720" y="1198262"/>
            <a:ext cx="6490480" cy="3658218"/>
          </a:xfrm>
          <a:prstGeom prst="rect">
            <a:avLst/>
          </a:prstGeom>
        </p:spPr>
        <p:txBody>
          <a:bodyPr spcFirstLastPara="1" vert="horz" wrap="square" lIns="91425" tIns="91425" rIns="91425" bIns="91425" rtlCol="0" anchor="t" anchorCtr="0">
            <a:noAutofit/>
          </a:bodyPr>
          <a:lstStyle>
            <a:lvl1pPr marL="457200" lvl="0" indent="-279400" algn="l" defTabSz="685800" rtl="0" eaLnBrk="1" latinLnBrk="0" hangingPunct="1">
              <a:lnSpc>
                <a:spcPct val="100000"/>
              </a:lnSpc>
              <a:spcBef>
                <a:spcPts val="0"/>
              </a:spcBef>
              <a:spcAft>
                <a:spcPts val="0"/>
              </a:spcAft>
              <a:buClr>
                <a:srgbClr val="333333"/>
              </a:buClr>
              <a:buSzPts val="800"/>
              <a:buFont typeface="Nunito Light"/>
              <a:buChar char="●"/>
              <a:defRPr sz="1350" kern="1200">
                <a:solidFill>
                  <a:schemeClr val="tx1">
                    <a:lumMod val="85000"/>
                    <a:lumOff val="15000"/>
                  </a:schemeClr>
                </a:solidFill>
                <a:latin typeface="+mn-lt"/>
                <a:ea typeface="+mn-ea"/>
                <a:cs typeface="+mn-cs"/>
              </a:defRPr>
            </a:lvl1pPr>
            <a:lvl2pPr marL="914400" lvl="1" indent="-304800" algn="l" defTabSz="685800" rtl="0" eaLnBrk="1" latinLnBrk="0" hangingPunct="1">
              <a:lnSpc>
                <a:spcPct val="100000"/>
              </a:lnSpc>
              <a:spcBef>
                <a:spcPts val="0"/>
              </a:spcBef>
              <a:spcAft>
                <a:spcPts val="0"/>
              </a:spcAft>
              <a:buClr>
                <a:srgbClr val="333333"/>
              </a:buClr>
              <a:buSzPts val="1200"/>
              <a:buFont typeface="Nunito Light"/>
              <a:buChar char="○"/>
              <a:defRPr sz="1200" kern="1200">
                <a:solidFill>
                  <a:schemeClr val="tx1">
                    <a:lumMod val="85000"/>
                    <a:lumOff val="15000"/>
                  </a:schemeClr>
                </a:solidFill>
                <a:latin typeface="+mn-lt"/>
                <a:ea typeface="+mn-ea"/>
                <a:cs typeface="+mn-cs"/>
              </a:defRPr>
            </a:lvl2pPr>
            <a:lvl3pPr marL="1371600" lvl="2"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3pPr>
            <a:lvl4pPr marL="1828800" lvl="3"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4pPr>
            <a:lvl5pPr marL="2286000" lvl="4"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lumMod val="85000"/>
                    <a:lumOff val="15000"/>
                  </a:schemeClr>
                </a:solidFill>
                <a:latin typeface="+mn-lt"/>
                <a:ea typeface="+mn-ea"/>
                <a:cs typeface="+mn-cs"/>
              </a:defRPr>
            </a:lvl5pPr>
            <a:lvl6pPr marL="2743200" lvl="5"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6pPr>
            <a:lvl7pPr marL="3200400" lvl="6"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7pPr>
            <a:lvl8pPr marL="3657600" lvl="7"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8pPr>
            <a:lvl9pPr marL="4114800" lvl="8"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9pPr>
          </a:lstStyle>
          <a:p>
            <a:pPr marL="482600" indent="-342900">
              <a:spcBef>
                <a:spcPts val="1000"/>
              </a:spcBef>
              <a:buClr>
                <a:schemeClr val="dk1"/>
              </a:buClr>
              <a:buSzPts val="1400"/>
            </a:pPr>
            <a:r>
              <a:rPr lang="en-US" sz="1550" dirty="0">
                <a:latin typeface="Times New Roman" panose="02020603050405020304" pitchFamily="18" charset="0"/>
                <a:cs typeface="Times New Roman" panose="02020603050405020304" pitchFamily="18" charset="0"/>
              </a:rPr>
              <a:t>Which tools can be used in perform the above task?</a:t>
            </a:r>
          </a:p>
          <a:p>
            <a:pPr marL="939800" lvl="1"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Clustering and Classification Algorithms</a:t>
            </a:r>
          </a:p>
          <a:p>
            <a:pPr marL="1397000" lvl="2"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Meticulous analysis and pattern recognition by grouping similar compounds and predicting their efficacy efficiently identify potential drug candidates </a:t>
            </a:r>
          </a:p>
          <a:p>
            <a:pPr marL="1397000" lvl="2"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Undergone extensive research and has reached a saturation point.</a:t>
            </a:r>
          </a:p>
          <a:p>
            <a:pPr marL="939800" lvl="1"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Regression Analysis</a:t>
            </a:r>
          </a:p>
          <a:p>
            <a:pPr marL="1397000" lvl="2"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Modeling relationships between variables aid in predicting drug effectiveness but not efficient in suggesting candidate drugs.</a:t>
            </a:r>
          </a:p>
          <a:p>
            <a:pPr marL="1397000" lvl="2"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Cornerstone in the realm of drug discovery</a:t>
            </a:r>
          </a:p>
          <a:p>
            <a:pPr marL="939800" lvl="1"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Deep Learning</a:t>
            </a:r>
          </a:p>
          <a:p>
            <a:pPr marL="1397000" lvl="2"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Forefront of drug discovery research offering immense promise.</a:t>
            </a:r>
          </a:p>
          <a:p>
            <a:pPr marL="1397000" lvl="2"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Our base paper also focuses here.</a:t>
            </a:r>
          </a:p>
          <a:p>
            <a:pPr marL="939800" lvl="1" indent="-342900">
              <a:spcBef>
                <a:spcPts val="1000"/>
              </a:spcBef>
              <a:buClr>
                <a:schemeClr val="dk1"/>
              </a:buClr>
              <a:buSzPts val="1400"/>
            </a:pPr>
            <a:endParaRPr lang="en-US" dirty="0">
              <a:latin typeface="Times New Roman" panose="02020603050405020304" pitchFamily="18" charset="0"/>
              <a:cs typeface="Times New Roman" panose="02020603050405020304" pitchFamily="18" charset="0"/>
            </a:endParaRPr>
          </a:p>
          <a:p>
            <a:pPr marL="596900" lvl="1" indent="0">
              <a:spcBef>
                <a:spcPts val="1000"/>
              </a:spcBef>
              <a:buClr>
                <a:schemeClr val="dk1"/>
              </a:buClr>
              <a:buSzPts val="1400"/>
              <a:buFont typeface="Nunito Light"/>
              <a:buNone/>
            </a:pPr>
            <a:endParaRPr lang="en-US" dirty="0">
              <a:latin typeface="Times New Roman" panose="02020603050405020304" pitchFamily="18" charset="0"/>
              <a:cs typeface="Times New Roman" panose="02020603050405020304" pitchFamily="18" charset="0"/>
            </a:endParaRPr>
          </a:p>
          <a:p>
            <a:pPr marL="939800" lvl="1" indent="-342900">
              <a:spcBef>
                <a:spcPts val="1000"/>
              </a:spcBef>
              <a:buClr>
                <a:schemeClr val="dk1"/>
              </a:buClr>
              <a:buSzPts val="1400"/>
            </a:pPr>
            <a:endParaRPr lang="en-US" dirty="0">
              <a:latin typeface="Times New Roman" panose="02020603050405020304" pitchFamily="18" charset="0"/>
              <a:cs typeface="Times New Roman" panose="02020603050405020304" pitchFamily="18" charset="0"/>
            </a:endParaRPr>
          </a:p>
          <a:p>
            <a:pPr marL="939800" lvl="1" indent="-342900">
              <a:spcBef>
                <a:spcPts val="1000"/>
              </a:spcBef>
              <a:buClr>
                <a:schemeClr val="dk1"/>
              </a:buClr>
              <a:buSzPts val="1400"/>
            </a:pPr>
            <a:endParaRPr lang="en-US" dirty="0">
              <a:latin typeface="Times New Roman" panose="02020603050405020304" pitchFamily="18" charset="0"/>
              <a:cs typeface="Times New Roman" panose="02020603050405020304" pitchFamily="18" charset="0"/>
            </a:endParaRPr>
          </a:p>
        </p:txBody>
      </p:sp>
      <p:pic>
        <p:nvPicPr>
          <p:cNvPr id="5" name="Picture 4" descr="Experience Excellence, Transformative Research &amp; Innovation">
            <a:extLst>
              <a:ext uri="{FF2B5EF4-FFF2-40B4-BE49-F238E27FC236}">
                <a16:creationId xmlns:a16="http://schemas.microsoft.com/office/drawing/2014/main" id="{913939B1-F50C-46B7-B040-21BB528EA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9632" y="213262"/>
            <a:ext cx="1604912" cy="743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372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ADD0-40FB-4B18-A376-9DD238FE1110}"/>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Motivation</a:t>
            </a:r>
          </a:p>
        </p:txBody>
      </p:sp>
      <p:pic>
        <p:nvPicPr>
          <p:cNvPr id="5" name="Picture 4" descr="Experience Excellence, Transformative Research &amp; Innovation">
            <a:extLst>
              <a:ext uri="{FF2B5EF4-FFF2-40B4-BE49-F238E27FC236}">
                <a16:creationId xmlns:a16="http://schemas.microsoft.com/office/drawing/2014/main" id="{913939B1-F50C-46B7-B040-21BB528EA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9632" y="213262"/>
            <a:ext cx="1604912" cy="743109"/>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ABD97943-370F-47C3-8CCF-54D45800C8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7904" y="1575054"/>
            <a:ext cx="6108192" cy="3054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27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ADD0-40FB-4B18-A376-9DD238FE1110}"/>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SOME DEFINITIONS</a:t>
            </a:r>
          </a:p>
        </p:txBody>
      </p:sp>
      <p:sp>
        <p:nvSpPr>
          <p:cNvPr id="4" name="Google Shape;1048;p59">
            <a:extLst>
              <a:ext uri="{FF2B5EF4-FFF2-40B4-BE49-F238E27FC236}">
                <a16:creationId xmlns:a16="http://schemas.microsoft.com/office/drawing/2014/main" id="{7DE1CF23-06DA-471E-8AD0-4915992A162A}"/>
              </a:ext>
            </a:extLst>
          </p:cNvPr>
          <p:cNvSpPr txBox="1">
            <a:spLocks/>
          </p:cNvSpPr>
          <p:nvPr/>
        </p:nvSpPr>
        <p:spPr>
          <a:xfrm>
            <a:off x="638720" y="1198262"/>
            <a:ext cx="6490480" cy="3658218"/>
          </a:xfrm>
          <a:prstGeom prst="rect">
            <a:avLst/>
          </a:prstGeom>
        </p:spPr>
        <p:txBody>
          <a:bodyPr spcFirstLastPara="1" vert="horz" wrap="square" lIns="91425" tIns="91425" rIns="91425" bIns="91425" rtlCol="0" anchor="t" anchorCtr="0">
            <a:noAutofit/>
          </a:bodyPr>
          <a:lstStyle>
            <a:lvl1pPr marL="457200" lvl="0" indent="-279400" algn="l" defTabSz="685800" rtl="0" eaLnBrk="1" latinLnBrk="0" hangingPunct="1">
              <a:lnSpc>
                <a:spcPct val="100000"/>
              </a:lnSpc>
              <a:spcBef>
                <a:spcPts val="0"/>
              </a:spcBef>
              <a:spcAft>
                <a:spcPts val="0"/>
              </a:spcAft>
              <a:buClr>
                <a:srgbClr val="333333"/>
              </a:buClr>
              <a:buSzPts val="800"/>
              <a:buFont typeface="Nunito Light"/>
              <a:buChar char="●"/>
              <a:defRPr sz="1350" kern="1200">
                <a:solidFill>
                  <a:schemeClr val="tx1">
                    <a:lumMod val="85000"/>
                    <a:lumOff val="15000"/>
                  </a:schemeClr>
                </a:solidFill>
                <a:latin typeface="+mn-lt"/>
                <a:ea typeface="+mn-ea"/>
                <a:cs typeface="+mn-cs"/>
              </a:defRPr>
            </a:lvl1pPr>
            <a:lvl2pPr marL="914400" lvl="1" indent="-304800" algn="l" defTabSz="685800" rtl="0" eaLnBrk="1" latinLnBrk="0" hangingPunct="1">
              <a:lnSpc>
                <a:spcPct val="100000"/>
              </a:lnSpc>
              <a:spcBef>
                <a:spcPts val="0"/>
              </a:spcBef>
              <a:spcAft>
                <a:spcPts val="0"/>
              </a:spcAft>
              <a:buClr>
                <a:srgbClr val="333333"/>
              </a:buClr>
              <a:buSzPts val="1200"/>
              <a:buFont typeface="Nunito Light"/>
              <a:buChar char="○"/>
              <a:defRPr sz="1200" kern="1200">
                <a:solidFill>
                  <a:schemeClr val="tx1">
                    <a:lumMod val="85000"/>
                    <a:lumOff val="15000"/>
                  </a:schemeClr>
                </a:solidFill>
                <a:latin typeface="+mn-lt"/>
                <a:ea typeface="+mn-ea"/>
                <a:cs typeface="+mn-cs"/>
              </a:defRPr>
            </a:lvl2pPr>
            <a:lvl3pPr marL="1371600" lvl="2"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3pPr>
            <a:lvl4pPr marL="1828800" lvl="3"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4pPr>
            <a:lvl5pPr marL="2286000" lvl="4"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lumMod val="85000"/>
                    <a:lumOff val="15000"/>
                  </a:schemeClr>
                </a:solidFill>
                <a:latin typeface="+mn-lt"/>
                <a:ea typeface="+mn-ea"/>
                <a:cs typeface="+mn-cs"/>
              </a:defRPr>
            </a:lvl5pPr>
            <a:lvl6pPr marL="2743200" lvl="5"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6pPr>
            <a:lvl7pPr marL="3200400" lvl="6"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7pPr>
            <a:lvl8pPr marL="3657600" lvl="7"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8pPr>
            <a:lvl9pPr marL="4114800" lvl="8"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9pPr>
          </a:lstStyle>
          <a:p>
            <a:pPr marL="482600" indent="-342900">
              <a:spcBef>
                <a:spcPts val="1000"/>
              </a:spcBef>
              <a:buClr>
                <a:schemeClr val="dk1"/>
              </a:buClr>
              <a:buSzPts val="1400"/>
            </a:pPr>
            <a:r>
              <a:rPr lang="en-US" sz="1550" dirty="0">
                <a:latin typeface="Times New Roman" panose="02020603050405020304" pitchFamily="18" charset="0"/>
                <a:cs typeface="Times New Roman" panose="02020603050405020304" pitchFamily="18" charset="0"/>
              </a:rPr>
              <a:t>Knowledge Graph</a:t>
            </a:r>
          </a:p>
          <a:p>
            <a:pPr marL="939800" lvl="1"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Represents a network of real-world entities</a:t>
            </a:r>
          </a:p>
          <a:p>
            <a:pPr marL="939800" lvl="1"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Also known as a semantic network</a:t>
            </a:r>
          </a:p>
          <a:p>
            <a:pPr marL="939800" lvl="1"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Typically made up of datasets from various sources</a:t>
            </a:r>
          </a:p>
          <a:p>
            <a:pPr marL="596900" lvl="1" indent="0">
              <a:spcBef>
                <a:spcPts val="1000"/>
              </a:spcBef>
              <a:buClr>
                <a:schemeClr val="dk1"/>
              </a:buClr>
              <a:buSzPts val="1400"/>
              <a:buFont typeface="Nunito Light"/>
              <a:buNone/>
            </a:pPr>
            <a:endParaRPr lang="en-US" dirty="0">
              <a:latin typeface="Times New Roman" panose="02020603050405020304" pitchFamily="18" charset="0"/>
              <a:cs typeface="Times New Roman" panose="02020603050405020304" pitchFamily="18" charset="0"/>
            </a:endParaRPr>
          </a:p>
          <a:p>
            <a:pPr marL="939800" lvl="1" indent="-342900">
              <a:spcBef>
                <a:spcPts val="1000"/>
              </a:spcBef>
              <a:buClr>
                <a:schemeClr val="dk1"/>
              </a:buClr>
              <a:buSzPts val="1400"/>
            </a:pPr>
            <a:endParaRPr lang="en-US" dirty="0">
              <a:latin typeface="Times New Roman" panose="02020603050405020304" pitchFamily="18" charset="0"/>
              <a:cs typeface="Times New Roman" panose="02020603050405020304" pitchFamily="18" charset="0"/>
            </a:endParaRPr>
          </a:p>
          <a:p>
            <a:pPr marL="939800" lvl="1" indent="-342900">
              <a:spcBef>
                <a:spcPts val="1000"/>
              </a:spcBef>
              <a:buClr>
                <a:schemeClr val="dk1"/>
              </a:buClr>
              <a:buSzPts val="1400"/>
            </a:pPr>
            <a:endParaRPr lang="en-US" dirty="0">
              <a:latin typeface="Times New Roman" panose="02020603050405020304" pitchFamily="18" charset="0"/>
              <a:cs typeface="Times New Roman" panose="02020603050405020304" pitchFamily="18" charset="0"/>
            </a:endParaRPr>
          </a:p>
        </p:txBody>
      </p:sp>
      <p:pic>
        <p:nvPicPr>
          <p:cNvPr id="5" name="Picture 4" descr="Experience Excellence, Transformative Research &amp; Innovation">
            <a:extLst>
              <a:ext uri="{FF2B5EF4-FFF2-40B4-BE49-F238E27FC236}">
                <a16:creationId xmlns:a16="http://schemas.microsoft.com/office/drawing/2014/main" id="{913939B1-F50C-46B7-B040-21BB528EA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9632" y="213262"/>
            <a:ext cx="1604912" cy="743109"/>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0B0E4065-CF61-49B5-9589-D040EB1764A5}"/>
              </a:ext>
            </a:extLst>
          </p:cNvPr>
          <p:cNvSpPr/>
          <p:nvPr/>
        </p:nvSpPr>
        <p:spPr>
          <a:xfrm>
            <a:off x="4724896" y="2614407"/>
            <a:ext cx="1580030" cy="8251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DRUG 1</a:t>
            </a:r>
          </a:p>
          <a:p>
            <a:pPr algn="ctr"/>
            <a:r>
              <a:rPr lang="en-US" sz="1400" dirty="0">
                <a:latin typeface="Times New Roman" panose="02020603050405020304" pitchFamily="18" charset="0"/>
                <a:cs typeface="Times New Roman" panose="02020603050405020304" pitchFamily="18" charset="0"/>
              </a:rPr>
              <a:t>(Expensive)</a:t>
            </a:r>
          </a:p>
        </p:txBody>
      </p:sp>
      <p:sp>
        <p:nvSpPr>
          <p:cNvPr id="9" name="Oval 8">
            <a:extLst>
              <a:ext uri="{FF2B5EF4-FFF2-40B4-BE49-F238E27FC236}">
                <a16:creationId xmlns:a16="http://schemas.microsoft.com/office/drawing/2014/main" id="{5A462E48-A15A-48EA-9FE4-158EA09FD8A3}"/>
              </a:ext>
            </a:extLst>
          </p:cNvPr>
          <p:cNvSpPr/>
          <p:nvPr/>
        </p:nvSpPr>
        <p:spPr>
          <a:xfrm>
            <a:off x="7422176" y="2614407"/>
            <a:ext cx="1580030" cy="8251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DRUG 2</a:t>
            </a:r>
          </a:p>
          <a:p>
            <a:pPr algn="ctr"/>
            <a:r>
              <a:rPr lang="en-US" sz="1400" dirty="0">
                <a:latin typeface="Times New Roman" panose="02020603050405020304" pitchFamily="18" charset="0"/>
                <a:cs typeface="Times New Roman" panose="02020603050405020304" pitchFamily="18" charset="0"/>
              </a:rPr>
              <a:t>(Affordable)</a:t>
            </a:r>
          </a:p>
        </p:txBody>
      </p:sp>
      <p:sp>
        <p:nvSpPr>
          <p:cNvPr id="10" name="Oval 9">
            <a:extLst>
              <a:ext uri="{FF2B5EF4-FFF2-40B4-BE49-F238E27FC236}">
                <a16:creationId xmlns:a16="http://schemas.microsoft.com/office/drawing/2014/main" id="{7EC7DF84-DFDF-4E75-86B8-5D20E7EF97BE}"/>
              </a:ext>
            </a:extLst>
          </p:cNvPr>
          <p:cNvSpPr/>
          <p:nvPr/>
        </p:nvSpPr>
        <p:spPr>
          <a:xfrm>
            <a:off x="6073536" y="1403513"/>
            <a:ext cx="1580030" cy="825106"/>
          </a:xfrm>
          <a:prstGeom prst="ellipse">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DISEASE 1</a:t>
            </a:r>
          </a:p>
        </p:txBody>
      </p:sp>
      <p:sp>
        <p:nvSpPr>
          <p:cNvPr id="11" name="Oval 10">
            <a:extLst>
              <a:ext uri="{FF2B5EF4-FFF2-40B4-BE49-F238E27FC236}">
                <a16:creationId xmlns:a16="http://schemas.microsoft.com/office/drawing/2014/main" id="{AED8D6EB-077E-42EF-ADCE-8EAF1E2E3DCD}"/>
              </a:ext>
            </a:extLst>
          </p:cNvPr>
          <p:cNvSpPr/>
          <p:nvPr/>
        </p:nvSpPr>
        <p:spPr>
          <a:xfrm>
            <a:off x="6073536" y="4031374"/>
            <a:ext cx="1580030" cy="825106"/>
          </a:xfrm>
          <a:prstGeom prst="ellipse">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DISEASE 2</a:t>
            </a:r>
          </a:p>
        </p:txBody>
      </p:sp>
      <p:cxnSp>
        <p:nvCxnSpPr>
          <p:cNvPr id="13" name="Straight Arrow Connector 12">
            <a:extLst>
              <a:ext uri="{FF2B5EF4-FFF2-40B4-BE49-F238E27FC236}">
                <a16:creationId xmlns:a16="http://schemas.microsoft.com/office/drawing/2014/main" id="{0B133857-D32D-4327-8D7C-793A230C85AF}"/>
              </a:ext>
            </a:extLst>
          </p:cNvPr>
          <p:cNvCxnSpPr>
            <a:cxnSpLocks/>
            <a:stCxn id="7" idx="0"/>
            <a:endCxn id="10" idx="3"/>
          </p:cNvCxnSpPr>
          <p:nvPr/>
        </p:nvCxnSpPr>
        <p:spPr>
          <a:xfrm flipV="1">
            <a:off x="5514911" y="2107785"/>
            <a:ext cx="790015" cy="5066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44FF97F3-B100-4756-A9CA-09A3F22CA240}"/>
              </a:ext>
            </a:extLst>
          </p:cNvPr>
          <p:cNvCxnSpPr>
            <a:cxnSpLocks/>
            <a:stCxn id="7" idx="4"/>
            <a:endCxn id="11" idx="1"/>
          </p:cNvCxnSpPr>
          <p:nvPr/>
        </p:nvCxnSpPr>
        <p:spPr>
          <a:xfrm>
            <a:off x="5514911" y="3439513"/>
            <a:ext cx="790015" cy="7126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BC8CDDDE-3F53-43EC-9274-A80143FCC8BC}"/>
              </a:ext>
            </a:extLst>
          </p:cNvPr>
          <p:cNvCxnSpPr>
            <a:cxnSpLocks/>
            <a:stCxn id="9" idx="0"/>
            <a:endCxn id="10" idx="5"/>
          </p:cNvCxnSpPr>
          <p:nvPr/>
        </p:nvCxnSpPr>
        <p:spPr>
          <a:xfrm flipH="1" flipV="1">
            <a:off x="7422176" y="2107785"/>
            <a:ext cx="790015" cy="5066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83F7EDB2-6ECB-4AC7-BB79-3FC822DF0297}"/>
              </a:ext>
            </a:extLst>
          </p:cNvPr>
          <p:cNvSpPr txBox="1"/>
          <p:nvPr/>
        </p:nvSpPr>
        <p:spPr>
          <a:xfrm rot="19567814">
            <a:off x="5386076" y="2067151"/>
            <a:ext cx="90095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Treats</a:t>
            </a:r>
          </a:p>
        </p:txBody>
      </p:sp>
      <p:sp>
        <p:nvSpPr>
          <p:cNvPr id="37" name="TextBox 36">
            <a:extLst>
              <a:ext uri="{FF2B5EF4-FFF2-40B4-BE49-F238E27FC236}">
                <a16:creationId xmlns:a16="http://schemas.microsoft.com/office/drawing/2014/main" id="{971BE206-5D5D-44DF-BF4B-B182A1E58B73}"/>
              </a:ext>
            </a:extLst>
          </p:cNvPr>
          <p:cNvSpPr txBox="1"/>
          <p:nvPr/>
        </p:nvSpPr>
        <p:spPr>
          <a:xfrm rot="2474074">
            <a:off x="5623059" y="3536041"/>
            <a:ext cx="90095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Treats</a:t>
            </a:r>
          </a:p>
        </p:txBody>
      </p:sp>
      <p:sp>
        <p:nvSpPr>
          <p:cNvPr id="38" name="TextBox 37">
            <a:extLst>
              <a:ext uri="{FF2B5EF4-FFF2-40B4-BE49-F238E27FC236}">
                <a16:creationId xmlns:a16="http://schemas.microsoft.com/office/drawing/2014/main" id="{4BAF6FCC-C08F-470E-9AA8-7EFD633F36FB}"/>
              </a:ext>
            </a:extLst>
          </p:cNvPr>
          <p:cNvSpPr txBox="1"/>
          <p:nvPr/>
        </p:nvSpPr>
        <p:spPr>
          <a:xfrm rot="2020549">
            <a:off x="7579285" y="2136195"/>
            <a:ext cx="90095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Treats</a:t>
            </a:r>
          </a:p>
        </p:txBody>
      </p:sp>
      <p:sp>
        <p:nvSpPr>
          <p:cNvPr id="16" name="Google Shape;1048;p59">
            <a:extLst>
              <a:ext uri="{FF2B5EF4-FFF2-40B4-BE49-F238E27FC236}">
                <a16:creationId xmlns:a16="http://schemas.microsoft.com/office/drawing/2014/main" id="{9C0AF42A-E3BC-4591-9EC6-ABCBF91D1669}"/>
              </a:ext>
            </a:extLst>
          </p:cNvPr>
          <p:cNvSpPr txBox="1">
            <a:spLocks/>
          </p:cNvSpPr>
          <p:nvPr/>
        </p:nvSpPr>
        <p:spPr>
          <a:xfrm>
            <a:off x="730309" y="3105962"/>
            <a:ext cx="4363586" cy="1592513"/>
          </a:xfrm>
          <a:prstGeom prst="rect">
            <a:avLst/>
          </a:prstGeom>
        </p:spPr>
        <p:txBody>
          <a:bodyPr spcFirstLastPara="1" vert="horz" wrap="square" lIns="91425" tIns="91425" rIns="91425" bIns="91425" rtlCol="0" anchor="t" anchorCtr="0">
            <a:noAutofit/>
          </a:bodyPr>
          <a:lstStyle>
            <a:lvl1pPr marL="457200" lvl="0" indent="-279400" algn="l" defTabSz="685800" rtl="0" eaLnBrk="1" latinLnBrk="0" hangingPunct="1">
              <a:lnSpc>
                <a:spcPct val="100000"/>
              </a:lnSpc>
              <a:spcBef>
                <a:spcPts val="0"/>
              </a:spcBef>
              <a:spcAft>
                <a:spcPts val="0"/>
              </a:spcAft>
              <a:buClr>
                <a:srgbClr val="333333"/>
              </a:buClr>
              <a:buSzPts val="800"/>
              <a:buFont typeface="Nunito Light"/>
              <a:buChar char="●"/>
              <a:defRPr sz="1350" kern="1200">
                <a:solidFill>
                  <a:schemeClr val="tx1">
                    <a:lumMod val="85000"/>
                    <a:lumOff val="15000"/>
                  </a:schemeClr>
                </a:solidFill>
                <a:latin typeface="+mn-lt"/>
                <a:ea typeface="+mn-ea"/>
                <a:cs typeface="+mn-cs"/>
              </a:defRPr>
            </a:lvl1pPr>
            <a:lvl2pPr marL="914400" lvl="1" indent="-304800" algn="l" defTabSz="685800" rtl="0" eaLnBrk="1" latinLnBrk="0" hangingPunct="1">
              <a:lnSpc>
                <a:spcPct val="100000"/>
              </a:lnSpc>
              <a:spcBef>
                <a:spcPts val="0"/>
              </a:spcBef>
              <a:spcAft>
                <a:spcPts val="0"/>
              </a:spcAft>
              <a:buClr>
                <a:srgbClr val="333333"/>
              </a:buClr>
              <a:buSzPts val="1200"/>
              <a:buFont typeface="Nunito Light"/>
              <a:buChar char="○"/>
              <a:defRPr sz="1200" kern="1200">
                <a:solidFill>
                  <a:schemeClr val="tx1">
                    <a:lumMod val="85000"/>
                    <a:lumOff val="15000"/>
                  </a:schemeClr>
                </a:solidFill>
                <a:latin typeface="+mn-lt"/>
                <a:ea typeface="+mn-ea"/>
                <a:cs typeface="+mn-cs"/>
              </a:defRPr>
            </a:lvl2pPr>
            <a:lvl3pPr marL="1371600" lvl="2"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3pPr>
            <a:lvl4pPr marL="1828800" lvl="3"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4pPr>
            <a:lvl5pPr marL="2286000" lvl="4"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lumMod val="85000"/>
                    <a:lumOff val="15000"/>
                  </a:schemeClr>
                </a:solidFill>
                <a:latin typeface="+mn-lt"/>
                <a:ea typeface="+mn-ea"/>
                <a:cs typeface="+mn-cs"/>
              </a:defRPr>
            </a:lvl5pPr>
            <a:lvl6pPr marL="2743200" lvl="5"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6pPr>
            <a:lvl7pPr marL="3200400" lvl="6"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7pPr>
            <a:lvl8pPr marL="3657600" lvl="7"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8pPr>
            <a:lvl9pPr marL="4114800" lvl="8"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9pPr>
          </a:lstStyle>
          <a:p>
            <a:pPr marL="139700" indent="0">
              <a:spcBef>
                <a:spcPts val="1000"/>
              </a:spcBef>
              <a:buClr>
                <a:schemeClr val="dk1"/>
              </a:buClr>
              <a:buSzPts val="140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5354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ADD0-40FB-4B18-A376-9DD238FE1110}"/>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SOME DEFINITIONS</a:t>
            </a:r>
          </a:p>
        </p:txBody>
      </p:sp>
      <p:sp>
        <p:nvSpPr>
          <p:cNvPr id="4" name="Google Shape;1048;p59">
            <a:extLst>
              <a:ext uri="{FF2B5EF4-FFF2-40B4-BE49-F238E27FC236}">
                <a16:creationId xmlns:a16="http://schemas.microsoft.com/office/drawing/2014/main" id="{7DE1CF23-06DA-471E-8AD0-4915992A162A}"/>
              </a:ext>
            </a:extLst>
          </p:cNvPr>
          <p:cNvSpPr txBox="1">
            <a:spLocks/>
          </p:cNvSpPr>
          <p:nvPr/>
        </p:nvSpPr>
        <p:spPr>
          <a:xfrm>
            <a:off x="638720" y="1198262"/>
            <a:ext cx="6490480" cy="3658218"/>
          </a:xfrm>
          <a:prstGeom prst="rect">
            <a:avLst/>
          </a:prstGeom>
        </p:spPr>
        <p:txBody>
          <a:bodyPr spcFirstLastPara="1" vert="horz" wrap="square" lIns="91425" tIns="91425" rIns="91425" bIns="91425" rtlCol="0" anchor="t" anchorCtr="0">
            <a:noAutofit/>
          </a:bodyPr>
          <a:lstStyle>
            <a:lvl1pPr marL="457200" lvl="0" indent="-279400" algn="l" defTabSz="685800" rtl="0" eaLnBrk="1" latinLnBrk="0" hangingPunct="1">
              <a:lnSpc>
                <a:spcPct val="100000"/>
              </a:lnSpc>
              <a:spcBef>
                <a:spcPts val="0"/>
              </a:spcBef>
              <a:spcAft>
                <a:spcPts val="0"/>
              </a:spcAft>
              <a:buClr>
                <a:srgbClr val="333333"/>
              </a:buClr>
              <a:buSzPts val="800"/>
              <a:buFont typeface="Nunito Light"/>
              <a:buChar char="●"/>
              <a:defRPr sz="1350" kern="1200">
                <a:solidFill>
                  <a:schemeClr val="tx1">
                    <a:lumMod val="85000"/>
                    <a:lumOff val="15000"/>
                  </a:schemeClr>
                </a:solidFill>
                <a:latin typeface="+mn-lt"/>
                <a:ea typeface="+mn-ea"/>
                <a:cs typeface="+mn-cs"/>
              </a:defRPr>
            </a:lvl1pPr>
            <a:lvl2pPr marL="914400" lvl="1" indent="-304800" algn="l" defTabSz="685800" rtl="0" eaLnBrk="1" latinLnBrk="0" hangingPunct="1">
              <a:lnSpc>
                <a:spcPct val="100000"/>
              </a:lnSpc>
              <a:spcBef>
                <a:spcPts val="0"/>
              </a:spcBef>
              <a:spcAft>
                <a:spcPts val="0"/>
              </a:spcAft>
              <a:buClr>
                <a:srgbClr val="333333"/>
              </a:buClr>
              <a:buSzPts val="1200"/>
              <a:buFont typeface="Nunito Light"/>
              <a:buChar char="○"/>
              <a:defRPr sz="1200" kern="1200">
                <a:solidFill>
                  <a:schemeClr val="tx1">
                    <a:lumMod val="85000"/>
                    <a:lumOff val="15000"/>
                  </a:schemeClr>
                </a:solidFill>
                <a:latin typeface="+mn-lt"/>
                <a:ea typeface="+mn-ea"/>
                <a:cs typeface="+mn-cs"/>
              </a:defRPr>
            </a:lvl2pPr>
            <a:lvl3pPr marL="1371600" lvl="2"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3pPr>
            <a:lvl4pPr marL="1828800" lvl="3" indent="-304800" algn="l" defTabSz="685800" rtl="0" eaLnBrk="1" latinLnBrk="0" hangingPunct="1">
              <a:lnSpc>
                <a:spcPct val="100000"/>
              </a:lnSpc>
              <a:spcBef>
                <a:spcPts val="0"/>
              </a:spcBef>
              <a:spcAft>
                <a:spcPts val="0"/>
              </a:spcAft>
              <a:buClr>
                <a:srgbClr val="FFC800"/>
              </a:buClr>
              <a:buSzPts val="1200"/>
              <a:buFont typeface="Nunito Light"/>
              <a:buChar char="●"/>
              <a:defRPr sz="1200" kern="1200">
                <a:solidFill>
                  <a:schemeClr val="tx1">
                    <a:lumMod val="85000"/>
                    <a:lumOff val="15000"/>
                  </a:schemeClr>
                </a:solidFill>
                <a:latin typeface="+mn-lt"/>
                <a:ea typeface="+mn-ea"/>
                <a:cs typeface="+mn-cs"/>
              </a:defRPr>
            </a:lvl4pPr>
            <a:lvl5pPr marL="2286000" lvl="4"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lumMod val="85000"/>
                    <a:lumOff val="15000"/>
                  </a:schemeClr>
                </a:solidFill>
                <a:latin typeface="+mn-lt"/>
                <a:ea typeface="+mn-ea"/>
                <a:cs typeface="+mn-cs"/>
              </a:defRPr>
            </a:lvl5pPr>
            <a:lvl6pPr marL="2743200" lvl="5"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6pPr>
            <a:lvl7pPr marL="3200400" lvl="6"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a:solidFill>
                  <a:schemeClr val="tx1"/>
                </a:solidFill>
                <a:latin typeface="+mn-lt"/>
                <a:ea typeface="+mn-ea"/>
                <a:cs typeface="+mn-cs"/>
              </a:defRPr>
            </a:lvl7pPr>
            <a:lvl8pPr marL="3657600" lvl="7"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8pPr>
            <a:lvl9pPr marL="4114800" lvl="8" indent="-304800" algn="l" defTabSz="685800" rtl="0" eaLnBrk="1" latinLnBrk="0" hangingPunct="1">
              <a:lnSpc>
                <a:spcPct val="100000"/>
              </a:lnSpc>
              <a:spcBef>
                <a:spcPts val="0"/>
              </a:spcBef>
              <a:spcAft>
                <a:spcPts val="0"/>
              </a:spcAft>
              <a:buClr>
                <a:schemeClr val="accent2"/>
              </a:buClr>
              <a:buSzPts val="1200"/>
              <a:buFont typeface="Nunito Light"/>
              <a:buChar char="■"/>
              <a:defRPr sz="1200" kern="1200" baseline="0">
                <a:solidFill>
                  <a:schemeClr val="tx1"/>
                </a:solidFill>
                <a:latin typeface="+mn-lt"/>
                <a:ea typeface="+mn-ea"/>
                <a:cs typeface="+mn-cs"/>
              </a:defRPr>
            </a:lvl9pPr>
          </a:lstStyle>
          <a:p>
            <a:pPr marL="482600" indent="-342900">
              <a:spcBef>
                <a:spcPts val="1000"/>
              </a:spcBef>
              <a:buClr>
                <a:schemeClr val="dk1"/>
              </a:buClr>
              <a:buSzPts val="1400"/>
            </a:pPr>
            <a:r>
              <a:rPr lang="en-US" sz="1550" dirty="0">
                <a:latin typeface="Times New Roman" panose="02020603050405020304" pitchFamily="18" charset="0"/>
                <a:cs typeface="Times New Roman" panose="02020603050405020304" pitchFamily="18" charset="0"/>
              </a:rPr>
              <a:t>What is Genotypic and Phenotypic?</a:t>
            </a:r>
            <a:endParaRPr lang="en-US" dirty="0">
              <a:latin typeface="Times New Roman" panose="02020603050405020304" pitchFamily="18" charset="0"/>
              <a:cs typeface="Times New Roman" panose="02020603050405020304" pitchFamily="18" charset="0"/>
            </a:endParaRPr>
          </a:p>
          <a:p>
            <a:pPr marL="939800" lvl="1"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Genotypic genes are responsible for unique traits or characteristics.</a:t>
            </a:r>
          </a:p>
          <a:p>
            <a:pPr marL="939800" lvl="1" indent="-342900">
              <a:spcBef>
                <a:spcPts val="1000"/>
              </a:spcBef>
              <a:buClr>
                <a:schemeClr val="dk1"/>
              </a:buClr>
              <a:buSzPts val="1400"/>
            </a:pPr>
            <a:r>
              <a:rPr lang="en-US" dirty="0">
                <a:latin typeface="Times New Roman" panose="02020603050405020304" pitchFamily="18" charset="0"/>
                <a:cs typeface="Times New Roman" panose="02020603050405020304" pitchFamily="18" charset="0"/>
              </a:rPr>
              <a:t>Phenotypic genes are responsible for physical appearance or characteristic of an organism.</a:t>
            </a:r>
          </a:p>
          <a:p>
            <a:pPr marL="482600" indent="-342900">
              <a:spcBef>
                <a:spcPts val="1000"/>
              </a:spcBef>
              <a:buClr>
                <a:schemeClr val="dk1"/>
              </a:buClr>
              <a:buSzPts val="1400"/>
            </a:pPr>
            <a:endParaRPr lang="en-US" dirty="0">
              <a:latin typeface="Times New Roman" panose="02020603050405020304" pitchFamily="18" charset="0"/>
              <a:cs typeface="Times New Roman" panose="02020603050405020304" pitchFamily="18" charset="0"/>
            </a:endParaRPr>
          </a:p>
          <a:p>
            <a:pPr marL="596900" lvl="1" indent="0">
              <a:spcBef>
                <a:spcPts val="1000"/>
              </a:spcBef>
              <a:buClr>
                <a:schemeClr val="dk1"/>
              </a:buClr>
              <a:buSzPts val="1400"/>
              <a:buFont typeface="Nunito Light"/>
              <a:buNone/>
            </a:pPr>
            <a:endParaRPr lang="en-US" dirty="0">
              <a:latin typeface="Times New Roman" panose="02020603050405020304" pitchFamily="18" charset="0"/>
              <a:cs typeface="Times New Roman" panose="02020603050405020304" pitchFamily="18" charset="0"/>
            </a:endParaRPr>
          </a:p>
          <a:p>
            <a:pPr marL="939800" lvl="1" indent="-342900">
              <a:spcBef>
                <a:spcPts val="1000"/>
              </a:spcBef>
              <a:buClr>
                <a:schemeClr val="dk1"/>
              </a:buClr>
              <a:buSzPts val="1400"/>
            </a:pPr>
            <a:endParaRPr lang="en-US" dirty="0">
              <a:latin typeface="Times New Roman" panose="02020603050405020304" pitchFamily="18" charset="0"/>
              <a:cs typeface="Times New Roman" panose="02020603050405020304" pitchFamily="18" charset="0"/>
            </a:endParaRPr>
          </a:p>
          <a:p>
            <a:pPr marL="939800" lvl="1" indent="-342900">
              <a:spcBef>
                <a:spcPts val="1000"/>
              </a:spcBef>
              <a:buClr>
                <a:schemeClr val="dk1"/>
              </a:buClr>
              <a:buSzPts val="1400"/>
            </a:pPr>
            <a:endParaRPr lang="en-US" dirty="0">
              <a:latin typeface="Times New Roman" panose="02020603050405020304" pitchFamily="18" charset="0"/>
              <a:cs typeface="Times New Roman" panose="02020603050405020304" pitchFamily="18" charset="0"/>
            </a:endParaRPr>
          </a:p>
        </p:txBody>
      </p:sp>
      <p:pic>
        <p:nvPicPr>
          <p:cNvPr id="5122" name="Picture 2" descr="Phenotype vs. Genotype: 10 Differences, Examples">
            <a:extLst>
              <a:ext uri="{FF2B5EF4-FFF2-40B4-BE49-F238E27FC236}">
                <a16:creationId xmlns:a16="http://schemas.microsoft.com/office/drawing/2014/main" id="{DB5461A0-8CCA-4A01-8058-DA3141F52C4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0" t="16755" r="720" b="-820"/>
          <a:stretch/>
        </p:blipFill>
        <p:spPr bwMode="auto">
          <a:xfrm flipH="1">
            <a:off x="2357961" y="2949205"/>
            <a:ext cx="4428077" cy="199206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Experience Excellence, Transformative Research &amp; Innovation">
            <a:extLst>
              <a:ext uri="{FF2B5EF4-FFF2-40B4-BE49-F238E27FC236}">
                <a16:creationId xmlns:a16="http://schemas.microsoft.com/office/drawing/2014/main" id="{9B469F81-034A-48C8-9A75-EBC0C75B89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9632" y="213262"/>
            <a:ext cx="1604912" cy="74310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4775767E-6A1C-440E-918B-FC93BF33A0EC}"/>
              </a:ext>
            </a:extLst>
          </p:cNvPr>
          <p:cNvSpPr/>
          <p:nvPr/>
        </p:nvSpPr>
        <p:spPr>
          <a:xfrm>
            <a:off x="2357961" y="2571750"/>
            <a:ext cx="4428077" cy="37745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Times New Roman" panose="02020603050405020304" pitchFamily="18" charset="0"/>
                <a:cs typeface="Times New Roman" panose="02020603050405020304" pitchFamily="18" charset="0"/>
              </a:rPr>
              <a:t>Genotypic                      Phenotypic</a:t>
            </a:r>
            <a:endParaRPr lang="en-US" dirty="0"/>
          </a:p>
        </p:txBody>
      </p:sp>
    </p:spTree>
    <p:extLst>
      <p:ext uri="{BB962C8B-B14F-4D97-AF65-F5344CB8AC3E}">
        <p14:creationId xmlns:p14="http://schemas.microsoft.com/office/powerpoint/2010/main" val="426808535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982</TotalTime>
  <Words>2048</Words>
  <Application>Microsoft Office PowerPoint</Application>
  <PresentationFormat>On-screen Show (16:9)</PresentationFormat>
  <Paragraphs>306</Paragraphs>
  <Slides>35</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Times New Roman</vt:lpstr>
      <vt:lpstr>Cambria Math</vt:lpstr>
      <vt:lpstr>Gill Sans MT</vt:lpstr>
      <vt:lpstr>Nunito Light</vt:lpstr>
      <vt:lpstr>Parcel</vt:lpstr>
      <vt:lpstr>Computational Drug Repositioning using Knowledge Graph and AI</vt:lpstr>
      <vt:lpstr>Table of Contents</vt:lpstr>
      <vt:lpstr>Introduction</vt:lpstr>
      <vt:lpstr>Introduction</vt:lpstr>
      <vt:lpstr>Introduction</vt:lpstr>
      <vt:lpstr>Introduction</vt:lpstr>
      <vt:lpstr>Motivation</vt:lpstr>
      <vt:lpstr>SOME DEFINITIONS</vt:lpstr>
      <vt:lpstr>SOME DEFINITIONS</vt:lpstr>
      <vt:lpstr>SOME DEFINITIONS</vt:lpstr>
      <vt:lpstr>SOME DEFINITIONS</vt:lpstr>
      <vt:lpstr>SOME DEFINITIONS</vt:lpstr>
      <vt:lpstr>SOME DEFINITIONS</vt:lpstr>
      <vt:lpstr>Literature Survey</vt:lpstr>
      <vt:lpstr>Literature Survey</vt:lpstr>
      <vt:lpstr>Literature Survey</vt:lpstr>
      <vt:lpstr>Literature Survey</vt:lpstr>
      <vt:lpstr>Literature Survey - TransE </vt:lpstr>
      <vt:lpstr>Literature Survey - TransE </vt:lpstr>
      <vt:lpstr>Literature Survey - TransE </vt:lpstr>
      <vt:lpstr>Literature Survey -RotatE  </vt:lpstr>
      <vt:lpstr>Literature Survey -RotatE  </vt:lpstr>
      <vt:lpstr>Literature Survey -RotatE  </vt:lpstr>
      <vt:lpstr>Literature Survey -DistMult  </vt:lpstr>
      <vt:lpstr>Literature Survey -DistMult  </vt:lpstr>
      <vt:lpstr>Literature Survey -DistMult  </vt:lpstr>
      <vt:lpstr>Literature Survey  </vt:lpstr>
      <vt:lpstr>Literature Survey</vt:lpstr>
      <vt:lpstr>Literature Survey</vt:lpstr>
      <vt:lpstr>Literature Survey</vt:lpstr>
      <vt:lpstr>Literature Survey</vt:lpstr>
      <vt:lpstr>Literature Survey</vt:lpstr>
      <vt:lpstr>Literature Survey</vt:lpstr>
      <vt:lpstr>OBJECTIVE</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Drug Repositioning using Knowledge Graph and AI</dc:title>
  <cp:lastModifiedBy>Pitani Srichakri</cp:lastModifiedBy>
  <cp:revision>72</cp:revision>
  <dcterms:modified xsi:type="dcterms:W3CDTF">2024-04-15T20:19:32Z</dcterms:modified>
</cp:coreProperties>
</file>