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4"/>
  </p:notesMasterIdLst>
  <p:sldIdLst>
    <p:sldId id="282" r:id="rId2"/>
    <p:sldId id="284" r:id="rId3"/>
    <p:sldId id="278" r:id="rId4"/>
    <p:sldId id="298" r:id="rId5"/>
    <p:sldId id="285" r:id="rId6"/>
    <p:sldId id="261" r:id="rId7"/>
    <p:sldId id="275" r:id="rId8"/>
    <p:sldId id="299" r:id="rId9"/>
    <p:sldId id="300" r:id="rId10"/>
    <p:sldId id="301" r:id="rId11"/>
    <p:sldId id="296" r:id="rId12"/>
    <p:sldId id="29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4" d="100"/>
          <a:sy n="44" d="100"/>
        </p:scale>
        <p:origin x="60" y="436"/>
      </p:cViewPr>
      <p:guideLst>
        <p:guide orient="horz" pos="2160"/>
        <p:guide pos="3840"/>
      </p:guideLst>
    </p:cSldViewPr>
  </p:slideViewPr>
  <p:notesTextViewPr>
    <p:cViewPr>
      <p:scale>
        <a:sx n="1" d="1"/>
        <a:sy n="1" d="1"/>
      </p:scale>
      <p:origin x="0" y="0"/>
    </p:cViewPr>
  </p:notesTextViewPr>
  <p:sorterViewPr>
    <p:cViewPr>
      <p:scale>
        <a:sx n="100" d="100"/>
        <a:sy n="100" d="100"/>
      </p:scale>
      <p:origin x="0" y="-689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4AF5A1-F406-4B2E-AD07-0A9C11EC6C0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4ED3DA8-1AE6-4C83-9C4D-B14378EFFA29}">
      <dgm:prSet/>
      <dgm:spPr/>
      <dgm:t>
        <a:bodyPr/>
        <a:lstStyle/>
        <a:p>
          <a:pPr algn="just"/>
          <a:r>
            <a:rPr lang="en-US" dirty="0"/>
            <a:t>The purpose of this project is to render data and visualizations relating to various elements determining quality of harbor water in New York, to users. The data includes findings of the DEP(NY). The output of this project is the culmination of following skills:</a:t>
          </a:r>
        </a:p>
      </dgm:t>
    </dgm:pt>
    <dgm:pt modelId="{BC1B29E3-9EB9-4CA0-9CA7-39F651928567}" type="parTrans" cxnId="{9740DD59-6FD6-451B-8192-50279EE141F8}">
      <dgm:prSet/>
      <dgm:spPr/>
      <dgm:t>
        <a:bodyPr/>
        <a:lstStyle/>
        <a:p>
          <a:endParaRPr lang="en-US"/>
        </a:p>
      </dgm:t>
    </dgm:pt>
    <dgm:pt modelId="{433C7E7E-B0AB-4452-B036-01D50542C434}" type="sibTrans" cxnId="{9740DD59-6FD6-451B-8192-50279EE141F8}">
      <dgm:prSet/>
      <dgm:spPr/>
      <dgm:t>
        <a:bodyPr/>
        <a:lstStyle/>
        <a:p>
          <a:endParaRPr lang="en-US"/>
        </a:p>
      </dgm:t>
    </dgm:pt>
    <dgm:pt modelId="{F1B439A7-168D-4348-AF71-0B3F4CDE2190}">
      <dgm:prSet/>
      <dgm:spPr/>
      <dgm:t>
        <a:bodyPr/>
        <a:lstStyle/>
        <a:p>
          <a:r>
            <a:rPr lang="en-US"/>
            <a:t>•	Data Warehousing: Data Extraction, Transformation, and Loading</a:t>
          </a:r>
        </a:p>
      </dgm:t>
    </dgm:pt>
    <dgm:pt modelId="{55EA84C6-25E8-4B01-8519-703EE6305DD5}" type="parTrans" cxnId="{C284AF1F-9463-446C-9AA1-C3E73BC81633}">
      <dgm:prSet/>
      <dgm:spPr/>
      <dgm:t>
        <a:bodyPr/>
        <a:lstStyle/>
        <a:p>
          <a:endParaRPr lang="en-US"/>
        </a:p>
      </dgm:t>
    </dgm:pt>
    <dgm:pt modelId="{D5B5FAAE-65A8-4299-B50B-2EDDA806BDAA}" type="sibTrans" cxnId="{C284AF1F-9463-446C-9AA1-C3E73BC81633}">
      <dgm:prSet/>
      <dgm:spPr/>
      <dgm:t>
        <a:bodyPr/>
        <a:lstStyle/>
        <a:p>
          <a:endParaRPr lang="en-US"/>
        </a:p>
      </dgm:t>
    </dgm:pt>
    <dgm:pt modelId="{22327077-E983-48E9-AC61-C95B14AC9075}">
      <dgm:prSet/>
      <dgm:spPr/>
      <dgm:t>
        <a:bodyPr/>
        <a:lstStyle/>
        <a:p>
          <a:r>
            <a:rPr lang="en-US"/>
            <a:t>•	Data Wrangling </a:t>
          </a:r>
        </a:p>
      </dgm:t>
    </dgm:pt>
    <dgm:pt modelId="{D1F3E431-92AD-4910-9D71-A4000F2248E7}" type="parTrans" cxnId="{58D92D88-6DE3-4390-83B6-B45D897FFB9E}">
      <dgm:prSet/>
      <dgm:spPr/>
      <dgm:t>
        <a:bodyPr/>
        <a:lstStyle/>
        <a:p>
          <a:endParaRPr lang="en-US"/>
        </a:p>
      </dgm:t>
    </dgm:pt>
    <dgm:pt modelId="{E1F2C295-2742-4697-A801-57B8D40E9968}" type="sibTrans" cxnId="{58D92D88-6DE3-4390-83B6-B45D897FFB9E}">
      <dgm:prSet/>
      <dgm:spPr/>
      <dgm:t>
        <a:bodyPr/>
        <a:lstStyle/>
        <a:p>
          <a:endParaRPr lang="en-US"/>
        </a:p>
      </dgm:t>
    </dgm:pt>
    <dgm:pt modelId="{535EDFF8-C6B6-495A-BE23-1A2D1DAAA3DE}">
      <dgm:prSet/>
      <dgm:spPr/>
      <dgm:t>
        <a:bodyPr/>
        <a:lstStyle/>
        <a:p>
          <a:r>
            <a:rPr lang="en-US"/>
            <a:t>•	Data Visualization</a:t>
          </a:r>
        </a:p>
      </dgm:t>
    </dgm:pt>
    <dgm:pt modelId="{4146A394-71BD-450D-AFB8-82BDAA54577C}" type="parTrans" cxnId="{F2774315-E498-4CEC-9E68-D86A4C10F96E}">
      <dgm:prSet/>
      <dgm:spPr/>
      <dgm:t>
        <a:bodyPr/>
        <a:lstStyle/>
        <a:p>
          <a:endParaRPr lang="en-US"/>
        </a:p>
      </dgm:t>
    </dgm:pt>
    <dgm:pt modelId="{BE04BD39-8549-4CAA-957E-97AE83199677}" type="sibTrans" cxnId="{F2774315-E498-4CEC-9E68-D86A4C10F96E}">
      <dgm:prSet/>
      <dgm:spPr/>
      <dgm:t>
        <a:bodyPr/>
        <a:lstStyle/>
        <a:p>
          <a:endParaRPr lang="en-US"/>
        </a:p>
      </dgm:t>
    </dgm:pt>
    <dgm:pt modelId="{18166E31-5371-4256-AE25-915252B4C2EE}">
      <dgm:prSet custT="1"/>
      <dgm:spPr/>
      <dgm:t>
        <a:bodyPr/>
        <a:lstStyle/>
        <a:p>
          <a:pPr algn="just"/>
          <a:r>
            <a:rPr lang="en-US" sz="1400" kern="1200" dirty="0">
              <a:solidFill>
                <a:srgbClr val="000000">
                  <a:hueOff val="0"/>
                  <a:satOff val="0"/>
                  <a:lumOff val="0"/>
                  <a:alphaOff val="0"/>
                </a:srgbClr>
              </a:solidFill>
              <a:latin typeface="Calibri"/>
              <a:ea typeface="+mn-ea"/>
              <a:cs typeface="+mn-cs"/>
            </a:rPr>
            <a:t>*     Apart from demonstrating technical abilities , the team created an interactive dashboard where in users can view the changing water quality without getting into nitty gritty of data, if they want they can look into raw data, as well.</a:t>
          </a:r>
        </a:p>
      </dgm:t>
    </dgm:pt>
    <dgm:pt modelId="{6CFFD5DD-8059-436C-A678-E7BEE23630B6}" type="parTrans" cxnId="{DE2CD727-6FF6-43CB-BD1D-7C5786B3A263}">
      <dgm:prSet/>
      <dgm:spPr/>
      <dgm:t>
        <a:bodyPr/>
        <a:lstStyle/>
        <a:p>
          <a:endParaRPr lang="en-US"/>
        </a:p>
      </dgm:t>
    </dgm:pt>
    <dgm:pt modelId="{224A185C-251A-47C9-9F59-772C0AD46EC9}" type="sibTrans" cxnId="{DE2CD727-6FF6-43CB-BD1D-7C5786B3A263}">
      <dgm:prSet/>
      <dgm:spPr/>
      <dgm:t>
        <a:bodyPr/>
        <a:lstStyle/>
        <a:p>
          <a:endParaRPr lang="en-US"/>
        </a:p>
      </dgm:t>
    </dgm:pt>
    <dgm:pt modelId="{DD6E5CAD-BD6C-41ED-800F-D3EFF915E067}" type="pres">
      <dgm:prSet presAssocID="{214AF5A1-F406-4B2E-AD07-0A9C11EC6C0F}" presName="root" presStyleCnt="0">
        <dgm:presLayoutVars>
          <dgm:dir/>
          <dgm:resizeHandles val="exact"/>
        </dgm:presLayoutVars>
      </dgm:prSet>
      <dgm:spPr/>
    </dgm:pt>
    <dgm:pt modelId="{3DC76AD4-EEF4-4E74-959C-B174FEB28AEB}" type="pres">
      <dgm:prSet presAssocID="{C4ED3DA8-1AE6-4C83-9C4D-B14378EFFA29}" presName="compNode" presStyleCnt="0"/>
      <dgm:spPr/>
    </dgm:pt>
    <dgm:pt modelId="{A65B58A7-D947-41CE-82A6-8ADF5347C584}" type="pres">
      <dgm:prSet presAssocID="{C4ED3DA8-1AE6-4C83-9C4D-B14378EFFA29}" presName="bgRect" presStyleLbl="bgShp" presStyleIdx="0" presStyleCnt="5"/>
      <dgm:spPr/>
    </dgm:pt>
    <dgm:pt modelId="{B49941C0-F46F-477D-BB95-DF0B55A21027}" type="pres">
      <dgm:prSet presAssocID="{C4ED3DA8-1AE6-4C83-9C4D-B14378EFFA2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ation with Checklist"/>
        </a:ext>
      </dgm:extLst>
    </dgm:pt>
    <dgm:pt modelId="{A6FDD681-FBCF-4DE3-B442-F14940838C50}" type="pres">
      <dgm:prSet presAssocID="{C4ED3DA8-1AE6-4C83-9C4D-B14378EFFA29}" presName="spaceRect" presStyleCnt="0"/>
      <dgm:spPr/>
    </dgm:pt>
    <dgm:pt modelId="{781E3687-A9B7-4060-962E-1A9605AE3DF2}" type="pres">
      <dgm:prSet presAssocID="{C4ED3DA8-1AE6-4C83-9C4D-B14378EFFA29}" presName="parTx" presStyleLbl="revTx" presStyleIdx="0" presStyleCnt="5">
        <dgm:presLayoutVars>
          <dgm:chMax val="0"/>
          <dgm:chPref val="0"/>
        </dgm:presLayoutVars>
      </dgm:prSet>
      <dgm:spPr/>
    </dgm:pt>
    <dgm:pt modelId="{C26F3487-FF50-496F-88FF-8160941E2451}" type="pres">
      <dgm:prSet presAssocID="{433C7E7E-B0AB-4452-B036-01D50542C434}" presName="sibTrans" presStyleCnt="0"/>
      <dgm:spPr/>
    </dgm:pt>
    <dgm:pt modelId="{F06DBDB3-9D60-4738-AF06-3697F5635AB7}" type="pres">
      <dgm:prSet presAssocID="{F1B439A7-168D-4348-AF71-0B3F4CDE2190}" presName="compNode" presStyleCnt="0"/>
      <dgm:spPr/>
    </dgm:pt>
    <dgm:pt modelId="{56E3F9D2-F33A-4655-808B-3AD4341DDC6B}" type="pres">
      <dgm:prSet presAssocID="{F1B439A7-168D-4348-AF71-0B3F4CDE2190}" presName="bgRect" presStyleLbl="bgShp" presStyleIdx="1" presStyleCnt="5"/>
      <dgm:spPr/>
    </dgm:pt>
    <dgm:pt modelId="{E53872A4-519D-425C-B750-F482EE9F82E4}" type="pres">
      <dgm:prSet presAssocID="{F1B439A7-168D-4348-AF71-0B3F4CDE219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4441630A-C6D6-4508-8F7F-66AAF7A7310D}" type="pres">
      <dgm:prSet presAssocID="{F1B439A7-168D-4348-AF71-0B3F4CDE2190}" presName="spaceRect" presStyleCnt="0"/>
      <dgm:spPr/>
    </dgm:pt>
    <dgm:pt modelId="{F1AE0340-16F3-4E2D-BF91-FBE74751F769}" type="pres">
      <dgm:prSet presAssocID="{F1B439A7-168D-4348-AF71-0B3F4CDE2190}" presName="parTx" presStyleLbl="revTx" presStyleIdx="1" presStyleCnt="5">
        <dgm:presLayoutVars>
          <dgm:chMax val="0"/>
          <dgm:chPref val="0"/>
        </dgm:presLayoutVars>
      </dgm:prSet>
      <dgm:spPr/>
    </dgm:pt>
    <dgm:pt modelId="{9139AE2D-D960-4416-B130-E21DF243264F}" type="pres">
      <dgm:prSet presAssocID="{D5B5FAAE-65A8-4299-B50B-2EDDA806BDAA}" presName="sibTrans" presStyleCnt="0"/>
      <dgm:spPr/>
    </dgm:pt>
    <dgm:pt modelId="{A4EF1328-E54C-479E-A1C2-D82A5D7A3329}" type="pres">
      <dgm:prSet presAssocID="{22327077-E983-48E9-AC61-C95B14AC9075}" presName="compNode" presStyleCnt="0"/>
      <dgm:spPr/>
    </dgm:pt>
    <dgm:pt modelId="{06DD0280-F509-4944-96DC-B28FD70ACFA7}" type="pres">
      <dgm:prSet presAssocID="{22327077-E983-48E9-AC61-C95B14AC9075}" presName="bgRect" presStyleLbl="bgShp" presStyleIdx="2" presStyleCnt="5"/>
      <dgm:spPr/>
    </dgm:pt>
    <dgm:pt modelId="{36A1A2AB-44B4-46D1-9438-81AD360EC16F}" type="pres">
      <dgm:prSet presAssocID="{22327077-E983-48E9-AC61-C95B14AC907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yncing Cloud"/>
        </a:ext>
      </dgm:extLst>
    </dgm:pt>
    <dgm:pt modelId="{4A2DD8C4-D310-44A8-947C-8E8001F8A6F7}" type="pres">
      <dgm:prSet presAssocID="{22327077-E983-48E9-AC61-C95B14AC9075}" presName="spaceRect" presStyleCnt="0"/>
      <dgm:spPr/>
    </dgm:pt>
    <dgm:pt modelId="{EE6A7A02-8C7C-46E4-A85B-1C63F57448A6}" type="pres">
      <dgm:prSet presAssocID="{22327077-E983-48E9-AC61-C95B14AC9075}" presName="parTx" presStyleLbl="revTx" presStyleIdx="2" presStyleCnt="5">
        <dgm:presLayoutVars>
          <dgm:chMax val="0"/>
          <dgm:chPref val="0"/>
        </dgm:presLayoutVars>
      </dgm:prSet>
      <dgm:spPr/>
    </dgm:pt>
    <dgm:pt modelId="{888232EC-2B2C-45B3-ACEA-000EA913CF9A}" type="pres">
      <dgm:prSet presAssocID="{E1F2C295-2742-4697-A801-57B8D40E9968}" presName="sibTrans" presStyleCnt="0"/>
      <dgm:spPr/>
    </dgm:pt>
    <dgm:pt modelId="{B8040314-7AFD-487B-8FBA-CA40650AD91C}" type="pres">
      <dgm:prSet presAssocID="{535EDFF8-C6B6-495A-BE23-1A2D1DAAA3DE}" presName="compNode" presStyleCnt="0"/>
      <dgm:spPr/>
    </dgm:pt>
    <dgm:pt modelId="{494FAC9B-925E-4563-8707-BFF711E1D0D6}" type="pres">
      <dgm:prSet presAssocID="{535EDFF8-C6B6-495A-BE23-1A2D1DAAA3DE}" presName="bgRect" presStyleLbl="bgShp" presStyleIdx="3" presStyleCnt="5"/>
      <dgm:spPr/>
    </dgm:pt>
    <dgm:pt modelId="{2912D02B-876B-4CE0-8C13-0FC410AB739F}" type="pres">
      <dgm:prSet presAssocID="{535EDFF8-C6B6-495A-BE23-1A2D1DAAA3D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tistics"/>
        </a:ext>
      </dgm:extLst>
    </dgm:pt>
    <dgm:pt modelId="{7D80A836-EA05-44F6-945B-9867CD7E7E5F}" type="pres">
      <dgm:prSet presAssocID="{535EDFF8-C6B6-495A-BE23-1A2D1DAAA3DE}" presName="spaceRect" presStyleCnt="0"/>
      <dgm:spPr/>
    </dgm:pt>
    <dgm:pt modelId="{F2E9E9D7-1E1C-459C-B9EA-5025986F217A}" type="pres">
      <dgm:prSet presAssocID="{535EDFF8-C6B6-495A-BE23-1A2D1DAAA3DE}" presName="parTx" presStyleLbl="revTx" presStyleIdx="3" presStyleCnt="5">
        <dgm:presLayoutVars>
          <dgm:chMax val="0"/>
          <dgm:chPref val="0"/>
        </dgm:presLayoutVars>
      </dgm:prSet>
      <dgm:spPr/>
    </dgm:pt>
    <dgm:pt modelId="{CD166D9F-35F8-4195-B4DF-2434DA3CB612}" type="pres">
      <dgm:prSet presAssocID="{BE04BD39-8549-4CAA-957E-97AE83199677}" presName="sibTrans" presStyleCnt="0"/>
      <dgm:spPr/>
    </dgm:pt>
    <dgm:pt modelId="{25B87D2C-844D-453C-8756-F31BA5035807}" type="pres">
      <dgm:prSet presAssocID="{18166E31-5371-4256-AE25-915252B4C2EE}" presName="compNode" presStyleCnt="0"/>
      <dgm:spPr/>
    </dgm:pt>
    <dgm:pt modelId="{220BC350-A386-4611-9FEB-F5F9C259B681}" type="pres">
      <dgm:prSet presAssocID="{18166E31-5371-4256-AE25-915252B4C2EE}" presName="bgRect" presStyleLbl="bgShp" presStyleIdx="4" presStyleCnt="5"/>
      <dgm:spPr/>
    </dgm:pt>
    <dgm:pt modelId="{E307513B-7476-467B-9273-1B1553A52310}" type="pres">
      <dgm:prSet presAssocID="{18166E31-5371-4256-AE25-915252B4C2E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Influencer"/>
        </a:ext>
      </dgm:extLst>
    </dgm:pt>
    <dgm:pt modelId="{B28B9D16-CE89-4447-AD6B-EB6D49431C18}" type="pres">
      <dgm:prSet presAssocID="{18166E31-5371-4256-AE25-915252B4C2EE}" presName="spaceRect" presStyleCnt="0"/>
      <dgm:spPr/>
    </dgm:pt>
    <dgm:pt modelId="{8A8B7F42-D67C-463C-B84E-B7A0940B3ABF}" type="pres">
      <dgm:prSet presAssocID="{18166E31-5371-4256-AE25-915252B4C2EE}" presName="parTx" presStyleLbl="revTx" presStyleIdx="4" presStyleCnt="5">
        <dgm:presLayoutVars>
          <dgm:chMax val="0"/>
          <dgm:chPref val="0"/>
        </dgm:presLayoutVars>
      </dgm:prSet>
      <dgm:spPr/>
    </dgm:pt>
  </dgm:ptLst>
  <dgm:cxnLst>
    <dgm:cxn modelId="{F2774315-E498-4CEC-9E68-D86A4C10F96E}" srcId="{214AF5A1-F406-4B2E-AD07-0A9C11EC6C0F}" destId="{535EDFF8-C6B6-495A-BE23-1A2D1DAAA3DE}" srcOrd="3" destOrd="0" parTransId="{4146A394-71BD-450D-AFB8-82BDAA54577C}" sibTransId="{BE04BD39-8549-4CAA-957E-97AE83199677}"/>
    <dgm:cxn modelId="{08DAC516-170E-4EDC-A527-8BF64EF71948}" type="presOf" srcId="{F1B439A7-168D-4348-AF71-0B3F4CDE2190}" destId="{F1AE0340-16F3-4E2D-BF91-FBE74751F769}" srcOrd="0" destOrd="0" presId="urn:microsoft.com/office/officeart/2018/2/layout/IconVerticalSolidList"/>
    <dgm:cxn modelId="{73970318-8683-49E4-B7F8-80E61D2DA7B7}" type="presOf" srcId="{214AF5A1-F406-4B2E-AD07-0A9C11EC6C0F}" destId="{DD6E5CAD-BD6C-41ED-800F-D3EFF915E067}" srcOrd="0" destOrd="0" presId="urn:microsoft.com/office/officeart/2018/2/layout/IconVerticalSolidList"/>
    <dgm:cxn modelId="{C284AF1F-9463-446C-9AA1-C3E73BC81633}" srcId="{214AF5A1-F406-4B2E-AD07-0A9C11EC6C0F}" destId="{F1B439A7-168D-4348-AF71-0B3F4CDE2190}" srcOrd="1" destOrd="0" parTransId="{55EA84C6-25E8-4B01-8519-703EE6305DD5}" sibTransId="{D5B5FAAE-65A8-4299-B50B-2EDDA806BDAA}"/>
    <dgm:cxn modelId="{DE2CD727-6FF6-43CB-BD1D-7C5786B3A263}" srcId="{214AF5A1-F406-4B2E-AD07-0A9C11EC6C0F}" destId="{18166E31-5371-4256-AE25-915252B4C2EE}" srcOrd="4" destOrd="0" parTransId="{6CFFD5DD-8059-436C-A678-E7BEE23630B6}" sibTransId="{224A185C-251A-47C9-9F59-772C0AD46EC9}"/>
    <dgm:cxn modelId="{6BAC6837-DBA4-4E5D-A925-67F7E949C80C}" type="presOf" srcId="{535EDFF8-C6B6-495A-BE23-1A2D1DAAA3DE}" destId="{F2E9E9D7-1E1C-459C-B9EA-5025986F217A}" srcOrd="0" destOrd="0" presId="urn:microsoft.com/office/officeart/2018/2/layout/IconVerticalSolidList"/>
    <dgm:cxn modelId="{FA25A472-FDA7-4522-96AD-6C0DC24620B3}" type="presOf" srcId="{22327077-E983-48E9-AC61-C95B14AC9075}" destId="{EE6A7A02-8C7C-46E4-A85B-1C63F57448A6}" srcOrd="0" destOrd="0" presId="urn:microsoft.com/office/officeart/2018/2/layout/IconVerticalSolidList"/>
    <dgm:cxn modelId="{9740DD59-6FD6-451B-8192-50279EE141F8}" srcId="{214AF5A1-F406-4B2E-AD07-0A9C11EC6C0F}" destId="{C4ED3DA8-1AE6-4C83-9C4D-B14378EFFA29}" srcOrd="0" destOrd="0" parTransId="{BC1B29E3-9EB9-4CA0-9CA7-39F651928567}" sibTransId="{433C7E7E-B0AB-4452-B036-01D50542C434}"/>
    <dgm:cxn modelId="{58D92D88-6DE3-4390-83B6-B45D897FFB9E}" srcId="{214AF5A1-F406-4B2E-AD07-0A9C11EC6C0F}" destId="{22327077-E983-48E9-AC61-C95B14AC9075}" srcOrd="2" destOrd="0" parTransId="{D1F3E431-92AD-4910-9D71-A4000F2248E7}" sibTransId="{E1F2C295-2742-4697-A801-57B8D40E9968}"/>
    <dgm:cxn modelId="{E69957A0-4D7D-4432-A8B9-C3793E21EFB7}" type="presOf" srcId="{18166E31-5371-4256-AE25-915252B4C2EE}" destId="{8A8B7F42-D67C-463C-B84E-B7A0940B3ABF}" srcOrd="0" destOrd="0" presId="urn:microsoft.com/office/officeart/2018/2/layout/IconVerticalSolidList"/>
    <dgm:cxn modelId="{E85BE3C3-0244-4E1A-B17C-45B2853DAAFA}" type="presOf" srcId="{C4ED3DA8-1AE6-4C83-9C4D-B14378EFFA29}" destId="{781E3687-A9B7-4060-962E-1A9605AE3DF2}" srcOrd="0" destOrd="0" presId="urn:microsoft.com/office/officeart/2018/2/layout/IconVerticalSolidList"/>
    <dgm:cxn modelId="{5EF03B29-DA61-4393-9D58-F1CB64A9527A}" type="presParOf" srcId="{DD6E5CAD-BD6C-41ED-800F-D3EFF915E067}" destId="{3DC76AD4-EEF4-4E74-959C-B174FEB28AEB}" srcOrd="0" destOrd="0" presId="urn:microsoft.com/office/officeart/2018/2/layout/IconVerticalSolidList"/>
    <dgm:cxn modelId="{3632AE06-D460-4969-BE5B-C679181989A8}" type="presParOf" srcId="{3DC76AD4-EEF4-4E74-959C-B174FEB28AEB}" destId="{A65B58A7-D947-41CE-82A6-8ADF5347C584}" srcOrd="0" destOrd="0" presId="urn:microsoft.com/office/officeart/2018/2/layout/IconVerticalSolidList"/>
    <dgm:cxn modelId="{CBB4E4FD-B413-40B0-BBEE-932092BC1C47}" type="presParOf" srcId="{3DC76AD4-EEF4-4E74-959C-B174FEB28AEB}" destId="{B49941C0-F46F-477D-BB95-DF0B55A21027}" srcOrd="1" destOrd="0" presId="urn:microsoft.com/office/officeart/2018/2/layout/IconVerticalSolidList"/>
    <dgm:cxn modelId="{56AC39B4-2D97-4490-9C45-1322FB2225BD}" type="presParOf" srcId="{3DC76AD4-EEF4-4E74-959C-B174FEB28AEB}" destId="{A6FDD681-FBCF-4DE3-B442-F14940838C50}" srcOrd="2" destOrd="0" presId="urn:microsoft.com/office/officeart/2018/2/layout/IconVerticalSolidList"/>
    <dgm:cxn modelId="{C79E9A12-ACC1-45E8-8D15-3A32E4C801D4}" type="presParOf" srcId="{3DC76AD4-EEF4-4E74-959C-B174FEB28AEB}" destId="{781E3687-A9B7-4060-962E-1A9605AE3DF2}" srcOrd="3" destOrd="0" presId="urn:microsoft.com/office/officeart/2018/2/layout/IconVerticalSolidList"/>
    <dgm:cxn modelId="{CDD7A22E-0EF9-4619-B861-3B471F367AE5}" type="presParOf" srcId="{DD6E5CAD-BD6C-41ED-800F-D3EFF915E067}" destId="{C26F3487-FF50-496F-88FF-8160941E2451}" srcOrd="1" destOrd="0" presId="urn:microsoft.com/office/officeart/2018/2/layout/IconVerticalSolidList"/>
    <dgm:cxn modelId="{5EDE7B9C-2BDA-4C13-BB6B-C71674DF2A72}" type="presParOf" srcId="{DD6E5CAD-BD6C-41ED-800F-D3EFF915E067}" destId="{F06DBDB3-9D60-4738-AF06-3697F5635AB7}" srcOrd="2" destOrd="0" presId="urn:microsoft.com/office/officeart/2018/2/layout/IconVerticalSolidList"/>
    <dgm:cxn modelId="{72F8EC3F-25A2-43ED-AB1E-0C40BCEC05D7}" type="presParOf" srcId="{F06DBDB3-9D60-4738-AF06-3697F5635AB7}" destId="{56E3F9D2-F33A-4655-808B-3AD4341DDC6B}" srcOrd="0" destOrd="0" presId="urn:microsoft.com/office/officeart/2018/2/layout/IconVerticalSolidList"/>
    <dgm:cxn modelId="{9CAF30E7-9C67-4EE7-BEA3-80A13F9DC711}" type="presParOf" srcId="{F06DBDB3-9D60-4738-AF06-3697F5635AB7}" destId="{E53872A4-519D-425C-B750-F482EE9F82E4}" srcOrd="1" destOrd="0" presId="urn:microsoft.com/office/officeart/2018/2/layout/IconVerticalSolidList"/>
    <dgm:cxn modelId="{FABE00B5-F942-499B-811E-3A30996EEC64}" type="presParOf" srcId="{F06DBDB3-9D60-4738-AF06-3697F5635AB7}" destId="{4441630A-C6D6-4508-8F7F-66AAF7A7310D}" srcOrd="2" destOrd="0" presId="urn:microsoft.com/office/officeart/2018/2/layout/IconVerticalSolidList"/>
    <dgm:cxn modelId="{FCEDF70B-DBBC-4A09-A8B9-5D3A24FD95D6}" type="presParOf" srcId="{F06DBDB3-9D60-4738-AF06-3697F5635AB7}" destId="{F1AE0340-16F3-4E2D-BF91-FBE74751F769}" srcOrd="3" destOrd="0" presId="urn:microsoft.com/office/officeart/2018/2/layout/IconVerticalSolidList"/>
    <dgm:cxn modelId="{BC9B36F5-1C1F-4635-B4D1-A68570FB8B71}" type="presParOf" srcId="{DD6E5CAD-BD6C-41ED-800F-D3EFF915E067}" destId="{9139AE2D-D960-4416-B130-E21DF243264F}" srcOrd="3" destOrd="0" presId="urn:microsoft.com/office/officeart/2018/2/layout/IconVerticalSolidList"/>
    <dgm:cxn modelId="{2582251F-29A2-45AD-A18D-6680FAD08C55}" type="presParOf" srcId="{DD6E5CAD-BD6C-41ED-800F-D3EFF915E067}" destId="{A4EF1328-E54C-479E-A1C2-D82A5D7A3329}" srcOrd="4" destOrd="0" presId="urn:microsoft.com/office/officeart/2018/2/layout/IconVerticalSolidList"/>
    <dgm:cxn modelId="{8773AC0D-AB11-460C-BDC8-D3F90E3D02C0}" type="presParOf" srcId="{A4EF1328-E54C-479E-A1C2-D82A5D7A3329}" destId="{06DD0280-F509-4944-96DC-B28FD70ACFA7}" srcOrd="0" destOrd="0" presId="urn:microsoft.com/office/officeart/2018/2/layout/IconVerticalSolidList"/>
    <dgm:cxn modelId="{CAACDD19-40A7-4338-A24F-AEC6F3BC8F62}" type="presParOf" srcId="{A4EF1328-E54C-479E-A1C2-D82A5D7A3329}" destId="{36A1A2AB-44B4-46D1-9438-81AD360EC16F}" srcOrd="1" destOrd="0" presId="urn:microsoft.com/office/officeart/2018/2/layout/IconVerticalSolidList"/>
    <dgm:cxn modelId="{F4A41DB9-C1D3-4E26-B09E-583E5C933FCC}" type="presParOf" srcId="{A4EF1328-E54C-479E-A1C2-D82A5D7A3329}" destId="{4A2DD8C4-D310-44A8-947C-8E8001F8A6F7}" srcOrd="2" destOrd="0" presId="urn:microsoft.com/office/officeart/2018/2/layout/IconVerticalSolidList"/>
    <dgm:cxn modelId="{F323A526-935F-4999-9D01-A15D19039336}" type="presParOf" srcId="{A4EF1328-E54C-479E-A1C2-D82A5D7A3329}" destId="{EE6A7A02-8C7C-46E4-A85B-1C63F57448A6}" srcOrd="3" destOrd="0" presId="urn:microsoft.com/office/officeart/2018/2/layout/IconVerticalSolidList"/>
    <dgm:cxn modelId="{3A23A9E4-C730-4A42-B84F-77A0BC7A3177}" type="presParOf" srcId="{DD6E5CAD-BD6C-41ED-800F-D3EFF915E067}" destId="{888232EC-2B2C-45B3-ACEA-000EA913CF9A}" srcOrd="5" destOrd="0" presId="urn:microsoft.com/office/officeart/2018/2/layout/IconVerticalSolidList"/>
    <dgm:cxn modelId="{E9EF528D-E787-4070-B80A-2A5475B680E3}" type="presParOf" srcId="{DD6E5CAD-BD6C-41ED-800F-D3EFF915E067}" destId="{B8040314-7AFD-487B-8FBA-CA40650AD91C}" srcOrd="6" destOrd="0" presId="urn:microsoft.com/office/officeart/2018/2/layout/IconVerticalSolidList"/>
    <dgm:cxn modelId="{B0BD66DB-283F-45C9-B4DD-1B9751BA24C7}" type="presParOf" srcId="{B8040314-7AFD-487B-8FBA-CA40650AD91C}" destId="{494FAC9B-925E-4563-8707-BFF711E1D0D6}" srcOrd="0" destOrd="0" presId="urn:microsoft.com/office/officeart/2018/2/layout/IconVerticalSolidList"/>
    <dgm:cxn modelId="{20F3F298-184B-4AA6-B4B7-8E93C4E223C1}" type="presParOf" srcId="{B8040314-7AFD-487B-8FBA-CA40650AD91C}" destId="{2912D02B-876B-4CE0-8C13-0FC410AB739F}" srcOrd="1" destOrd="0" presId="urn:microsoft.com/office/officeart/2018/2/layout/IconVerticalSolidList"/>
    <dgm:cxn modelId="{72D78C20-EA55-409E-98A2-F81255D0031F}" type="presParOf" srcId="{B8040314-7AFD-487B-8FBA-CA40650AD91C}" destId="{7D80A836-EA05-44F6-945B-9867CD7E7E5F}" srcOrd="2" destOrd="0" presId="urn:microsoft.com/office/officeart/2018/2/layout/IconVerticalSolidList"/>
    <dgm:cxn modelId="{71622469-9E59-4783-A2F4-80CF7F9A2F37}" type="presParOf" srcId="{B8040314-7AFD-487B-8FBA-CA40650AD91C}" destId="{F2E9E9D7-1E1C-459C-B9EA-5025986F217A}" srcOrd="3" destOrd="0" presId="urn:microsoft.com/office/officeart/2018/2/layout/IconVerticalSolidList"/>
    <dgm:cxn modelId="{E83181A2-DB23-4E5D-AC07-D1B51F578567}" type="presParOf" srcId="{DD6E5CAD-BD6C-41ED-800F-D3EFF915E067}" destId="{CD166D9F-35F8-4195-B4DF-2434DA3CB612}" srcOrd="7" destOrd="0" presId="urn:microsoft.com/office/officeart/2018/2/layout/IconVerticalSolidList"/>
    <dgm:cxn modelId="{D1A97A99-2AB8-4FDC-B1B6-CC750C7AADC3}" type="presParOf" srcId="{DD6E5CAD-BD6C-41ED-800F-D3EFF915E067}" destId="{25B87D2C-844D-453C-8756-F31BA5035807}" srcOrd="8" destOrd="0" presId="urn:microsoft.com/office/officeart/2018/2/layout/IconVerticalSolidList"/>
    <dgm:cxn modelId="{64CBA66F-4D98-462E-AECB-14F1C3849CB5}" type="presParOf" srcId="{25B87D2C-844D-453C-8756-F31BA5035807}" destId="{220BC350-A386-4611-9FEB-F5F9C259B681}" srcOrd="0" destOrd="0" presId="urn:microsoft.com/office/officeart/2018/2/layout/IconVerticalSolidList"/>
    <dgm:cxn modelId="{4BFC8118-D1E1-49A8-AE67-DC4FDD89A3CC}" type="presParOf" srcId="{25B87D2C-844D-453C-8756-F31BA5035807}" destId="{E307513B-7476-467B-9273-1B1553A52310}" srcOrd="1" destOrd="0" presId="urn:microsoft.com/office/officeart/2018/2/layout/IconVerticalSolidList"/>
    <dgm:cxn modelId="{AFBDA229-E6CE-42FA-A2E7-8C0035149055}" type="presParOf" srcId="{25B87D2C-844D-453C-8756-F31BA5035807}" destId="{B28B9D16-CE89-4447-AD6B-EB6D49431C18}" srcOrd="2" destOrd="0" presId="urn:microsoft.com/office/officeart/2018/2/layout/IconVerticalSolidList"/>
    <dgm:cxn modelId="{EC96A089-04B4-43F0-AD41-52F344B799A2}" type="presParOf" srcId="{25B87D2C-844D-453C-8756-F31BA5035807}" destId="{8A8B7F42-D67C-463C-B84E-B7A0940B3AB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5B58A7-D947-41CE-82A6-8ADF5347C584}">
      <dsp:nvSpPr>
        <dsp:cNvPr id="0" name=""/>
        <dsp:cNvSpPr/>
      </dsp:nvSpPr>
      <dsp:spPr>
        <a:xfrm>
          <a:off x="0" y="7467"/>
          <a:ext cx="6513603" cy="9487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9941C0-F46F-477D-BB95-DF0B55A21027}">
      <dsp:nvSpPr>
        <dsp:cNvPr id="0" name=""/>
        <dsp:cNvSpPr/>
      </dsp:nvSpPr>
      <dsp:spPr>
        <a:xfrm>
          <a:off x="287001" y="220939"/>
          <a:ext cx="522331" cy="5218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81E3687-A9B7-4060-962E-1A9605AE3DF2}">
      <dsp:nvSpPr>
        <dsp:cNvPr id="0" name=""/>
        <dsp:cNvSpPr/>
      </dsp:nvSpPr>
      <dsp:spPr>
        <a:xfrm>
          <a:off x="1096335" y="7467"/>
          <a:ext cx="5400384" cy="9784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49" tIns="103549" rIns="103549" bIns="103549" numCol="1" spcCol="1270" anchor="ctr" anchorCtr="0">
          <a:noAutofit/>
        </a:bodyPr>
        <a:lstStyle/>
        <a:p>
          <a:pPr marL="0" lvl="0" indent="0" algn="just" defTabSz="622300">
            <a:lnSpc>
              <a:spcPct val="90000"/>
            </a:lnSpc>
            <a:spcBef>
              <a:spcPct val="0"/>
            </a:spcBef>
            <a:spcAft>
              <a:spcPct val="35000"/>
            </a:spcAft>
            <a:buNone/>
          </a:pPr>
          <a:r>
            <a:rPr lang="en-US" sz="1400" kern="1200" dirty="0"/>
            <a:t>The purpose of this project is to render data and visualizations relating to various elements determining quality of harbor water in New York, to users. The data includes findings of the DEP(NY). The output of this project is the culmination of following skills:</a:t>
          </a:r>
        </a:p>
      </dsp:txBody>
      <dsp:txXfrm>
        <a:off x="1096335" y="7467"/>
        <a:ext cx="5400384" cy="978415"/>
      </dsp:txXfrm>
    </dsp:sp>
    <dsp:sp modelId="{56E3F9D2-F33A-4655-808B-3AD4341DDC6B}">
      <dsp:nvSpPr>
        <dsp:cNvPr id="0" name=""/>
        <dsp:cNvSpPr/>
      </dsp:nvSpPr>
      <dsp:spPr>
        <a:xfrm>
          <a:off x="0" y="1230486"/>
          <a:ext cx="6513603" cy="9487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3872A4-519D-425C-B750-F482EE9F82E4}">
      <dsp:nvSpPr>
        <dsp:cNvPr id="0" name=""/>
        <dsp:cNvSpPr/>
      </dsp:nvSpPr>
      <dsp:spPr>
        <a:xfrm>
          <a:off x="287001" y="1443958"/>
          <a:ext cx="522331" cy="5218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1AE0340-16F3-4E2D-BF91-FBE74751F769}">
      <dsp:nvSpPr>
        <dsp:cNvPr id="0" name=""/>
        <dsp:cNvSpPr/>
      </dsp:nvSpPr>
      <dsp:spPr>
        <a:xfrm>
          <a:off x="1096335" y="1230486"/>
          <a:ext cx="5400384" cy="9784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49" tIns="103549" rIns="103549" bIns="103549" numCol="1" spcCol="1270" anchor="ctr" anchorCtr="0">
          <a:noAutofit/>
        </a:bodyPr>
        <a:lstStyle/>
        <a:p>
          <a:pPr marL="0" lvl="0" indent="0" algn="l" defTabSz="622300">
            <a:lnSpc>
              <a:spcPct val="90000"/>
            </a:lnSpc>
            <a:spcBef>
              <a:spcPct val="0"/>
            </a:spcBef>
            <a:spcAft>
              <a:spcPct val="35000"/>
            </a:spcAft>
            <a:buNone/>
          </a:pPr>
          <a:r>
            <a:rPr lang="en-US" sz="1400" kern="1200"/>
            <a:t>•	Data Warehousing: Data Extraction, Transformation, and Loading</a:t>
          </a:r>
        </a:p>
      </dsp:txBody>
      <dsp:txXfrm>
        <a:off x="1096335" y="1230486"/>
        <a:ext cx="5400384" cy="978415"/>
      </dsp:txXfrm>
    </dsp:sp>
    <dsp:sp modelId="{06DD0280-F509-4944-96DC-B28FD70ACFA7}">
      <dsp:nvSpPr>
        <dsp:cNvPr id="0" name=""/>
        <dsp:cNvSpPr/>
      </dsp:nvSpPr>
      <dsp:spPr>
        <a:xfrm>
          <a:off x="0" y="2453505"/>
          <a:ext cx="6513603" cy="9487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A1A2AB-44B4-46D1-9438-81AD360EC16F}">
      <dsp:nvSpPr>
        <dsp:cNvPr id="0" name=""/>
        <dsp:cNvSpPr/>
      </dsp:nvSpPr>
      <dsp:spPr>
        <a:xfrm>
          <a:off x="287001" y="2666977"/>
          <a:ext cx="522331" cy="52182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E6A7A02-8C7C-46E4-A85B-1C63F57448A6}">
      <dsp:nvSpPr>
        <dsp:cNvPr id="0" name=""/>
        <dsp:cNvSpPr/>
      </dsp:nvSpPr>
      <dsp:spPr>
        <a:xfrm>
          <a:off x="1096335" y="2453505"/>
          <a:ext cx="5400384" cy="9784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49" tIns="103549" rIns="103549" bIns="103549" numCol="1" spcCol="1270" anchor="ctr" anchorCtr="0">
          <a:noAutofit/>
        </a:bodyPr>
        <a:lstStyle/>
        <a:p>
          <a:pPr marL="0" lvl="0" indent="0" algn="l" defTabSz="622300">
            <a:lnSpc>
              <a:spcPct val="90000"/>
            </a:lnSpc>
            <a:spcBef>
              <a:spcPct val="0"/>
            </a:spcBef>
            <a:spcAft>
              <a:spcPct val="35000"/>
            </a:spcAft>
            <a:buNone/>
          </a:pPr>
          <a:r>
            <a:rPr lang="en-US" sz="1400" kern="1200"/>
            <a:t>•	Data Wrangling </a:t>
          </a:r>
        </a:p>
      </dsp:txBody>
      <dsp:txXfrm>
        <a:off x="1096335" y="2453505"/>
        <a:ext cx="5400384" cy="978415"/>
      </dsp:txXfrm>
    </dsp:sp>
    <dsp:sp modelId="{494FAC9B-925E-4563-8707-BFF711E1D0D6}">
      <dsp:nvSpPr>
        <dsp:cNvPr id="0" name=""/>
        <dsp:cNvSpPr/>
      </dsp:nvSpPr>
      <dsp:spPr>
        <a:xfrm>
          <a:off x="0" y="3676524"/>
          <a:ext cx="6513603" cy="9487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12D02B-876B-4CE0-8C13-0FC410AB739F}">
      <dsp:nvSpPr>
        <dsp:cNvPr id="0" name=""/>
        <dsp:cNvSpPr/>
      </dsp:nvSpPr>
      <dsp:spPr>
        <a:xfrm>
          <a:off x="287001" y="3889996"/>
          <a:ext cx="522331" cy="52182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2E9E9D7-1E1C-459C-B9EA-5025986F217A}">
      <dsp:nvSpPr>
        <dsp:cNvPr id="0" name=""/>
        <dsp:cNvSpPr/>
      </dsp:nvSpPr>
      <dsp:spPr>
        <a:xfrm>
          <a:off x="1096335" y="3676524"/>
          <a:ext cx="5400384" cy="9784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49" tIns="103549" rIns="103549" bIns="103549" numCol="1" spcCol="1270" anchor="ctr" anchorCtr="0">
          <a:noAutofit/>
        </a:bodyPr>
        <a:lstStyle/>
        <a:p>
          <a:pPr marL="0" lvl="0" indent="0" algn="l" defTabSz="622300">
            <a:lnSpc>
              <a:spcPct val="90000"/>
            </a:lnSpc>
            <a:spcBef>
              <a:spcPct val="0"/>
            </a:spcBef>
            <a:spcAft>
              <a:spcPct val="35000"/>
            </a:spcAft>
            <a:buNone/>
          </a:pPr>
          <a:r>
            <a:rPr lang="en-US" sz="1400" kern="1200"/>
            <a:t>•	Data Visualization</a:t>
          </a:r>
        </a:p>
      </dsp:txBody>
      <dsp:txXfrm>
        <a:off x="1096335" y="3676524"/>
        <a:ext cx="5400384" cy="978415"/>
      </dsp:txXfrm>
    </dsp:sp>
    <dsp:sp modelId="{220BC350-A386-4611-9FEB-F5F9C259B681}">
      <dsp:nvSpPr>
        <dsp:cNvPr id="0" name=""/>
        <dsp:cNvSpPr/>
      </dsp:nvSpPr>
      <dsp:spPr>
        <a:xfrm>
          <a:off x="0" y="4899543"/>
          <a:ext cx="6513603" cy="9487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07513B-7476-467B-9273-1B1553A52310}">
      <dsp:nvSpPr>
        <dsp:cNvPr id="0" name=""/>
        <dsp:cNvSpPr/>
      </dsp:nvSpPr>
      <dsp:spPr>
        <a:xfrm>
          <a:off x="287001" y="5113015"/>
          <a:ext cx="522331" cy="52182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A8B7F42-D67C-463C-B84E-B7A0940B3ABF}">
      <dsp:nvSpPr>
        <dsp:cNvPr id="0" name=""/>
        <dsp:cNvSpPr/>
      </dsp:nvSpPr>
      <dsp:spPr>
        <a:xfrm>
          <a:off x="1096335" y="4899543"/>
          <a:ext cx="5400384" cy="9784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49" tIns="103549" rIns="103549" bIns="103549" numCol="1" spcCol="1270" anchor="ctr" anchorCtr="0">
          <a:noAutofit/>
        </a:bodyPr>
        <a:lstStyle/>
        <a:p>
          <a:pPr marL="0" lvl="0" indent="0" algn="just" defTabSz="622300">
            <a:lnSpc>
              <a:spcPct val="90000"/>
            </a:lnSpc>
            <a:spcBef>
              <a:spcPct val="0"/>
            </a:spcBef>
            <a:spcAft>
              <a:spcPct val="35000"/>
            </a:spcAft>
            <a:buNone/>
          </a:pPr>
          <a:r>
            <a:rPr lang="en-US" sz="1400" kern="1200" dirty="0">
              <a:solidFill>
                <a:srgbClr val="000000">
                  <a:hueOff val="0"/>
                  <a:satOff val="0"/>
                  <a:lumOff val="0"/>
                  <a:alphaOff val="0"/>
                </a:srgbClr>
              </a:solidFill>
              <a:latin typeface="Calibri"/>
              <a:ea typeface="+mn-ea"/>
              <a:cs typeface="+mn-cs"/>
            </a:rPr>
            <a:t>*     Apart from demonstrating technical abilities , the team created an interactive dashboard where in users can view the changing water quality without getting into nitty gritty of data, if they want they can look into raw data, as well.</a:t>
          </a:r>
        </a:p>
      </dsp:txBody>
      <dsp:txXfrm>
        <a:off x="1096335" y="4899543"/>
        <a:ext cx="5400384" cy="97841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AAD6E3-8B3D-9F45-834E-DAE504B99919}" type="datetimeFigureOut">
              <a:rPr lang="en-US" smtClean="0"/>
              <a:t>1/4/2020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E967AD-70CC-7643-AED7-6593F9468BB8}" type="slidenum">
              <a:rPr lang="en-US" smtClean="0"/>
              <a:t>‹#›</a:t>
            </a:fld>
            <a:endParaRPr lang="en-US"/>
          </a:p>
        </p:txBody>
      </p:sp>
    </p:spTree>
    <p:extLst>
      <p:ext uri="{BB962C8B-B14F-4D97-AF65-F5344CB8AC3E}">
        <p14:creationId xmlns:p14="http://schemas.microsoft.com/office/powerpoint/2010/main" val="38730659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53D9E72-52D8-488B-B814-1F179D96E3FD}" type="datetimeFigureOut">
              <a:rPr lang="en-US" smtClean="0"/>
              <a:t>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F54E51-A425-4DF3-924B-491E1D8E8345}" type="slidenum">
              <a:rPr lang="en-US" smtClean="0"/>
              <a:t>‹#›</a:t>
            </a:fld>
            <a:endParaRPr lang="en-US"/>
          </a:p>
        </p:txBody>
      </p:sp>
    </p:spTree>
    <p:extLst>
      <p:ext uri="{BB962C8B-B14F-4D97-AF65-F5344CB8AC3E}">
        <p14:creationId xmlns:p14="http://schemas.microsoft.com/office/powerpoint/2010/main" val="563213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3D9E72-52D8-488B-B814-1F179D96E3FD}" type="datetimeFigureOut">
              <a:rPr lang="en-US" smtClean="0"/>
              <a:t>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F54E51-A425-4DF3-924B-491E1D8E8345}" type="slidenum">
              <a:rPr lang="en-US" smtClean="0"/>
              <a:t>‹#›</a:t>
            </a:fld>
            <a:endParaRPr lang="en-US"/>
          </a:p>
        </p:txBody>
      </p:sp>
    </p:spTree>
    <p:extLst>
      <p:ext uri="{BB962C8B-B14F-4D97-AF65-F5344CB8AC3E}">
        <p14:creationId xmlns:p14="http://schemas.microsoft.com/office/powerpoint/2010/main" val="1882238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3D9E72-52D8-488B-B814-1F179D96E3FD}" type="datetimeFigureOut">
              <a:rPr lang="en-US" smtClean="0"/>
              <a:t>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F54E51-A425-4DF3-924B-491E1D8E8345}" type="slidenum">
              <a:rPr lang="en-US" smtClean="0"/>
              <a:t>‹#›</a:t>
            </a:fld>
            <a:endParaRPr lang="en-US"/>
          </a:p>
        </p:txBody>
      </p:sp>
    </p:spTree>
    <p:extLst>
      <p:ext uri="{BB962C8B-B14F-4D97-AF65-F5344CB8AC3E}">
        <p14:creationId xmlns:p14="http://schemas.microsoft.com/office/powerpoint/2010/main" val="1269862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3D9E72-52D8-488B-B814-1F179D96E3FD}" type="datetimeFigureOut">
              <a:rPr lang="en-US" smtClean="0"/>
              <a:t>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F54E51-A425-4DF3-924B-491E1D8E8345}" type="slidenum">
              <a:rPr lang="en-US" smtClean="0"/>
              <a:t>‹#›</a:t>
            </a:fld>
            <a:endParaRPr lang="en-US"/>
          </a:p>
        </p:txBody>
      </p:sp>
    </p:spTree>
    <p:extLst>
      <p:ext uri="{BB962C8B-B14F-4D97-AF65-F5344CB8AC3E}">
        <p14:creationId xmlns:p14="http://schemas.microsoft.com/office/powerpoint/2010/main" val="2052867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3D9E72-52D8-488B-B814-1F179D96E3FD}" type="datetimeFigureOut">
              <a:rPr lang="en-US" smtClean="0"/>
              <a:t>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F54E51-A425-4DF3-924B-491E1D8E8345}" type="slidenum">
              <a:rPr lang="en-US" smtClean="0"/>
              <a:t>‹#›</a:t>
            </a:fld>
            <a:endParaRPr lang="en-US"/>
          </a:p>
        </p:txBody>
      </p:sp>
    </p:spTree>
    <p:extLst>
      <p:ext uri="{BB962C8B-B14F-4D97-AF65-F5344CB8AC3E}">
        <p14:creationId xmlns:p14="http://schemas.microsoft.com/office/powerpoint/2010/main" val="738935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3D9E72-52D8-488B-B814-1F179D96E3FD}" type="datetimeFigureOut">
              <a:rPr lang="en-US" smtClean="0"/>
              <a:t>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F54E51-A425-4DF3-924B-491E1D8E8345}" type="slidenum">
              <a:rPr lang="en-US" smtClean="0"/>
              <a:t>‹#›</a:t>
            </a:fld>
            <a:endParaRPr lang="en-US"/>
          </a:p>
        </p:txBody>
      </p:sp>
    </p:spTree>
    <p:extLst>
      <p:ext uri="{BB962C8B-B14F-4D97-AF65-F5344CB8AC3E}">
        <p14:creationId xmlns:p14="http://schemas.microsoft.com/office/powerpoint/2010/main" val="607173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53D9E72-52D8-488B-B814-1F179D96E3FD}" type="datetimeFigureOut">
              <a:rPr lang="en-US" smtClean="0"/>
              <a:t>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F54E51-A425-4DF3-924B-491E1D8E8345}" type="slidenum">
              <a:rPr lang="en-US" smtClean="0"/>
              <a:t>‹#›</a:t>
            </a:fld>
            <a:endParaRPr lang="en-US"/>
          </a:p>
        </p:txBody>
      </p:sp>
    </p:spTree>
    <p:extLst>
      <p:ext uri="{BB962C8B-B14F-4D97-AF65-F5344CB8AC3E}">
        <p14:creationId xmlns:p14="http://schemas.microsoft.com/office/powerpoint/2010/main" val="1191976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53D9E72-52D8-488B-B814-1F179D96E3FD}" type="datetimeFigureOut">
              <a:rPr lang="en-US" smtClean="0"/>
              <a:t>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F54E51-A425-4DF3-924B-491E1D8E8345}" type="slidenum">
              <a:rPr lang="en-US" smtClean="0"/>
              <a:t>‹#›</a:t>
            </a:fld>
            <a:endParaRPr lang="en-US"/>
          </a:p>
        </p:txBody>
      </p:sp>
    </p:spTree>
    <p:extLst>
      <p:ext uri="{BB962C8B-B14F-4D97-AF65-F5344CB8AC3E}">
        <p14:creationId xmlns:p14="http://schemas.microsoft.com/office/powerpoint/2010/main" val="2546887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3D9E72-52D8-488B-B814-1F179D96E3FD}" type="datetimeFigureOut">
              <a:rPr lang="en-US" smtClean="0"/>
              <a:t>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F54E51-A425-4DF3-924B-491E1D8E8345}" type="slidenum">
              <a:rPr lang="en-US" smtClean="0"/>
              <a:t>‹#›</a:t>
            </a:fld>
            <a:endParaRPr lang="en-US"/>
          </a:p>
        </p:txBody>
      </p:sp>
    </p:spTree>
    <p:extLst>
      <p:ext uri="{BB962C8B-B14F-4D97-AF65-F5344CB8AC3E}">
        <p14:creationId xmlns:p14="http://schemas.microsoft.com/office/powerpoint/2010/main" val="1586694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3D9E72-52D8-488B-B814-1F179D96E3FD}" type="datetimeFigureOut">
              <a:rPr lang="en-US" smtClean="0"/>
              <a:t>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F54E51-A425-4DF3-924B-491E1D8E8345}" type="slidenum">
              <a:rPr lang="en-US" smtClean="0"/>
              <a:t>‹#›</a:t>
            </a:fld>
            <a:endParaRPr lang="en-US"/>
          </a:p>
        </p:txBody>
      </p:sp>
    </p:spTree>
    <p:extLst>
      <p:ext uri="{BB962C8B-B14F-4D97-AF65-F5344CB8AC3E}">
        <p14:creationId xmlns:p14="http://schemas.microsoft.com/office/powerpoint/2010/main" val="1412958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3D9E72-52D8-488B-B814-1F179D96E3FD}" type="datetimeFigureOut">
              <a:rPr lang="en-US" smtClean="0"/>
              <a:t>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F54E51-A425-4DF3-924B-491E1D8E8345}" type="slidenum">
              <a:rPr lang="en-US" smtClean="0"/>
              <a:t>‹#›</a:t>
            </a:fld>
            <a:endParaRPr lang="en-US"/>
          </a:p>
        </p:txBody>
      </p:sp>
    </p:spTree>
    <p:extLst>
      <p:ext uri="{BB962C8B-B14F-4D97-AF65-F5344CB8AC3E}">
        <p14:creationId xmlns:p14="http://schemas.microsoft.com/office/powerpoint/2010/main" val="887007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3D9E72-52D8-488B-B814-1F179D96E3FD}" type="datetimeFigureOut">
              <a:rPr lang="en-US" smtClean="0"/>
              <a:t>1/4/2020</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F54E51-A425-4DF3-924B-491E1D8E8345}" type="slidenum">
              <a:rPr lang="en-US" smtClean="0"/>
              <a:t>‹#›</a:t>
            </a:fld>
            <a:endParaRPr lang="en-US"/>
          </a:p>
        </p:txBody>
      </p:sp>
    </p:spTree>
    <p:extLst>
      <p:ext uri="{BB962C8B-B14F-4D97-AF65-F5344CB8AC3E}">
        <p14:creationId xmlns:p14="http://schemas.microsoft.com/office/powerpoint/2010/main" val="99552186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view of a large body of water with a city in the background&#10;&#10;Description automatically generated">
            <a:extLst>
              <a:ext uri="{FF2B5EF4-FFF2-40B4-BE49-F238E27FC236}">
                <a16:creationId xmlns:a16="http://schemas.microsoft.com/office/drawing/2014/main" id="{CB293FC5-3459-4D8F-8832-CBCA7C912F9F}"/>
              </a:ext>
            </a:extLst>
          </p:cNvPr>
          <p:cNvPicPr>
            <a:picLocks noChangeAspect="1"/>
          </p:cNvPicPr>
          <p:nvPr/>
        </p:nvPicPr>
        <p:blipFill rotWithShape="1">
          <a:blip r:embed="rId2"/>
          <a:srcRect t="16357"/>
          <a:stretch/>
        </p:blipFill>
        <p:spPr>
          <a:xfrm>
            <a:off x="-1" y="10"/>
            <a:ext cx="12192000" cy="6857990"/>
          </a:xfrm>
          <a:prstGeom prst="rect">
            <a:avLst/>
          </a:prstGeom>
        </p:spPr>
      </p:pic>
      <p:sp>
        <p:nvSpPr>
          <p:cNvPr id="10"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p:cNvSpPr>
            <a:spLocks noGrp="1"/>
          </p:cNvSpPr>
          <p:nvPr>
            <p:ph type="title"/>
          </p:nvPr>
        </p:nvSpPr>
        <p:spPr>
          <a:xfrm>
            <a:off x="709448" y="1913950"/>
            <a:ext cx="4204137" cy="1342754"/>
          </a:xfrm>
          <a:prstGeom prst="rect">
            <a:avLst/>
          </a:prstGeom>
        </p:spPr>
        <p:txBody>
          <a:bodyPr vert="horz" lIns="91440" tIns="45720" rIns="91440" bIns="45720" rtlCol="0" anchor="ctr">
            <a:normAutofit/>
          </a:bodyPr>
          <a:lstStyle/>
          <a:p>
            <a:pPr defTabSz="914400">
              <a:lnSpc>
                <a:spcPct val="90000"/>
              </a:lnSpc>
            </a:pPr>
            <a:r>
              <a:rPr lang="en-US" sz="3600"/>
              <a:t>NY Harbor Water Quality Visualization </a:t>
            </a:r>
          </a:p>
        </p:txBody>
      </p:sp>
      <p:cxnSp>
        <p:nvCxnSpPr>
          <p:cNvPr id="12" name="Straight Connector 11">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525516" y="3417573"/>
            <a:ext cx="4593021" cy="2619839"/>
          </a:xfrm>
          <a:prstGeom prst="rect">
            <a:avLst/>
          </a:prstGeom>
        </p:spPr>
        <p:txBody>
          <a:bodyPr vert="horz" lIns="91440" tIns="45720" rIns="91440" bIns="45720" rtlCol="0" anchor="ctr">
            <a:normAutofit/>
          </a:bodyPr>
          <a:lstStyle/>
          <a:p>
            <a:pPr indent="-228600" defTabSz="914400">
              <a:lnSpc>
                <a:spcPct val="90000"/>
              </a:lnSpc>
              <a:spcBef>
                <a:spcPct val="20000"/>
              </a:spcBef>
              <a:buFont typeface="Arial" panose="020B0604020202020204" pitchFamily="34" charset="0"/>
              <a:buChar char="•"/>
            </a:pPr>
            <a:r>
              <a:rPr lang="en-US" b="1" u="sng"/>
              <a:t>Team Composition:</a:t>
            </a:r>
          </a:p>
          <a:p>
            <a:pPr marL="457200" indent="-228600" defTabSz="914400">
              <a:lnSpc>
                <a:spcPct val="90000"/>
              </a:lnSpc>
              <a:spcBef>
                <a:spcPct val="20000"/>
              </a:spcBef>
              <a:buFont typeface="Arial" panose="020B0604020202020204" pitchFamily="34" charset="0"/>
              <a:buChar char="•"/>
            </a:pPr>
            <a:r>
              <a:rPr lang="en-US"/>
              <a:t>Sarah</a:t>
            </a:r>
          </a:p>
          <a:p>
            <a:pPr marL="457200" indent="-228600" defTabSz="914400">
              <a:lnSpc>
                <a:spcPct val="90000"/>
              </a:lnSpc>
              <a:spcBef>
                <a:spcPct val="20000"/>
              </a:spcBef>
              <a:buFont typeface="Arial" panose="020B0604020202020204" pitchFamily="34" charset="0"/>
              <a:buChar char="•"/>
            </a:pPr>
            <a:r>
              <a:rPr lang="en-US"/>
              <a:t>Pournima</a:t>
            </a:r>
          </a:p>
          <a:p>
            <a:pPr marL="457200" indent="-228600" defTabSz="914400">
              <a:lnSpc>
                <a:spcPct val="90000"/>
              </a:lnSpc>
              <a:spcBef>
                <a:spcPct val="20000"/>
              </a:spcBef>
              <a:buFont typeface="Arial" panose="020B0604020202020204" pitchFamily="34" charset="0"/>
              <a:buChar char="•"/>
            </a:pPr>
            <a:r>
              <a:rPr lang="en-US"/>
              <a:t>Gargi</a:t>
            </a:r>
          </a:p>
          <a:p>
            <a:pPr marL="457200" indent="-228600" defTabSz="914400">
              <a:lnSpc>
                <a:spcPct val="90000"/>
              </a:lnSpc>
              <a:spcBef>
                <a:spcPct val="20000"/>
              </a:spcBef>
              <a:buFont typeface="Arial" panose="020B0604020202020204" pitchFamily="34" charset="0"/>
              <a:buChar char="•"/>
            </a:pPr>
            <a:r>
              <a:rPr lang="en-US"/>
              <a:t>Nitin </a:t>
            </a:r>
          </a:p>
          <a:p>
            <a:pPr indent="-228600" defTabSz="914400">
              <a:lnSpc>
                <a:spcPct val="90000"/>
              </a:lnSpc>
              <a:spcBef>
                <a:spcPct val="20000"/>
              </a:spcBef>
              <a:buFont typeface="Arial" panose="020B0604020202020204" pitchFamily="34" charset="0"/>
              <a:buChar char="•"/>
            </a:pPr>
            <a:endParaRPr lang="en-US"/>
          </a:p>
        </p:txBody>
      </p:sp>
    </p:spTree>
    <p:extLst>
      <p:ext uri="{BB962C8B-B14F-4D97-AF65-F5344CB8AC3E}">
        <p14:creationId xmlns:p14="http://schemas.microsoft.com/office/powerpoint/2010/main" val="3304623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E40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AFCB692-F20C-4325-84E2-E606CE9E6354}"/>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defTabSz="914400">
              <a:lnSpc>
                <a:spcPct val="90000"/>
              </a:lnSpc>
              <a:spcBef>
                <a:spcPct val="0"/>
              </a:spcBef>
              <a:spcAft>
                <a:spcPts val="600"/>
              </a:spcAft>
            </a:pPr>
            <a:r>
              <a:rPr lang="en-US" sz="2600" b="1" dirty="0">
                <a:solidFill>
                  <a:srgbClr val="FFFFFF"/>
                </a:solidFill>
                <a:latin typeface="+mj-lt"/>
                <a:ea typeface="+mj-ea"/>
                <a:cs typeface="+mj-cs"/>
              </a:rPr>
              <a:t>Raw Data from HTML Page (Source Mongo Cloud)</a:t>
            </a:r>
            <a:endParaRPr lang="en-US" sz="2600" kern="1200" dirty="0">
              <a:solidFill>
                <a:srgbClr val="FFFFFF"/>
              </a:solidFill>
              <a:latin typeface="+mj-lt"/>
              <a:ea typeface="+mj-ea"/>
              <a:cs typeface="+mj-cs"/>
            </a:endParaRPr>
          </a:p>
        </p:txBody>
      </p:sp>
      <p:pic>
        <p:nvPicPr>
          <p:cNvPr id="4" name="Picture 3">
            <a:extLst>
              <a:ext uri="{FF2B5EF4-FFF2-40B4-BE49-F238E27FC236}">
                <a16:creationId xmlns:a16="http://schemas.microsoft.com/office/drawing/2014/main" id="{D2F71D7B-CC9C-4F5B-BF21-1E2AFC1970A8}"/>
              </a:ext>
            </a:extLst>
          </p:cNvPr>
          <p:cNvPicPr>
            <a:picLocks noChangeAspect="1"/>
          </p:cNvPicPr>
          <p:nvPr/>
        </p:nvPicPr>
        <p:blipFill>
          <a:blip r:embed="rId2"/>
          <a:stretch>
            <a:fillRect/>
          </a:stretch>
        </p:blipFill>
        <p:spPr>
          <a:xfrm>
            <a:off x="4038600" y="1648227"/>
            <a:ext cx="7188199" cy="3558157"/>
          </a:xfrm>
          <a:prstGeom prst="rect">
            <a:avLst/>
          </a:prstGeom>
        </p:spPr>
      </p:pic>
      <p:sp>
        <p:nvSpPr>
          <p:cNvPr id="2" name="TextBox 1">
            <a:extLst>
              <a:ext uri="{FF2B5EF4-FFF2-40B4-BE49-F238E27FC236}">
                <a16:creationId xmlns:a16="http://schemas.microsoft.com/office/drawing/2014/main" id="{EBFAF0CE-0DF9-48E1-A5D8-9CE4175DA011}"/>
              </a:ext>
            </a:extLst>
          </p:cNvPr>
          <p:cNvSpPr txBox="1"/>
          <p:nvPr/>
        </p:nvSpPr>
        <p:spPr>
          <a:xfrm>
            <a:off x="1399717" y="4556662"/>
            <a:ext cx="9338953" cy="1077218"/>
          </a:xfrm>
          <a:prstGeom prst="rect">
            <a:avLst/>
          </a:prstGeom>
          <a:noFill/>
        </p:spPr>
        <p:txBody>
          <a:bodyPr wrap="square" rtlCol="0">
            <a:spAutoFit/>
          </a:bodyPr>
          <a:lstStyle/>
          <a:p>
            <a:pPr marL="285750" indent="-285750">
              <a:spcAft>
                <a:spcPts val="600"/>
              </a:spcAft>
              <a:buFont typeface="Wingdings" panose="05000000000000000000" pitchFamily="2" charset="2"/>
              <a:buChar char="q"/>
            </a:pPr>
            <a:endParaRPr lang="en-US" b="1"/>
          </a:p>
          <a:p>
            <a:pPr marL="285750" indent="-285750">
              <a:spcAft>
                <a:spcPts val="600"/>
              </a:spcAft>
              <a:buFont typeface="Wingdings" panose="05000000000000000000" pitchFamily="2" charset="2"/>
              <a:buChar char="q"/>
            </a:pPr>
            <a:endParaRPr lang="en-US" b="1"/>
          </a:p>
          <a:p>
            <a:pPr>
              <a:spcAft>
                <a:spcPts val="600"/>
              </a:spcAft>
            </a:pPr>
            <a:endParaRPr lang="en-US" b="1"/>
          </a:p>
        </p:txBody>
      </p:sp>
    </p:spTree>
    <p:extLst>
      <p:ext uri="{BB962C8B-B14F-4D97-AF65-F5344CB8AC3E}">
        <p14:creationId xmlns:p14="http://schemas.microsoft.com/office/powerpoint/2010/main" val="2137256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75364" y="2528455"/>
            <a:ext cx="4041266" cy="1015663"/>
          </a:xfrm>
          <a:prstGeom prst="rect">
            <a:avLst/>
          </a:prstGeom>
          <a:noFill/>
        </p:spPr>
        <p:txBody>
          <a:bodyPr wrap="none" rtlCol="0">
            <a:spAutoFit/>
          </a:bodyPr>
          <a:lstStyle/>
          <a:p>
            <a:r>
              <a:rPr lang="en-US" sz="60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Thank you</a:t>
            </a:r>
          </a:p>
        </p:txBody>
      </p:sp>
    </p:spTree>
    <p:extLst>
      <p:ext uri="{BB962C8B-B14F-4D97-AF65-F5344CB8AC3E}">
        <p14:creationId xmlns:p14="http://schemas.microsoft.com/office/powerpoint/2010/main" val="344853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95520" y="740295"/>
            <a:ext cx="2021840" cy="4708981"/>
          </a:xfrm>
          <a:prstGeom prst="rect">
            <a:avLst/>
          </a:prstGeom>
          <a:noFill/>
        </p:spPr>
        <p:txBody>
          <a:bodyPr wrap="square" rtlCol="0">
            <a:spAutoFit/>
          </a:bodyPr>
          <a:lstStyle/>
          <a:p>
            <a:r>
              <a:rPr lang="en-US" sz="300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lgerian" panose="020B0604020202020204" pitchFamily="82" charset="0"/>
              </a:rPr>
              <a:t>?</a:t>
            </a:r>
          </a:p>
        </p:txBody>
      </p:sp>
    </p:spTree>
    <p:extLst>
      <p:ext uri="{BB962C8B-B14F-4D97-AF65-F5344CB8AC3E}">
        <p14:creationId xmlns:p14="http://schemas.microsoft.com/office/powerpoint/2010/main" val="323558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p:cNvSpPr txBox="1"/>
          <p:nvPr/>
        </p:nvSpPr>
        <p:spPr>
          <a:xfrm>
            <a:off x="863029" y="1012004"/>
            <a:ext cx="3416158" cy="4795408"/>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400" b="1" kern="1200">
                <a:solidFill>
                  <a:srgbClr val="FFFFFF"/>
                </a:solidFill>
                <a:latin typeface="+mj-lt"/>
                <a:ea typeface="+mj-ea"/>
                <a:cs typeface="+mj-cs"/>
              </a:rPr>
              <a:t>Rationale and Motivation</a:t>
            </a:r>
          </a:p>
        </p:txBody>
      </p:sp>
      <p:graphicFrame>
        <p:nvGraphicFramePr>
          <p:cNvPr id="6" name="TextBox 3">
            <a:extLst>
              <a:ext uri="{FF2B5EF4-FFF2-40B4-BE49-F238E27FC236}">
                <a16:creationId xmlns:a16="http://schemas.microsoft.com/office/drawing/2014/main" id="{B96448A9-F04F-4342-B82C-7E0775A90677}"/>
              </a:ext>
            </a:extLst>
          </p:cNvPr>
          <p:cNvGraphicFramePr/>
          <p:nvPr>
            <p:extLst>
              <p:ext uri="{D42A27DB-BD31-4B8C-83A1-F6EECF244321}">
                <p14:modId xmlns:p14="http://schemas.microsoft.com/office/powerpoint/2010/main" val="2383322699"/>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0110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p:cNvSpPr txBox="1"/>
          <p:nvPr/>
        </p:nvSpPr>
        <p:spPr>
          <a:xfrm>
            <a:off x="526073" y="466578"/>
            <a:ext cx="11139854" cy="930447"/>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5400" b="1" kern="1200">
                <a:solidFill>
                  <a:srgbClr val="FFFFFF"/>
                </a:solidFill>
                <a:latin typeface="+mj-lt"/>
                <a:ea typeface="+mj-ea"/>
                <a:cs typeface="+mj-cs"/>
              </a:rPr>
              <a:t>Data Source</a:t>
            </a: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graphicFrame>
        <p:nvGraphicFramePr>
          <p:cNvPr id="7" name="Table 6"/>
          <p:cNvGraphicFramePr>
            <a:graphicFrameLocks noGrp="1"/>
          </p:cNvGraphicFramePr>
          <p:nvPr>
            <p:extLst>
              <p:ext uri="{D42A27DB-BD31-4B8C-83A1-F6EECF244321}">
                <p14:modId xmlns:p14="http://schemas.microsoft.com/office/powerpoint/2010/main" val="126186889"/>
              </p:ext>
            </p:extLst>
          </p:nvPr>
        </p:nvGraphicFramePr>
        <p:xfrm>
          <a:off x="2806455" y="3519653"/>
          <a:ext cx="6523990" cy="1978152"/>
        </p:xfrm>
        <a:graphic>
          <a:graphicData uri="http://schemas.openxmlformats.org/drawingml/2006/table">
            <a:tbl>
              <a:tblPr firstRow="1" bandRow="1">
                <a:tableStyleId>{073A0DAA-6AF3-43AB-8588-CEC1D06C72B9}</a:tableStyleId>
              </a:tblPr>
              <a:tblGrid>
                <a:gridCol w="2807970">
                  <a:extLst>
                    <a:ext uri="{9D8B030D-6E8A-4147-A177-3AD203B41FA5}">
                      <a16:colId xmlns:a16="http://schemas.microsoft.com/office/drawing/2014/main" val="20000"/>
                    </a:ext>
                  </a:extLst>
                </a:gridCol>
                <a:gridCol w="3716020">
                  <a:extLst>
                    <a:ext uri="{9D8B030D-6E8A-4147-A177-3AD203B41FA5}">
                      <a16:colId xmlns:a16="http://schemas.microsoft.com/office/drawing/2014/main" val="20001"/>
                    </a:ext>
                  </a:extLst>
                </a:gridCol>
              </a:tblGrid>
              <a:tr h="737616">
                <a:tc>
                  <a:txBody>
                    <a:bodyPr/>
                    <a:lstStyle/>
                    <a:p>
                      <a:r>
                        <a:rPr lang="en-US" sz="3300"/>
                        <a:t>Dataset</a:t>
                      </a:r>
                    </a:p>
                  </a:txBody>
                  <a:tcPr marL="223520" marR="223520" marT="83820" marB="83820"/>
                </a:tc>
                <a:tc>
                  <a:txBody>
                    <a:bodyPr/>
                    <a:lstStyle/>
                    <a:p>
                      <a:r>
                        <a:rPr lang="en-US" sz="3300"/>
                        <a:t>Source</a:t>
                      </a:r>
                    </a:p>
                  </a:txBody>
                  <a:tcPr marL="223520" marR="223520" marT="83820" marB="83820"/>
                </a:tc>
                <a:extLst>
                  <a:ext uri="{0D108BD9-81ED-4DB2-BD59-A6C34878D82A}">
                    <a16:rowId xmlns:a16="http://schemas.microsoft.com/office/drawing/2014/main" val="10000"/>
                  </a:ext>
                </a:extLst>
              </a:tr>
              <a:tr h="1240536">
                <a:tc>
                  <a:txBody>
                    <a:bodyPr/>
                    <a:lstStyle/>
                    <a:p>
                      <a:r>
                        <a:rPr lang="en-US" sz="3300"/>
                        <a:t>NYC Water Quality</a:t>
                      </a:r>
                    </a:p>
                  </a:txBody>
                  <a:tcPr marL="223520" marR="223520" marT="83820" marB="83820"/>
                </a:tc>
                <a:tc>
                  <a:txBody>
                    <a:bodyPr/>
                    <a:lstStyle/>
                    <a:p>
                      <a:r>
                        <a:rPr lang="en-US" sz="3300"/>
                        <a:t>NYC Open Data (API)</a:t>
                      </a:r>
                    </a:p>
                  </a:txBody>
                  <a:tcPr marL="223520" marR="223520" marT="83820" marB="8382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226663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078482" y="253227"/>
            <a:ext cx="3946978" cy="707886"/>
          </a:xfrm>
          <a:prstGeom prst="rect">
            <a:avLst/>
          </a:prstGeom>
          <a:noFill/>
        </p:spPr>
        <p:txBody>
          <a:bodyPr wrap="none" rtlCol="0">
            <a:spAutoFit/>
          </a:bodyPr>
          <a:lstStyle/>
          <a:p>
            <a:r>
              <a:rPr lang="en-US" sz="4000" b="1" dirty="0"/>
              <a:t>Design Document</a:t>
            </a:r>
          </a:p>
        </p:txBody>
      </p:sp>
      <p:sp>
        <p:nvSpPr>
          <p:cNvPr id="2" name="Cloud 1">
            <a:extLst>
              <a:ext uri="{FF2B5EF4-FFF2-40B4-BE49-F238E27FC236}">
                <a16:creationId xmlns:a16="http://schemas.microsoft.com/office/drawing/2014/main" id="{F86AC309-78D8-4DA7-9AAE-B0C3D3A3DEF6}"/>
              </a:ext>
            </a:extLst>
          </p:cNvPr>
          <p:cNvSpPr/>
          <p:nvPr/>
        </p:nvSpPr>
        <p:spPr>
          <a:xfrm>
            <a:off x="4078482" y="1294544"/>
            <a:ext cx="2712736" cy="3154166"/>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ylinder 2">
            <a:extLst>
              <a:ext uri="{FF2B5EF4-FFF2-40B4-BE49-F238E27FC236}">
                <a16:creationId xmlns:a16="http://schemas.microsoft.com/office/drawing/2014/main" id="{F45AF64B-426F-4FE0-9C37-8CA2CCD9588F}"/>
              </a:ext>
            </a:extLst>
          </p:cNvPr>
          <p:cNvSpPr/>
          <p:nvPr/>
        </p:nvSpPr>
        <p:spPr>
          <a:xfrm>
            <a:off x="431517" y="2085654"/>
            <a:ext cx="1119883" cy="2198670"/>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DD12BC8E-254D-463F-9EF1-4A4B2ABD1236}"/>
              </a:ext>
            </a:extLst>
          </p:cNvPr>
          <p:cNvSpPr/>
          <p:nvPr/>
        </p:nvSpPr>
        <p:spPr>
          <a:xfrm>
            <a:off x="8793758" y="1736333"/>
            <a:ext cx="3298922" cy="263018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F19B09E-E077-412E-9B76-C2A6E0481D04}"/>
              </a:ext>
            </a:extLst>
          </p:cNvPr>
          <p:cNvSpPr txBox="1"/>
          <p:nvPr/>
        </p:nvSpPr>
        <p:spPr>
          <a:xfrm>
            <a:off x="339050" y="2547991"/>
            <a:ext cx="1222623" cy="1200329"/>
          </a:xfrm>
          <a:prstGeom prst="rect">
            <a:avLst/>
          </a:prstGeom>
          <a:noFill/>
        </p:spPr>
        <p:txBody>
          <a:bodyPr wrap="square" rtlCol="0">
            <a:spAutoFit/>
          </a:bodyPr>
          <a:lstStyle/>
          <a:p>
            <a:r>
              <a:rPr lang="en-US" dirty="0"/>
              <a:t>NYC Open Data for Water Quality</a:t>
            </a:r>
          </a:p>
        </p:txBody>
      </p:sp>
      <p:sp>
        <p:nvSpPr>
          <p:cNvPr id="8" name="TextBox 7">
            <a:extLst>
              <a:ext uri="{FF2B5EF4-FFF2-40B4-BE49-F238E27FC236}">
                <a16:creationId xmlns:a16="http://schemas.microsoft.com/office/drawing/2014/main" id="{3C3C82BB-51AF-468D-89DA-15EF45C7C261}"/>
              </a:ext>
            </a:extLst>
          </p:cNvPr>
          <p:cNvSpPr txBox="1"/>
          <p:nvPr/>
        </p:nvSpPr>
        <p:spPr>
          <a:xfrm>
            <a:off x="4397339" y="2085654"/>
            <a:ext cx="2301411" cy="1200329"/>
          </a:xfrm>
          <a:prstGeom prst="rect">
            <a:avLst/>
          </a:prstGeom>
          <a:noFill/>
        </p:spPr>
        <p:txBody>
          <a:bodyPr wrap="square" rtlCol="0">
            <a:spAutoFit/>
          </a:bodyPr>
          <a:lstStyle/>
          <a:p>
            <a:r>
              <a:rPr lang="en-US" dirty="0"/>
              <a:t>Mongo DB (Cloud)</a:t>
            </a:r>
          </a:p>
          <a:p>
            <a:endParaRPr lang="en-US" dirty="0"/>
          </a:p>
          <a:p>
            <a:r>
              <a:rPr lang="en-US" dirty="0"/>
              <a:t>GUI – Mongo Compass &amp; Studio 3</a:t>
            </a:r>
          </a:p>
        </p:txBody>
      </p:sp>
      <p:cxnSp>
        <p:nvCxnSpPr>
          <p:cNvPr id="10" name="Straight Arrow Connector 9">
            <a:extLst>
              <a:ext uri="{FF2B5EF4-FFF2-40B4-BE49-F238E27FC236}">
                <a16:creationId xmlns:a16="http://schemas.microsoft.com/office/drawing/2014/main" id="{8F1D2588-783C-482F-A8F0-F355A56B5500}"/>
              </a:ext>
            </a:extLst>
          </p:cNvPr>
          <p:cNvCxnSpPr>
            <a:stCxn id="6" idx="3"/>
            <a:endCxn id="2" idx="2"/>
          </p:cNvCxnSpPr>
          <p:nvPr/>
        </p:nvCxnSpPr>
        <p:spPr>
          <a:xfrm flipV="1">
            <a:off x="1561673" y="2871627"/>
            <a:ext cx="2525224" cy="276529"/>
          </a:xfrm>
          <a:prstGeom prst="straightConnector1">
            <a:avLst/>
          </a:prstGeom>
          <a:ln w="41275">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CBC39E35-101D-432F-9B6B-2ACDCFCFC71A}"/>
              </a:ext>
            </a:extLst>
          </p:cNvPr>
          <p:cNvSpPr txBox="1"/>
          <p:nvPr/>
        </p:nvSpPr>
        <p:spPr>
          <a:xfrm>
            <a:off x="1808252" y="1551401"/>
            <a:ext cx="1890445" cy="1477328"/>
          </a:xfrm>
          <a:prstGeom prst="rect">
            <a:avLst/>
          </a:prstGeom>
          <a:noFill/>
        </p:spPr>
        <p:txBody>
          <a:bodyPr wrap="square" rtlCol="0">
            <a:spAutoFit/>
          </a:bodyPr>
          <a:lstStyle/>
          <a:p>
            <a:r>
              <a:rPr lang="en-US" dirty="0"/>
              <a:t>API Call to NYC Open Data and Data wrangling with help of Python</a:t>
            </a:r>
          </a:p>
        </p:txBody>
      </p:sp>
      <p:sp>
        <p:nvSpPr>
          <p:cNvPr id="12" name="TextBox 11">
            <a:extLst>
              <a:ext uri="{FF2B5EF4-FFF2-40B4-BE49-F238E27FC236}">
                <a16:creationId xmlns:a16="http://schemas.microsoft.com/office/drawing/2014/main" id="{AC789C1B-B6DB-4D9E-8100-4AFDFE67B6D6}"/>
              </a:ext>
            </a:extLst>
          </p:cNvPr>
          <p:cNvSpPr txBox="1"/>
          <p:nvPr/>
        </p:nvSpPr>
        <p:spPr>
          <a:xfrm>
            <a:off x="8979613" y="1869897"/>
            <a:ext cx="2780870" cy="2308324"/>
          </a:xfrm>
          <a:prstGeom prst="rect">
            <a:avLst/>
          </a:prstGeom>
          <a:noFill/>
        </p:spPr>
        <p:txBody>
          <a:bodyPr wrap="square" rtlCol="0">
            <a:spAutoFit/>
          </a:bodyPr>
          <a:lstStyle/>
          <a:p>
            <a:r>
              <a:rPr lang="en-US" dirty="0"/>
              <a:t>Technology Stack</a:t>
            </a:r>
          </a:p>
          <a:p>
            <a:pPr marL="285750" indent="-285750">
              <a:lnSpc>
                <a:spcPct val="200000"/>
              </a:lnSpc>
              <a:buFont typeface="Arial" panose="020B0604020202020204" pitchFamily="34" charset="0"/>
              <a:buChar char="•"/>
            </a:pPr>
            <a:r>
              <a:rPr lang="en-US" dirty="0"/>
              <a:t>HTML</a:t>
            </a:r>
          </a:p>
          <a:p>
            <a:pPr marL="285750" indent="-285750">
              <a:lnSpc>
                <a:spcPct val="200000"/>
              </a:lnSpc>
              <a:buFont typeface="Arial" panose="020B0604020202020204" pitchFamily="34" charset="0"/>
              <a:buChar char="•"/>
            </a:pPr>
            <a:r>
              <a:rPr lang="en-US" dirty="0"/>
              <a:t>CSS</a:t>
            </a:r>
          </a:p>
          <a:p>
            <a:pPr marL="285750" indent="-285750">
              <a:lnSpc>
                <a:spcPct val="200000"/>
              </a:lnSpc>
              <a:buFont typeface="Arial" panose="020B0604020202020204" pitchFamily="34" charset="0"/>
              <a:buChar char="•"/>
            </a:pPr>
            <a:r>
              <a:rPr lang="en-US" dirty="0"/>
              <a:t>Java Script </a:t>
            </a:r>
          </a:p>
          <a:p>
            <a:endParaRPr lang="en-US" dirty="0"/>
          </a:p>
        </p:txBody>
      </p:sp>
      <p:cxnSp>
        <p:nvCxnSpPr>
          <p:cNvPr id="13" name="Straight Arrow Connector 12">
            <a:extLst>
              <a:ext uri="{FF2B5EF4-FFF2-40B4-BE49-F238E27FC236}">
                <a16:creationId xmlns:a16="http://schemas.microsoft.com/office/drawing/2014/main" id="{43A1C80A-4F63-4A16-910A-C690F35D1D3C}"/>
              </a:ext>
            </a:extLst>
          </p:cNvPr>
          <p:cNvCxnSpPr>
            <a:cxnSpLocks/>
            <a:stCxn id="2" idx="0"/>
          </p:cNvCxnSpPr>
          <p:nvPr/>
        </p:nvCxnSpPr>
        <p:spPr>
          <a:xfrm>
            <a:off x="6788957" y="2871627"/>
            <a:ext cx="2004800" cy="276529"/>
          </a:xfrm>
          <a:prstGeom prst="straightConnector1">
            <a:avLst/>
          </a:prstGeom>
          <a:ln w="41275">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9C80C9B1-B2C8-4F98-A2DF-BE78475531ED}"/>
              </a:ext>
            </a:extLst>
          </p:cNvPr>
          <p:cNvSpPr txBox="1"/>
          <p:nvPr/>
        </p:nvSpPr>
        <p:spPr>
          <a:xfrm>
            <a:off x="7243278" y="2198669"/>
            <a:ext cx="1121226" cy="646331"/>
          </a:xfrm>
          <a:prstGeom prst="rect">
            <a:avLst/>
          </a:prstGeom>
          <a:noFill/>
        </p:spPr>
        <p:txBody>
          <a:bodyPr wrap="square" rtlCol="0">
            <a:spAutoFit/>
          </a:bodyPr>
          <a:lstStyle/>
          <a:p>
            <a:r>
              <a:rPr lang="en-US" dirty="0"/>
              <a:t>Python            &amp; Flask</a:t>
            </a:r>
          </a:p>
        </p:txBody>
      </p:sp>
      <p:pic>
        <p:nvPicPr>
          <p:cNvPr id="17" name="Picture 16">
            <a:extLst>
              <a:ext uri="{FF2B5EF4-FFF2-40B4-BE49-F238E27FC236}">
                <a16:creationId xmlns:a16="http://schemas.microsoft.com/office/drawing/2014/main" id="{42B7AE53-2954-4A9D-A80B-F5CF562C92DE}"/>
              </a:ext>
            </a:extLst>
          </p:cNvPr>
          <p:cNvPicPr>
            <a:picLocks noChangeAspect="1"/>
          </p:cNvPicPr>
          <p:nvPr/>
        </p:nvPicPr>
        <p:blipFill>
          <a:blip r:embed="rId2"/>
          <a:stretch>
            <a:fillRect/>
          </a:stretch>
        </p:blipFill>
        <p:spPr>
          <a:xfrm>
            <a:off x="3328827" y="4725239"/>
            <a:ext cx="4696633" cy="2076450"/>
          </a:xfrm>
          <a:prstGeom prst="rect">
            <a:avLst/>
          </a:prstGeom>
        </p:spPr>
      </p:pic>
      <p:pic>
        <p:nvPicPr>
          <p:cNvPr id="18" name="Picture 17">
            <a:extLst>
              <a:ext uri="{FF2B5EF4-FFF2-40B4-BE49-F238E27FC236}">
                <a16:creationId xmlns:a16="http://schemas.microsoft.com/office/drawing/2014/main" id="{B6013016-D67F-470C-883F-B9DCD813D1B3}"/>
              </a:ext>
            </a:extLst>
          </p:cNvPr>
          <p:cNvPicPr>
            <a:picLocks noChangeAspect="1"/>
          </p:cNvPicPr>
          <p:nvPr/>
        </p:nvPicPr>
        <p:blipFill>
          <a:blip r:embed="rId3"/>
          <a:stretch>
            <a:fillRect/>
          </a:stretch>
        </p:blipFill>
        <p:spPr>
          <a:xfrm>
            <a:off x="8620018" y="4725239"/>
            <a:ext cx="3489789" cy="1973512"/>
          </a:xfrm>
          <a:prstGeom prst="rect">
            <a:avLst/>
          </a:prstGeom>
        </p:spPr>
      </p:pic>
    </p:spTree>
    <p:extLst>
      <p:ext uri="{BB962C8B-B14F-4D97-AF65-F5344CB8AC3E}">
        <p14:creationId xmlns:p14="http://schemas.microsoft.com/office/powerpoint/2010/main" val="2146160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F725C7E-CC45-4844-A60E-7AF8C645CA74}"/>
              </a:ext>
            </a:extLst>
          </p:cNvPr>
          <p:cNvPicPr>
            <a:picLocks noChangeAspect="1"/>
          </p:cNvPicPr>
          <p:nvPr/>
        </p:nvPicPr>
        <p:blipFill rotWithShape="1">
          <a:blip r:embed="rId2"/>
          <a:srcRect r="26455" b="-1"/>
          <a:stretch/>
        </p:blipFill>
        <p:spPr>
          <a:xfrm>
            <a:off x="4644321" y="10"/>
            <a:ext cx="7555992" cy="6857990"/>
          </a:xfrm>
          <a:prstGeom prst="rect">
            <a:avLst/>
          </a:prstGeom>
        </p:spPr>
      </p:pic>
      <p:sp>
        <p:nvSpPr>
          <p:cNvPr id="10" name="Rectangle 9">
            <a:extLst>
              <a:ext uri="{FF2B5EF4-FFF2-40B4-BE49-F238E27FC236}">
                <a16:creationId xmlns:a16="http://schemas.microsoft.com/office/drawing/2014/main" id="{34165AB3-7006-4430-BCE3-25476BE13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85362"/>
            <a:ext cx="5291468" cy="49726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594360" y="2330906"/>
            <a:ext cx="4329058" cy="3734682"/>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5400" b="1">
                <a:latin typeface="+mj-lt"/>
                <a:ea typeface="+mj-ea"/>
                <a:cs typeface="+mj-cs"/>
              </a:rPr>
              <a:t>Results</a:t>
            </a:r>
          </a:p>
        </p:txBody>
      </p:sp>
      <p:grpSp>
        <p:nvGrpSpPr>
          <p:cNvPr id="12" name="Group 11">
            <a:extLst>
              <a:ext uri="{FF2B5EF4-FFF2-40B4-BE49-F238E27FC236}">
                <a16:creationId xmlns:a16="http://schemas.microsoft.com/office/drawing/2014/main" id="{CC260CAB-FCE7-47B7-8B7D-A326A658F6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167" y="3520440"/>
            <a:ext cx="232963" cy="1340860"/>
            <a:chOff x="56167" y="3520440"/>
            <a:chExt cx="232963" cy="1340860"/>
          </a:xfrm>
        </p:grpSpPr>
        <p:sp>
          <p:nvSpPr>
            <p:cNvPr id="13" name="Rectangle 2">
              <a:extLst>
                <a:ext uri="{FF2B5EF4-FFF2-40B4-BE49-F238E27FC236}">
                  <a16:creationId xmlns:a16="http://schemas.microsoft.com/office/drawing/2014/main" id="{E6410A3A-D832-49BA-9193-7DE6BFFE42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409019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59">
              <a:extLst>
                <a:ext uri="{FF2B5EF4-FFF2-40B4-BE49-F238E27FC236}">
                  <a16:creationId xmlns:a16="http://schemas.microsoft.com/office/drawing/2014/main" id="{BDE23795-2BBE-4301-80BF-94B61D447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409019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2">
              <a:extLst>
                <a:ext uri="{FF2B5EF4-FFF2-40B4-BE49-F238E27FC236}">
                  <a16:creationId xmlns:a16="http://schemas.microsoft.com/office/drawing/2014/main" id="{4D7AFE78-1A1C-4C87-A87C-0A4DCD3F9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394808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59">
              <a:extLst>
                <a:ext uri="{FF2B5EF4-FFF2-40B4-BE49-F238E27FC236}">
                  <a16:creationId xmlns:a16="http://schemas.microsoft.com/office/drawing/2014/main" id="{4AD26F16-665C-4276-AF76-929BAE7E49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94808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2">
              <a:extLst>
                <a:ext uri="{FF2B5EF4-FFF2-40B4-BE49-F238E27FC236}">
                  <a16:creationId xmlns:a16="http://schemas.microsoft.com/office/drawing/2014/main" id="{71D467C7-AA32-4440-9977-A2BC7BCB8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380597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59">
              <a:extLst>
                <a:ext uri="{FF2B5EF4-FFF2-40B4-BE49-F238E27FC236}">
                  <a16:creationId xmlns:a16="http://schemas.microsoft.com/office/drawing/2014/main" id="{1D95AA41-628D-4718-9CAF-2CB1719B5B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80597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2">
              <a:extLst>
                <a:ext uri="{FF2B5EF4-FFF2-40B4-BE49-F238E27FC236}">
                  <a16:creationId xmlns:a16="http://schemas.microsoft.com/office/drawing/2014/main" id="{8040D312-E9CC-49F8-9444-124EC608CD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366385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59">
              <a:extLst>
                <a:ext uri="{FF2B5EF4-FFF2-40B4-BE49-F238E27FC236}">
                  <a16:creationId xmlns:a16="http://schemas.microsoft.com/office/drawing/2014/main" id="{9C4C3664-1FC3-4DA1-B05A-603E7730F7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66385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
              <a:extLst>
                <a:ext uri="{FF2B5EF4-FFF2-40B4-BE49-F238E27FC236}">
                  <a16:creationId xmlns:a16="http://schemas.microsoft.com/office/drawing/2014/main" id="{01FD9347-E17B-4E3B-AF76-1AD18742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352174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59">
              <a:extLst>
                <a:ext uri="{FF2B5EF4-FFF2-40B4-BE49-F238E27FC236}">
                  <a16:creationId xmlns:a16="http://schemas.microsoft.com/office/drawing/2014/main" id="{38A55E7D-3445-4AD8-94C6-A722551CC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52174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
              <a:extLst>
                <a:ext uri="{FF2B5EF4-FFF2-40B4-BE49-F238E27FC236}">
                  <a16:creationId xmlns:a16="http://schemas.microsoft.com/office/drawing/2014/main" id="{C61DABF6-8132-443D-AE5F-61F574B6D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480076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59">
              <a:extLst>
                <a:ext uri="{FF2B5EF4-FFF2-40B4-BE49-F238E27FC236}">
                  <a16:creationId xmlns:a16="http://schemas.microsoft.com/office/drawing/2014/main" id="{95CC0358-CC0F-4C6C-9469-28F3884D2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480076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
              <a:extLst>
                <a:ext uri="{FF2B5EF4-FFF2-40B4-BE49-F238E27FC236}">
                  <a16:creationId xmlns:a16="http://schemas.microsoft.com/office/drawing/2014/main" id="{FB108B32-CC61-4F92-B33A-1D544483EB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465865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59">
              <a:extLst>
                <a:ext uri="{FF2B5EF4-FFF2-40B4-BE49-F238E27FC236}">
                  <a16:creationId xmlns:a16="http://schemas.microsoft.com/office/drawing/2014/main" id="{28D10E76-E6A1-49A1-970C-72E565166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465865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
              <a:extLst>
                <a:ext uri="{FF2B5EF4-FFF2-40B4-BE49-F238E27FC236}">
                  <a16:creationId xmlns:a16="http://schemas.microsoft.com/office/drawing/2014/main" id="{3E311B76-3BAE-40C5-B569-8E267B5A1A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451654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59">
              <a:extLst>
                <a:ext uri="{FF2B5EF4-FFF2-40B4-BE49-F238E27FC236}">
                  <a16:creationId xmlns:a16="http://schemas.microsoft.com/office/drawing/2014/main" id="{751837AE-2D6D-4DB2-BD19-33614F9AF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451654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
              <a:extLst>
                <a:ext uri="{FF2B5EF4-FFF2-40B4-BE49-F238E27FC236}">
                  <a16:creationId xmlns:a16="http://schemas.microsoft.com/office/drawing/2014/main" id="{B383AA71-8FF9-4477-A61D-0D7BCCEB0D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437442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59">
              <a:extLst>
                <a:ext uri="{FF2B5EF4-FFF2-40B4-BE49-F238E27FC236}">
                  <a16:creationId xmlns:a16="http://schemas.microsoft.com/office/drawing/2014/main" id="{8F27BF38-696D-4F03-905E-D6C69D5594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437442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
              <a:extLst>
                <a:ext uri="{FF2B5EF4-FFF2-40B4-BE49-F238E27FC236}">
                  <a16:creationId xmlns:a16="http://schemas.microsoft.com/office/drawing/2014/main" id="{E95A14DC-40DC-48EE-ABB2-835F93DB81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423231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59">
              <a:extLst>
                <a:ext uri="{FF2B5EF4-FFF2-40B4-BE49-F238E27FC236}">
                  <a16:creationId xmlns:a16="http://schemas.microsoft.com/office/drawing/2014/main" id="{B3EA0436-F77D-4226-8A21-0B6DCCCA4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423231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Rectangle 33">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5852160" cy="3566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3748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B4E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defTabSz="914400">
              <a:lnSpc>
                <a:spcPct val="90000"/>
              </a:lnSpc>
              <a:spcBef>
                <a:spcPct val="0"/>
              </a:spcBef>
              <a:spcAft>
                <a:spcPts val="600"/>
              </a:spcAft>
            </a:pPr>
            <a:r>
              <a:rPr lang="en-US" sz="2600" b="1" u="sng" kern="1200">
                <a:solidFill>
                  <a:srgbClr val="FFFFFF"/>
                </a:solidFill>
                <a:latin typeface="+mj-lt"/>
                <a:ea typeface="+mj-ea"/>
                <a:cs typeface="+mj-cs"/>
              </a:rPr>
              <a:t>Home Screen (UI)</a:t>
            </a:r>
          </a:p>
        </p:txBody>
      </p:sp>
      <p:pic>
        <p:nvPicPr>
          <p:cNvPr id="5" name="Picture 4">
            <a:extLst>
              <a:ext uri="{FF2B5EF4-FFF2-40B4-BE49-F238E27FC236}">
                <a16:creationId xmlns:a16="http://schemas.microsoft.com/office/drawing/2014/main" id="{B19792B6-2936-47D3-8487-34AE485CB0FA}"/>
              </a:ext>
            </a:extLst>
          </p:cNvPr>
          <p:cNvPicPr>
            <a:picLocks noChangeAspect="1"/>
          </p:cNvPicPr>
          <p:nvPr/>
        </p:nvPicPr>
        <p:blipFill>
          <a:blip r:embed="rId2"/>
          <a:stretch>
            <a:fillRect/>
          </a:stretch>
        </p:blipFill>
        <p:spPr>
          <a:xfrm>
            <a:off x="4278287" y="961812"/>
            <a:ext cx="6708825" cy="4930987"/>
          </a:xfrm>
          <a:prstGeom prst="rect">
            <a:avLst/>
          </a:prstGeom>
        </p:spPr>
      </p:pic>
      <p:sp>
        <p:nvSpPr>
          <p:cNvPr id="2" name="TextBox 1">
            <a:extLst>
              <a:ext uri="{FF2B5EF4-FFF2-40B4-BE49-F238E27FC236}">
                <a16:creationId xmlns:a16="http://schemas.microsoft.com/office/drawing/2014/main" id="{EBFAF0CE-0DF9-48E1-A5D8-9CE4175DA011}"/>
              </a:ext>
            </a:extLst>
          </p:cNvPr>
          <p:cNvSpPr txBox="1"/>
          <p:nvPr/>
        </p:nvSpPr>
        <p:spPr>
          <a:xfrm>
            <a:off x="7956495" y="2202688"/>
            <a:ext cx="2509520"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1772112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E47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AFCB692-F20C-4325-84E2-E606CE9E6354}"/>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defTabSz="914400">
              <a:lnSpc>
                <a:spcPct val="90000"/>
              </a:lnSpc>
              <a:spcBef>
                <a:spcPct val="0"/>
              </a:spcBef>
              <a:spcAft>
                <a:spcPts val="600"/>
              </a:spcAft>
            </a:pPr>
            <a:r>
              <a:rPr lang="en-US" sz="2600" b="1" dirty="0">
                <a:solidFill>
                  <a:srgbClr val="FFFFFF"/>
                </a:solidFill>
                <a:latin typeface="+mj-lt"/>
                <a:ea typeface="+mj-ea"/>
                <a:cs typeface="+mj-cs"/>
              </a:rPr>
              <a:t>Simple Bar Chart</a:t>
            </a:r>
            <a:endParaRPr lang="en-US" sz="2600" kern="1200" dirty="0">
              <a:solidFill>
                <a:srgbClr val="FFFFFF"/>
              </a:solidFill>
              <a:latin typeface="+mj-lt"/>
              <a:ea typeface="+mj-ea"/>
              <a:cs typeface="+mj-cs"/>
            </a:endParaRPr>
          </a:p>
        </p:txBody>
      </p:sp>
      <p:pic>
        <p:nvPicPr>
          <p:cNvPr id="5" name="Picture 4">
            <a:extLst>
              <a:ext uri="{FF2B5EF4-FFF2-40B4-BE49-F238E27FC236}">
                <a16:creationId xmlns:a16="http://schemas.microsoft.com/office/drawing/2014/main" id="{B741AB91-754E-46F0-973F-B7B5BC8DCD07}"/>
              </a:ext>
            </a:extLst>
          </p:cNvPr>
          <p:cNvPicPr>
            <a:picLocks noChangeAspect="1"/>
          </p:cNvPicPr>
          <p:nvPr/>
        </p:nvPicPr>
        <p:blipFill>
          <a:blip r:embed="rId2"/>
          <a:stretch>
            <a:fillRect/>
          </a:stretch>
        </p:blipFill>
        <p:spPr>
          <a:xfrm>
            <a:off x="4038600" y="1702138"/>
            <a:ext cx="7188199" cy="3450334"/>
          </a:xfrm>
          <a:prstGeom prst="rect">
            <a:avLst/>
          </a:prstGeom>
        </p:spPr>
      </p:pic>
      <p:sp>
        <p:nvSpPr>
          <p:cNvPr id="2" name="TextBox 1">
            <a:extLst>
              <a:ext uri="{FF2B5EF4-FFF2-40B4-BE49-F238E27FC236}">
                <a16:creationId xmlns:a16="http://schemas.microsoft.com/office/drawing/2014/main" id="{EBFAF0CE-0DF9-48E1-A5D8-9CE4175DA011}"/>
              </a:ext>
            </a:extLst>
          </p:cNvPr>
          <p:cNvSpPr txBox="1"/>
          <p:nvPr/>
        </p:nvSpPr>
        <p:spPr>
          <a:xfrm>
            <a:off x="1399717" y="4556662"/>
            <a:ext cx="9338953" cy="1077218"/>
          </a:xfrm>
          <a:prstGeom prst="rect">
            <a:avLst/>
          </a:prstGeom>
          <a:noFill/>
        </p:spPr>
        <p:txBody>
          <a:bodyPr wrap="square" rtlCol="0">
            <a:spAutoFit/>
          </a:bodyPr>
          <a:lstStyle/>
          <a:p>
            <a:pPr marL="285750" indent="-285750">
              <a:spcAft>
                <a:spcPts val="600"/>
              </a:spcAft>
              <a:buFont typeface="Wingdings" panose="05000000000000000000" pitchFamily="2" charset="2"/>
              <a:buChar char="q"/>
            </a:pPr>
            <a:endParaRPr lang="en-US" b="1"/>
          </a:p>
          <a:p>
            <a:pPr marL="285750" indent="-285750">
              <a:spcAft>
                <a:spcPts val="600"/>
              </a:spcAft>
              <a:buFont typeface="Wingdings" panose="05000000000000000000" pitchFamily="2" charset="2"/>
              <a:buChar char="q"/>
            </a:pPr>
            <a:endParaRPr lang="en-US" b="1"/>
          </a:p>
          <a:p>
            <a:pPr>
              <a:spcAft>
                <a:spcPts val="600"/>
              </a:spcAft>
            </a:pPr>
            <a:endParaRPr lang="en-US" b="1"/>
          </a:p>
        </p:txBody>
      </p:sp>
    </p:spTree>
    <p:extLst>
      <p:ext uri="{BB962C8B-B14F-4D97-AF65-F5344CB8AC3E}">
        <p14:creationId xmlns:p14="http://schemas.microsoft.com/office/powerpoint/2010/main" val="77890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26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AFCB692-F20C-4325-84E2-E606CE9E6354}"/>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defTabSz="914400">
              <a:lnSpc>
                <a:spcPct val="90000"/>
              </a:lnSpc>
              <a:spcBef>
                <a:spcPct val="0"/>
              </a:spcBef>
              <a:spcAft>
                <a:spcPts val="600"/>
              </a:spcAft>
            </a:pPr>
            <a:r>
              <a:rPr lang="en-US" sz="2600" b="1" dirty="0">
                <a:solidFill>
                  <a:srgbClr val="FFFFFF"/>
                </a:solidFill>
                <a:latin typeface="+mj-lt"/>
                <a:ea typeface="+mj-ea"/>
                <a:cs typeface="+mj-cs"/>
              </a:rPr>
              <a:t>3 x 3 </a:t>
            </a:r>
            <a:r>
              <a:rPr lang="en-US" sz="2600" b="1" dirty="0" err="1">
                <a:solidFill>
                  <a:srgbClr val="FFFFFF"/>
                </a:solidFill>
                <a:latin typeface="+mj-lt"/>
                <a:ea typeface="+mj-ea"/>
                <a:cs typeface="+mj-cs"/>
              </a:rPr>
              <a:t>Plotly</a:t>
            </a:r>
            <a:r>
              <a:rPr lang="en-US" sz="2600" b="1" dirty="0">
                <a:solidFill>
                  <a:srgbClr val="FFFFFF"/>
                </a:solidFill>
                <a:latin typeface="+mj-lt"/>
                <a:ea typeface="+mj-ea"/>
                <a:cs typeface="+mj-cs"/>
              </a:rPr>
              <a:t> Interactive </a:t>
            </a:r>
            <a:r>
              <a:rPr lang="en-US" sz="2600" b="1" dirty="0" err="1">
                <a:solidFill>
                  <a:srgbClr val="FFFFFF"/>
                </a:solidFill>
                <a:latin typeface="+mj-lt"/>
                <a:ea typeface="+mj-ea"/>
                <a:cs typeface="+mj-cs"/>
              </a:rPr>
              <a:t>Vizualition</a:t>
            </a:r>
            <a:r>
              <a:rPr lang="en-US" sz="2600" b="1" dirty="0">
                <a:solidFill>
                  <a:srgbClr val="FFFFFF"/>
                </a:solidFill>
                <a:latin typeface="+mj-lt"/>
                <a:ea typeface="+mj-ea"/>
                <a:cs typeface="+mj-cs"/>
              </a:rPr>
              <a:t> </a:t>
            </a:r>
            <a:endParaRPr lang="en-US" sz="2600" kern="1200" dirty="0">
              <a:solidFill>
                <a:srgbClr val="FFFFFF"/>
              </a:solidFill>
              <a:latin typeface="+mj-lt"/>
              <a:ea typeface="+mj-ea"/>
              <a:cs typeface="+mj-cs"/>
            </a:endParaRPr>
          </a:p>
        </p:txBody>
      </p:sp>
      <p:pic>
        <p:nvPicPr>
          <p:cNvPr id="4" name="Picture 3">
            <a:extLst>
              <a:ext uri="{FF2B5EF4-FFF2-40B4-BE49-F238E27FC236}">
                <a16:creationId xmlns:a16="http://schemas.microsoft.com/office/drawing/2014/main" id="{FDE27261-3CE7-4409-A076-F59921B49E35}"/>
              </a:ext>
            </a:extLst>
          </p:cNvPr>
          <p:cNvPicPr>
            <a:picLocks noChangeAspect="1"/>
          </p:cNvPicPr>
          <p:nvPr/>
        </p:nvPicPr>
        <p:blipFill>
          <a:blip r:embed="rId2"/>
          <a:stretch>
            <a:fillRect/>
          </a:stretch>
        </p:blipFill>
        <p:spPr>
          <a:xfrm>
            <a:off x="4038600" y="1378669"/>
            <a:ext cx="7188199" cy="4097272"/>
          </a:xfrm>
          <a:prstGeom prst="rect">
            <a:avLst/>
          </a:prstGeom>
        </p:spPr>
      </p:pic>
      <p:sp>
        <p:nvSpPr>
          <p:cNvPr id="2" name="TextBox 1">
            <a:extLst>
              <a:ext uri="{FF2B5EF4-FFF2-40B4-BE49-F238E27FC236}">
                <a16:creationId xmlns:a16="http://schemas.microsoft.com/office/drawing/2014/main" id="{EBFAF0CE-0DF9-48E1-A5D8-9CE4175DA011}"/>
              </a:ext>
            </a:extLst>
          </p:cNvPr>
          <p:cNvSpPr txBox="1"/>
          <p:nvPr/>
        </p:nvSpPr>
        <p:spPr>
          <a:xfrm>
            <a:off x="1399717" y="4556662"/>
            <a:ext cx="9338953" cy="1077218"/>
          </a:xfrm>
          <a:prstGeom prst="rect">
            <a:avLst/>
          </a:prstGeom>
          <a:noFill/>
        </p:spPr>
        <p:txBody>
          <a:bodyPr wrap="square" rtlCol="0">
            <a:spAutoFit/>
          </a:bodyPr>
          <a:lstStyle/>
          <a:p>
            <a:pPr marL="285750" indent="-285750">
              <a:spcAft>
                <a:spcPts val="600"/>
              </a:spcAft>
              <a:buFont typeface="Wingdings" panose="05000000000000000000" pitchFamily="2" charset="2"/>
              <a:buChar char="q"/>
            </a:pPr>
            <a:endParaRPr lang="en-US" b="1"/>
          </a:p>
          <a:p>
            <a:pPr marL="285750" indent="-285750">
              <a:spcAft>
                <a:spcPts val="600"/>
              </a:spcAft>
              <a:buFont typeface="Wingdings" panose="05000000000000000000" pitchFamily="2" charset="2"/>
              <a:buChar char="q"/>
            </a:pPr>
            <a:endParaRPr lang="en-US" b="1"/>
          </a:p>
          <a:p>
            <a:pPr>
              <a:spcAft>
                <a:spcPts val="600"/>
              </a:spcAft>
            </a:pPr>
            <a:endParaRPr lang="en-US" b="1"/>
          </a:p>
        </p:txBody>
      </p:sp>
    </p:spTree>
    <p:extLst>
      <p:ext uri="{BB962C8B-B14F-4D97-AF65-F5344CB8AC3E}">
        <p14:creationId xmlns:p14="http://schemas.microsoft.com/office/powerpoint/2010/main" val="3993929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751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AFCB692-F20C-4325-84E2-E606CE9E6354}"/>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defTabSz="914400">
              <a:lnSpc>
                <a:spcPct val="90000"/>
              </a:lnSpc>
              <a:spcBef>
                <a:spcPct val="0"/>
              </a:spcBef>
              <a:spcAft>
                <a:spcPts val="600"/>
              </a:spcAft>
            </a:pPr>
            <a:r>
              <a:rPr lang="en-US" sz="2600" kern="1200" dirty="0">
                <a:solidFill>
                  <a:srgbClr val="FFFFFF"/>
                </a:solidFill>
                <a:latin typeface="+mj-lt"/>
                <a:ea typeface="+mj-ea"/>
                <a:cs typeface="+mj-cs"/>
              </a:rPr>
              <a:t>Zing Chart</a:t>
            </a:r>
          </a:p>
        </p:txBody>
      </p:sp>
      <p:pic>
        <p:nvPicPr>
          <p:cNvPr id="5" name="Picture 4">
            <a:extLst>
              <a:ext uri="{FF2B5EF4-FFF2-40B4-BE49-F238E27FC236}">
                <a16:creationId xmlns:a16="http://schemas.microsoft.com/office/drawing/2014/main" id="{068B110C-6DBE-4DF7-85E1-E98A7F043EFF}"/>
              </a:ext>
            </a:extLst>
          </p:cNvPr>
          <p:cNvPicPr>
            <a:picLocks noChangeAspect="1"/>
          </p:cNvPicPr>
          <p:nvPr/>
        </p:nvPicPr>
        <p:blipFill>
          <a:blip r:embed="rId2"/>
          <a:stretch>
            <a:fillRect/>
          </a:stretch>
        </p:blipFill>
        <p:spPr>
          <a:xfrm>
            <a:off x="4038600" y="1513448"/>
            <a:ext cx="7188199" cy="3827715"/>
          </a:xfrm>
          <a:prstGeom prst="rect">
            <a:avLst/>
          </a:prstGeom>
        </p:spPr>
      </p:pic>
      <p:sp>
        <p:nvSpPr>
          <p:cNvPr id="2" name="TextBox 1">
            <a:extLst>
              <a:ext uri="{FF2B5EF4-FFF2-40B4-BE49-F238E27FC236}">
                <a16:creationId xmlns:a16="http://schemas.microsoft.com/office/drawing/2014/main" id="{EBFAF0CE-0DF9-48E1-A5D8-9CE4175DA011}"/>
              </a:ext>
            </a:extLst>
          </p:cNvPr>
          <p:cNvSpPr txBox="1"/>
          <p:nvPr/>
        </p:nvSpPr>
        <p:spPr>
          <a:xfrm>
            <a:off x="1399717" y="4556662"/>
            <a:ext cx="9338953" cy="1077218"/>
          </a:xfrm>
          <a:prstGeom prst="rect">
            <a:avLst/>
          </a:prstGeom>
          <a:noFill/>
        </p:spPr>
        <p:txBody>
          <a:bodyPr wrap="square" rtlCol="0">
            <a:spAutoFit/>
          </a:bodyPr>
          <a:lstStyle/>
          <a:p>
            <a:pPr marL="285750" indent="-285750">
              <a:spcAft>
                <a:spcPts val="600"/>
              </a:spcAft>
              <a:buFont typeface="Wingdings" panose="05000000000000000000" pitchFamily="2" charset="2"/>
              <a:buChar char="q"/>
            </a:pPr>
            <a:endParaRPr lang="en-US" b="1"/>
          </a:p>
          <a:p>
            <a:pPr marL="285750" indent="-285750">
              <a:spcAft>
                <a:spcPts val="600"/>
              </a:spcAft>
              <a:buFont typeface="Wingdings" panose="05000000000000000000" pitchFamily="2" charset="2"/>
              <a:buChar char="q"/>
            </a:pPr>
            <a:endParaRPr lang="en-US" b="1"/>
          </a:p>
          <a:p>
            <a:pPr>
              <a:spcAft>
                <a:spcPts val="600"/>
              </a:spcAft>
            </a:pPr>
            <a:endParaRPr lang="en-US" b="1"/>
          </a:p>
        </p:txBody>
      </p:sp>
    </p:spTree>
    <p:extLst>
      <p:ext uri="{BB962C8B-B14F-4D97-AF65-F5344CB8AC3E}">
        <p14:creationId xmlns:p14="http://schemas.microsoft.com/office/powerpoint/2010/main" val="3649037612"/>
      </p:ext>
    </p:extLst>
  </p:cSld>
  <p:clrMapOvr>
    <a:masterClrMapping/>
  </p:clrMapOvr>
</p:sld>
</file>

<file path=ppt/theme/theme1.xml><?xml version="1.0" encoding="utf-8"?>
<a:theme xmlns:a="http://schemas.openxmlformats.org/drawingml/2006/main" name="Office Them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TM02900769[[fn=Retrospect]]</Template>
  <TotalTime>7</TotalTime>
  <Words>212</Words>
  <Application>Microsoft Office PowerPoint</Application>
  <PresentationFormat>Widescreen</PresentationFormat>
  <Paragraphs>40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Algerian</vt:lpstr>
      <vt:lpstr>Arial</vt:lpstr>
      <vt:lpstr>Calibri</vt:lpstr>
      <vt:lpstr>Wingdings</vt:lpstr>
      <vt:lpstr>Office Theme</vt:lpstr>
      <vt:lpstr>NY Harbor Water Quality Visualization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NY Harbor Water Quality Visualization </dc:title>
  <dc:creator>Nitin Sharma</dc:creator>
  <cp:lastModifiedBy>Nitin Sharma</cp:lastModifiedBy>
  <cp:revision>11</cp:revision>
  <dcterms:created xsi:type="dcterms:W3CDTF">2020-01-04T15:27:44Z</dcterms:created>
  <dcterms:modified xsi:type="dcterms:W3CDTF">2020-01-04T15:43:36Z</dcterms:modified>
</cp:coreProperties>
</file>