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1"/>
  </p:notesMasterIdLst>
  <p:sldIdLst>
    <p:sldId id="264" r:id="rId5"/>
    <p:sldId id="313" r:id="rId6"/>
    <p:sldId id="314" r:id="rId7"/>
    <p:sldId id="323" r:id="rId8"/>
    <p:sldId id="325" r:id="rId9"/>
    <p:sldId id="326" r:id="rId10"/>
    <p:sldId id="327" r:id="rId11"/>
    <p:sldId id="329" r:id="rId12"/>
    <p:sldId id="328" r:id="rId13"/>
    <p:sldId id="330" r:id="rId14"/>
    <p:sldId id="331" r:id="rId15"/>
    <p:sldId id="334" r:id="rId16"/>
    <p:sldId id="332" r:id="rId17"/>
    <p:sldId id="335" r:id="rId18"/>
    <p:sldId id="333" r:id="rId19"/>
    <p:sldId id="32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C21B083-68B6-44A1-B2A4-DB3D36523597}">
          <p14:sldIdLst>
            <p14:sldId id="264"/>
            <p14:sldId id="313"/>
            <p14:sldId id="314"/>
            <p14:sldId id="323"/>
            <p14:sldId id="325"/>
            <p14:sldId id="326"/>
            <p14:sldId id="327"/>
            <p14:sldId id="329"/>
            <p14:sldId id="328"/>
            <p14:sldId id="330"/>
            <p14:sldId id="331"/>
            <p14:sldId id="334"/>
            <p14:sldId id="332"/>
            <p14:sldId id="335"/>
            <p14:sldId id="333"/>
            <p14:sldId id="32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20" autoAdjust="0"/>
    <p:restoredTop sz="94619" autoAdjust="0"/>
  </p:normalViewPr>
  <p:slideViewPr>
    <p:cSldViewPr snapToGrid="0">
      <p:cViewPr varScale="1">
        <p:scale>
          <a:sx n="86" d="100"/>
          <a:sy n="86" d="100"/>
        </p:scale>
        <p:origin x="643"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DBDFE-DD3D-4291-A404-1B97A83A6EA8}" type="datetimeFigureOut">
              <a:rPr lang="en-US" smtClean="0"/>
              <a:t>4/29/2021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56DE3-4E01-4AFD-AD42-42312842ED89}" type="slidenum">
              <a:rPr lang="en-US" smtClean="0"/>
              <a:t>‹#›</a:t>
            </a:fld>
            <a:endParaRPr lang="en-US" dirty="0"/>
          </a:p>
        </p:txBody>
      </p:sp>
    </p:spTree>
    <p:extLst>
      <p:ext uri="{BB962C8B-B14F-4D97-AF65-F5344CB8AC3E}">
        <p14:creationId xmlns:p14="http://schemas.microsoft.com/office/powerpoint/2010/main" val="702961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870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4/29/2021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184701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75881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4/29/2021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69732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0058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2073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358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7532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4/29/2021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32160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4/29/2021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99103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99FFCC"/>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4/29/2021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20901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2.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jpeg"/><Relationship Id="rId1" Type="http://schemas.openxmlformats.org/officeDocument/2006/relationships/slideLayout" Target="../slideLayouts/slideLayout2.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2.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Layout" Target="../slideLayouts/slideLayout2.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8" name="Picture 7" descr="flower illustrations">
            <a:extLst>
              <a:ext uri="{FF2B5EF4-FFF2-40B4-BE49-F238E27FC236}">
                <a16:creationId xmlns:a16="http://schemas.microsoft.com/office/drawing/2014/main" id="{46768272-0F6A-4E58-A45C-F10D015D8952}"/>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0"/>
            <a:ext cx="12191980" cy="6858000"/>
          </a:xfrm>
          <a:prstGeom prst="rect">
            <a:avLst/>
          </a:prstGeom>
        </p:spPr>
      </p:pic>
      <p:sp useBgFill="1">
        <p:nvSpPr>
          <p:cNvPr id="73" name="Rectangle 72">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75" name="Rectangle 74">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307868" y="1999250"/>
            <a:ext cx="9113002" cy="3300719"/>
          </a:xfrm>
        </p:spPr>
        <p:txBody>
          <a:bodyPr>
            <a:normAutofit/>
          </a:bodyPr>
          <a:lstStyle/>
          <a:p>
            <a:r>
              <a:rPr lang="en-IN" sz="5400" dirty="0"/>
              <a:t>Weather Station</a:t>
            </a:r>
            <a:br>
              <a:rPr lang="en-IN" sz="5400" dirty="0"/>
            </a:br>
            <a:endParaRPr lang="en-US" sz="5400" dirty="0">
              <a:solidFill>
                <a:srgbClr val="FFC000"/>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771130" y="4031088"/>
            <a:ext cx="4324870" cy="1108176"/>
          </a:xfrm>
        </p:spPr>
        <p:txBody>
          <a:bodyPr>
            <a:normAutofit fontScale="77500" lnSpcReduction="20000"/>
          </a:bodyPr>
          <a:lstStyle/>
          <a:p>
            <a:pPr algn="l">
              <a:spcAft>
                <a:spcPts val="600"/>
              </a:spcAft>
            </a:pPr>
            <a:r>
              <a:rPr lang="en-US" dirty="0"/>
              <a:t>DHRUVBHATTACHARJEE</a:t>
            </a:r>
          </a:p>
          <a:p>
            <a:pPr algn="l">
              <a:spcAft>
                <a:spcPts val="600"/>
              </a:spcAft>
            </a:pPr>
            <a:r>
              <a:rPr lang="en-US" sz="1800" dirty="0"/>
              <a:t>NITIN MISRA</a:t>
            </a:r>
          </a:p>
          <a:p>
            <a:pPr algn="l">
              <a:spcAft>
                <a:spcPts val="600"/>
              </a:spcAft>
            </a:pPr>
            <a:r>
              <a:rPr lang="en-US" sz="1800" dirty="0"/>
              <a:t>Mentor : </a:t>
            </a:r>
            <a:r>
              <a:rPr lang="en-US" sz="1800" dirty="0" err="1"/>
              <a:t>Charanpreet</a:t>
            </a:r>
            <a:r>
              <a:rPr lang="en-US" sz="1800" dirty="0"/>
              <a:t> Ma’am</a:t>
            </a:r>
          </a:p>
          <a:p>
            <a:pPr algn="l">
              <a:spcAft>
                <a:spcPts val="600"/>
              </a:spcAft>
            </a:pPr>
            <a:r>
              <a:rPr lang="en-US" sz="1800" dirty="0"/>
              <a:t>Project Teacher : Mohit Sir</a:t>
            </a:r>
          </a:p>
        </p:txBody>
      </p:sp>
      <p:sp>
        <p:nvSpPr>
          <p:cNvPr id="77" name="Rectangle 76">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9" name="Straight Connector 78">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
        <p:nvSpPr>
          <p:cNvPr id="11" name="Subtitle 2">
            <a:extLst>
              <a:ext uri="{FF2B5EF4-FFF2-40B4-BE49-F238E27FC236}">
                <a16:creationId xmlns:a16="http://schemas.microsoft.com/office/drawing/2014/main" id="{8545312A-FAD8-4ED8-8DDB-7061E39195A5}"/>
              </a:ext>
            </a:extLst>
          </p:cNvPr>
          <p:cNvSpPr txBox="1">
            <a:spLocks/>
          </p:cNvSpPr>
          <p:nvPr/>
        </p:nvSpPr>
        <p:spPr>
          <a:xfrm>
            <a:off x="6096000" y="4031088"/>
            <a:ext cx="4324870" cy="1108176"/>
          </a:xfrm>
          <a:prstGeom prst="rect">
            <a:avLst/>
          </a:prstGeom>
        </p:spPr>
        <p:txBody>
          <a:bodyPr vert="horz" lIns="91440" tIns="45720" rIns="91440" bIns="45720" rtlCol="0">
            <a:normAutofit/>
          </a:bodyPr>
          <a:lstStyle>
            <a:lvl1pPr marL="0" indent="0" algn="ctr" defTabSz="914400" rtl="0" eaLnBrk="1" latinLnBrk="0" hangingPunct="1">
              <a:lnSpc>
                <a:spcPct val="110000"/>
              </a:lnSpc>
              <a:spcBef>
                <a:spcPts val="0"/>
              </a:spcBef>
              <a:spcAft>
                <a:spcPts val="0"/>
              </a:spcAft>
              <a:buClr>
                <a:schemeClr val="tx1">
                  <a:lumMod val="85000"/>
                  <a:lumOff val="15000"/>
                </a:schemeClr>
              </a:buClr>
              <a:buFont typeface="Garamond" pitchFamily="18" charset="0"/>
              <a:buNone/>
              <a:defRPr sz="1800" kern="1200" spc="80" baseline="0">
                <a:solidFill>
                  <a:schemeClr val="tx1">
                    <a:lumMod val="95000"/>
                    <a:lumOff val="5000"/>
                  </a:schemeClr>
                </a:solidFill>
                <a:latin typeface="+mn-lt"/>
                <a:ea typeface="+mn-ea"/>
                <a:cs typeface="+mn-cs"/>
              </a:defRPr>
            </a:lvl1pPr>
            <a:lvl2pPr marL="457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5pPr>
            <a:lvl6pPr marL="22860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8pPr>
            <a:lvl9pPr marL="3657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9pPr>
          </a:lstStyle>
          <a:p>
            <a:pPr algn="r">
              <a:spcAft>
                <a:spcPts val="600"/>
              </a:spcAft>
            </a:pPr>
            <a:r>
              <a:rPr lang="en-US" dirty="0"/>
              <a:t>18BCS2072</a:t>
            </a:r>
          </a:p>
          <a:p>
            <a:pPr algn="r">
              <a:spcAft>
                <a:spcPts val="600"/>
              </a:spcAft>
            </a:pPr>
            <a:r>
              <a:rPr lang="en-US" dirty="0"/>
              <a:t>18BCS1988</a:t>
            </a:r>
          </a:p>
        </p:txBody>
      </p:sp>
      <p:sp>
        <p:nvSpPr>
          <p:cNvPr id="4" name="TextBox 3">
            <a:extLst>
              <a:ext uri="{FF2B5EF4-FFF2-40B4-BE49-F238E27FC236}">
                <a16:creationId xmlns:a16="http://schemas.microsoft.com/office/drawing/2014/main" id="{12E32298-5B94-4789-932E-79A3A67D59B5}"/>
              </a:ext>
            </a:extLst>
          </p:cNvPr>
          <p:cNvSpPr txBox="1"/>
          <p:nvPr/>
        </p:nvSpPr>
        <p:spPr>
          <a:xfrm>
            <a:off x="5250189" y="1413400"/>
            <a:ext cx="1691631" cy="369332"/>
          </a:xfrm>
          <a:prstGeom prst="rect">
            <a:avLst/>
          </a:prstGeom>
          <a:noFill/>
        </p:spPr>
        <p:txBody>
          <a:bodyPr wrap="square" rtlCol="0">
            <a:spAutoFit/>
          </a:bodyPr>
          <a:lstStyle/>
          <a:p>
            <a:pPr algn="ctr"/>
            <a:r>
              <a:rPr lang="en-US" b="1" dirty="0">
                <a:solidFill>
                  <a:schemeClr val="bg1"/>
                </a:solidFill>
              </a:rPr>
              <a:t>PROJECT</a:t>
            </a:r>
            <a:endParaRPr lang="en-IN" b="1" dirty="0">
              <a:solidFill>
                <a:schemeClr val="bg1"/>
              </a:solidFill>
            </a:endParaRPr>
          </a:p>
        </p:txBody>
      </p:sp>
      <p:pic>
        <p:nvPicPr>
          <p:cNvPr id="13" name="Picture 12">
            <a:extLst>
              <a:ext uri="{FF2B5EF4-FFF2-40B4-BE49-F238E27FC236}">
                <a16:creationId xmlns:a16="http://schemas.microsoft.com/office/drawing/2014/main" id="{D30E3909-AE91-4C1A-AAED-E59A4EBC09A9}"/>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92473" y="-69203"/>
            <a:ext cx="3386075" cy="1349476"/>
          </a:xfrm>
          <a:prstGeom prst="rect">
            <a:avLst/>
          </a:prstGeom>
        </p:spPr>
      </p:pic>
    </p:spTree>
    <p:extLst>
      <p:ext uri="{BB962C8B-B14F-4D97-AF65-F5344CB8AC3E}">
        <p14:creationId xmlns:p14="http://schemas.microsoft.com/office/powerpoint/2010/main" val="42028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16" presetClass="entr" presetSubtype="21"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1000"/>
                                        <p:tgtEl>
                                          <p:spTgt spid="2"/>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0-#ppt_w/2"/>
                                          </p:val>
                                        </p:tav>
                                        <p:tav tm="100000">
                                          <p:val>
                                            <p:strVal val="#ppt_x"/>
                                          </p:val>
                                        </p:tav>
                                      </p:tavLst>
                                    </p:anim>
                                    <p:anim calcmode="lin" valueType="num">
                                      <p:cBhvr additive="base">
                                        <p:cTn id="21" dur="500" fill="hold"/>
                                        <p:tgtEl>
                                          <p:spTgt spid="3"/>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1+#ppt_w/2"/>
                                          </p:val>
                                        </p:tav>
                                        <p:tav tm="100000">
                                          <p:val>
                                            <p:strVal val="#ppt_x"/>
                                          </p:val>
                                        </p:tav>
                                      </p:tavLst>
                                    </p:anim>
                                    <p:anim calcmode="lin" valueType="num">
                                      <p:cBhvr additive="base">
                                        <p:cTn id="25"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p:bldP spid="11"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5BE06-FB76-46C4-9391-63FAC4C23A3D}"/>
              </a:ext>
            </a:extLst>
          </p:cNvPr>
          <p:cNvSpPr>
            <a:spLocks noGrp="1"/>
          </p:cNvSpPr>
          <p:nvPr>
            <p:ph type="title"/>
          </p:nvPr>
        </p:nvSpPr>
        <p:spPr/>
        <p:txBody>
          <a:bodyPr/>
          <a:lstStyle/>
          <a:p>
            <a:r>
              <a:rPr lang="en-US" dirty="0"/>
              <a:t>SOFTWARE AND BACKEND control	</a:t>
            </a:r>
            <a:endParaRPr lang="en-IN" dirty="0"/>
          </a:p>
        </p:txBody>
      </p:sp>
      <p:sp>
        <p:nvSpPr>
          <p:cNvPr id="3" name="Content Placeholder 2">
            <a:extLst>
              <a:ext uri="{FF2B5EF4-FFF2-40B4-BE49-F238E27FC236}">
                <a16:creationId xmlns:a16="http://schemas.microsoft.com/office/drawing/2014/main" id="{82031D0F-FAA7-406E-81CE-D09FF3A64888}"/>
              </a:ext>
            </a:extLst>
          </p:cNvPr>
          <p:cNvSpPr>
            <a:spLocks noGrp="1"/>
          </p:cNvSpPr>
          <p:nvPr>
            <p:ph idx="1"/>
          </p:nvPr>
        </p:nvSpPr>
        <p:spPr/>
        <p:txBody>
          <a:bodyPr/>
          <a:lstStyle/>
          <a:p>
            <a:pPr marL="0" indent="0">
              <a:buNone/>
            </a:pPr>
            <a:r>
              <a:rPr lang="en-US" dirty="0"/>
              <a:t>The main Programming part is to be implemented for and on the Arduino as the main device. </a:t>
            </a:r>
          </a:p>
          <a:p>
            <a:pPr marL="0" indent="0">
              <a:buNone/>
            </a:pPr>
            <a:r>
              <a:rPr lang="en-IN" dirty="0"/>
              <a:t>The </a:t>
            </a:r>
            <a:r>
              <a:rPr lang="en-IN" b="1" dirty="0"/>
              <a:t>frontend</a:t>
            </a:r>
            <a:r>
              <a:rPr lang="en-IN" dirty="0"/>
              <a:t> As mentioned before we use </a:t>
            </a:r>
            <a:r>
              <a:rPr lang="en-IN" dirty="0" err="1"/>
              <a:t>Adruino</a:t>
            </a:r>
            <a:r>
              <a:rPr lang="en-IN" dirty="0"/>
              <a:t>  IDE as the </a:t>
            </a:r>
            <a:r>
              <a:rPr lang="en-IN" dirty="0" err="1"/>
              <a:t>corntol</a:t>
            </a:r>
            <a:r>
              <a:rPr lang="en-IN" dirty="0"/>
              <a:t> </a:t>
            </a:r>
            <a:r>
              <a:rPr lang="en-IN" dirty="0" err="1"/>
              <a:t>center</a:t>
            </a:r>
            <a:r>
              <a:rPr lang="en-IN" dirty="0"/>
              <a:t> for </a:t>
            </a:r>
            <a:r>
              <a:rPr lang="en-IN" dirty="0" err="1"/>
              <a:t>themain</a:t>
            </a:r>
            <a:r>
              <a:rPr lang="en-IN" dirty="0"/>
              <a:t> IoT device </a:t>
            </a:r>
            <a:r>
              <a:rPr lang="en-IN" dirty="0" err="1"/>
              <a:t>Aduino</a:t>
            </a:r>
            <a:r>
              <a:rPr lang="en-IN" dirty="0"/>
              <a:t>.</a:t>
            </a:r>
          </a:p>
          <a:p>
            <a:pPr marL="0" indent="0">
              <a:buNone/>
            </a:pPr>
            <a:endParaRPr lang="en-IN" dirty="0"/>
          </a:p>
          <a:p>
            <a:pPr marL="0" indent="0">
              <a:buNone/>
            </a:pPr>
            <a:r>
              <a:rPr lang="en-IN" dirty="0"/>
              <a:t>The </a:t>
            </a:r>
            <a:r>
              <a:rPr lang="en-IN" b="1" dirty="0"/>
              <a:t>Backend</a:t>
            </a:r>
            <a:r>
              <a:rPr lang="en-IN" dirty="0"/>
              <a:t> used in this is </a:t>
            </a:r>
            <a:r>
              <a:rPr lang="en-IN" dirty="0" err="1"/>
              <a:t>mongoDB</a:t>
            </a:r>
            <a:r>
              <a:rPr lang="en-IN" dirty="0"/>
              <a:t>. </a:t>
            </a:r>
            <a:r>
              <a:rPr lang="en-IN" b="0" i="0" dirty="0">
                <a:effectLst/>
              </a:rPr>
              <a:t>MongoDB is a source-available cross-platform document-oriented database program. It </a:t>
            </a:r>
            <a:r>
              <a:rPr lang="en-IN" dirty="0"/>
              <a:t>stores and helps to provide data for the prediction of the weather.</a:t>
            </a:r>
          </a:p>
          <a:p>
            <a:pPr marL="0" indent="0">
              <a:buNone/>
            </a:pPr>
            <a:endParaRPr lang="en-IN" b="1" dirty="0"/>
          </a:p>
          <a:p>
            <a:pPr marL="0" indent="0">
              <a:buNone/>
            </a:pPr>
            <a:r>
              <a:rPr lang="en-IN" dirty="0"/>
              <a:t>One more front end part that can be termed as the </a:t>
            </a:r>
            <a:r>
              <a:rPr lang="en-IN" b="1" dirty="0"/>
              <a:t>User interface </a:t>
            </a:r>
            <a:r>
              <a:rPr lang="en-IN" dirty="0"/>
              <a:t>will be managed by Eclipse mosquito. It will be used to show the readings. </a:t>
            </a:r>
          </a:p>
          <a:p>
            <a:pPr marL="0" indent="0">
              <a:buNone/>
            </a:pPr>
            <a:endParaRPr lang="en-IN" dirty="0"/>
          </a:p>
          <a:p>
            <a:pPr marL="0" indent="0" algn="ctr">
              <a:buNone/>
            </a:pPr>
            <a:r>
              <a:rPr lang="en-IN" i="1" dirty="0"/>
              <a:t>Following are the Screenshots of the control centre for the project</a:t>
            </a:r>
          </a:p>
        </p:txBody>
      </p:sp>
      <p:pic>
        <p:nvPicPr>
          <p:cNvPr id="4" name="Picture 3">
            <a:extLst>
              <a:ext uri="{FF2B5EF4-FFF2-40B4-BE49-F238E27FC236}">
                <a16:creationId xmlns:a16="http://schemas.microsoft.com/office/drawing/2014/main" id="{F5B9193E-F421-42F0-A2E2-2F2E3D676996}"/>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298145" y="5443830"/>
            <a:ext cx="3386075" cy="1349476"/>
          </a:xfrm>
          <a:prstGeom prst="rect">
            <a:avLst/>
          </a:prstGeom>
        </p:spPr>
      </p:pic>
    </p:spTree>
    <p:extLst>
      <p:ext uri="{BB962C8B-B14F-4D97-AF65-F5344CB8AC3E}">
        <p14:creationId xmlns:p14="http://schemas.microsoft.com/office/powerpoint/2010/main" val="3396239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3">
            <a:extLst>
              <a:ext uri="{FF2B5EF4-FFF2-40B4-BE49-F238E27FC236}">
                <a16:creationId xmlns:a16="http://schemas.microsoft.com/office/drawing/2014/main" id="{1C83CCD5-F7F5-4152-9E32-74C2E7E041FC}"/>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054633" y="3282278"/>
            <a:ext cx="3183538" cy="2973378"/>
          </a:xfrm>
          <a:prstGeom prst="rect">
            <a:avLst/>
          </a:prstGeom>
        </p:spPr>
      </p:pic>
      <p:pic>
        <p:nvPicPr>
          <p:cNvPr id="12" name="Picture 11">
            <a:extLst>
              <a:ext uri="{FF2B5EF4-FFF2-40B4-BE49-F238E27FC236}">
                <a16:creationId xmlns:a16="http://schemas.microsoft.com/office/drawing/2014/main" id="{91719719-DA2A-4FFF-ABC2-90F70BE7A099}"/>
              </a:ext>
            </a:extLst>
          </p:cNvPr>
          <p:cNvPicPr/>
          <p:nvPr/>
        </p:nvPicPr>
        <p:blipFill>
          <a:blip r:embed="rId3">
            <a:extLst>
              <a:ext uri="{28A0092B-C50C-407E-A947-70E740481C1C}">
                <a14:useLocalDpi xmlns:a14="http://schemas.microsoft.com/office/drawing/2010/main" val="0"/>
              </a:ext>
            </a:extLst>
          </a:blip>
          <a:stretch>
            <a:fillRect/>
          </a:stretch>
        </p:blipFill>
        <p:spPr>
          <a:xfrm>
            <a:off x="4974953" y="3997959"/>
            <a:ext cx="6365615" cy="2379018"/>
          </a:xfrm>
          <a:prstGeom prst="rect">
            <a:avLst/>
          </a:prstGeom>
        </p:spPr>
      </p:pic>
      <p:pic>
        <p:nvPicPr>
          <p:cNvPr id="13" name="Picture 12">
            <a:extLst>
              <a:ext uri="{FF2B5EF4-FFF2-40B4-BE49-F238E27FC236}">
                <a16:creationId xmlns:a16="http://schemas.microsoft.com/office/drawing/2014/main" id="{1B0DC990-10BD-4ADE-B33F-85961BB41AFD}"/>
              </a:ext>
            </a:extLst>
          </p:cNvPr>
          <p:cNvPicPr/>
          <p:nvPr/>
        </p:nvPicPr>
        <p:blipFill>
          <a:blip r:embed="rId4">
            <a:extLst>
              <a:ext uri="{28A0092B-C50C-407E-A947-70E740481C1C}">
                <a14:useLocalDpi xmlns:a14="http://schemas.microsoft.com/office/drawing/2010/main" val="0"/>
              </a:ext>
            </a:extLst>
          </a:blip>
          <a:stretch>
            <a:fillRect/>
          </a:stretch>
        </p:blipFill>
        <p:spPr>
          <a:xfrm>
            <a:off x="4974953" y="626165"/>
            <a:ext cx="6365614" cy="3118520"/>
          </a:xfrm>
          <a:prstGeom prst="rect">
            <a:avLst/>
          </a:prstGeom>
        </p:spPr>
      </p:pic>
      <p:sp>
        <p:nvSpPr>
          <p:cNvPr id="14" name="TextBox 13">
            <a:extLst>
              <a:ext uri="{FF2B5EF4-FFF2-40B4-BE49-F238E27FC236}">
                <a16:creationId xmlns:a16="http://schemas.microsoft.com/office/drawing/2014/main" id="{69FA42F3-A9C3-458A-9892-3235BF49BE44}"/>
              </a:ext>
            </a:extLst>
          </p:cNvPr>
          <p:cNvSpPr txBox="1"/>
          <p:nvPr/>
        </p:nvSpPr>
        <p:spPr>
          <a:xfrm>
            <a:off x="851433" y="1335314"/>
            <a:ext cx="3183538" cy="646331"/>
          </a:xfrm>
          <a:prstGeom prst="rect">
            <a:avLst/>
          </a:prstGeom>
          <a:noFill/>
        </p:spPr>
        <p:txBody>
          <a:bodyPr wrap="square" rtlCol="0">
            <a:spAutoFit/>
          </a:bodyPr>
          <a:lstStyle/>
          <a:p>
            <a:r>
              <a:rPr lang="en-US" dirty="0"/>
              <a:t>Wi-Fi connection with </a:t>
            </a:r>
            <a:r>
              <a:rPr lang="en-US"/>
              <a:t>mosquitto</a:t>
            </a:r>
            <a:endParaRPr lang="en-IN" dirty="0"/>
          </a:p>
        </p:txBody>
      </p:sp>
    </p:spTree>
    <p:extLst>
      <p:ext uri="{BB962C8B-B14F-4D97-AF65-F5344CB8AC3E}">
        <p14:creationId xmlns:p14="http://schemas.microsoft.com/office/powerpoint/2010/main" val="4153730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44C62D2-831C-430E-B76C-75CB0281B494}"/>
              </a:ext>
            </a:extLst>
          </p:cNvPr>
          <p:cNvPicPr>
            <a:picLocks noGrp="1"/>
          </p:cNvPicPr>
          <p:nvPr>
            <p:ph idx="1"/>
          </p:nvPr>
        </p:nvPicPr>
        <p:blipFill>
          <a:blip r:embed="rId2"/>
          <a:stretch>
            <a:fillRect/>
          </a:stretch>
        </p:blipFill>
        <p:spPr>
          <a:xfrm>
            <a:off x="759613" y="2420593"/>
            <a:ext cx="4083284" cy="3849687"/>
          </a:xfrm>
          <a:prstGeom prst="rect">
            <a:avLst/>
          </a:prstGeom>
        </p:spPr>
      </p:pic>
      <p:pic>
        <p:nvPicPr>
          <p:cNvPr id="5" name="Picture 4">
            <a:extLst>
              <a:ext uri="{FF2B5EF4-FFF2-40B4-BE49-F238E27FC236}">
                <a16:creationId xmlns:a16="http://schemas.microsoft.com/office/drawing/2014/main" id="{92866C58-6586-4012-98CA-345DAE404B18}"/>
              </a:ext>
            </a:extLst>
          </p:cNvPr>
          <p:cNvPicPr/>
          <p:nvPr/>
        </p:nvPicPr>
        <p:blipFill>
          <a:blip r:embed="rId3"/>
          <a:stretch>
            <a:fillRect/>
          </a:stretch>
        </p:blipFill>
        <p:spPr>
          <a:xfrm>
            <a:off x="5288070" y="3820995"/>
            <a:ext cx="5731510" cy="1630045"/>
          </a:xfrm>
          <a:prstGeom prst="rect">
            <a:avLst/>
          </a:prstGeom>
        </p:spPr>
      </p:pic>
      <p:sp>
        <p:nvSpPr>
          <p:cNvPr id="6" name="TextBox 5">
            <a:extLst>
              <a:ext uri="{FF2B5EF4-FFF2-40B4-BE49-F238E27FC236}">
                <a16:creationId xmlns:a16="http://schemas.microsoft.com/office/drawing/2014/main" id="{BFF62C82-2578-4182-9424-754CFC3B9BB2}"/>
              </a:ext>
            </a:extLst>
          </p:cNvPr>
          <p:cNvSpPr txBox="1"/>
          <p:nvPr/>
        </p:nvSpPr>
        <p:spPr>
          <a:xfrm>
            <a:off x="1865086" y="1222294"/>
            <a:ext cx="8461828" cy="369332"/>
          </a:xfrm>
          <a:prstGeom prst="rect">
            <a:avLst/>
          </a:prstGeom>
          <a:noFill/>
        </p:spPr>
        <p:txBody>
          <a:bodyPr wrap="square" rtlCol="0">
            <a:spAutoFit/>
          </a:bodyPr>
          <a:lstStyle/>
          <a:p>
            <a:pPr algn="ctr"/>
            <a:r>
              <a:rPr lang="en-US" dirty="0"/>
              <a:t>Code work for connection of The Rain drop sensor and DHT11</a:t>
            </a:r>
            <a:endParaRPr lang="en-IN" dirty="0"/>
          </a:p>
        </p:txBody>
      </p:sp>
      <p:pic>
        <p:nvPicPr>
          <p:cNvPr id="7" name="Picture 6">
            <a:extLst>
              <a:ext uri="{FF2B5EF4-FFF2-40B4-BE49-F238E27FC236}">
                <a16:creationId xmlns:a16="http://schemas.microsoft.com/office/drawing/2014/main" id="{9ADFD3EA-8184-43F1-A125-01B06E02C3A8}"/>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92473" y="-69203"/>
            <a:ext cx="3386075" cy="1349476"/>
          </a:xfrm>
          <a:prstGeom prst="rect">
            <a:avLst/>
          </a:prstGeom>
        </p:spPr>
      </p:pic>
    </p:spTree>
    <p:extLst>
      <p:ext uri="{BB962C8B-B14F-4D97-AF65-F5344CB8AC3E}">
        <p14:creationId xmlns:p14="http://schemas.microsoft.com/office/powerpoint/2010/main" val="1819656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FA31D95-4B5B-4F27-A767-F8AC1C9DEDFE}"/>
              </a:ext>
            </a:extLst>
          </p:cNvPr>
          <p:cNvPicPr>
            <a:picLocks noGrp="1"/>
          </p:cNvPicPr>
          <p:nvPr>
            <p:ph idx="1"/>
          </p:nvPr>
        </p:nvPicPr>
        <p:blipFill rotWithShape="1">
          <a:blip r:embed="rId2">
            <a:extLst>
              <a:ext uri="{28A0092B-C50C-407E-A947-70E740481C1C}">
                <a14:useLocalDpi xmlns:a14="http://schemas.microsoft.com/office/drawing/2010/main" val="0"/>
              </a:ext>
            </a:extLst>
          </a:blip>
          <a:srcRect b="-933"/>
          <a:stretch/>
        </p:blipFill>
        <p:spPr bwMode="auto">
          <a:xfrm>
            <a:off x="3721300" y="1509486"/>
            <a:ext cx="4749397" cy="4583452"/>
          </a:xfrm>
          <a:prstGeom prst="rect">
            <a:avLst/>
          </a:prstGeom>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80D6CA2A-CA57-4EDD-A7C9-926E0DCEF2C5}"/>
              </a:ext>
            </a:extLst>
          </p:cNvPr>
          <p:cNvSpPr txBox="1"/>
          <p:nvPr/>
        </p:nvSpPr>
        <p:spPr>
          <a:xfrm>
            <a:off x="3135086" y="580571"/>
            <a:ext cx="6008914" cy="369332"/>
          </a:xfrm>
          <a:prstGeom prst="rect">
            <a:avLst/>
          </a:prstGeom>
          <a:noFill/>
        </p:spPr>
        <p:txBody>
          <a:bodyPr wrap="square" rtlCol="0">
            <a:spAutoFit/>
          </a:bodyPr>
          <a:lstStyle/>
          <a:p>
            <a:pPr algn="ctr"/>
            <a:r>
              <a:rPr lang="en-US" dirty="0"/>
              <a:t>DATA BASE Mongo DB interface</a:t>
            </a:r>
            <a:endParaRPr lang="en-IN" dirty="0"/>
          </a:p>
        </p:txBody>
      </p:sp>
      <p:pic>
        <p:nvPicPr>
          <p:cNvPr id="6" name="Picture 5">
            <a:extLst>
              <a:ext uri="{FF2B5EF4-FFF2-40B4-BE49-F238E27FC236}">
                <a16:creationId xmlns:a16="http://schemas.microsoft.com/office/drawing/2014/main" id="{5B35C05B-5835-4855-A73D-19F20DC7920F}"/>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92473" y="-69203"/>
            <a:ext cx="3386075" cy="1349476"/>
          </a:xfrm>
          <a:prstGeom prst="rect">
            <a:avLst/>
          </a:prstGeom>
        </p:spPr>
      </p:pic>
    </p:spTree>
    <p:extLst>
      <p:ext uri="{BB962C8B-B14F-4D97-AF65-F5344CB8AC3E}">
        <p14:creationId xmlns:p14="http://schemas.microsoft.com/office/powerpoint/2010/main" val="1459430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9A813-3AC1-4559-ABDA-E2D583E337E6}"/>
              </a:ext>
            </a:extLst>
          </p:cNvPr>
          <p:cNvSpPr>
            <a:spLocks noGrp="1"/>
          </p:cNvSpPr>
          <p:nvPr>
            <p:ph type="title"/>
          </p:nvPr>
        </p:nvSpPr>
        <p:spPr/>
        <p:txBody>
          <a:bodyPr/>
          <a:lstStyle/>
          <a:p>
            <a:r>
              <a:rPr lang="en-US" dirty="0"/>
              <a:t>Contribution</a:t>
            </a:r>
            <a:endParaRPr lang="en-IN" dirty="0"/>
          </a:p>
        </p:txBody>
      </p:sp>
      <p:sp>
        <p:nvSpPr>
          <p:cNvPr id="3" name="Content Placeholder 2">
            <a:extLst>
              <a:ext uri="{FF2B5EF4-FFF2-40B4-BE49-F238E27FC236}">
                <a16:creationId xmlns:a16="http://schemas.microsoft.com/office/drawing/2014/main" id="{BD0F190B-C872-4A01-A8A3-34E170DBFB10}"/>
              </a:ext>
            </a:extLst>
          </p:cNvPr>
          <p:cNvSpPr>
            <a:spLocks noGrp="1"/>
          </p:cNvSpPr>
          <p:nvPr>
            <p:ph idx="1"/>
          </p:nvPr>
        </p:nvSpPr>
        <p:spPr/>
        <p:txBody>
          <a:bodyPr/>
          <a:lstStyle/>
          <a:p>
            <a:r>
              <a:rPr lang="en-US" dirty="0"/>
              <a:t>Nitin Mishra (18BCS1988)</a:t>
            </a:r>
          </a:p>
          <a:p>
            <a:r>
              <a:rPr lang="en-US" dirty="0"/>
              <a:t>Arduino design and database management </a:t>
            </a:r>
          </a:p>
          <a:p>
            <a:r>
              <a:rPr lang="en-US" dirty="0"/>
              <a:t>Working on MQTT and </a:t>
            </a:r>
            <a:r>
              <a:rPr lang="en-US" dirty="0" err="1"/>
              <a:t>mosquitto</a:t>
            </a:r>
            <a:endParaRPr lang="en-US" dirty="0"/>
          </a:p>
          <a:p>
            <a:pPr marL="0" indent="0">
              <a:buNone/>
            </a:pPr>
            <a:endParaRPr lang="en-US" dirty="0"/>
          </a:p>
          <a:p>
            <a:pPr marL="0" indent="0">
              <a:buNone/>
            </a:pPr>
            <a:endParaRPr lang="en-US" dirty="0"/>
          </a:p>
          <a:p>
            <a:pPr marL="0" indent="0">
              <a:buNone/>
            </a:pPr>
            <a:r>
              <a:rPr lang="en-US" dirty="0"/>
              <a:t>Dhruv Bhattacharjee</a:t>
            </a:r>
          </a:p>
          <a:p>
            <a:pPr marL="0" indent="0">
              <a:buNone/>
            </a:pPr>
            <a:r>
              <a:rPr lang="en-US" dirty="0"/>
              <a:t>Idea Generation and future work frontend development</a:t>
            </a:r>
            <a:endParaRPr lang="en-IN" dirty="0"/>
          </a:p>
        </p:txBody>
      </p:sp>
    </p:spTree>
    <p:extLst>
      <p:ext uri="{BB962C8B-B14F-4D97-AF65-F5344CB8AC3E}">
        <p14:creationId xmlns:p14="http://schemas.microsoft.com/office/powerpoint/2010/main" val="3763081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29ADD-60A0-49C4-80FA-C17956D10E20}"/>
              </a:ext>
            </a:extLst>
          </p:cNvPr>
          <p:cNvSpPr>
            <a:spLocks noGrp="1"/>
          </p:cNvSpPr>
          <p:nvPr>
            <p:ph type="title"/>
          </p:nvPr>
        </p:nvSpPr>
        <p:spPr/>
        <p:txBody>
          <a:bodyPr/>
          <a:lstStyle/>
          <a:p>
            <a:r>
              <a:rPr lang="en-US" dirty="0"/>
              <a:t>The final Circuit :</a:t>
            </a:r>
            <a:endParaRPr lang="en-IN" dirty="0"/>
          </a:p>
        </p:txBody>
      </p:sp>
      <p:pic>
        <p:nvPicPr>
          <p:cNvPr id="7" name="Content Placeholder 6">
            <a:extLst>
              <a:ext uri="{FF2B5EF4-FFF2-40B4-BE49-F238E27FC236}">
                <a16:creationId xmlns:a16="http://schemas.microsoft.com/office/drawing/2014/main" id="{43DEA53F-7F14-4E98-8B37-506251A82B0C}"/>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8908" r="24140"/>
          <a:stretch/>
        </p:blipFill>
        <p:spPr>
          <a:xfrm rot="16200000">
            <a:off x="4142014" y="-342563"/>
            <a:ext cx="3907972" cy="8621486"/>
          </a:xfrm>
          <a:prstGeom prst="rect">
            <a:avLst/>
          </a:prstGeom>
        </p:spPr>
      </p:pic>
      <p:pic>
        <p:nvPicPr>
          <p:cNvPr id="4" name="Picture 3">
            <a:extLst>
              <a:ext uri="{FF2B5EF4-FFF2-40B4-BE49-F238E27FC236}">
                <a16:creationId xmlns:a16="http://schemas.microsoft.com/office/drawing/2014/main" id="{A723CE78-B8BA-4417-BD99-2B32ACE4CCBC}"/>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92473" y="-69203"/>
            <a:ext cx="3386075" cy="1187789"/>
          </a:xfrm>
          <a:prstGeom prst="rect">
            <a:avLst/>
          </a:prstGeom>
        </p:spPr>
      </p:pic>
    </p:spTree>
    <p:extLst>
      <p:ext uri="{BB962C8B-B14F-4D97-AF65-F5344CB8AC3E}">
        <p14:creationId xmlns:p14="http://schemas.microsoft.com/office/powerpoint/2010/main" val="2599661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E4639-DB26-4E14-8927-0190BCBDA453}"/>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AD6E74AE-7DDA-46B2-B799-EA5E62284EE9}"/>
              </a:ext>
            </a:extLst>
          </p:cNvPr>
          <p:cNvSpPr>
            <a:spLocks noGrp="1"/>
          </p:cNvSpPr>
          <p:nvPr>
            <p:ph idx="1"/>
          </p:nvPr>
        </p:nvSpPr>
        <p:spPr/>
        <p:txBody>
          <a:bodyPr>
            <a:normAutofit/>
          </a:bodyPr>
          <a:lstStyle/>
          <a:p>
            <a:pPr marL="0" indent="0" algn="ctr">
              <a:buNone/>
            </a:pPr>
            <a:r>
              <a:rPr lang="en-US" sz="8000" dirty="0"/>
              <a:t>THANK YOU</a:t>
            </a:r>
            <a:endParaRPr lang="en-IN" sz="8000" dirty="0"/>
          </a:p>
        </p:txBody>
      </p:sp>
    </p:spTree>
    <p:extLst>
      <p:ext uri="{BB962C8B-B14F-4D97-AF65-F5344CB8AC3E}">
        <p14:creationId xmlns:p14="http://schemas.microsoft.com/office/powerpoint/2010/main" val="2979424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51849E7-C6BB-46F8-8531-F4D1038E0ECD}"/>
              </a:ext>
            </a:extLst>
          </p:cNvPr>
          <p:cNvSpPr>
            <a:spLocks noGrp="1"/>
          </p:cNvSpPr>
          <p:nvPr>
            <p:ph idx="1"/>
          </p:nvPr>
        </p:nvSpPr>
        <p:spPr>
          <a:xfrm>
            <a:off x="1066800" y="2454584"/>
            <a:ext cx="10058400" cy="3849624"/>
          </a:xfrm>
        </p:spPr>
        <p:txBody>
          <a:bodyPr>
            <a:normAutofit/>
          </a:bodyPr>
          <a:lstStyle/>
          <a:p>
            <a:pPr marL="0" indent="0" algn="ctr">
              <a:buNone/>
            </a:pPr>
            <a:r>
              <a:rPr lang="en-US" sz="2800" dirty="0"/>
              <a:t>The use of IOT devices in our present generation can be seen almost everywhere. This project takes the use of IOT and its features to predict weather using data from a database which further includes past readings and Humidity around it. It also uses other products which will be talked about in the upcoming slides. </a:t>
            </a:r>
          </a:p>
          <a:p>
            <a:pPr marL="0" indent="0" algn="ctr">
              <a:buNone/>
            </a:pPr>
            <a:endParaRPr lang="en-US" sz="2800" dirty="0"/>
          </a:p>
          <a:p>
            <a:pPr marL="0" indent="0" algn="ctr">
              <a:buNone/>
            </a:pPr>
            <a:endParaRPr lang="en-US" sz="2800" dirty="0"/>
          </a:p>
        </p:txBody>
      </p:sp>
      <p:sp>
        <p:nvSpPr>
          <p:cNvPr id="8" name="TextBox 7">
            <a:extLst>
              <a:ext uri="{FF2B5EF4-FFF2-40B4-BE49-F238E27FC236}">
                <a16:creationId xmlns:a16="http://schemas.microsoft.com/office/drawing/2014/main" id="{3FB45B85-752F-4417-A741-0BCA537C5DCC}"/>
              </a:ext>
            </a:extLst>
          </p:cNvPr>
          <p:cNvSpPr txBox="1"/>
          <p:nvPr/>
        </p:nvSpPr>
        <p:spPr>
          <a:xfrm>
            <a:off x="1066800" y="553792"/>
            <a:ext cx="10058400" cy="769441"/>
          </a:xfrm>
          <a:prstGeom prst="rect">
            <a:avLst/>
          </a:prstGeom>
          <a:noFill/>
        </p:spPr>
        <p:txBody>
          <a:bodyPr wrap="square" rtlCol="0">
            <a:spAutoFit/>
          </a:bodyPr>
          <a:lstStyle/>
          <a:p>
            <a:r>
              <a:rPr lang="en-US" sz="4400" dirty="0"/>
              <a:t>INTRODUCTION:</a:t>
            </a:r>
            <a:endParaRPr lang="en-IN" sz="6600" dirty="0"/>
          </a:p>
        </p:txBody>
      </p:sp>
      <p:pic>
        <p:nvPicPr>
          <p:cNvPr id="4" name="Picture 3">
            <a:extLst>
              <a:ext uri="{FF2B5EF4-FFF2-40B4-BE49-F238E27FC236}">
                <a16:creationId xmlns:a16="http://schemas.microsoft.com/office/drawing/2014/main" id="{AABF84FC-BE24-4101-89C9-2A86D3FDBB5A}"/>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8501112" y="263774"/>
            <a:ext cx="3386075" cy="1349476"/>
          </a:xfrm>
          <a:prstGeom prst="rect">
            <a:avLst/>
          </a:prstGeom>
        </p:spPr>
      </p:pic>
    </p:spTree>
    <p:extLst>
      <p:ext uri="{BB962C8B-B14F-4D97-AF65-F5344CB8AC3E}">
        <p14:creationId xmlns:p14="http://schemas.microsoft.com/office/powerpoint/2010/main" val="3566017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75B572D-5DE4-45AC-A35A-88873477584F}"/>
              </a:ext>
            </a:extLst>
          </p:cNvPr>
          <p:cNvSpPr>
            <a:spLocks noGrp="1"/>
          </p:cNvSpPr>
          <p:nvPr>
            <p:ph type="title"/>
          </p:nvPr>
        </p:nvSpPr>
        <p:spPr>
          <a:xfrm>
            <a:off x="1066800" y="642594"/>
            <a:ext cx="10058400" cy="683930"/>
          </a:xfrm>
        </p:spPr>
        <p:txBody>
          <a:bodyPr>
            <a:noAutofit/>
          </a:bodyPr>
          <a:lstStyle/>
          <a:p>
            <a:r>
              <a:rPr lang="en-US" sz="4400" b="1" dirty="0"/>
              <a:t>RESOURCES:</a:t>
            </a:r>
            <a:endParaRPr lang="en-IN" sz="4400" b="1" dirty="0"/>
          </a:p>
        </p:txBody>
      </p:sp>
      <p:sp>
        <p:nvSpPr>
          <p:cNvPr id="8" name="Content Placeholder 7">
            <a:extLst>
              <a:ext uri="{FF2B5EF4-FFF2-40B4-BE49-F238E27FC236}">
                <a16:creationId xmlns:a16="http://schemas.microsoft.com/office/drawing/2014/main" id="{536A0AFE-8DA5-4FF8-B986-EBE3EBBDCC33}"/>
              </a:ext>
            </a:extLst>
          </p:cNvPr>
          <p:cNvSpPr>
            <a:spLocks noGrp="1"/>
          </p:cNvSpPr>
          <p:nvPr>
            <p:ph idx="1"/>
          </p:nvPr>
        </p:nvSpPr>
        <p:spPr>
          <a:xfrm>
            <a:off x="1066800" y="2103120"/>
            <a:ext cx="5029200" cy="3849624"/>
          </a:xfrm>
        </p:spPr>
        <p:txBody>
          <a:bodyPr>
            <a:normAutofit/>
          </a:bodyPr>
          <a:lstStyle/>
          <a:p>
            <a:pPr marL="0" indent="0">
              <a:buNone/>
            </a:pPr>
            <a:r>
              <a:rPr lang="en-IN" b="1" dirty="0"/>
              <a:t>Hardware requirements: </a:t>
            </a:r>
          </a:p>
          <a:p>
            <a:pPr marL="0" indent="0">
              <a:buNone/>
            </a:pPr>
            <a:r>
              <a:rPr lang="en-IN" dirty="0"/>
              <a:t>• Arduino Uno </a:t>
            </a:r>
          </a:p>
          <a:p>
            <a:pPr marL="0" indent="0">
              <a:buNone/>
            </a:pPr>
            <a:r>
              <a:rPr lang="en-IN" dirty="0"/>
              <a:t>• DHT11 Temperature and Humidity sensor </a:t>
            </a:r>
          </a:p>
          <a:p>
            <a:pPr marL="0" indent="0">
              <a:buNone/>
            </a:pPr>
            <a:r>
              <a:rPr lang="en-IN" dirty="0"/>
              <a:t>• Raindrop detection sensor </a:t>
            </a:r>
          </a:p>
          <a:p>
            <a:pPr marL="0" indent="0">
              <a:buNone/>
            </a:pPr>
            <a:r>
              <a:rPr lang="en-IN" dirty="0"/>
              <a:t>• ESP8266 WIFI module </a:t>
            </a:r>
          </a:p>
          <a:p>
            <a:pPr marL="0" indent="0">
              <a:buNone/>
            </a:pPr>
            <a:r>
              <a:rPr lang="en-IN" dirty="0"/>
              <a:t>• GSM module for Arduino </a:t>
            </a:r>
          </a:p>
          <a:p>
            <a:pPr marL="0" indent="0">
              <a:buNone/>
            </a:pPr>
            <a:r>
              <a:rPr lang="en-IN" dirty="0"/>
              <a:t>• Internet enabled WIFI connection </a:t>
            </a:r>
          </a:p>
          <a:p>
            <a:pPr marL="0" indent="0">
              <a:buNone/>
            </a:pPr>
            <a:r>
              <a:rPr lang="en-IN" dirty="0"/>
              <a:t>• Computer (programming Arduino)</a:t>
            </a:r>
          </a:p>
        </p:txBody>
      </p:sp>
      <p:sp>
        <p:nvSpPr>
          <p:cNvPr id="9" name="Content Placeholder 7">
            <a:extLst>
              <a:ext uri="{FF2B5EF4-FFF2-40B4-BE49-F238E27FC236}">
                <a16:creationId xmlns:a16="http://schemas.microsoft.com/office/drawing/2014/main" id="{CF7ACAB0-5648-4D73-9CC2-23BA10CF73D9}"/>
              </a:ext>
            </a:extLst>
          </p:cNvPr>
          <p:cNvSpPr txBox="1">
            <a:spLocks/>
          </p:cNvSpPr>
          <p:nvPr/>
        </p:nvSpPr>
        <p:spPr>
          <a:xfrm>
            <a:off x="6096000" y="2104837"/>
            <a:ext cx="5029200" cy="3849624"/>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endParaRPr lang="en-IN" dirty="0"/>
          </a:p>
        </p:txBody>
      </p:sp>
      <p:sp>
        <p:nvSpPr>
          <p:cNvPr id="12" name="Content Placeholder 7">
            <a:extLst>
              <a:ext uri="{FF2B5EF4-FFF2-40B4-BE49-F238E27FC236}">
                <a16:creationId xmlns:a16="http://schemas.microsoft.com/office/drawing/2014/main" id="{8703D5FF-2BDF-4149-BF6B-3523F83AD20C}"/>
              </a:ext>
            </a:extLst>
          </p:cNvPr>
          <p:cNvSpPr txBox="1">
            <a:spLocks/>
          </p:cNvSpPr>
          <p:nvPr/>
        </p:nvSpPr>
        <p:spPr>
          <a:xfrm>
            <a:off x="6096000" y="2103120"/>
            <a:ext cx="5029200" cy="3849624"/>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r>
              <a:rPr lang="en-IN" b="1" dirty="0"/>
              <a:t>Software requirements: </a:t>
            </a:r>
          </a:p>
          <a:p>
            <a:pPr marL="0" indent="0">
              <a:buFont typeface="Garamond" pitchFamily="18" charset="0"/>
              <a:buNone/>
            </a:pPr>
            <a:r>
              <a:rPr lang="en-IN" dirty="0"/>
              <a:t>• Window/Linux/Mac OS </a:t>
            </a:r>
          </a:p>
          <a:p>
            <a:pPr marL="0" indent="0">
              <a:buFont typeface="Garamond" pitchFamily="18" charset="0"/>
              <a:buNone/>
            </a:pPr>
            <a:r>
              <a:rPr lang="en-IN" dirty="0"/>
              <a:t>• Arduino IDE </a:t>
            </a:r>
          </a:p>
          <a:p>
            <a:pPr marL="0" indent="0">
              <a:buFont typeface="Garamond" pitchFamily="18" charset="0"/>
              <a:buNone/>
            </a:pPr>
            <a:r>
              <a:rPr lang="en-IN" dirty="0"/>
              <a:t>• Python </a:t>
            </a:r>
          </a:p>
          <a:p>
            <a:pPr marL="0" indent="0">
              <a:buFont typeface="Garamond" pitchFamily="18" charset="0"/>
              <a:buNone/>
            </a:pPr>
            <a:r>
              <a:rPr lang="en-IN" dirty="0"/>
              <a:t>• Eclipse </a:t>
            </a:r>
            <a:r>
              <a:rPr lang="en-IN" dirty="0" err="1"/>
              <a:t>mosquitto</a:t>
            </a:r>
            <a:r>
              <a:rPr lang="en-IN" dirty="0"/>
              <a:t> </a:t>
            </a:r>
          </a:p>
          <a:p>
            <a:pPr marL="0" indent="0">
              <a:buFont typeface="Garamond" pitchFamily="18" charset="0"/>
              <a:buNone/>
            </a:pPr>
            <a:r>
              <a:rPr lang="en-IN" dirty="0"/>
              <a:t>• MongoDB </a:t>
            </a:r>
          </a:p>
          <a:p>
            <a:pPr marL="0" indent="0">
              <a:buFont typeface="Garamond" pitchFamily="18" charset="0"/>
              <a:buNone/>
            </a:pPr>
            <a:r>
              <a:rPr lang="en-IN" dirty="0"/>
              <a:t>• Google cloud services</a:t>
            </a:r>
          </a:p>
        </p:txBody>
      </p:sp>
      <p:pic>
        <p:nvPicPr>
          <p:cNvPr id="7" name="Picture 6">
            <a:extLst>
              <a:ext uri="{FF2B5EF4-FFF2-40B4-BE49-F238E27FC236}">
                <a16:creationId xmlns:a16="http://schemas.microsoft.com/office/drawing/2014/main" id="{9DE4573F-07FF-42CD-A688-A229A2D6E59D}"/>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8474478" y="309821"/>
            <a:ext cx="3386075" cy="1349476"/>
          </a:xfrm>
          <a:prstGeom prst="rect">
            <a:avLst/>
          </a:prstGeom>
        </p:spPr>
      </p:pic>
    </p:spTree>
    <p:extLst>
      <p:ext uri="{BB962C8B-B14F-4D97-AF65-F5344CB8AC3E}">
        <p14:creationId xmlns:p14="http://schemas.microsoft.com/office/powerpoint/2010/main" val="189941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7893E-274E-43C5-952A-0DDA7D5D3E06}"/>
              </a:ext>
            </a:extLst>
          </p:cNvPr>
          <p:cNvSpPr>
            <a:spLocks noGrp="1"/>
          </p:cNvSpPr>
          <p:nvPr>
            <p:ph type="title"/>
          </p:nvPr>
        </p:nvSpPr>
        <p:spPr>
          <a:xfrm>
            <a:off x="1066800" y="591079"/>
            <a:ext cx="10058400" cy="864234"/>
          </a:xfrm>
        </p:spPr>
        <p:txBody>
          <a:bodyPr/>
          <a:lstStyle/>
          <a:p>
            <a:r>
              <a:rPr lang="en-US" sz="4400" b="1" dirty="0"/>
              <a:t>CIRCUIT:</a:t>
            </a:r>
            <a:endParaRPr lang="en-IN" b="1" dirty="0"/>
          </a:p>
        </p:txBody>
      </p:sp>
      <p:pic>
        <p:nvPicPr>
          <p:cNvPr id="5" name="Content Placeholder 4">
            <a:extLst>
              <a:ext uri="{FF2B5EF4-FFF2-40B4-BE49-F238E27FC236}">
                <a16:creationId xmlns:a16="http://schemas.microsoft.com/office/drawing/2014/main" id="{21C81EDB-4CBF-48A4-82D1-29AC518BB4DE}"/>
              </a:ext>
            </a:extLst>
          </p:cNvPr>
          <p:cNvPicPr>
            <a:picLocks noGrp="1" noChangeAspect="1"/>
          </p:cNvPicPr>
          <p:nvPr>
            <p:ph idx="1"/>
          </p:nvPr>
        </p:nvPicPr>
        <p:blipFill>
          <a:blip r:embed="rId2"/>
          <a:stretch>
            <a:fillRect/>
          </a:stretch>
        </p:blipFill>
        <p:spPr>
          <a:xfrm>
            <a:off x="6971653" y="738312"/>
            <a:ext cx="4645091" cy="5381376"/>
          </a:xfrm>
        </p:spPr>
      </p:pic>
      <p:sp>
        <p:nvSpPr>
          <p:cNvPr id="6" name="TextBox 5">
            <a:extLst>
              <a:ext uri="{FF2B5EF4-FFF2-40B4-BE49-F238E27FC236}">
                <a16:creationId xmlns:a16="http://schemas.microsoft.com/office/drawing/2014/main" id="{59EAFEF0-D1B9-45C0-AD4C-BF516FC73937}"/>
              </a:ext>
            </a:extLst>
          </p:cNvPr>
          <p:cNvSpPr txBox="1"/>
          <p:nvPr/>
        </p:nvSpPr>
        <p:spPr>
          <a:xfrm>
            <a:off x="618186" y="1918952"/>
            <a:ext cx="6091707" cy="3416320"/>
          </a:xfrm>
          <a:prstGeom prst="rect">
            <a:avLst/>
          </a:prstGeom>
          <a:noFill/>
        </p:spPr>
        <p:txBody>
          <a:bodyPr wrap="square" rtlCol="0">
            <a:spAutoFit/>
          </a:bodyPr>
          <a:lstStyle/>
          <a:p>
            <a:r>
              <a:rPr lang="en-US" dirty="0"/>
              <a:t>The components of the circuit given are as follows:</a:t>
            </a:r>
          </a:p>
          <a:p>
            <a:endParaRPr lang="en-US" dirty="0"/>
          </a:p>
          <a:p>
            <a:br>
              <a:rPr lang="en-US" dirty="0"/>
            </a:br>
            <a:endParaRPr lang="en-US" dirty="0"/>
          </a:p>
          <a:p>
            <a:r>
              <a:rPr lang="en-US" dirty="0"/>
              <a:t>DHT11 as the main sensor</a:t>
            </a:r>
          </a:p>
          <a:p>
            <a:endParaRPr lang="en-US" dirty="0"/>
          </a:p>
          <a:p>
            <a:r>
              <a:rPr lang="en-US" dirty="0"/>
              <a:t>WIFI Module</a:t>
            </a:r>
            <a:br>
              <a:rPr lang="en-US" dirty="0"/>
            </a:br>
            <a:endParaRPr lang="en-US" dirty="0"/>
          </a:p>
          <a:p>
            <a:r>
              <a:rPr lang="en-US" dirty="0"/>
              <a:t>Arduino UNO</a:t>
            </a:r>
          </a:p>
          <a:p>
            <a:endParaRPr lang="en-US" dirty="0"/>
          </a:p>
          <a:p>
            <a:r>
              <a:rPr lang="en-US" dirty="0"/>
              <a:t>Raindrop sensor</a:t>
            </a:r>
          </a:p>
          <a:p>
            <a:endParaRPr lang="en-IN" dirty="0"/>
          </a:p>
        </p:txBody>
      </p:sp>
      <p:pic>
        <p:nvPicPr>
          <p:cNvPr id="7" name="Picture 6">
            <a:extLst>
              <a:ext uri="{FF2B5EF4-FFF2-40B4-BE49-F238E27FC236}">
                <a16:creationId xmlns:a16="http://schemas.microsoft.com/office/drawing/2014/main" id="{C2AFC483-2879-4161-9CCD-27CA16E653F8}"/>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277964" y="5248522"/>
            <a:ext cx="3386075" cy="1349476"/>
          </a:xfrm>
          <a:prstGeom prst="rect">
            <a:avLst/>
          </a:prstGeom>
        </p:spPr>
      </p:pic>
    </p:spTree>
    <p:extLst>
      <p:ext uri="{BB962C8B-B14F-4D97-AF65-F5344CB8AC3E}">
        <p14:creationId xmlns:p14="http://schemas.microsoft.com/office/powerpoint/2010/main" val="937325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54FC4-69CE-44AB-A7B3-EEF32B5AFA56}"/>
              </a:ext>
            </a:extLst>
          </p:cNvPr>
          <p:cNvSpPr>
            <a:spLocks noGrp="1"/>
          </p:cNvSpPr>
          <p:nvPr>
            <p:ph type="title"/>
          </p:nvPr>
        </p:nvSpPr>
        <p:spPr/>
        <p:txBody>
          <a:bodyPr/>
          <a:lstStyle/>
          <a:p>
            <a:r>
              <a:rPr lang="en-US" dirty="0"/>
              <a:t>Servo Motor</a:t>
            </a:r>
            <a:endParaRPr lang="en-IN" dirty="0"/>
          </a:p>
        </p:txBody>
      </p:sp>
      <p:sp>
        <p:nvSpPr>
          <p:cNvPr id="4" name="Content Placeholder 3">
            <a:extLst>
              <a:ext uri="{FF2B5EF4-FFF2-40B4-BE49-F238E27FC236}">
                <a16:creationId xmlns:a16="http://schemas.microsoft.com/office/drawing/2014/main" id="{21C3E13C-DFCD-4841-822C-E190C2E32FFF}"/>
              </a:ext>
            </a:extLst>
          </p:cNvPr>
          <p:cNvSpPr>
            <a:spLocks noGrp="1"/>
          </p:cNvSpPr>
          <p:nvPr>
            <p:ph idx="1"/>
          </p:nvPr>
        </p:nvSpPr>
        <p:spPr>
          <a:xfrm>
            <a:off x="1066800" y="2103120"/>
            <a:ext cx="5029200" cy="3849624"/>
          </a:xfrm>
        </p:spPr>
        <p:txBody>
          <a:bodyPr>
            <a:normAutofit/>
          </a:bodyPr>
          <a:lstStyle/>
          <a:p>
            <a:pPr marL="0" indent="0">
              <a:buNone/>
            </a:pPr>
            <a:r>
              <a:rPr lang="en-US" b="0" i="0" dirty="0">
                <a:solidFill>
                  <a:srgbClr val="202124"/>
                </a:solidFill>
                <a:effectLst/>
                <a:latin typeface="+mj-lt"/>
              </a:rPr>
              <a:t>A </a:t>
            </a:r>
            <a:r>
              <a:rPr lang="en-US" b="1" i="0" dirty="0">
                <a:solidFill>
                  <a:srgbClr val="202124"/>
                </a:solidFill>
                <a:effectLst/>
                <a:latin typeface="+mj-lt"/>
              </a:rPr>
              <a:t>Servo Motor</a:t>
            </a:r>
            <a:r>
              <a:rPr lang="en-US" b="0" i="0" dirty="0">
                <a:solidFill>
                  <a:srgbClr val="202124"/>
                </a:solidFill>
                <a:effectLst/>
                <a:latin typeface="+mj-lt"/>
              </a:rPr>
              <a:t> is a small device that has an output shaft. This shaft can be positioned to specific angular positions by sending the </a:t>
            </a:r>
            <a:r>
              <a:rPr lang="en-US" b="1" i="0" dirty="0">
                <a:solidFill>
                  <a:srgbClr val="202124"/>
                </a:solidFill>
                <a:effectLst/>
                <a:latin typeface="+mj-lt"/>
              </a:rPr>
              <a:t>servo</a:t>
            </a:r>
            <a:r>
              <a:rPr lang="en-US" b="0" i="0" dirty="0">
                <a:solidFill>
                  <a:srgbClr val="202124"/>
                </a:solidFill>
                <a:effectLst/>
                <a:latin typeface="+mj-lt"/>
              </a:rPr>
              <a:t> a coded signal. </a:t>
            </a:r>
          </a:p>
          <a:p>
            <a:pPr marL="0" indent="0">
              <a:buNone/>
            </a:pPr>
            <a:r>
              <a:rPr lang="en-US" b="0" i="0" dirty="0">
                <a:solidFill>
                  <a:srgbClr val="202124"/>
                </a:solidFill>
                <a:effectLst/>
                <a:latin typeface="+mj-lt"/>
              </a:rPr>
              <a:t>As long as the coded signal exists on the input line, the </a:t>
            </a:r>
            <a:r>
              <a:rPr lang="en-US" b="1" i="0" dirty="0">
                <a:solidFill>
                  <a:srgbClr val="202124"/>
                </a:solidFill>
                <a:effectLst/>
                <a:latin typeface="+mj-lt"/>
              </a:rPr>
              <a:t>servo</a:t>
            </a:r>
            <a:r>
              <a:rPr lang="en-US" b="0" i="0" dirty="0">
                <a:solidFill>
                  <a:srgbClr val="202124"/>
                </a:solidFill>
                <a:effectLst/>
                <a:latin typeface="+mj-lt"/>
              </a:rPr>
              <a:t> will maintain the angular position of the shaft.</a:t>
            </a:r>
            <a:endParaRPr lang="en-IN" dirty="0">
              <a:latin typeface="+mj-lt"/>
            </a:endParaRPr>
          </a:p>
        </p:txBody>
      </p:sp>
      <p:pic>
        <p:nvPicPr>
          <p:cNvPr id="5" name="Picture 4">
            <a:extLst>
              <a:ext uri="{FF2B5EF4-FFF2-40B4-BE49-F238E27FC236}">
                <a16:creationId xmlns:a16="http://schemas.microsoft.com/office/drawing/2014/main" id="{7DEE2F34-7A0E-4B18-B3AD-353DCC91DAC8}"/>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8501112" y="277026"/>
            <a:ext cx="3386075" cy="1349476"/>
          </a:xfrm>
          <a:prstGeom prst="rect">
            <a:avLst/>
          </a:prstGeom>
        </p:spPr>
      </p:pic>
      <p:pic>
        <p:nvPicPr>
          <p:cNvPr id="6" name="Picture 5">
            <a:extLst>
              <a:ext uri="{FF2B5EF4-FFF2-40B4-BE49-F238E27FC236}">
                <a16:creationId xmlns:a16="http://schemas.microsoft.com/office/drawing/2014/main" id="{A3E48E1D-7974-40E9-B549-8221104AE27B}"/>
              </a:ext>
            </a:extLst>
          </p:cNvPr>
          <p:cNvPicPr>
            <a:picLocks noChangeAspect="1"/>
          </p:cNvPicPr>
          <p:nvPr/>
        </p:nvPicPr>
        <p:blipFill>
          <a:blip r:embed="rId4"/>
          <a:stretch>
            <a:fillRect/>
          </a:stretch>
        </p:blipFill>
        <p:spPr>
          <a:xfrm>
            <a:off x="6787595" y="1626502"/>
            <a:ext cx="5029200" cy="4477854"/>
          </a:xfrm>
          <a:prstGeom prst="rect">
            <a:avLst/>
          </a:prstGeom>
        </p:spPr>
      </p:pic>
    </p:spTree>
    <p:extLst>
      <p:ext uri="{BB962C8B-B14F-4D97-AF65-F5344CB8AC3E}">
        <p14:creationId xmlns:p14="http://schemas.microsoft.com/office/powerpoint/2010/main" val="3913883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E5E99-2D09-4E45-AE3C-4DFFC4208C86}"/>
              </a:ext>
            </a:extLst>
          </p:cNvPr>
          <p:cNvSpPr>
            <a:spLocks noGrp="1"/>
          </p:cNvSpPr>
          <p:nvPr>
            <p:ph type="title"/>
          </p:nvPr>
        </p:nvSpPr>
        <p:spPr/>
        <p:txBody>
          <a:bodyPr/>
          <a:lstStyle/>
          <a:p>
            <a:r>
              <a:rPr lang="en-US" dirty="0"/>
              <a:t>DHT11 as the main sensor</a:t>
            </a:r>
            <a:endParaRPr lang="en-IN" dirty="0"/>
          </a:p>
        </p:txBody>
      </p:sp>
      <p:sp>
        <p:nvSpPr>
          <p:cNvPr id="3" name="Content Placeholder 2">
            <a:extLst>
              <a:ext uri="{FF2B5EF4-FFF2-40B4-BE49-F238E27FC236}">
                <a16:creationId xmlns:a16="http://schemas.microsoft.com/office/drawing/2014/main" id="{1A8E03B5-96D5-44DE-BC59-D6E6EFA7E86C}"/>
              </a:ext>
            </a:extLst>
          </p:cNvPr>
          <p:cNvSpPr>
            <a:spLocks noGrp="1"/>
          </p:cNvSpPr>
          <p:nvPr>
            <p:ph idx="1"/>
          </p:nvPr>
        </p:nvSpPr>
        <p:spPr>
          <a:xfrm>
            <a:off x="1066800" y="2103120"/>
            <a:ext cx="5029200" cy="3849624"/>
          </a:xfrm>
        </p:spPr>
        <p:txBody>
          <a:bodyPr/>
          <a:lstStyle/>
          <a:p>
            <a:pPr marL="0" indent="0">
              <a:buNone/>
            </a:pPr>
            <a:r>
              <a:rPr lang="en-IN" dirty="0">
                <a:effectLst/>
                <a:ea typeface="Calibri" panose="020F0502020204030204" pitchFamily="34" charset="0"/>
                <a:cs typeface="Times New Roman" panose="02020603050405020304" pitchFamily="18" charset="0"/>
              </a:rPr>
              <a:t>This is Temperature and Humidity Sensor used to detect the temperature and humidity in specific area where installed.</a:t>
            </a:r>
          </a:p>
          <a:p>
            <a:pPr marL="0" indent="0">
              <a:buNone/>
            </a:pPr>
            <a:r>
              <a:rPr lang="en-IN" dirty="0"/>
              <a:t>This will send the readings as and when asked or called.</a:t>
            </a:r>
          </a:p>
          <a:p>
            <a:pPr marL="0" indent="0" algn="just">
              <a:lnSpc>
                <a:spcPct val="115000"/>
              </a:lnSpc>
              <a:buNone/>
            </a:pPr>
            <a:r>
              <a:rPr lang="en-IN" dirty="0">
                <a:solidFill>
                  <a:srgbClr val="212529"/>
                </a:solidFill>
                <a:effectLst/>
                <a:ea typeface="Times New Roman" panose="02020603050405020304" pitchFamily="18" charset="0"/>
              </a:rPr>
              <a:t>Applications:</a:t>
            </a:r>
            <a:endParaRPr lang="en-IN" dirty="0">
              <a:effectLst/>
              <a:ea typeface="Times New Roman" panose="02020603050405020304" pitchFamily="18" charset="0"/>
            </a:endParaRPr>
          </a:p>
          <a:p>
            <a:pPr marL="342900" lvl="0" indent="-342900" algn="just">
              <a:lnSpc>
                <a:spcPct val="115000"/>
              </a:lnSpc>
              <a:buFont typeface="Symbol" panose="05050102010706020507" pitchFamily="18" charset="2"/>
              <a:buChar char=""/>
            </a:pPr>
            <a:r>
              <a:rPr lang="en-IN" dirty="0">
                <a:solidFill>
                  <a:srgbClr val="212529"/>
                </a:solidFill>
                <a:effectLst/>
                <a:ea typeface="Times New Roman" panose="02020603050405020304" pitchFamily="18" charset="0"/>
              </a:rPr>
              <a:t>Measure temperature and humidity</a:t>
            </a:r>
            <a:endParaRPr lang="en-IN" dirty="0">
              <a:effectLst/>
              <a:ea typeface="Times New Roman" panose="02020603050405020304" pitchFamily="18" charset="0"/>
            </a:endParaRPr>
          </a:p>
          <a:p>
            <a:pPr marL="342900" lvl="0" indent="-342900" algn="just">
              <a:lnSpc>
                <a:spcPct val="115000"/>
              </a:lnSpc>
              <a:buFont typeface="Symbol" panose="05050102010706020507" pitchFamily="18" charset="2"/>
              <a:buChar char=""/>
            </a:pPr>
            <a:r>
              <a:rPr lang="en-IN" dirty="0">
                <a:solidFill>
                  <a:srgbClr val="212529"/>
                </a:solidFill>
                <a:effectLst/>
                <a:ea typeface="Times New Roman" panose="02020603050405020304" pitchFamily="18" charset="0"/>
              </a:rPr>
              <a:t>Local Weather station</a:t>
            </a:r>
            <a:endParaRPr lang="en-IN" dirty="0">
              <a:effectLst/>
              <a:ea typeface="Times New Roman" panose="02020603050405020304" pitchFamily="18" charset="0"/>
            </a:endParaRPr>
          </a:p>
          <a:p>
            <a:pPr marL="342900" lvl="0" indent="-342900" algn="just">
              <a:lnSpc>
                <a:spcPct val="115000"/>
              </a:lnSpc>
              <a:buFont typeface="Symbol" panose="05050102010706020507" pitchFamily="18" charset="2"/>
              <a:buChar char=""/>
            </a:pPr>
            <a:r>
              <a:rPr lang="en-IN" dirty="0">
                <a:solidFill>
                  <a:srgbClr val="212529"/>
                </a:solidFill>
                <a:effectLst/>
                <a:ea typeface="Times New Roman" panose="02020603050405020304" pitchFamily="18" charset="0"/>
              </a:rPr>
              <a:t>Automatic climate control</a:t>
            </a:r>
            <a:endParaRPr lang="en-IN" dirty="0">
              <a:effectLst/>
              <a:ea typeface="Times New Roman" panose="02020603050405020304" pitchFamily="18" charset="0"/>
            </a:endParaRPr>
          </a:p>
          <a:p>
            <a:pPr marL="342900" lvl="0" indent="-342900" algn="just">
              <a:lnSpc>
                <a:spcPct val="115000"/>
              </a:lnSpc>
              <a:buFont typeface="Symbol" panose="05050102010706020507" pitchFamily="18" charset="2"/>
              <a:buChar char=""/>
            </a:pPr>
            <a:r>
              <a:rPr lang="en-IN" dirty="0">
                <a:solidFill>
                  <a:srgbClr val="212529"/>
                </a:solidFill>
                <a:effectLst/>
                <a:ea typeface="Times New Roman" panose="02020603050405020304" pitchFamily="18" charset="0"/>
              </a:rPr>
              <a:t>Environment monitoring</a:t>
            </a:r>
            <a:endParaRPr lang="en-IN" dirty="0">
              <a:effectLst/>
              <a:ea typeface="Times New Roman" panose="02020603050405020304" pitchFamily="18" charset="0"/>
            </a:endParaRPr>
          </a:p>
          <a:p>
            <a:pPr marL="0" indent="0">
              <a:buNone/>
            </a:pPr>
            <a:endParaRPr lang="en-IN" dirty="0"/>
          </a:p>
        </p:txBody>
      </p:sp>
      <p:pic>
        <p:nvPicPr>
          <p:cNvPr id="4" name="Picture 3" descr="Robodo DHT11 Temperature and Humidity Sensor Module for Arduino Raspberry  Pi (Pack of 1): Amazon.in: Industrial &amp; Scientific">
            <a:extLst>
              <a:ext uri="{FF2B5EF4-FFF2-40B4-BE49-F238E27FC236}">
                <a16:creationId xmlns:a16="http://schemas.microsoft.com/office/drawing/2014/main" id="{631DF5AF-5A6F-41B4-9115-53652BA2A452}"/>
              </a:ext>
            </a:extLst>
          </p:cNvPr>
          <p:cNvPicPr/>
          <p:nvPr/>
        </p:nvPicPr>
        <p:blipFill rotWithShape="1">
          <a:blip r:embed="rId2">
            <a:extLst>
              <a:ext uri="{28A0092B-C50C-407E-A947-70E740481C1C}">
                <a14:useLocalDpi xmlns:a14="http://schemas.microsoft.com/office/drawing/2010/main" val="0"/>
              </a:ext>
            </a:extLst>
          </a:blip>
          <a:srcRect l="2" t="3055" r="2099" b="1"/>
          <a:stretch/>
        </p:blipFill>
        <p:spPr bwMode="auto">
          <a:xfrm>
            <a:off x="6792685" y="2103120"/>
            <a:ext cx="4005943" cy="3849624"/>
          </a:xfrm>
          <a:prstGeom prst="rect">
            <a:avLst/>
          </a:prstGeom>
          <a:noFill/>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841CDB7E-96BF-4CF3-8E70-2A2D4966FD10}"/>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8483356" y="303659"/>
            <a:ext cx="3386075" cy="1349476"/>
          </a:xfrm>
          <a:prstGeom prst="rect">
            <a:avLst/>
          </a:prstGeom>
        </p:spPr>
      </p:pic>
    </p:spTree>
    <p:extLst>
      <p:ext uri="{BB962C8B-B14F-4D97-AF65-F5344CB8AC3E}">
        <p14:creationId xmlns:p14="http://schemas.microsoft.com/office/powerpoint/2010/main" val="2651110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C9D79-A32B-4E71-8C30-BE5BBEA01418}"/>
              </a:ext>
            </a:extLst>
          </p:cNvPr>
          <p:cNvSpPr>
            <a:spLocks noGrp="1"/>
          </p:cNvSpPr>
          <p:nvPr>
            <p:ph type="title"/>
          </p:nvPr>
        </p:nvSpPr>
        <p:spPr/>
        <p:txBody>
          <a:bodyPr/>
          <a:lstStyle/>
          <a:p>
            <a:r>
              <a:rPr lang="en-US" dirty="0"/>
              <a:t>WIFI MODULE</a:t>
            </a:r>
            <a:endParaRPr lang="en-IN" dirty="0"/>
          </a:p>
        </p:txBody>
      </p:sp>
      <p:sp>
        <p:nvSpPr>
          <p:cNvPr id="3" name="Content Placeholder 2">
            <a:extLst>
              <a:ext uri="{FF2B5EF4-FFF2-40B4-BE49-F238E27FC236}">
                <a16:creationId xmlns:a16="http://schemas.microsoft.com/office/drawing/2014/main" id="{C058F23D-02B5-4145-8A56-9F39EB7A1558}"/>
              </a:ext>
            </a:extLst>
          </p:cNvPr>
          <p:cNvSpPr>
            <a:spLocks noGrp="1"/>
          </p:cNvSpPr>
          <p:nvPr>
            <p:ph idx="1"/>
          </p:nvPr>
        </p:nvSpPr>
        <p:spPr>
          <a:xfrm>
            <a:off x="1066800" y="2103120"/>
            <a:ext cx="5029200" cy="3849624"/>
          </a:xfrm>
        </p:spPr>
        <p:txBody>
          <a:bodyPr/>
          <a:lstStyle/>
          <a:p>
            <a:pPr marL="0" indent="0">
              <a:buNone/>
            </a:pPr>
            <a:r>
              <a:rPr lang="en-US" dirty="0"/>
              <a:t>The Wi-Fi Micro chip is used to Connect to the network near by. </a:t>
            </a:r>
          </a:p>
          <a:p>
            <a:pPr marL="0" indent="0">
              <a:buNone/>
            </a:pPr>
            <a:r>
              <a:rPr lang="en-US" dirty="0"/>
              <a:t>It then connects to the database and the software and helps in recording the data formed by the readings.</a:t>
            </a:r>
          </a:p>
          <a:p>
            <a:pPr marL="0" indent="0">
              <a:buNone/>
            </a:pPr>
            <a:r>
              <a:rPr lang="en-US" dirty="0"/>
              <a:t>The Wi-Fi module used in the project is </a:t>
            </a:r>
            <a:r>
              <a:rPr lang="en-IN" dirty="0">
                <a:effectLst/>
                <a:ea typeface="Calibri" panose="020F0502020204030204" pitchFamily="34" charset="0"/>
              </a:rPr>
              <a:t>ESP8266 and is a low cost microchip with a full TCP/IP stack and microcontroller capability. </a:t>
            </a:r>
          </a:p>
          <a:p>
            <a:pPr marL="0" indent="0">
              <a:buNone/>
            </a:pPr>
            <a:r>
              <a:rPr lang="en-IN" dirty="0">
                <a:effectLst/>
                <a:ea typeface="Calibri" panose="020F0502020204030204" pitchFamily="34" charset="0"/>
                <a:cs typeface="Times New Roman" panose="02020603050405020304" pitchFamily="18" charset="0"/>
              </a:rPr>
              <a:t>The ESP8285 is an ESP8266 with 1 MiB of built-in flash, allowing the building of single-chip devices capable of connecting to Wi-Fi.</a:t>
            </a:r>
          </a:p>
          <a:p>
            <a:pPr marL="0" indent="0">
              <a:buNone/>
            </a:pPr>
            <a:endParaRPr lang="en-IN" dirty="0"/>
          </a:p>
        </p:txBody>
      </p:sp>
      <p:pic>
        <p:nvPicPr>
          <p:cNvPr id="6" name="Picture 5">
            <a:extLst>
              <a:ext uri="{FF2B5EF4-FFF2-40B4-BE49-F238E27FC236}">
                <a16:creationId xmlns:a16="http://schemas.microsoft.com/office/drawing/2014/main" id="{235EA58D-9890-4F09-9B51-AB789A9B1A70}"/>
              </a:ext>
            </a:extLst>
          </p:cNvPr>
          <p:cNvPicPr/>
          <p:nvPr/>
        </p:nvPicPr>
        <p:blipFill rotWithShape="1">
          <a:blip r:embed="rId2">
            <a:extLst>
              <a:ext uri="{28A0092B-C50C-407E-A947-70E740481C1C}">
                <a14:useLocalDpi xmlns:a14="http://schemas.microsoft.com/office/drawing/2010/main" val="0"/>
              </a:ext>
            </a:extLst>
          </a:blip>
          <a:srcRect l="1425" t="1" r="-1903" b="-1"/>
          <a:stretch/>
        </p:blipFill>
        <p:spPr bwMode="auto">
          <a:xfrm>
            <a:off x="6680473" y="1663954"/>
            <a:ext cx="4604385" cy="4288790"/>
          </a:xfrm>
          <a:prstGeom prst="rect">
            <a:avLst/>
          </a:prstGeom>
          <a:noFill/>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2CDEE5D0-7302-42F2-8541-E926754930E5}"/>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8483256" y="314478"/>
            <a:ext cx="3386075" cy="1349476"/>
          </a:xfrm>
          <a:prstGeom prst="rect">
            <a:avLst/>
          </a:prstGeom>
        </p:spPr>
      </p:pic>
    </p:spTree>
    <p:extLst>
      <p:ext uri="{BB962C8B-B14F-4D97-AF65-F5344CB8AC3E}">
        <p14:creationId xmlns:p14="http://schemas.microsoft.com/office/powerpoint/2010/main" val="805738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500AB-6EB9-4BD8-B900-D410A67E8982}"/>
              </a:ext>
            </a:extLst>
          </p:cNvPr>
          <p:cNvSpPr>
            <a:spLocks noGrp="1"/>
          </p:cNvSpPr>
          <p:nvPr>
            <p:ph type="title"/>
          </p:nvPr>
        </p:nvSpPr>
        <p:spPr/>
        <p:txBody>
          <a:bodyPr/>
          <a:lstStyle/>
          <a:p>
            <a:r>
              <a:rPr lang="en-US" dirty="0"/>
              <a:t>RAINDROP SENSOR</a:t>
            </a:r>
            <a:endParaRPr lang="en-IN" dirty="0"/>
          </a:p>
        </p:txBody>
      </p:sp>
      <p:sp>
        <p:nvSpPr>
          <p:cNvPr id="3" name="Content Placeholder 2">
            <a:extLst>
              <a:ext uri="{FF2B5EF4-FFF2-40B4-BE49-F238E27FC236}">
                <a16:creationId xmlns:a16="http://schemas.microsoft.com/office/drawing/2014/main" id="{431D3F61-8F03-4413-8B0D-C6295D62671D}"/>
              </a:ext>
            </a:extLst>
          </p:cNvPr>
          <p:cNvSpPr>
            <a:spLocks noGrp="1"/>
          </p:cNvSpPr>
          <p:nvPr>
            <p:ph idx="1"/>
          </p:nvPr>
        </p:nvSpPr>
        <p:spPr>
          <a:xfrm>
            <a:off x="1066800" y="2103120"/>
            <a:ext cx="5029200" cy="3849624"/>
          </a:xfrm>
        </p:spPr>
        <p:txBody>
          <a:bodyPr>
            <a:normAutofit/>
          </a:bodyPr>
          <a:lstStyle/>
          <a:p>
            <a:pPr marL="0" indent="0">
              <a:buNone/>
            </a:pPr>
            <a:r>
              <a:rPr lang="en-IN" dirty="0">
                <a:effectLst/>
                <a:ea typeface="Calibri" panose="020F0502020204030204" pitchFamily="34" charset="0"/>
              </a:rPr>
              <a:t>Raindrop Sensor is a tool used for sensing rain. It consists of two modules, a rain board that detects the rain and a control module, which compares the analogue value, and converts it to a digital value. </a:t>
            </a:r>
          </a:p>
          <a:p>
            <a:pPr marL="0" indent="0">
              <a:buNone/>
            </a:pPr>
            <a:r>
              <a:rPr lang="en-IN" dirty="0">
                <a:effectLst/>
                <a:ea typeface="Calibri" panose="020F0502020204030204" pitchFamily="34" charset="0"/>
                <a:cs typeface="Times New Roman" panose="02020603050405020304" pitchFamily="18" charset="0"/>
              </a:rPr>
              <a:t>The raindrop sensors can be used in the automobile sector to control the windshield wipers automatically, in the agriculture sector to sense rain and it is also used in home automation systems.</a:t>
            </a:r>
          </a:p>
          <a:p>
            <a:pPr marL="0" indent="0">
              <a:buNone/>
            </a:pPr>
            <a:endParaRPr lang="en-IN" dirty="0"/>
          </a:p>
        </p:txBody>
      </p:sp>
      <p:pic>
        <p:nvPicPr>
          <p:cNvPr id="4" name="Picture 3">
            <a:extLst>
              <a:ext uri="{FF2B5EF4-FFF2-40B4-BE49-F238E27FC236}">
                <a16:creationId xmlns:a16="http://schemas.microsoft.com/office/drawing/2014/main" id="{36B9323D-8FF2-46B3-8CA6-5CDE7B7E3D4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319337" y="2525486"/>
            <a:ext cx="5029201" cy="2985270"/>
          </a:xfrm>
          <a:prstGeom prst="rect">
            <a:avLst/>
          </a:prstGeom>
          <a:noFill/>
          <a:ln>
            <a:noFill/>
          </a:ln>
        </p:spPr>
      </p:pic>
      <p:pic>
        <p:nvPicPr>
          <p:cNvPr id="5" name="Picture 4">
            <a:extLst>
              <a:ext uri="{FF2B5EF4-FFF2-40B4-BE49-F238E27FC236}">
                <a16:creationId xmlns:a16="http://schemas.microsoft.com/office/drawing/2014/main" id="{06A557EE-D1C0-42CF-863E-87532B1B9801}"/>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8474478" y="321415"/>
            <a:ext cx="3386075" cy="1349476"/>
          </a:xfrm>
          <a:prstGeom prst="rect">
            <a:avLst/>
          </a:prstGeom>
        </p:spPr>
      </p:pic>
    </p:spTree>
    <p:extLst>
      <p:ext uri="{BB962C8B-B14F-4D97-AF65-F5344CB8AC3E}">
        <p14:creationId xmlns:p14="http://schemas.microsoft.com/office/powerpoint/2010/main" val="1315896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CCCAB-894C-4D7A-BBDE-4CF337A9805F}"/>
              </a:ext>
            </a:extLst>
          </p:cNvPr>
          <p:cNvSpPr>
            <a:spLocks noGrp="1"/>
          </p:cNvSpPr>
          <p:nvPr>
            <p:ph type="title"/>
          </p:nvPr>
        </p:nvSpPr>
        <p:spPr/>
        <p:txBody>
          <a:bodyPr/>
          <a:lstStyle/>
          <a:p>
            <a:r>
              <a:rPr lang="en-US" dirty="0"/>
              <a:t>ADRUINO UNO</a:t>
            </a:r>
            <a:endParaRPr lang="en-IN" dirty="0"/>
          </a:p>
        </p:txBody>
      </p:sp>
      <p:sp>
        <p:nvSpPr>
          <p:cNvPr id="3" name="Content Placeholder 2">
            <a:extLst>
              <a:ext uri="{FF2B5EF4-FFF2-40B4-BE49-F238E27FC236}">
                <a16:creationId xmlns:a16="http://schemas.microsoft.com/office/drawing/2014/main" id="{3562421E-0EA3-4AAC-87E7-16BCDAAAE692}"/>
              </a:ext>
            </a:extLst>
          </p:cNvPr>
          <p:cNvSpPr>
            <a:spLocks noGrp="1"/>
          </p:cNvSpPr>
          <p:nvPr>
            <p:ph idx="1"/>
          </p:nvPr>
        </p:nvSpPr>
        <p:spPr>
          <a:xfrm>
            <a:off x="1066800" y="2103120"/>
            <a:ext cx="5029200" cy="3849624"/>
          </a:xfrm>
        </p:spPr>
        <p:txBody>
          <a:bodyPr>
            <a:normAutofit/>
          </a:bodyPr>
          <a:lstStyle/>
          <a:p>
            <a:pPr marL="0" indent="0">
              <a:buNone/>
            </a:pPr>
            <a:r>
              <a:rPr lang="en-IN" dirty="0">
                <a:effectLst/>
                <a:ea typeface="Calibri" panose="020F0502020204030204" pitchFamily="34" charset="0"/>
              </a:rPr>
              <a:t>Arduino is an open-source hardware and software company, project and user community that designs and manufactures single-board microcontrollers and microcontroller kits for building digital devices. </a:t>
            </a:r>
          </a:p>
          <a:p>
            <a:pPr marL="0" indent="0">
              <a:buNone/>
            </a:pPr>
            <a:r>
              <a:rPr lang="en-IN" dirty="0"/>
              <a:t>This will be used to trigger and use the different components. </a:t>
            </a:r>
          </a:p>
          <a:p>
            <a:pPr marL="0" indent="0">
              <a:buNone/>
            </a:pPr>
            <a:r>
              <a:rPr lang="en-IN" dirty="0"/>
              <a:t>Just like IOT, such a main device will be used to activate and bring in use the other components connected to it.</a:t>
            </a:r>
          </a:p>
        </p:txBody>
      </p:sp>
      <p:pic>
        <p:nvPicPr>
          <p:cNvPr id="4" name="Picture 3">
            <a:extLst>
              <a:ext uri="{FF2B5EF4-FFF2-40B4-BE49-F238E27FC236}">
                <a16:creationId xmlns:a16="http://schemas.microsoft.com/office/drawing/2014/main" id="{B2070C8C-3025-4A83-B734-3DF356ACDCAC}"/>
              </a:ext>
            </a:extLst>
          </p:cNvPr>
          <p:cNvPicPr/>
          <p:nvPr/>
        </p:nvPicPr>
        <p:blipFill rotWithShape="1">
          <a:blip r:embed="rId2">
            <a:extLst>
              <a:ext uri="{28A0092B-C50C-407E-A947-70E740481C1C}">
                <a14:useLocalDpi xmlns:a14="http://schemas.microsoft.com/office/drawing/2010/main" val="0"/>
              </a:ext>
            </a:extLst>
          </a:blip>
          <a:srcRect l="-533" t="11567" r="533" b="13851"/>
          <a:stretch/>
        </p:blipFill>
        <p:spPr bwMode="auto">
          <a:xfrm>
            <a:off x="6330043" y="2103120"/>
            <a:ext cx="5194300" cy="3281707"/>
          </a:xfrm>
          <a:prstGeom prst="rect">
            <a:avLst/>
          </a:prstGeom>
          <a:noFill/>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93A4AD0D-5720-4D12-93A2-208ED0DE74E8}"/>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8465600" y="348048"/>
            <a:ext cx="3386075" cy="1349476"/>
          </a:xfrm>
          <a:prstGeom prst="rect">
            <a:avLst/>
          </a:prstGeom>
        </p:spPr>
      </p:pic>
    </p:spTree>
    <p:extLst>
      <p:ext uri="{BB962C8B-B14F-4D97-AF65-F5344CB8AC3E}">
        <p14:creationId xmlns:p14="http://schemas.microsoft.com/office/powerpoint/2010/main" val="25505588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59D436-C82E-43E0-8A01-53DF9CED6032}">
  <ds:schemaRefs>
    <ds:schemaRef ds:uri="http://schemas.microsoft.com/sharepoint/v3/contenttype/forms"/>
  </ds:schemaRefs>
</ds:datastoreItem>
</file>

<file path=customXml/itemProps2.xml><?xml version="1.0" encoding="utf-8"?>
<ds:datastoreItem xmlns:ds="http://schemas.openxmlformats.org/officeDocument/2006/customXml" ds:itemID="{946BCBFB-BBC7-42F1-95CD-058E172363A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F91CDEB-92ED-41DC-BF33-2916A76876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Gallery</Template>
  <TotalTime>327</TotalTime>
  <Words>664</Words>
  <Application>Microsoft Office PowerPoint</Application>
  <PresentationFormat>Widescreen</PresentationFormat>
  <Paragraphs>82</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Avenir Next LT Pro</vt:lpstr>
      <vt:lpstr>Avenir Next LT Pro Light</vt:lpstr>
      <vt:lpstr>Calibri</vt:lpstr>
      <vt:lpstr>Garamond</vt:lpstr>
      <vt:lpstr>Symbol</vt:lpstr>
      <vt:lpstr>SavonVTI</vt:lpstr>
      <vt:lpstr>Weather Station </vt:lpstr>
      <vt:lpstr>PowerPoint Presentation</vt:lpstr>
      <vt:lpstr>RESOURCES:</vt:lpstr>
      <vt:lpstr>CIRCUIT:</vt:lpstr>
      <vt:lpstr>Servo Motor</vt:lpstr>
      <vt:lpstr>DHT11 as the main sensor</vt:lpstr>
      <vt:lpstr>WIFI MODULE</vt:lpstr>
      <vt:lpstr>RAINDROP SENSOR</vt:lpstr>
      <vt:lpstr>ADRUINO UNO</vt:lpstr>
      <vt:lpstr>SOFTWARE AND BACKEND control </vt:lpstr>
      <vt:lpstr>PowerPoint Presentation</vt:lpstr>
      <vt:lpstr>PowerPoint Presentation</vt:lpstr>
      <vt:lpstr>PowerPoint Presentation</vt:lpstr>
      <vt:lpstr>Contribution</vt:lpstr>
      <vt:lpstr>The final Circuit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CU Book</dc:title>
  <dc:creator>Bhatta Bhattacharjee</dc:creator>
  <cp:lastModifiedBy>MISHRA NITIN SHERBAHADUR</cp:lastModifiedBy>
  <cp:revision>33</cp:revision>
  <dcterms:created xsi:type="dcterms:W3CDTF">2020-11-24T17:29:47Z</dcterms:created>
  <dcterms:modified xsi:type="dcterms:W3CDTF">2021-04-29T13:35:09Z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