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3" r:id="rId4"/>
    <p:sldId id="258" r:id="rId5"/>
    <p:sldId id="259" r:id="rId6"/>
    <p:sldId id="260" r:id="rId7"/>
    <p:sldId id="282" r:id="rId8"/>
    <p:sldId id="261" r:id="rId9"/>
    <p:sldId id="262" r:id="rId10"/>
    <p:sldId id="263" r:id="rId11"/>
    <p:sldId id="266" r:id="rId12"/>
    <p:sldId id="267" r:id="rId13"/>
    <p:sldId id="264" r:id="rId14"/>
    <p:sldId id="265" r:id="rId15"/>
    <p:sldId id="268" r:id="rId16"/>
    <p:sldId id="271" r:id="rId17"/>
    <p:sldId id="272" r:id="rId18"/>
    <p:sldId id="273" r:id="rId19"/>
    <p:sldId id="270" r:id="rId20"/>
    <p:sldId id="277" r:id="rId21"/>
    <p:sldId id="278" r:id="rId22"/>
    <p:sldId id="280" r:id="rId23"/>
    <p:sldId id="281" r:id="rId24"/>
  </p:sldIdLst>
  <p:sldSz cx="9144000" cy="6858000" type="screen4x3"/>
  <p:notesSz cx="6794500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1DA87"/>
    <a:srgbClr val="FF9966"/>
    <a:srgbClr val="FF3300"/>
    <a:srgbClr val="E9C53F"/>
    <a:srgbClr val="FF9900"/>
    <a:srgbClr val="ABE9FF"/>
    <a:srgbClr val="95A7CF"/>
    <a:srgbClr val="66FF66"/>
    <a:srgbClr val="FF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5294" autoAdjust="0"/>
  </p:normalViewPr>
  <p:slideViewPr>
    <p:cSldViewPr snapToGrid="0">
      <p:cViewPr>
        <p:scale>
          <a:sx n="96" d="100"/>
          <a:sy n="96" d="100"/>
        </p:scale>
        <p:origin x="-6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9" d="100"/>
        <a:sy n="9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283" cy="49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17" y="1"/>
            <a:ext cx="2944283" cy="49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4492"/>
            <a:ext cx="2944283" cy="4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17" y="9434492"/>
            <a:ext cx="2944283" cy="4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DA6F606-68BA-4B05-98B4-701285750A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283" cy="49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1"/>
            <a:ext cx="2944283" cy="49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362" y="4718094"/>
            <a:ext cx="4985779" cy="446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4492"/>
            <a:ext cx="2944283" cy="4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34492"/>
            <a:ext cx="2944283" cy="4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8D1335D-FD9D-4F3F-A82B-D676610908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>
            <a:spLocks noChangeArrowheads="1"/>
          </p:cNvSpPr>
          <p:nvPr userDrawn="1"/>
        </p:nvSpPr>
        <p:spPr bwMode="auto">
          <a:xfrm>
            <a:off x="0" y="2133600"/>
            <a:ext cx="9144000" cy="348615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6" name="Object 3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371600" cy="15176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30425"/>
            <a:ext cx="7772400" cy="993775"/>
          </a:xfrm>
        </p:spPr>
        <p:txBody>
          <a:bodyPr anchor="ctr"/>
          <a:lstStyle>
            <a:lvl1pPr algn="r">
              <a:spcBef>
                <a:spcPts val="600"/>
              </a:spcBef>
              <a:defRPr sz="3600" b="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124200"/>
            <a:ext cx="7162800" cy="762000"/>
          </a:xfrm>
        </p:spPr>
        <p:txBody>
          <a:bodyPr anchor="ctr"/>
          <a:lstStyle>
            <a:lvl1pPr marL="0" indent="0" algn="r">
              <a:spcBef>
                <a:spcPts val="300"/>
              </a:spcBef>
              <a:buNone/>
              <a:defRPr sz="2400">
                <a:solidFill>
                  <a:srgbClr val="5F5F5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0" name="Group 19"/>
          <p:cNvGrpSpPr>
            <a:grpSpLocks/>
          </p:cNvGrpSpPr>
          <p:nvPr userDrawn="1"/>
        </p:nvGrpSpPr>
        <p:grpSpPr bwMode="auto">
          <a:xfrm>
            <a:off x="228600" y="3962400"/>
            <a:ext cx="8621713" cy="2411413"/>
            <a:chOff x="184" y="968"/>
            <a:chExt cx="5431" cy="1519"/>
          </a:xfrm>
        </p:grpSpPr>
        <p:pic>
          <p:nvPicPr>
            <p:cNvPr id="11" name="Picture 20" descr="train cropped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1" y="975"/>
              <a:ext cx="542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84" y="971"/>
              <a:ext cx="5424" cy="1424"/>
              <a:chOff x="160" y="2308"/>
              <a:chExt cx="5437" cy="1399"/>
            </a:xfrm>
          </p:grpSpPr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160" y="2308"/>
                <a:ext cx="858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auto">
              <a:xfrm>
                <a:off x="160" y="2862"/>
                <a:ext cx="858" cy="289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24"/>
              <p:cNvSpPr>
                <a:spLocks noChangeArrowheads="1"/>
              </p:cNvSpPr>
              <p:nvPr/>
            </p:nvSpPr>
            <p:spPr bwMode="auto">
              <a:xfrm>
                <a:off x="160" y="3419"/>
                <a:ext cx="269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25"/>
              <p:cNvSpPr>
                <a:spLocks noChangeArrowheads="1"/>
              </p:cNvSpPr>
              <p:nvPr/>
            </p:nvSpPr>
            <p:spPr bwMode="auto">
              <a:xfrm>
                <a:off x="4739" y="2308"/>
                <a:ext cx="858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26"/>
              <p:cNvSpPr>
                <a:spLocks noChangeArrowheads="1"/>
              </p:cNvSpPr>
              <p:nvPr/>
            </p:nvSpPr>
            <p:spPr bwMode="auto">
              <a:xfrm>
                <a:off x="4739" y="2862"/>
                <a:ext cx="858" cy="289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27"/>
              <p:cNvSpPr>
                <a:spLocks noChangeArrowheads="1"/>
              </p:cNvSpPr>
              <p:nvPr/>
            </p:nvSpPr>
            <p:spPr bwMode="auto">
              <a:xfrm>
                <a:off x="5328" y="3419"/>
                <a:ext cx="269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28"/>
              <p:cNvSpPr>
                <a:spLocks/>
              </p:cNvSpPr>
              <p:nvPr/>
            </p:nvSpPr>
            <p:spPr bwMode="auto">
              <a:xfrm>
                <a:off x="1305" y="2308"/>
                <a:ext cx="2862" cy="288"/>
              </a:xfrm>
              <a:custGeom>
                <a:avLst/>
                <a:gdLst>
                  <a:gd name="T0" fmla="*/ 0 w 2880"/>
                  <a:gd name="T1" fmla="*/ 0 h 288"/>
                  <a:gd name="T2" fmla="*/ 0 w 2880"/>
                  <a:gd name="T3" fmla="*/ 288 h 288"/>
                  <a:gd name="T4" fmla="*/ 2880 w 2880"/>
                  <a:gd name="T5" fmla="*/ 288 h 288"/>
                  <a:gd name="T6" fmla="*/ 2838 w 2880"/>
                  <a:gd name="T7" fmla="*/ 256 h 288"/>
                  <a:gd name="T8" fmla="*/ 2660 w 2880"/>
                  <a:gd name="T9" fmla="*/ 134 h 288"/>
                  <a:gd name="T10" fmla="*/ 2430 w 2880"/>
                  <a:gd name="T11" fmla="*/ 46 h 288"/>
                  <a:gd name="T12" fmla="*/ 2230 w 2880"/>
                  <a:gd name="T13" fmla="*/ 10 h 288"/>
                  <a:gd name="T14" fmla="*/ 2112 w 2880"/>
                  <a:gd name="T15" fmla="*/ 0 h 288"/>
                  <a:gd name="T16" fmla="*/ 0 w 2880"/>
                  <a:gd name="T17" fmla="*/ 0 h 28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80"/>
                  <a:gd name="T28" fmla="*/ 0 h 288"/>
                  <a:gd name="T29" fmla="*/ 2880 w 2880"/>
                  <a:gd name="T30" fmla="*/ 288 h 28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80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880" y="288"/>
                    </a:lnTo>
                    <a:lnTo>
                      <a:pt x="2838" y="256"/>
                    </a:lnTo>
                    <a:cubicBezTo>
                      <a:pt x="2838" y="256"/>
                      <a:pt x="2728" y="169"/>
                      <a:pt x="2660" y="134"/>
                    </a:cubicBezTo>
                    <a:cubicBezTo>
                      <a:pt x="2592" y="99"/>
                      <a:pt x="2502" y="67"/>
                      <a:pt x="2430" y="46"/>
                    </a:cubicBezTo>
                    <a:cubicBezTo>
                      <a:pt x="2358" y="25"/>
                      <a:pt x="2283" y="18"/>
                      <a:pt x="2230" y="10"/>
                    </a:cubicBezTo>
                    <a:lnTo>
                      <a:pt x="21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29"/>
              <p:cNvSpPr>
                <a:spLocks/>
              </p:cNvSpPr>
              <p:nvPr/>
            </p:nvSpPr>
            <p:spPr bwMode="auto">
              <a:xfrm>
                <a:off x="1305" y="2862"/>
                <a:ext cx="3174" cy="291"/>
              </a:xfrm>
              <a:custGeom>
                <a:avLst/>
                <a:gdLst>
                  <a:gd name="T0" fmla="*/ 0 w 3194"/>
                  <a:gd name="T1" fmla="*/ 0 h 290"/>
                  <a:gd name="T2" fmla="*/ 0 w 3194"/>
                  <a:gd name="T3" fmla="*/ 288 h 290"/>
                  <a:gd name="T4" fmla="*/ 3194 w 3194"/>
                  <a:gd name="T5" fmla="*/ 290 h 290"/>
                  <a:gd name="T6" fmla="*/ 3188 w 3194"/>
                  <a:gd name="T7" fmla="*/ 256 h 290"/>
                  <a:gd name="T8" fmla="*/ 3160 w 3194"/>
                  <a:gd name="T9" fmla="*/ 146 h 290"/>
                  <a:gd name="T10" fmla="*/ 3118 w 3194"/>
                  <a:gd name="T11" fmla="*/ 34 h 290"/>
                  <a:gd name="T12" fmla="*/ 3102 w 3194"/>
                  <a:gd name="T13" fmla="*/ 2 h 290"/>
                  <a:gd name="T14" fmla="*/ 0 w 3194"/>
                  <a:gd name="T15" fmla="*/ 0 h 2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94"/>
                  <a:gd name="T25" fmla="*/ 0 h 290"/>
                  <a:gd name="T26" fmla="*/ 3194 w 3194"/>
                  <a:gd name="T27" fmla="*/ 290 h 2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94" h="290">
                    <a:moveTo>
                      <a:pt x="0" y="0"/>
                    </a:moveTo>
                    <a:lnTo>
                      <a:pt x="0" y="288"/>
                    </a:lnTo>
                    <a:lnTo>
                      <a:pt x="3194" y="290"/>
                    </a:lnTo>
                    <a:lnTo>
                      <a:pt x="3188" y="256"/>
                    </a:lnTo>
                    <a:cubicBezTo>
                      <a:pt x="3182" y="232"/>
                      <a:pt x="3172" y="183"/>
                      <a:pt x="3160" y="146"/>
                    </a:cubicBezTo>
                    <a:cubicBezTo>
                      <a:pt x="3146" y="103"/>
                      <a:pt x="3128" y="58"/>
                      <a:pt x="3118" y="34"/>
                    </a:cubicBezTo>
                    <a:lnTo>
                      <a:pt x="310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30"/>
              <p:cNvSpPr>
                <a:spLocks/>
              </p:cNvSpPr>
              <p:nvPr/>
            </p:nvSpPr>
            <p:spPr bwMode="auto">
              <a:xfrm>
                <a:off x="3595" y="3417"/>
                <a:ext cx="916" cy="290"/>
              </a:xfrm>
              <a:custGeom>
                <a:avLst/>
                <a:gdLst>
                  <a:gd name="T0" fmla="*/ 0 w 3194"/>
                  <a:gd name="T1" fmla="*/ 290 h 290"/>
                  <a:gd name="T2" fmla="*/ 0 w 3194"/>
                  <a:gd name="T3" fmla="*/ 2 h 290"/>
                  <a:gd name="T4" fmla="*/ 3194 w 3194"/>
                  <a:gd name="T5" fmla="*/ 0 h 290"/>
                  <a:gd name="T6" fmla="*/ 3176 w 3194"/>
                  <a:gd name="T7" fmla="*/ 156 h 290"/>
                  <a:gd name="T8" fmla="*/ 3150 w 3194"/>
                  <a:gd name="T9" fmla="*/ 254 h 290"/>
                  <a:gd name="T10" fmla="*/ 3140 w 3194"/>
                  <a:gd name="T11" fmla="*/ 290 h 290"/>
                  <a:gd name="T12" fmla="*/ 0 w 3194"/>
                  <a:gd name="T13" fmla="*/ 290 h 2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94"/>
                  <a:gd name="T22" fmla="*/ 0 h 290"/>
                  <a:gd name="T23" fmla="*/ 3194 w 3194"/>
                  <a:gd name="T24" fmla="*/ 290 h 2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94" h="290">
                    <a:moveTo>
                      <a:pt x="0" y="290"/>
                    </a:moveTo>
                    <a:lnTo>
                      <a:pt x="0" y="2"/>
                    </a:lnTo>
                    <a:lnTo>
                      <a:pt x="3194" y="0"/>
                    </a:lnTo>
                    <a:lnTo>
                      <a:pt x="3176" y="156"/>
                    </a:lnTo>
                    <a:cubicBezTo>
                      <a:pt x="3169" y="198"/>
                      <a:pt x="3162" y="232"/>
                      <a:pt x="3150" y="254"/>
                    </a:cubicBezTo>
                    <a:lnTo>
                      <a:pt x="3140" y="290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chemeClr val="bg1">
                  <a:alpha val="49019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31"/>
              <p:cNvSpPr>
                <a:spLocks noChangeArrowheads="1"/>
              </p:cNvSpPr>
              <p:nvPr/>
            </p:nvSpPr>
            <p:spPr bwMode="auto">
              <a:xfrm>
                <a:off x="1877" y="3419"/>
                <a:ext cx="858" cy="288"/>
              </a:xfrm>
              <a:prstGeom prst="rect">
                <a:avLst/>
              </a:prstGeom>
              <a:solidFill>
                <a:schemeClr val="bg1">
                  <a:alpha val="49019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rst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>
            <a:spLocks noChangeArrowheads="1"/>
          </p:cNvSpPr>
          <p:nvPr userDrawn="1"/>
        </p:nvSpPr>
        <p:spPr bwMode="auto">
          <a:xfrm>
            <a:off x="0" y="2133600"/>
            <a:ext cx="9144000" cy="348615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6" name="Object 3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1371600" cy="15176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9025"/>
            <a:ext cx="8001000" cy="1470025"/>
          </a:xfrm>
        </p:spPr>
        <p:txBody>
          <a:bodyPr/>
          <a:lstStyle>
            <a:lvl1pPr algn="r">
              <a:defRPr sz="36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7315200" cy="1219200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F5F5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791200" cy="1524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493" y="6543675"/>
            <a:ext cx="457200" cy="277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61C7C9-7AF9-40CF-AC01-D988CBF512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35" y="336940"/>
            <a:ext cx="8267628" cy="639762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15" y="1058207"/>
            <a:ext cx="8252005" cy="5237818"/>
          </a:xfrm>
        </p:spPr>
        <p:txBody>
          <a:bodyPr>
            <a:normAutofit/>
          </a:bodyPr>
          <a:lstStyle>
            <a:lvl1pPr>
              <a:buSzPct val="13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720000">
              <a:buSzPct val="90000"/>
              <a:buFont typeface="Wingdings" pitchFamily="2" charset="2"/>
              <a:buChar char="§"/>
              <a:defRPr sz="2000">
                <a:solidFill>
                  <a:schemeClr val="tx2"/>
                </a:solidFill>
              </a:defRPr>
            </a:lvl2pPr>
            <a:lvl3pPr marL="1080000">
              <a:defRPr sz="1800">
                <a:solidFill>
                  <a:schemeClr val="tx2"/>
                </a:solidFill>
              </a:defRPr>
            </a:lvl3pPr>
            <a:lvl4pPr marL="1440000">
              <a:defRPr sz="1600">
                <a:solidFill>
                  <a:schemeClr val="tx2"/>
                </a:solidFill>
              </a:defRPr>
            </a:lvl4pPr>
            <a:lvl5pPr marL="1800000"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493" y="6534151"/>
            <a:ext cx="457200" cy="286814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40266" y="126360"/>
            <a:ext cx="8271934" cy="2878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Optional </a:t>
            </a:r>
            <a:r>
              <a:rPr lang="en-US" dirty="0" err="1" smtClean="0"/>
              <a:t>Dochead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3" y="336940"/>
            <a:ext cx="8258721" cy="614480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6902" y="1028229"/>
            <a:ext cx="4092960" cy="5277321"/>
          </a:xfrm>
        </p:spPr>
        <p:txBody>
          <a:bodyPr>
            <a:normAutofit/>
          </a:bodyPr>
          <a:lstStyle>
            <a:lvl1pPr>
              <a:defRPr sz="2000"/>
            </a:lvl1pPr>
            <a:lvl2pPr marL="517525" indent="-398463">
              <a:defRPr sz="1800"/>
            </a:lvl2pPr>
            <a:lvl3pPr marL="688975" indent="-396875">
              <a:defRPr sz="1600"/>
            </a:lvl3pPr>
            <a:lvl4pPr marL="795338" indent="-331788">
              <a:defRPr sz="1400"/>
            </a:lvl4pPr>
            <a:lvl5pPr marL="1033463" indent="-3444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229"/>
            <a:ext cx="4057562" cy="5277321"/>
          </a:xfrm>
        </p:spPr>
        <p:txBody>
          <a:bodyPr>
            <a:normAutofit/>
          </a:bodyPr>
          <a:lstStyle>
            <a:lvl1pPr>
              <a:defRPr sz="2000"/>
            </a:lvl1pPr>
            <a:lvl2pPr marL="463550" indent="-344488">
              <a:defRPr sz="1800"/>
            </a:lvl2pPr>
            <a:lvl3pPr marL="688975" indent="-344488">
              <a:defRPr sz="1600"/>
            </a:lvl3pPr>
            <a:lvl4pPr marL="914400" indent="-396875">
              <a:defRPr sz="1400"/>
            </a:lvl4pPr>
            <a:lvl5pPr marL="1139825" indent="-3984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493" y="6560949"/>
            <a:ext cx="457200" cy="26001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8F8657-5115-4409-B557-8EC3E27D020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40266" y="126360"/>
            <a:ext cx="8271934" cy="2878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Optional </a:t>
            </a:r>
            <a:r>
              <a:rPr lang="en-US" dirty="0" err="1" smtClean="0"/>
              <a:t>Dochead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44" y="331788"/>
            <a:ext cx="8229600" cy="581227"/>
          </a:xfrm>
        </p:spPr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344" y="1604306"/>
            <a:ext cx="4038600" cy="4691719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 marL="517525" indent="-398463">
              <a:defRPr sz="1800"/>
            </a:lvl2pPr>
            <a:lvl3pPr marL="688975" indent="-396875">
              <a:defRPr sz="1600"/>
            </a:lvl3pPr>
            <a:lvl4pPr marL="795338" indent="-331788">
              <a:defRPr sz="1400"/>
            </a:lvl4pPr>
            <a:lvl5pPr marL="1033463" indent="-344488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306"/>
            <a:ext cx="4038600" cy="4710769"/>
          </a:xfrm>
          <a:ln>
            <a:solidFill>
              <a:schemeClr val="accent6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2000"/>
            </a:lvl1pPr>
            <a:lvl2pPr marL="463550" indent="-344488">
              <a:defRPr sz="1800"/>
            </a:lvl2pPr>
            <a:lvl3pPr marL="688975" indent="-344488">
              <a:defRPr sz="1600"/>
            </a:lvl3pPr>
            <a:lvl4pPr marL="914400" indent="-396875">
              <a:defRPr sz="1400"/>
            </a:lvl4pPr>
            <a:lvl5pPr marL="1139825" indent="-3984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493" y="6555783"/>
            <a:ext cx="457200" cy="26518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8F8657-5115-4409-B557-8EC3E27D020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40893" y="1066636"/>
            <a:ext cx="4033837" cy="499618"/>
          </a:xfr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48810" y="1066635"/>
            <a:ext cx="4033837" cy="499618"/>
          </a:xfr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algn="ctr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40266" y="126360"/>
            <a:ext cx="8271934" cy="28786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Optional </a:t>
            </a:r>
            <a:r>
              <a:rPr lang="en-US" dirty="0" err="1" smtClean="0"/>
              <a:t>Dochead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493" y="6560949"/>
            <a:ext cx="457200" cy="26001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FC8C68-DD6D-487E-AF10-08C451F39E6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aglin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53200"/>
            <a:ext cx="9140825" cy="304800"/>
          </a:xfrm>
          <a:prstGeom prst="rect">
            <a:avLst/>
          </a:prstGeom>
          <a:noFill/>
        </p:spPr>
      </p:pic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38792" y="286911"/>
            <a:ext cx="8229600" cy="61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1860" y="1086234"/>
            <a:ext cx="8229600" cy="503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557963"/>
            <a:ext cx="1600200" cy="300037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4800" y="6629400"/>
          <a:ext cx="1030288" cy="158750"/>
        </p:xfrm>
        <a:graphic>
          <a:graphicData uri="http://schemas.openxmlformats.org/presentationml/2006/ole">
            <p:oleObj spid="_x0000_s26625" name="Image" r:id="rId11" imgW="1029964" imgH="158402" progId="">
              <p:embed/>
            </p:oleObj>
          </a:graphicData>
        </a:graphic>
      </p:graphicFrame>
      <p:sp>
        <p:nvSpPr>
          <p:cNvPr id="10" name="Slide Number Placeholder 5"/>
          <p:cNvSpPr txBox="1">
            <a:spLocks/>
          </p:cNvSpPr>
          <p:nvPr/>
        </p:nvSpPr>
        <p:spPr>
          <a:xfrm>
            <a:off x="8231581" y="6637810"/>
            <a:ext cx="457200" cy="13917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7" r:id="rId2"/>
    <p:sldLayoutId id="2147483788" r:id="rId3"/>
    <p:sldLayoutId id="2147483789" r:id="rId4"/>
    <p:sldLayoutId id="2147483799" r:id="rId5"/>
    <p:sldLayoutId id="2147483790" r:id="rId6"/>
    <p:sldLayoutId id="2147483798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900"/>
        </a:spcBef>
        <a:spcAft>
          <a:spcPct val="0"/>
        </a:spcAft>
        <a:buFont typeface="Arial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3429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857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 DTD 5.2.0 / CEP 1.2.0 / SI DTD 5.2.0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Jos Migchielsen, Rob Schrauwen</a:t>
            </a:r>
          </a:p>
          <a:p>
            <a:r>
              <a:rPr lang="en-GB" dirty="0" smtClean="0"/>
              <a:t>Last updated 21 March 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 name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-group&gt;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&gt;Jin&lt;/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-name&gt;Chao&lt;/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ce:alt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-name&gt;&amp;#x9773; &amp;#x8D85;&lt;/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ce:alt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Zheng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Weimin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ce:alt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-name&gt;&amp;#x90D1;&amp;#x7EAC;&amp;#x6C11;&lt;/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ce:alt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-group&gt;</a:t>
            </a:r>
          </a:p>
          <a:p>
            <a:pPr>
              <a:buNone/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</a:t>
            </a:r>
            <a:r>
              <a:rPr lang="en-GB" dirty="0"/>
              <a:t>in CEP 1.2.0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members (1/4)</a:t>
            </a:r>
            <a:endParaRPr lang="en-GB" dirty="0"/>
          </a:p>
        </p:txBody>
      </p:sp>
      <p:pic>
        <p:nvPicPr>
          <p:cNvPr id="7" name="Content Placeholder 6" descr="Clipboard0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5173" y="991393"/>
            <a:ext cx="3620617" cy="393841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</a:t>
            </a:r>
            <a:r>
              <a:rPr lang="en-GB" dirty="0"/>
              <a:t>in CEP 1.2.0</a:t>
            </a:r>
          </a:p>
          <a:p>
            <a:endParaRPr lang="en-GB" dirty="0"/>
          </a:p>
        </p:txBody>
      </p:sp>
      <p:pic>
        <p:nvPicPr>
          <p:cNvPr id="8" name="Picture 7" descr="Clipboard0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13009" y="1029852"/>
            <a:ext cx="4676191" cy="1876191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4671389" y="3250095"/>
            <a:ext cx="3816626" cy="665922"/>
          </a:xfrm>
          <a:prstGeom prst="borderCallout2">
            <a:avLst>
              <a:gd name="adj1" fmla="val 20242"/>
              <a:gd name="adj2" fmla="val 300"/>
              <a:gd name="adj3" fmla="val 20243"/>
              <a:gd name="adj4" fmla="val -6835"/>
              <a:gd name="adj5" fmla="val -174622"/>
              <a:gd name="adj6" fmla="val -589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In this article, the members of the NEMO-3 collaboration are also listed as 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ine Callout 2 10"/>
          <p:cNvSpPr/>
          <p:nvPr/>
        </p:nvSpPr>
        <p:spPr>
          <a:xfrm>
            <a:off x="4316896" y="4207563"/>
            <a:ext cx="3816626" cy="821635"/>
          </a:xfrm>
          <a:prstGeom prst="borderCallout2">
            <a:avLst>
              <a:gd name="adj1" fmla="val 20242"/>
              <a:gd name="adj2" fmla="val 300"/>
              <a:gd name="adj3" fmla="val 20243"/>
              <a:gd name="adj4" fmla="val -6835"/>
              <a:gd name="adj5" fmla="val -304745"/>
              <a:gd name="adj6" fmla="val 100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 And here the members are not listed as authors at all (perhaps unstructured as a footnote or in an appendix).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members (2/4)</a:t>
            </a:r>
            <a:endParaRPr lang="en-GB" dirty="0"/>
          </a:p>
        </p:txBody>
      </p:sp>
      <p:pic>
        <p:nvPicPr>
          <p:cNvPr id="6" name="Content Placeholder 5" descr="Clipboard0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907" y="1203824"/>
            <a:ext cx="3793182" cy="33681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  <p:sp>
        <p:nvSpPr>
          <p:cNvPr id="7" name="Line Callout 2 6"/>
          <p:cNvSpPr/>
          <p:nvPr/>
        </p:nvSpPr>
        <p:spPr>
          <a:xfrm>
            <a:off x="4919868" y="2136911"/>
            <a:ext cx="3816626" cy="1888437"/>
          </a:xfrm>
          <a:prstGeom prst="borderCallout2">
            <a:avLst>
              <a:gd name="adj1" fmla="val 20242"/>
              <a:gd name="adj2" fmla="val 300"/>
              <a:gd name="adj3" fmla="val 20243"/>
              <a:gd name="adj4" fmla="val -6835"/>
              <a:gd name="adj5" fmla="val 25713"/>
              <a:gd name="adj6" fmla="val -53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However, </a:t>
            </a:r>
            <a:r>
              <a:rPr lang="en-GB" dirty="0" err="1" smtClean="0">
                <a:solidFill>
                  <a:schemeClr val="tx2"/>
                </a:solidFill>
              </a:rPr>
              <a:t>Pubmed</a:t>
            </a:r>
            <a:r>
              <a:rPr lang="en-GB" dirty="0" smtClean="0">
                <a:solidFill>
                  <a:schemeClr val="tx2"/>
                </a:solidFill>
              </a:rPr>
              <a:t>/Medline insists that members of a collaboration are tagged as group members. </a:t>
            </a:r>
          </a:p>
          <a:p>
            <a:endParaRPr lang="en-GB" sz="800" dirty="0" smtClean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tx2"/>
                </a:solidFill>
              </a:rPr>
              <a:t>This is what it looks like if group members are tagged (from another Publisher): the collaborators can be expanded and collapsed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members (3/4)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support group members (and more), and motivated by Outlook distribution lists, we added optional/multiple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</a:t>
            </a:r>
            <a:r>
              <a:rPr lang="en-GB" dirty="0" smtClean="0"/>
              <a:t> to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ce:collaboration</a:t>
            </a:r>
            <a:r>
              <a:rPr lang="en-GB" dirty="0" smtClean="0"/>
              <a:t> . </a:t>
            </a:r>
          </a:p>
          <a:p>
            <a:r>
              <a:rPr lang="en-GB" dirty="0" smtClean="0"/>
              <a:t>At the same time we added optional/multiple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-address</a:t>
            </a:r>
          </a:p>
          <a:p>
            <a:pPr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&lt;!ELEMENT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ce:collaboration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(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ce:indexed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-name?,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(%cross-ref;)*,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ce:collab-aff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?,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-address*,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-group*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)&gt;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</a:t>
            </a:r>
            <a:r>
              <a:rPr lang="en-GB" dirty="0"/>
              <a:t>in CEP 1.2.0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 members (4/4)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ce:collaboration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&gt;NEMO-3 Collaboration&lt;/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-group&gt;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-name&gt;J.&lt;/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Argyiades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ce:cross-ref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refid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="aff1"&gt;...&lt;/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ce:cross-ref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-name&gt;R.&lt;/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ce:given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&gt;Arnold&lt;/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id=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"aff1"&gt;&lt;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ce:label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&gt;a&lt;/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ce:label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ce:textfn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&gt;LAL, ...&lt;/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textfn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-group&gt;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ce:collaboration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highlights, structured digital abstracts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New abstract classes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sda</a:t>
            </a:r>
            <a:r>
              <a:rPr lang="en-GB" dirty="0" smtClean="0"/>
              <a:t>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author-highlights</a:t>
            </a:r>
            <a:r>
              <a:rPr lang="en-GB" dirty="0" smtClean="0">
                <a:cs typeface="Courier New" pitchFamily="49" charset="0"/>
              </a:rPr>
              <a:t> 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editor-highlights</a:t>
            </a:r>
          </a:p>
          <a:p>
            <a:pPr>
              <a:spcBef>
                <a:spcPts val="0"/>
              </a:spcBef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ce:abstract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class="author-highlights"&gt;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ce:section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-title&gt;Highlights&lt;/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ce:section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-title&gt;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ce:abstract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-sec&gt;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ce:simple-para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-item&gt;&lt;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&gt;MODIS hotspot is corrected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by POLDER-3 hotspot.&lt;/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-item&gt;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-item&gt;&lt;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&gt;The global clumping index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map is derived at 500 m resolution.&lt;/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-item&gt;&lt;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-item&gt;&lt;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&gt;The clumping index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map is validated by 38 TRAC ground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measurements.&lt;/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-item&gt;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ce:simple-para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ce:abstract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-sec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ce:abstract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affiliations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itchFamily="49" charset="0"/>
              </a:rPr>
              <a:t>In order to ease transformation to </a:t>
            </a:r>
            <a:r>
              <a:rPr lang="en-GB" dirty="0" err="1" smtClean="0">
                <a:cs typeface="Courier New" pitchFamily="49" charset="0"/>
              </a:rPr>
              <a:t>Opsbank</a:t>
            </a:r>
            <a:r>
              <a:rPr lang="en-GB" dirty="0" smtClean="0">
                <a:cs typeface="Courier New" pitchFamily="49" charset="0"/>
              </a:rPr>
              <a:t> / Scopus records adhering to the A&amp;I DTD we added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sa:affiliation</a:t>
            </a:r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The element is optional only for backward compatibility</a:t>
            </a:r>
          </a:p>
          <a:p>
            <a:pPr>
              <a:spcBef>
                <a:spcPts val="0"/>
              </a:spcBef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&lt;!ELEMENT  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(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ce:label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?,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ce:textfn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sa:affiliation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)&gt;</a:t>
            </a:r>
          </a:p>
          <a:p>
            <a:pPr lvl="1">
              <a:spcBef>
                <a:spcPts val="0"/>
              </a:spcBef>
              <a:buNone/>
            </a:pP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ce:textfn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University of Exeter Business School,</a:t>
            </a:r>
          </a:p>
          <a:p>
            <a:pPr lvl="1"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Streatham Court, Streatham Campus, University of</a:t>
            </a:r>
          </a:p>
          <a:p>
            <a:pPr lvl="1">
              <a:spcBef>
                <a:spcPts val="0"/>
              </a:spcBef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   Exeter, Exeter EX4 4ST, Devon, UK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ce:textfn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sa:affiliation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sa:organization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University of Exeter Business</a:t>
            </a:r>
          </a:p>
          <a:p>
            <a:pPr lvl="1">
              <a:spcBef>
                <a:spcPts val="0"/>
              </a:spcBef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School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sa:organization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affiliations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sa:address-line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Streatham Court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sa:address-line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sa:address-line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Streatham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Campus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sa:address-line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sa:address-line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University of</a:t>
            </a:r>
          </a:p>
          <a:p>
            <a:pPr lvl="1">
              <a:spcBef>
                <a:spcPts val="0"/>
              </a:spcBef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 Exeter&lt;/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sa:address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-line&gt;</a:t>
            </a:r>
            <a:endParaRPr lang="fr-FR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sa:city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&gt;Exeter&lt;/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sa:city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sa:state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&gt;Devon&lt;/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sa:state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sa:postal-code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&gt;EX4 4ST&lt;/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sa:postal-code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sa:country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&gt;UK&lt;/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sa:country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sa:affiliation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to structured bibliographic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GB" dirty="0" smtClean="0"/>
              <a:t>To decrease the number of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ce:other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-ref</a:t>
            </a:r>
            <a:r>
              <a:rPr lang="en-GB" dirty="0" smtClean="0"/>
              <a:t>s, a few changes will be made to structured references: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sb:book</a:t>
            </a:r>
            <a:r>
              <a:rPr lang="en-GB" dirty="0" smtClean="0"/>
              <a:t> will receive an attribute indicating the type of book, e.g.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class="report"</a:t>
            </a:r>
          </a:p>
          <a:p>
            <a:r>
              <a:rPr lang="en-GB" dirty="0" smtClean="0"/>
              <a:t>Titles of serials will be made optional</a:t>
            </a:r>
          </a:p>
          <a:p>
            <a:r>
              <a:rPr lang="en-GB" dirty="0" smtClean="0"/>
              <a:t>Pagination will be added to book chapters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Miscellaneous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attribute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@id</a:t>
            </a:r>
            <a:r>
              <a:rPr lang="en-GB" dirty="0" smtClean="0"/>
              <a:t> </a:t>
            </a:r>
            <a:r>
              <a:rPr lang="en-GB" smtClean="0"/>
              <a:t>to </a:t>
            </a:r>
            <a:r>
              <a:rPr lang="en-GB" smtClean="0"/>
              <a:t>20 </a:t>
            </a:r>
            <a:r>
              <a:rPr lang="en-GB" dirty="0" smtClean="0"/>
              <a:t>elements, including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ce:title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</a:t>
            </a:r>
            <a:r>
              <a:rPr lang="en-GB" dirty="0" smtClean="0">
                <a:cs typeface="Courier New" pitchFamily="49" charset="0"/>
              </a:rPr>
              <a:t> and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ce:keyword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Add attribute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@role</a:t>
            </a:r>
            <a:r>
              <a:rPr lang="en-GB" dirty="0" smtClean="0"/>
              <a:t> to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ce:abstract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-sec</a:t>
            </a:r>
          </a:p>
          <a:p>
            <a:r>
              <a:rPr lang="en-GB" dirty="0" smtClean="0"/>
              <a:t>Copyright type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free-of-copyright</a:t>
            </a:r>
          </a:p>
          <a:p>
            <a:r>
              <a:rPr lang="en-GB" dirty="0" smtClean="0">
                <a:cs typeface="Courier New" pitchFamily="49" charset="0"/>
              </a:rPr>
              <a:t>Add full copyright line (to be used verbatim) as in BK DTD</a:t>
            </a:r>
          </a:p>
          <a:p>
            <a:pPr>
              <a:buNone/>
            </a:pPr>
            <a:endParaRPr lang="en-GB" sz="1600" dirty="0" smtClean="0"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&lt;!ENTITY % copyright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ce:copyright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ce:copyright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-line?" &gt;</a:t>
            </a:r>
          </a:p>
          <a:p>
            <a:pPr>
              <a:spcBef>
                <a:spcPts val="0"/>
              </a:spcBef>
              <a:buNone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Add optional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ce:displayed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-quote/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ce:source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Add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ce:keywords</a:t>
            </a:r>
            <a:r>
              <a:rPr lang="en-GB" dirty="0" smtClean="0">
                <a:cs typeface="Courier New" pitchFamily="49" charset="0"/>
              </a:rPr>
              <a:t> to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ce:figure</a:t>
            </a:r>
            <a:r>
              <a:rPr lang="en-GB" dirty="0" smtClean="0">
                <a:cs typeface="Courier New" pitchFamily="49" charset="0"/>
              </a:rPr>
              <a:t>,</a:t>
            </a:r>
            <a:r>
              <a:rPr lang="en-GB" dirty="0" smtClean="0"/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-component</a:t>
            </a:r>
            <a:r>
              <a:rPr lang="en-GB" dirty="0" smtClean="0">
                <a:cs typeface="Courier New" pitchFamily="49" charset="0"/>
              </a:rPr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ce:table</a:t>
            </a:r>
            <a:r>
              <a:rPr lang="en-GB" dirty="0" smtClean="0">
                <a:cs typeface="Courier New" pitchFamily="49" charset="0"/>
              </a:rPr>
              <a:t> and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Go-live dates of the Journal Article (JA) DTD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5.0.1:  1 July 2004</a:t>
            </a:r>
          </a:p>
          <a:p>
            <a:r>
              <a:rPr lang="en-GB" dirty="0" smtClean="0"/>
              <a:t>5.0.2:  1 November 2007</a:t>
            </a:r>
          </a:p>
          <a:p>
            <a:r>
              <a:rPr lang="en-GB" dirty="0" smtClean="0"/>
              <a:t>5.1.0:  1 August 2009 </a:t>
            </a:r>
          </a:p>
          <a:p>
            <a:r>
              <a:rPr lang="en-GB" dirty="0" smtClean="0"/>
              <a:t>5.2.0:  1 January 2013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Rough timelines</a:t>
            </a:r>
          </a:p>
          <a:p>
            <a:pPr lvl="1"/>
            <a:r>
              <a:rPr lang="en-GB" dirty="0" smtClean="0"/>
              <a:t>29 February: 5.2.0r1</a:t>
            </a:r>
          </a:p>
          <a:p>
            <a:pPr lvl="1"/>
            <a:r>
              <a:rPr lang="en-GB" dirty="0" smtClean="0"/>
              <a:t>21 March: 5.2.0 final</a:t>
            </a:r>
          </a:p>
          <a:p>
            <a:pPr lvl="1"/>
            <a:r>
              <a:rPr lang="en-GB" dirty="0" smtClean="0"/>
              <a:t>21 March: first handcrafted sample files</a:t>
            </a:r>
          </a:p>
          <a:p>
            <a:pPr lvl="1"/>
            <a:r>
              <a:rPr lang="en-GB" dirty="0" smtClean="0"/>
              <a:t>20 April: first </a:t>
            </a:r>
            <a:r>
              <a:rPr lang="en-GB" smtClean="0"/>
              <a:t>draft updated Tag by Tag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 issue DTD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Catch up with latest common element pool: use CEP 1.2.0</a:t>
            </a:r>
          </a:p>
          <a:p>
            <a:r>
              <a:rPr lang="en-GB" dirty="0" smtClean="0"/>
              <a:t>Used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%iso639;</a:t>
            </a:r>
            <a:r>
              <a:rPr lang="en-GB" dirty="0" smtClean="0"/>
              <a:t> for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serial-issue/@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xml:lang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Add ID attribute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title-editors-group</a:t>
            </a:r>
            <a:r>
              <a:rPr lang="en-GB" dirty="0" smtClean="0"/>
              <a:t> and attribute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group-id</a:t>
            </a:r>
            <a:r>
              <a:rPr lang="en-GB" dirty="0" smtClean="0"/>
              <a:t>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issue-sec</a:t>
            </a:r>
            <a:r>
              <a:rPr lang="en-GB" dirty="0" smtClean="0"/>
              <a:t> enabling matching items to special issues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SI DTD 5.2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that didn’t make it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%common-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lang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 smtClean="0"/>
              <a:t>Add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ce:bracket</a:t>
            </a:r>
            <a:r>
              <a:rPr lang="en-GB" dirty="0" smtClean="0">
                <a:cs typeface="Courier New" pitchFamily="49" charset="0"/>
              </a:rPr>
              <a:t>; instead we will use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-group/@role</a:t>
            </a:r>
          </a:p>
          <a:p>
            <a:r>
              <a:rPr lang="en-GB" dirty="0" smtClean="0"/>
              <a:t>Figure maps</a:t>
            </a:r>
          </a:p>
          <a:p>
            <a:r>
              <a:rPr lang="en-GB" dirty="0" smtClean="0"/>
              <a:t>Add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ce:received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/@time</a:t>
            </a:r>
            <a:r>
              <a:rPr lang="en-GB" dirty="0" smtClean="0"/>
              <a:t> (XSD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dirty="0" smtClean="0"/>
              <a:t> format)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Add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ce:date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-online</a:t>
            </a:r>
          </a:p>
          <a:p>
            <a:r>
              <a:rPr lang="en-GB" dirty="0" smtClean="0">
                <a:cs typeface="Courier New" pitchFamily="49" charset="0"/>
              </a:rPr>
              <a:t>Sentence tagging</a:t>
            </a:r>
          </a:p>
          <a:p>
            <a:r>
              <a:rPr lang="en-GB" dirty="0" smtClean="0"/>
              <a:t>Support for computer code</a:t>
            </a:r>
          </a:p>
          <a:p>
            <a:pPr lvl="1"/>
            <a:r>
              <a:rPr lang="en-GB" dirty="0" smtClean="0"/>
              <a:t>We will add a new role for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ce:list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cs typeface="Courier New" pitchFamily="49" charset="0"/>
              </a:rPr>
              <a:t>instead (needs implementation nevertheless!)</a:t>
            </a:r>
            <a:endParaRPr lang="en-GB" dirty="0" smtClean="0"/>
          </a:p>
          <a:p>
            <a:r>
              <a:rPr lang="en-GB" dirty="0" err="1" smtClean="0"/>
              <a:t>MathML</a:t>
            </a:r>
            <a:r>
              <a:rPr lang="en-GB" dirty="0" smtClean="0"/>
              <a:t> 3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Changes that didn’t make it (2/2)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E-only subfigures</a:t>
            </a:r>
          </a:p>
          <a:p>
            <a:r>
              <a:rPr lang="en-GB" dirty="0" smtClean="0"/>
              <a:t>Add support for </a:t>
            </a:r>
            <a:r>
              <a:rPr lang="en-GB" dirty="0" err="1" smtClean="0"/>
              <a:t>Facebook</a:t>
            </a:r>
            <a:r>
              <a:rPr lang="en-GB" dirty="0" smtClean="0"/>
              <a:t>, LinkedIn, etc., URIs; instead we use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-address</a:t>
            </a:r>
            <a:r>
              <a:rPr lang="en-GB" dirty="0" smtClean="0"/>
              <a:t> with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type="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GB" dirty="0" smtClean="0"/>
              <a:t> and adapt </a:t>
            </a:r>
            <a:r>
              <a:rPr lang="en-GB" dirty="0" err="1" smtClean="0"/>
              <a:t>TbT</a:t>
            </a:r>
            <a:endParaRPr lang="en-GB" dirty="0" smtClean="0"/>
          </a:p>
          <a:p>
            <a:r>
              <a:rPr lang="en-GB" dirty="0" smtClean="0"/>
              <a:t>Merge simple-article and book-review</a:t>
            </a: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ce:uri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/>
              <a:t>cme</a:t>
            </a:r>
            <a:r>
              <a:rPr lang="en-GB" dirty="0" smtClean="0"/>
              <a:t>: document topics are not a workaround but the real solution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manager: Marc Price (m.price@elsevier.com)</a:t>
            </a:r>
          </a:p>
          <a:p>
            <a:endParaRPr lang="en-GB" dirty="0" smtClean="0"/>
          </a:p>
          <a:p>
            <a:r>
              <a:rPr lang="en-GB" dirty="0" smtClean="0"/>
              <a:t>DTD team contact: Jos Migchielsen (j.migchielsen@elsevier.com)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Journal Article DTD 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new Common Element Pool 1.2.0</a:t>
            </a:r>
          </a:p>
          <a:p>
            <a:r>
              <a:rPr lang="en-GB" dirty="0" smtClean="0"/>
              <a:t>Add PIT for case reports: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crp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Added optional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copyright-line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CEP 1.1.5 to 1.2.0 via 1.1.6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 DTD 5.1.0 uses Common Element Pool CEP 1.1.5</a:t>
            </a:r>
          </a:p>
          <a:p>
            <a:r>
              <a:rPr lang="en-GB" dirty="0" smtClean="0"/>
              <a:t>CEP 1.2.0 will also pick up all changes made in CEP 1.1.6 for use in the Book DTD 5.3.0:</a:t>
            </a:r>
          </a:p>
          <a:p>
            <a:pPr lvl="1"/>
            <a:r>
              <a:rPr lang="en-GB" dirty="0" smtClean="0"/>
              <a:t>Added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@role</a:t>
            </a:r>
            <a:r>
              <a:rPr lang="en-GB" dirty="0" smtClean="0"/>
              <a:t> to 20 elements,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@view</a:t>
            </a:r>
            <a:r>
              <a:rPr lang="en-GB" dirty="0" smtClean="0"/>
              <a:t> to 12 elements 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@id</a:t>
            </a:r>
            <a:r>
              <a:rPr lang="en-GB" dirty="0" smtClean="0"/>
              <a:t> to 8 elements</a:t>
            </a:r>
          </a:p>
          <a:p>
            <a:pPr lvl="1"/>
            <a:r>
              <a:rPr lang="en-GB" dirty="0" smtClean="0"/>
              <a:t>Changed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ce:glossary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-entry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ce:index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-entry</a:t>
            </a:r>
          </a:p>
          <a:p>
            <a:pPr lvl="1"/>
            <a:r>
              <a:rPr lang="en-GB" dirty="0" smtClean="0"/>
              <a:t>Changed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ce:glossary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-def</a:t>
            </a:r>
          </a:p>
          <a:p>
            <a:pPr lvl="1"/>
            <a:r>
              <a:rPr lang="en-GB" dirty="0" smtClean="0"/>
              <a:t>Made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ce:section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-title</a:t>
            </a:r>
            <a:r>
              <a:rPr lang="en-GB" dirty="0" smtClean="0"/>
              <a:t> in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ce:further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-reading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ce:glossary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ce:index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smtClean="0"/>
              <a:t>optional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Text between author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added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dirty="0" smtClean="0">
                <a:cs typeface="Courier New" pitchFamily="49" charset="0"/>
              </a:rPr>
              <a:t> to allow free text in between author names and collaborations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600"/>
              </a:lnSpc>
              <a:spcBef>
                <a:spcPts val="0"/>
              </a:spcBef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&gt;on behalf of the&lt;/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ce:collaboration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&gt;Colorectal Cancer Annual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Consensus Meeting Group&lt;/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ce:text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ce:collaboration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ce:affiliation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-group&gt;</a:t>
            </a:r>
          </a:p>
          <a:p>
            <a:pPr>
              <a:lnSpc>
                <a:spcPts val="900"/>
              </a:lnSpc>
              <a:buNone/>
            </a:pPr>
            <a:endParaRPr lang="en-GB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From CEP 1.1.5 to 1.2.0 via 1.1.6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Clipboard0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7443" y="531477"/>
            <a:ext cx="8297970" cy="57102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Text between author names</a:t>
            </a:r>
            <a:endParaRPr lang="en-GB" dirty="0"/>
          </a:p>
        </p:txBody>
      </p:sp>
      <p:sp>
        <p:nvSpPr>
          <p:cNvPr id="8" name="Line Callout 2 7"/>
          <p:cNvSpPr/>
          <p:nvPr/>
        </p:nvSpPr>
        <p:spPr>
          <a:xfrm>
            <a:off x="3289852" y="3240157"/>
            <a:ext cx="3707296" cy="655981"/>
          </a:xfrm>
          <a:prstGeom prst="borderCallout2">
            <a:avLst>
              <a:gd name="adj1" fmla="val 20242"/>
              <a:gd name="adj2" fmla="val 300"/>
              <a:gd name="adj3" fmla="val 23228"/>
              <a:gd name="adj4" fmla="val -6835"/>
              <a:gd name="adj5" fmla="val 197825"/>
              <a:gd name="adj6" fmla="val -155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2"/>
                </a:solidFill>
              </a:rPr>
              <a:t>In this article (live on SD), “on behalf of” is made part of the collaboration name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what’s new in CEP 1.2.0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Support for ORCID author IDs</a:t>
            </a:r>
          </a:p>
          <a:p>
            <a:r>
              <a:rPr lang="en-GB" dirty="0" smtClean="0"/>
              <a:t>Support for names in alternative scripts</a:t>
            </a:r>
          </a:p>
          <a:p>
            <a:r>
              <a:rPr lang="en-GB" dirty="0" smtClean="0"/>
              <a:t>Ability to capture members of a collaboration</a:t>
            </a:r>
          </a:p>
          <a:p>
            <a:r>
              <a:rPr lang="en-GB" dirty="0" smtClean="0"/>
              <a:t>Abstract classes for research highlights and SDAs</a:t>
            </a:r>
          </a:p>
          <a:p>
            <a:r>
              <a:rPr lang="en-GB" dirty="0" smtClean="0"/>
              <a:t>Structured affiliations</a:t>
            </a:r>
          </a:p>
          <a:p>
            <a:r>
              <a:rPr lang="en-GB" dirty="0" smtClean="0"/>
              <a:t>Modifications in structured bibliographic references</a:t>
            </a:r>
          </a:p>
          <a:p>
            <a:r>
              <a:rPr lang="en-GB" dirty="0" smtClean="0"/>
              <a:t>Other miscellaneous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ORCID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Author identifier, see Wikipedia</a:t>
            </a:r>
          </a:p>
          <a:p>
            <a:r>
              <a:rPr lang="en-GB" dirty="0" smtClean="0"/>
              <a:t>New attribute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orcid</a:t>
            </a:r>
            <a:r>
              <a:rPr lang="en-GB" dirty="0" smtClean="0"/>
              <a:t> to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sb:author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sb:editor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&lt;!ATTLIST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%common-link.att;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%common-role.att;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orcid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CDATA  #IMPLIED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author-id    CDATA  #IMPLIED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biographyid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IDREF  #IMPLIED&gt;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New in CEP 1.2.0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 name (1/2)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journals with many Chinese authors, names in Chinese are added between parentheses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support this, we added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ce:alt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-name</a:t>
            </a:r>
            <a:r>
              <a:rPr lang="en-GB" dirty="0" smtClean="0"/>
              <a:t> as </a:t>
            </a:r>
            <a:r>
              <a:rPr lang="en-GB" dirty="0" err="1" smtClean="0"/>
              <a:t>subelement</a:t>
            </a:r>
            <a:r>
              <a:rPr lang="en-GB" dirty="0" smtClean="0"/>
              <a:t> to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ce:author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sb:author</a:t>
            </a:r>
            <a:r>
              <a:rPr lang="en-GB" dirty="0" smtClean="0"/>
              <a:t> and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sb:editor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&lt;!ENTITY %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"( (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ce:given-name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) | (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ce:surname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ce:given-name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? ) ),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ce:suffix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?, </a:t>
            </a:r>
            <a:r>
              <a:rPr lang="fr-FR" sz="1600" b="1" dirty="0" err="1" smtClean="0">
                <a:latin typeface="Courier New" pitchFamily="49" charset="0"/>
                <a:cs typeface="Courier New" pitchFamily="49" charset="0"/>
              </a:rPr>
              <a:t>ce:alt-name</a:t>
            </a:r>
            <a:r>
              <a:rPr lang="fr-FR" sz="16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ce:alt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-name ( %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richstring.data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; )* &gt;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2F70A-ABE4-422F-A356-8F110FDB303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</a:t>
            </a:r>
            <a:r>
              <a:rPr lang="en-GB" dirty="0" smtClean="0"/>
              <a:t>ew in CEP 1.2.0</a:t>
            </a:r>
            <a:endParaRPr lang="en-GB" dirty="0"/>
          </a:p>
        </p:txBody>
      </p:sp>
      <p:pic>
        <p:nvPicPr>
          <p:cNvPr id="6" name="Picture 5" descr="Clipboard0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1362" y="2007703"/>
            <a:ext cx="4719835" cy="514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 Template November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0B9CE69CA0B43A20F28E2EFF95255" ma:contentTypeVersion="6" ma:contentTypeDescription="Create a new document." ma:contentTypeScope="" ma:versionID="9d8adae3ea37891b7ef2c5c9176fb68e">
  <xsd:schema xmlns:xsd="http://www.w3.org/2001/XMLSchema" xmlns:p="http://schemas.microsoft.com/office/2006/metadata/properties" xmlns:ns2="fa0365f2-5450-420a-b2ed-949f94f49738" xmlns:ns3="e50a88c5-6a78-4464-b5d1-1e67e2611e93" targetNamespace="http://schemas.microsoft.com/office/2006/metadata/properties" ma:root="true" ma:fieldsID="8acd20449417adb871e033aa1a161d1c" ns2:_="" ns3:_="">
    <xsd:import namespace="fa0365f2-5450-420a-b2ed-949f94f49738"/>
    <xsd:import namespace="e50a88c5-6a78-4464-b5d1-1e67e2611e93"/>
    <xsd:element name="properties">
      <xsd:complexType>
        <xsd:sequence>
          <xsd:element name="documentManagement">
            <xsd:complexType>
              <xsd:all>
                <xsd:element ref="ns2:Group" minOccurs="0"/>
                <xsd:element ref="ns2:Category" minOccurs="0"/>
                <xsd:element ref="ns2:DocVersion" minOccurs="0"/>
                <xsd:element ref="ns2:DocDate" minOccurs="0"/>
                <xsd:element ref="ns2:Status" minOccurs="0"/>
                <xsd:element ref="ns3:DTD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a0365f2-5450-420a-b2ed-949f94f49738" elementFormDefault="qualified">
    <xsd:import namespace="http://schemas.microsoft.com/office/2006/documentManagement/types"/>
    <xsd:element name="Group" ma:index="8" nillable="true" ma:displayName="Group" ma:internalName="Group">
      <xsd:simpleType>
        <xsd:restriction base="dms:Text">
          <xsd:maxLength value="255"/>
        </xsd:restriction>
      </xsd:simpleType>
    </xsd:element>
    <xsd:element name="Category" ma:index="9" nillable="true" ma:displayName="Category" ma:internalName="Category">
      <xsd:simpleType>
        <xsd:restriction base="dms:Text">
          <xsd:maxLength value="255"/>
        </xsd:restriction>
      </xsd:simpleType>
    </xsd:element>
    <xsd:element name="DocVersion" ma:index="10" nillable="true" ma:displayName="DocVersion" ma:internalName="DocVersion">
      <xsd:simpleType>
        <xsd:restriction base="dms:Text">
          <xsd:maxLength value="255"/>
        </xsd:restriction>
      </xsd:simpleType>
    </xsd:element>
    <xsd:element name="DocDate" ma:index="11" nillable="true" ma:displayName="DocDate" ma:format="DateOnly" ma:internalName="DocDate">
      <xsd:simpleType>
        <xsd:restriction base="dms:DateTime"/>
      </xsd:simpleType>
    </xsd:element>
    <xsd:element name="Status" ma:index="12" nillable="true" ma:displayName="Status" ma:format="RadioButtons" ma:internalName="Status">
      <xsd:simpleType>
        <xsd:restriction base="dms:Choice">
          <xsd:enumeration value="Draft"/>
          <xsd:enumeration value="In Review"/>
          <xsd:enumeration value="Published"/>
        </xsd:restriction>
      </xsd:simpleType>
    </xsd:element>
  </xsd:schema>
  <xsd:schema xmlns:xsd="http://www.w3.org/2001/XMLSchema" xmlns:dms="http://schemas.microsoft.com/office/2006/documentManagement/types" targetNamespace="e50a88c5-6a78-4464-b5d1-1e67e2611e93" elementFormDefault="qualified">
    <xsd:import namespace="http://schemas.microsoft.com/office/2006/documentManagement/types"/>
    <xsd:element name="DTDversion" ma:index="13" nillable="true" ma:displayName="DTDversion" ma:internalName="DTDvers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Group xmlns="fa0365f2-5450-420a-b2ed-949f94f49738">Sources</Group>
    <DocVersion xmlns="fa0365f2-5450-420a-b2ed-949f94f49738">1.1</DocVersion>
    <DocDate xmlns="fa0365f2-5450-420a-b2ed-949f94f49738">2012-02-21T00:00:00+00:00</DocDate>
    <Status xmlns="fa0365f2-5450-420a-b2ed-949f94f49738">Published</Status>
    <Category xmlns="fa0365f2-5450-420a-b2ed-949f94f49738">Release notes</Category>
    <DTDversion xmlns="e50a88c5-6a78-4464-b5d1-1e67e2611e93">JA DTD 5.2.0 CEP 1.2.0 SI DTD 5.2.0</DTDversion>
  </documentManagement>
</p:properties>
</file>

<file path=customXml/itemProps1.xml><?xml version="1.0" encoding="utf-8"?>
<ds:datastoreItem xmlns:ds="http://schemas.openxmlformats.org/officeDocument/2006/customXml" ds:itemID="{3CE60CA3-46AC-439B-85AF-5EA0776BC5EF}"/>
</file>

<file path=customXml/itemProps2.xml><?xml version="1.0" encoding="utf-8"?>
<ds:datastoreItem xmlns:ds="http://schemas.openxmlformats.org/officeDocument/2006/customXml" ds:itemID="{F9D733E6-B6B8-463F-AB7E-E2C0CDCA63ED}"/>
</file>

<file path=customXml/itemProps3.xml><?xml version="1.0" encoding="utf-8"?>
<ds:datastoreItem xmlns:ds="http://schemas.openxmlformats.org/officeDocument/2006/customXml" ds:itemID="{B2035E12-EBE6-4A77-AC53-F20E82111AD1}"/>
</file>

<file path=docProps/app.xml><?xml version="1.0" encoding="utf-8"?>
<Properties xmlns="http://schemas.openxmlformats.org/officeDocument/2006/extended-properties" xmlns:vt="http://schemas.openxmlformats.org/officeDocument/2006/docPropsVTypes">
  <Template>CSP Template November 2011</Template>
  <TotalTime>120</TotalTime>
  <Words>1327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CSP Template November 2011</vt:lpstr>
      <vt:lpstr>Image</vt:lpstr>
      <vt:lpstr>JA DTD 5.2.0 / CEP 1.2.0 / SI DTD 5.2.0 </vt:lpstr>
      <vt:lpstr>Go-live dates of the Journal Article (JA) DTD</vt:lpstr>
      <vt:lpstr>Journal Article DTD changes</vt:lpstr>
      <vt:lpstr>From CEP 1.1.5 to 1.2.0 via 1.1.6</vt:lpstr>
      <vt:lpstr>Text between author names</vt:lpstr>
      <vt:lpstr>Slide 6</vt:lpstr>
      <vt:lpstr>Overview of what’s new in CEP 1.2.0 </vt:lpstr>
      <vt:lpstr>ORCID</vt:lpstr>
      <vt:lpstr>Alternative name (1/2)</vt:lpstr>
      <vt:lpstr>Alternative name (2/2)</vt:lpstr>
      <vt:lpstr>Collaboration members (1/4)</vt:lpstr>
      <vt:lpstr>Collaboration members (2/4)</vt:lpstr>
      <vt:lpstr>Collaboration members (3/4)</vt:lpstr>
      <vt:lpstr>Collaboration members (4/4)</vt:lpstr>
      <vt:lpstr>Research highlights, structured digital abstracts</vt:lpstr>
      <vt:lpstr>Structured affiliations (1/2)</vt:lpstr>
      <vt:lpstr>Structured affiliations (1/2)</vt:lpstr>
      <vt:lpstr>Changes to structured bibliographic references</vt:lpstr>
      <vt:lpstr>Miscellaneous changes</vt:lpstr>
      <vt:lpstr>Serial issue DTD changes</vt:lpstr>
      <vt:lpstr>Changes that didn’t make it (1/2)</vt:lpstr>
      <vt:lpstr>Changes that didn’t make it (2/2)</vt:lpstr>
      <vt:lpstr>Implementation</vt:lpstr>
    </vt:vector>
  </TitlesOfParts>
  <Company>Reed 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 DTD 5.2.0 / CEP 1.2.0 / SI DTD 5.2.0 Release note presentation</dc:title>
  <dc:subject>smart content</dc:subject>
  <dc:creator>migchielsenj</dc:creator>
  <cp:lastModifiedBy>Reed Elsevier</cp:lastModifiedBy>
  <cp:revision>29</cp:revision>
  <dcterms:created xsi:type="dcterms:W3CDTF">2012-02-20T13:24:15Z</dcterms:created>
  <dcterms:modified xsi:type="dcterms:W3CDTF">2012-03-21T13:39:48Z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0">
    <vt:lpwstr>Mike Lauruhn and Ron Daniel</vt:lpwstr>
  </property>
  <property fmtid="{D5CDD505-2E9C-101B-9397-08002B2CF9AE}" pid="3" name="ContentTypeId">
    <vt:lpwstr>0x0101006C90B9CE69CA0B43A20F28E2EFF95255</vt:lpwstr>
  </property>
</Properties>
</file>