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5" r:id="rId2"/>
    <p:sldId id="394" r:id="rId3"/>
    <p:sldId id="395" r:id="rId4"/>
    <p:sldId id="396" r:id="rId5"/>
    <p:sldId id="397" r:id="rId6"/>
    <p:sldId id="398" r:id="rId7"/>
    <p:sldId id="401" r:id="rId8"/>
    <p:sldId id="399" r:id="rId9"/>
    <p:sldId id="402" r:id="rId10"/>
    <p:sldId id="403" r:id="rId11"/>
    <p:sldId id="404" r:id="rId12"/>
    <p:sldId id="317" r:id="rId13"/>
    <p:sldId id="406" r:id="rId14"/>
    <p:sldId id="405" r:id="rId15"/>
    <p:sldId id="407" r:id="rId16"/>
    <p:sldId id="408" r:id="rId17"/>
    <p:sldId id="409" r:id="rId18"/>
    <p:sldId id="410" r:id="rId19"/>
    <p:sldId id="322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3" r:id="rId32"/>
    <p:sldId id="424" r:id="rId33"/>
    <p:sldId id="425" r:id="rId34"/>
    <p:sldId id="426" r:id="rId35"/>
    <p:sldId id="427" r:id="rId36"/>
    <p:sldId id="422" r:id="rId37"/>
    <p:sldId id="339" r:id="rId38"/>
    <p:sldId id="428" r:id="rId39"/>
    <p:sldId id="429" r:id="rId40"/>
    <p:sldId id="35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363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3978" autoAdjust="0"/>
  </p:normalViewPr>
  <p:slideViewPr>
    <p:cSldViewPr>
      <p:cViewPr varScale="1">
        <p:scale>
          <a:sx n="85" d="100"/>
          <a:sy n="85" d="100"/>
        </p:scale>
        <p:origin x="82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B7C8-D09B-4A0D-960C-DA59EA11975D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FBF0A-65EB-4E60-942F-E3405B2946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0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6EEE-4B33-435B-8495-4F2A97E865C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F898-4262-4865-816B-E13729D50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leaf node has a class label, determined by majority vote of training examples reaching that leaf. 2. Each internal node is a question on features. It branches out according to the 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leaf node has a class label, determined by majority vote of training examples reaching that leaf. 2. Each internal node is a question on features. It branches out according to the 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 classification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sym typeface="Symbol" panose="05050102010706020507" pitchFamily="18" charset="2"/>
              </a:rPr>
              <a:t>Lack of data points in the lower half of the diagram makes it difficult to predict correctly the class labels of that region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- Insufficient number of training records in the region causes the decision tree to predict the test examples using other training records that are irrelevant to the classification task</a:t>
            </a:r>
            <a:endParaRPr lang="en-US" altLang="en-US" sz="12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Decision Trees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6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42" y="8953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Decision Tree Algorithms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042" y="1600201"/>
            <a:ext cx="9144000" cy="24955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ID3 (1986 ; Ross Quinlan)</a:t>
            </a:r>
          </a:p>
          <a:p>
            <a:pPr marL="0" lvl="1" indent="0"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457200" lvl="1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C4.5 (1993; Ross Quinlan)</a:t>
            </a:r>
          </a:p>
          <a:p>
            <a:pPr marL="457200" lvl="1" indent="-457200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457200" lvl="1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CART (1984; 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Breimanetal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49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Decision Tree Induction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28751"/>
            <a:ext cx="9144000" cy="289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Greedy strategy: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Split the records based on an attribute test that optimizes certain criterion.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Issues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Determine how to split the records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How to specify the attribute test condition?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How to determine the best split?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Determine when to stop splitting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57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193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2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Specify Test Condition in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8388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Decision Tree Induction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28751"/>
            <a:ext cx="9144000" cy="289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Greedy strategy: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Split the records based on an attribute test that optimizes certain criterion.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Issues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Determine how to split the records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How to specify the attribute test condition?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How to determine the best split?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Determine when to stop splitting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086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40569"/>
            <a:ext cx="9144000" cy="68818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How to Specify Test Condition?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50"/>
            <a:ext cx="9144000" cy="2819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1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Depends on attribute types</a:t>
            </a:r>
          </a:p>
          <a:p>
            <a:pPr lvl="1"/>
            <a:r>
              <a:rPr lang="en-US" altLang="en-US" sz="31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Nominal</a:t>
            </a:r>
          </a:p>
          <a:p>
            <a:pPr lvl="1"/>
            <a:r>
              <a:rPr lang="en-US" altLang="en-US" sz="31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Ordinal</a:t>
            </a:r>
          </a:p>
          <a:p>
            <a:pPr lvl="1"/>
            <a:r>
              <a:rPr lang="en-US" altLang="en-US" sz="31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Continuous</a:t>
            </a:r>
          </a:p>
          <a:p>
            <a:pPr lvl="1"/>
            <a:endParaRPr lang="en-US" altLang="en-US" sz="31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1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Depends on number of ways to split</a:t>
            </a:r>
          </a:p>
          <a:p>
            <a:pPr lvl="1"/>
            <a:r>
              <a:rPr lang="en-US" altLang="en-US" sz="31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2-way split</a:t>
            </a:r>
          </a:p>
          <a:p>
            <a:pPr lvl="1"/>
            <a:r>
              <a:rPr lang="en-US" altLang="en-US" sz="31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Multi-way split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84817"/>
            <a:ext cx="9144000" cy="2800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Multi-way split: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Use as many partitions as distinct values. </a:t>
            </a:r>
          </a:p>
          <a:p>
            <a:pPr eaLnBrk="1" hangingPunct="1"/>
            <a:endParaRPr lang="en-US" altLang="en-US" sz="2400" dirty="0">
              <a:latin typeface="Cambria" panose="02040503050406030204" pitchFamily="18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Cambria" panose="02040503050406030204" pitchFamily="18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Binary split: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Divides values into two subsets. 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3170103" y="1914585"/>
            <a:ext cx="1960960" cy="722710"/>
            <a:chOff x="1802" y="1680"/>
            <a:chExt cx="1647" cy="607"/>
          </a:xfrm>
        </p:grpSpPr>
        <p:sp>
          <p:nvSpPr>
            <p:cNvPr id="29714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dirty="0" err="1">
                  <a:latin typeface="Times New Roman" panose="02020603050405020304" pitchFamily="18" charset="0"/>
                </a:rPr>
                <a:t>CarType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9715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716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717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718" name="Text Box 9"/>
            <p:cNvSpPr txBox="1">
              <a:spLocks noChangeArrowheads="1"/>
            </p:cNvSpPr>
            <p:nvPr/>
          </p:nvSpPr>
          <p:spPr bwMode="auto">
            <a:xfrm>
              <a:off x="1802" y="1862"/>
              <a:ext cx="5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Family</a:t>
              </a:r>
            </a:p>
          </p:txBody>
        </p:sp>
        <p:sp>
          <p:nvSpPr>
            <p:cNvPr id="29719" name="Text Box 10"/>
            <p:cNvSpPr txBox="1">
              <a:spLocks noChangeArrowheads="1"/>
            </p:cNvSpPr>
            <p:nvPr/>
          </p:nvSpPr>
          <p:spPr bwMode="auto">
            <a:xfrm>
              <a:off x="2187" y="2054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Sports</a:t>
              </a:r>
            </a:p>
          </p:txBody>
        </p:sp>
        <p:sp>
          <p:nvSpPr>
            <p:cNvPr id="29720" name="Text Box 11"/>
            <p:cNvSpPr txBox="1">
              <a:spLocks noChangeArrowheads="1"/>
            </p:cNvSpPr>
            <p:nvPr/>
          </p:nvSpPr>
          <p:spPr bwMode="auto">
            <a:xfrm>
              <a:off x="2907" y="1862"/>
              <a:ext cx="5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Luxury</a:t>
              </a:r>
            </a:p>
          </p:txBody>
        </p:sp>
      </p:grpSp>
      <p:grpSp>
        <p:nvGrpSpPr>
          <p:cNvPr id="29701" name="Group 12"/>
          <p:cNvGrpSpPr>
            <a:grpSpLocks/>
          </p:cNvGrpSpPr>
          <p:nvPr/>
        </p:nvGrpSpPr>
        <p:grpSpPr bwMode="auto">
          <a:xfrm>
            <a:off x="5819948" y="3739692"/>
            <a:ext cx="2109788" cy="685800"/>
            <a:chOff x="3535" y="3216"/>
            <a:chExt cx="1772" cy="576"/>
          </a:xfrm>
        </p:grpSpPr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dirty="0" err="1">
                  <a:latin typeface="Times New Roman" panose="02020603050405020304" pitchFamily="18" charset="0"/>
                </a:rPr>
                <a:t>CarType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3535" y="3350"/>
              <a:ext cx="64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{Family, </a:t>
              </a:r>
              <a:br>
                <a:rPr lang="en-US" altLang="en-US" sz="1200" dirty="0">
                  <a:latin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</a:rPr>
                <a:t>Luxury}</a:t>
              </a:r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4693" y="3446"/>
              <a:ext cx="6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{Sports}</a:t>
              </a:r>
            </a:p>
          </p:txBody>
        </p: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2274252" y="3783810"/>
            <a:ext cx="2275285" cy="685800"/>
            <a:chOff x="709" y="3216"/>
            <a:chExt cx="1911" cy="576"/>
          </a:xfrm>
        </p:grpSpPr>
        <p:sp>
          <p:nvSpPr>
            <p:cNvPr id="29704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dirty="0" err="1">
                  <a:latin typeface="Times New Roman" panose="02020603050405020304" pitchFamily="18" charset="0"/>
                </a:rPr>
                <a:t>CarType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9705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706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707" name="Text Box 22"/>
            <p:cNvSpPr txBox="1">
              <a:spLocks noChangeArrowheads="1"/>
            </p:cNvSpPr>
            <p:nvPr/>
          </p:nvSpPr>
          <p:spPr bwMode="auto">
            <a:xfrm>
              <a:off x="709" y="3350"/>
              <a:ext cx="6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{Sports, Luxury}</a:t>
              </a:r>
            </a:p>
          </p:txBody>
        </p:sp>
        <p:sp>
          <p:nvSpPr>
            <p:cNvPr id="29708" name="Text Box 23"/>
            <p:cNvSpPr txBox="1">
              <a:spLocks noChangeArrowheads="1"/>
            </p:cNvSpPr>
            <p:nvPr/>
          </p:nvSpPr>
          <p:spPr bwMode="auto">
            <a:xfrm>
              <a:off x="1999" y="3446"/>
              <a:ext cx="6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{Family}</a:t>
              </a:r>
            </a:p>
          </p:txBody>
        </p:sp>
      </p:grpSp>
      <p:sp>
        <p:nvSpPr>
          <p:cNvPr id="29703" name="Text Box 24"/>
          <p:cNvSpPr txBox="1">
            <a:spLocks noChangeArrowheads="1"/>
          </p:cNvSpPr>
          <p:nvPr/>
        </p:nvSpPr>
        <p:spPr bwMode="auto">
          <a:xfrm>
            <a:off x="4949720" y="4025588"/>
            <a:ext cx="4138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ambria" panose="02040503050406030204" pitchFamily="18" charset="0"/>
              </a:rPr>
              <a:t>OR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idx="4294967295"/>
          </p:nvPr>
        </p:nvSpPr>
        <p:spPr>
          <a:xfrm>
            <a:off x="0" y="740569"/>
            <a:ext cx="9144000" cy="68818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Splitting based on Nominal Attributes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32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740569"/>
            <a:ext cx="9144000" cy="68818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Splitting based on </a:t>
            </a:r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Odinal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Attributes</a:t>
            </a:r>
            <a:endParaRPr lang="en-US" sz="32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1447800"/>
            <a:ext cx="9144000" cy="287655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Multi-way split: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Use as many partitions as distinct values. </a:t>
            </a:r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Binary split: 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Divides values into two subsets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269886" y="1871662"/>
            <a:ext cx="2311796" cy="1008797"/>
            <a:chOff x="1791" y="1248"/>
            <a:chExt cx="1696" cy="68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Size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791" y="1504"/>
              <a:ext cx="46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Small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256" y="1721"/>
              <a:ext cx="60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Medium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016" y="1472"/>
              <a:ext cx="47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Large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2036756" y="3712400"/>
            <a:ext cx="2490552" cy="709862"/>
            <a:chOff x="768" y="3216"/>
            <a:chExt cx="1821" cy="576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Size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768" y="3331"/>
              <a:ext cx="712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 {Small, Medium}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2033" y="3437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{Large}</a:t>
              </a:r>
            </a:p>
          </p:txBody>
        </p:sp>
      </p:grp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681556" y="3638550"/>
            <a:ext cx="2606094" cy="713326"/>
            <a:chOff x="3526" y="3216"/>
            <a:chExt cx="1723" cy="576"/>
          </a:xfrm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Size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3526" y="3303"/>
              <a:ext cx="64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{Medium, </a:t>
              </a:r>
              <a:br>
                <a:rPr lang="en-US" altLang="en-US" sz="1400" dirty="0">
                  <a:latin typeface="Arial" panose="020B0604020202020204" pitchFamily="34" charset="0"/>
                </a:rPr>
              </a:br>
              <a:r>
                <a:rPr lang="en-US" altLang="en-US" sz="1400" dirty="0">
                  <a:latin typeface="Arial" panose="020B0604020202020204" pitchFamily="34" charset="0"/>
                </a:rPr>
                <a:t>Large}</a:t>
              </a: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4752" y="3438"/>
              <a:ext cx="49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{Small}</a:t>
              </a:r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949720" y="4025588"/>
            <a:ext cx="4138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ambria" panose="020405030504060302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82979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49"/>
            <a:ext cx="9144000" cy="3165873"/>
          </a:xfrm>
        </p:spPr>
        <p:txBody>
          <a:bodyPr>
            <a:normAutofit/>
          </a:bodyPr>
          <a:lstStyle/>
          <a:p>
            <a:pPr marL="403225" lvl="1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Discretization to form an ordinal categorical attribute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ranges can be found by equal interval bucketing, or clustering.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Binary Decision: (A &lt; v) or (A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  <a:sym typeface="Symbol" panose="05050102010706020507" pitchFamily="18" charset="2"/>
              </a:rPr>
              <a:t> v)</a:t>
            </a: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2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consider all possible splits and finds the best cut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can be more compute intensive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0" y="740569"/>
            <a:ext cx="9144000" cy="68818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Splitting based on Continuous Attributes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826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740570"/>
            <a:ext cx="9144000" cy="459582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Splitting based on Continuous Attributes</a:t>
            </a:r>
            <a:endParaRPr lang="en-US" sz="3200" dirty="0"/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38245"/>
              </p:ext>
            </p:extLst>
          </p:nvPr>
        </p:nvGraphicFramePr>
        <p:xfrm>
          <a:off x="914400" y="1684422"/>
          <a:ext cx="7315200" cy="253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8538667" imgH="3684287" progId="">
                  <p:embed/>
                </p:oleObj>
              </mc:Choice>
              <mc:Fallback>
                <p:oleObj name="Visio" r:id="rId3" imgW="8538667" imgH="3684287" progId="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84422"/>
                        <a:ext cx="7315200" cy="2533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54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193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Determine the Best Split</a:t>
            </a:r>
          </a:p>
        </p:txBody>
      </p:sp>
    </p:spTree>
    <p:extLst>
      <p:ext uri="{BB962C8B-B14F-4D97-AF65-F5344CB8AC3E}">
        <p14:creationId xmlns:p14="http://schemas.microsoft.com/office/powerpoint/2010/main" val="342023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444" y="800099"/>
            <a:ext cx="9144000" cy="55245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Decision Tree Classifier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9718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Simplest, yet successful form of machine learning algorithm.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Goal: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build a model using the training set to classify examples as positive or negative instances of concept .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Decision Tree algorithm constructs a tree consisting of two types of nodes: </a:t>
            </a:r>
            <a:r>
              <a:rPr lang="en-US" altLang="en-US" sz="24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internal nodes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leaf nodes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7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Decision Tree Induction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28751"/>
            <a:ext cx="9144000" cy="289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Greedy strategy: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Split the records based on an attribute test that optimizes certain criterion.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Issues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Determine how to split the records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How to specify the attribute test condition?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How to determine the best split?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Determine when to stop splitting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632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How to Determine the Best Split?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12252"/>
              </p:ext>
            </p:extLst>
          </p:nvPr>
        </p:nvGraphicFramePr>
        <p:xfrm>
          <a:off x="1084460" y="2047031"/>
          <a:ext cx="6975079" cy="165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9538614" imgH="2239584" progId="">
                  <p:embed/>
                </p:oleObj>
              </mc:Choice>
              <mc:Fallback>
                <p:oleObj name="Visio" r:id="rId3" imgW="9538614" imgH="2239584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460" y="2047031"/>
                        <a:ext cx="6975079" cy="1652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148034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Before Splitting: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Assume10 records of class 0, 10 records of class 1.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19400" y="4033413"/>
            <a:ext cx="457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287149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How to Determine the Best Split?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28750"/>
            <a:ext cx="9144000" cy="2343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Greedy approach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: 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Nodes with homogeneous class distribution are preferred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Need a measure of node impurity: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13035"/>
              </p:ext>
            </p:extLst>
          </p:nvPr>
        </p:nvGraphicFramePr>
        <p:xfrm>
          <a:off x="2234539" y="2891317"/>
          <a:ext cx="761894" cy="59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655371" imgH="585812" progId="">
                  <p:embed/>
                </p:oleObj>
              </mc:Choice>
              <mc:Fallback>
                <p:oleObj name="Visio" r:id="rId4" imgW="655371" imgH="585812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539" y="2891317"/>
                        <a:ext cx="761894" cy="59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9539"/>
              </p:ext>
            </p:extLst>
          </p:nvPr>
        </p:nvGraphicFramePr>
        <p:xfrm>
          <a:off x="5992866" y="2891317"/>
          <a:ext cx="761894" cy="59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6" imgW="655371" imgH="585812" progId="">
                  <p:embed/>
                </p:oleObj>
              </mc:Choice>
              <mc:Fallback>
                <p:oleObj name="Visio" r:id="rId6" imgW="655371" imgH="585812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66" y="2891317"/>
                        <a:ext cx="761894" cy="59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95400" y="3472011"/>
            <a:ext cx="3070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Non-homogeneous,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High degree of impurity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203720" y="3472011"/>
            <a:ext cx="3102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Homogeneous,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4288599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Measures for Node Impurity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074" y="1646337"/>
            <a:ext cx="9115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Information Gain</a:t>
            </a:r>
          </a:p>
          <a:p>
            <a:pPr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Gini Index</a:t>
            </a:r>
          </a:p>
        </p:txBody>
      </p:sp>
    </p:spTree>
    <p:extLst>
      <p:ext uri="{BB962C8B-B14F-4D97-AF65-F5344CB8AC3E}">
        <p14:creationId xmlns:p14="http://schemas.microsoft.com/office/powerpoint/2010/main" val="409398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Information Gain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8074" y="1428750"/>
            <a:ext cx="91159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Which split is more informative?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4095750"/>
            <a:ext cx="365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5400" y="4095750"/>
            <a:ext cx="3581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2038350"/>
            <a:ext cx="0" cy="2057400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34200" y="2038350"/>
            <a:ext cx="0" cy="2057400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50596" y="3409949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88177" y="3245196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4400" y="2650182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650683" y="3321396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28207" y="2524553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3426" y="3721826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50683" y="226974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66852" y="3670092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27091" y="3145726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71600" y="2685345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90600" y="386715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67000" y="3569426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66937" y="3616486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2155914" y="2022328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2554877" y="2903975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270486" y="2574540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2859948" y="1987284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3206930" y="2591806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2962274" y="2313659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35"/>
          <p:cNvSpPr/>
          <p:nvPr/>
        </p:nvSpPr>
        <p:spPr>
          <a:xfrm>
            <a:off x="2595154" y="2343150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206930" y="3085514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37"/>
          <p:cNvSpPr/>
          <p:nvPr/>
        </p:nvSpPr>
        <p:spPr>
          <a:xfrm>
            <a:off x="2899954" y="2647950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/>
          <p:cNvSpPr/>
          <p:nvPr/>
        </p:nvSpPr>
        <p:spPr>
          <a:xfrm>
            <a:off x="1737360" y="2651760"/>
            <a:ext cx="204654" cy="227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39"/>
          <p:cNvSpPr/>
          <p:nvPr/>
        </p:nvSpPr>
        <p:spPr>
          <a:xfrm>
            <a:off x="1562779" y="2908718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58160" y="3426959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077904" y="3708573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90880" y="3716711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535241" y="3321396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293780" y="3135365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245543" y="3566432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487614" y="258212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52681" y="3669521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77904" y="2171892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95029" y="222911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831207" y="2736371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146553" y="2751575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714933" y="2242583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83"/>
          <p:cNvSpPr/>
          <p:nvPr/>
        </p:nvSpPr>
        <p:spPr>
          <a:xfrm>
            <a:off x="7447731" y="2676953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lus 84"/>
          <p:cNvSpPr/>
          <p:nvPr/>
        </p:nvSpPr>
        <p:spPr>
          <a:xfrm>
            <a:off x="7447731" y="3169566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lus 85"/>
          <p:cNvSpPr/>
          <p:nvPr/>
        </p:nvSpPr>
        <p:spPr>
          <a:xfrm>
            <a:off x="7246212" y="2936483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lus 86"/>
          <p:cNvSpPr/>
          <p:nvPr/>
        </p:nvSpPr>
        <p:spPr>
          <a:xfrm>
            <a:off x="7482431" y="2098166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lus 87"/>
          <p:cNvSpPr/>
          <p:nvPr/>
        </p:nvSpPr>
        <p:spPr>
          <a:xfrm>
            <a:off x="7812676" y="2399715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lus 88"/>
          <p:cNvSpPr/>
          <p:nvPr/>
        </p:nvSpPr>
        <p:spPr>
          <a:xfrm>
            <a:off x="7929153" y="2657381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lus 89"/>
          <p:cNvSpPr/>
          <p:nvPr/>
        </p:nvSpPr>
        <p:spPr>
          <a:xfrm>
            <a:off x="7505700" y="2408858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lus 90"/>
          <p:cNvSpPr/>
          <p:nvPr/>
        </p:nvSpPr>
        <p:spPr>
          <a:xfrm>
            <a:off x="8087268" y="2241887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lus 91"/>
          <p:cNvSpPr/>
          <p:nvPr/>
        </p:nvSpPr>
        <p:spPr>
          <a:xfrm>
            <a:off x="7827237" y="3458636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lus 92"/>
          <p:cNvSpPr/>
          <p:nvPr/>
        </p:nvSpPr>
        <p:spPr>
          <a:xfrm>
            <a:off x="8160881" y="3458636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lus 93"/>
          <p:cNvSpPr/>
          <p:nvPr/>
        </p:nvSpPr>
        <p:spPr>
          <a:xfrm>
            <a:off x="7248049" y="3600633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lus 94"/>
          <p:cNvSpPr/>
          <p:nvPr/>
        </p:nvSpPr>
        <p:spPr>
          <a:xfrm>
            <a:off x="7156473" y="2124659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lus 95"/>
          <p:cNvSpPr/>
          <p:nvPr/>
        </p:nvSpPr>
        <p:spPr>
          <a:xfrm>
            <a:off x="7600131" y="2829353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412997" y="4050434"/>
            <a:ext cx="39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than 50k       Equal to or over 50k</a:t>
            </a:r>
          </a:p>
        </p:txBody>
      </p:sp>
      <p:sp>
        <p:nvSpPr>
          <p:cNvPr id="98" name="Plus 97"/>
          <p:cNvSpPr/>
          <p:nvPr/>
        </p:nvSpPr>
        <p:spPr>
          <a:xfrm>
            <a:off x="7752531" y="2981753"/>
            <a:ext cx="224246" cy="231390"/>
          </a:xfrm>
          <a:prstGeom prst="mathPlus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301433" y="4059255"/>
            <a:ext cx="39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Employed               Unemployed</a:t>
            </a:r>
          </a:p>
        </p:txBody>
      </p:sp>
    </p:spTree>
    <p:extLst>
      <p:ext uri="{BB962C8B-B14F-4D97-AF65-F5344CB8AC3E}">
        <p14:creationId xmlns:p14="http://schemas.microsoft.com/office/powerpoint/2010/main" val="1789924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Information Gain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8074" y="1428750"/>
            <a:ext cx="91159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Impurity or Entropy: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measures the level of </a:t>
            </a:r>
            <a:r>
              <a:rPr lang="en-US" altLang="en-US" sz="24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impurity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in a group.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750423" y="2130234"/>
            <a:ext cx="5640976" cy="1969360"/>
            <a:chOff x="1750423" y="2130234"/>
            <a:chExt cx="5640976" cy="1969360"/>
          </a:xfrm>
        </p:grpSpPr>
        <p:sp>
          <p:nvSpPr>
            <p:cNvPr id="7" name="Oval 6"/>
            <p:cNvSpPr/>
            <p:nvPr/>
          </p:nvSpPr>
          <p:spPr>
            <a:xfrm>
              <a:off x="5264330" y="2130234"/>
              <a:ext cx="2127069" cy="19157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750423" y="2130234"/>
              <a:ext cx="2057400" cy="1969360"/>
              <a:chOff x="1750423" y="2130234"/>
              <a:chExt cx="2057400" cy="196936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0423" y="2130234"/>
                <a:ext cx="2057400" cy="1969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86000" y="2647950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lus 8"/>
              <p:cNvSpPr/>
              <p:nvPr/>
            </p:nvSpPr>
            <p:spPr>
              <a:xfrm>
                <a:off x="2554877" y="2164667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057400" y="3176439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3329996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54877" y="3068445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lus 12"/>
              <p:cNvSpPr/>
              <p:nvPr/>
            </p:nvSpPr>
            <p:spPr>
              <a:xfrm>
                <a:off x="3206931" y="2343150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lus 13"/>
              <p:cNvSpPr/>
              <p:nvPr/>
            </p:nvSpPr>
            <p:spPr>
              <a:xfrm>
                <a:off x="2729592" y="2845465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lus 14"/>
              <p:cNvSpPr/>
              <p:nvPr/>
            </p:nvSpPr>
            <p:spPr>
              <a:xfrm>
                <a:off x="2649038" y="3299419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lus 15"/>
              <p:cNvSpPr/>
              <p:nvPr/>
            </p:nvSpPr>
            <p:spPr>
              <a:xfrm>
                <a:off x="3052354" y="2800350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736123" y="2577743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Plus 17"/>
              <p:cNvSpPr/>
              <p:nvPr/>
            </p:nvSpPr>
            <p:spPr>
              <a:xfrm>
                <a:off x="3128554" y="3351126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lus 18"/>
              <p:cNvSpPr/>
              <p:nvPr/>
            </p:nvSpPr>
            <p:spPr>
              <a:xfrm>
                <a:off x="3383824" y="2952750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715000" y="2924455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15000" y="3299419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269083" y="2793534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3381655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81800" y="3466821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705600" y="2916045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943600" y="2606885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92883" y="3114914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976257" y="3253796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365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8800" y="2227462"/>
                <a:ext cx="594360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           ……. </a:t>
                </a:r>
                <a:r>
                  <a:rPr lang="en-US" sz="2400" b="1" dirty="0"/>
                  <a:t>(1)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27462"/>
                <a:ext cx="5943600" cy="462947"/>
              </a:xfrm>
              <a:prstGeom prst="rect">
                <a:avLst/>
              </a:prstGeom>
              <a:blipFill>
                <a:blip r:embed="rId2"/>
                <a:stretch>
                  <a:fillRect l="-821" t="-130263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0" y="1537856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Entropy for Dataset ‘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’ is defined as: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257550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Here, 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</a:t>
            </a:r>
            <a:r>
              <a:rPr lang="en-US" altLang="en-US" sz="2400" i="1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is non-zero probability that a tuple in 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belongs to class 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en-US" sz="2400" i="1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and 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denotes the number of distinct classes in 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.</a:t>
            </a:r>
            <a:endParaRPr lang="en-US" altLang="en-US" sz="2400" baseline="-25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150365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37856"/>
            <a:ext cx="6400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What is the entropy of a group in which all examples belong to the same class? 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entropy = - 1 log</a:t>
            </a:r>
            <a:r>
              <a:rPr lang="en-US" sz="2000" b="1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(1) = 0     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Minimum impurity </a:t>
            </a:r>
          </a:p>
          <a:p>
            <a:pPr>
              <a:defRPr/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What is the entropy of a group with 50% in either class?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entropy = -0.5 log</a:t>
            </a:r>
            <a:r>
              <a:rPr lang="en-US" sz="2000" b="1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(0.5) – 0.5 log</a:t>
            </a:r>
            <a:r>
              <a:rPr lang="en-US" sz="2000" b="1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(0.5) =1  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Max. impurity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37690" y="1417542"/>
            <a:ext cx="1498418" cy="3164503"/>
            <a:chOff x="6794862" y="1446346"/>
            <a:chExt cx="1498418" cy="3164503"/>
          </a:xfrm>
        </p:grpSpPr>
        <p:sp>
          <p:nvSpPr>
            <p:cNvPr id="8" name="Oval 7"/>
            <p:cNvSpPr/>
            <p:nvPr/>
          </p:nvSpPr>
          <p:spPr>
            <a:xfrm>
              <a:off x="6794863" y="3135761"/>
              <a:ext cx="1498417" cy="1475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794862" y="1446346"/>
              <a:ext cx="1498417" cy="3028372"/>
              <a:chOff x="6794862" y="1446346"/>
              <a:chExt cx="1498417" cy="302837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794862" y="1446346"/>
                <a:ext cx="1498417" cy="14576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195456" y="1624875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966856" y="2153364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95456" y="2306921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464333" y="2045370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lus 25"/>
              <p:cNvSpPr/>
              <p:nvPr/>
            </p:nvSpPr>
            <p:spPr>
              <a:xfrm>
                <a:off x="7989028" y="3804905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lus 26"/>
              <p:cNvSpPr/>
              <p:nvPr/>
            </p:nvSpPr>
            <p:spPr>
              <a:xfrm>
                <a:off x="7716884" y="3780208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lus 27"/>
              <p:cNvSpPr/>
              <p:nvPr/>
            </p:nvSpPr>
            <p:spPr>
              <a:xfrm>
                <a:off x="7716884" y="4243328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645579" y="1554668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lus 29"/>
              <p:cNvSpPr/>
              <p:nvPr/>
            </p:nvSpPr>
            <p:spPr>
              <a:xfrm>
                <a:off x="7840980" y="3412571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lus 30"/>
              <p:cNvSpPr/>
              <p:nvPr/>
            </p:nvSpPr>
            <p:spPr>
              <a:xfrm>
                <a:off x="7515496" y="3373076"/>
                <a:ext cx="224246" cy="231390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038703" y="3730141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38703" y="4105105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495903" y="4187341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267303" y="3412571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516586" y="3920600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99960" y="4059482"/>
              <a:ext cx="152400" cy="1524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7705319" y="204836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40807" y="235519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31856" y="175869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11731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537856"/>
                <a:ext cx="9144000" cy="2917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We want to determine which attribute in a given set of training feature vectors is most useful for discriminating between the classes to be learned. 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𝐼𝑛𝑓𝑜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𝐼𝑛𝑓𝑜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" pitchFamily="18" charset="0"/>
                    <a:cs typeface="Times New Roman" pitchFamily="18" charset="0"/>
                  </a:rPr>
                  <a:t>……..(2)</a:t>
                </a:r>
              </a:p>
              <a:p>
                <a:pPr algn="ctr">
                  <a:defRPr/>
                </a:pPr>
                <a:endParaRPr lang="en-US" sz="2400" b="1" dirty="0">
                  <a:latin typeface="Cambria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Here,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A 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represents the attribute in dataset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D 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v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represents the distinct values of the attribute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A.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7856"/>
                <a:ext cx="9144000" cy="2917465"/>
              </a:xfrm>
              <a:prstGeom prst="rect">
                <a:avLst/>
              </a:prstGeom>
              <a:blipFill>
                <a:blip r:embed="rId2"/>
                <a:stretch>
                  <a:fillRect l="-1000" t="-1670" r="-1000" b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452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537856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Information Gain tell us how much would be gained by branching on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A.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𝐼𝑛𝑓𝑜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𝐼𝑛𝑓𝑜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" pitchFamily="18" charset="0"/>
                    <a:cs typeface="Times New Roman" pitchFamily="18" charset="0"/>
                  </a:rPr>
                  <a:t>……..(3)</a:t>
                </a:r>
              </a:p>
              <a:p>
                <a:pPr algn="ctr">
                  <a:defRPr/>
                </a:pPr>
                <a:endParaRPr lang="en-US" sz="2400" b="1" dirty="0">
                  <a:latin typeface="Cambria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The attribute with </a:t>
                </a: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  <a:cs typeface="Times New Roman" pitchFamily="18" charset="0"/>
                  </a:rPr>
                  <a:t>highest Gain(A) 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is chosen as the </a:t>
                </a: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  <a:cs typeface="Times New Roman" pitchFamily="18" charset="0"/>
                  </a:rPr>
                  <a:t>splitting attribute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7856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867" t="-2111" r="-1000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9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57200" y="1044949"/>
            <a:ext cx="2968199" cy="3127001"/>
            <a:chOff x="319" y="951"/>
            <a:chExt cx="2246" cy="2828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558303"/>
                </p:ext>
              </p:extLst>
            </p:nvPr>
          </p:nvGraphicFramePr>
          <p:xfrm>
            <a:off x="319" y="1456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Document" r:id="rId4" imgW="5404104" imgH="5779008" progId="Word.Document.8">
                    <p:embed/>
                  </p:oleObj>
                </mc:Choice>
                <mc:Fallback>
                  <p:oleObj name="Document" r:id="rId4" imgW="5404104" imgH="5779008" progId="Word.Document.8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" y="1456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006600"/>
                  </a:solidFill>
                  <a:latin typeface="Arial" panose="020B0604020202020204" pitchFamily="34" charset="0"/>
                </a:rPr>
                <a:t>categorical</a:t>
              </a:r>
              <a:endParaRPr lang="en-US" altLang="en-US" sz="16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categorical</a:t>
              </a:r>
              <a:endParaRPr lang="en-US" altLang="en-US" sz="16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continuous</a:t>
              </a:r>
              <a:endParaRPr lang="en-US" altLang="en-US" sz="16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class</a:t>
              </a:r>
              <a:endParaRPr lang="en-US" altLang="en-US" sz="16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2845" y="742950"/>
            <a:ext cx="7125399" cy="3770893"/>
            <a:chOff x="318981" y="2116138"/>
            <a:chExt cx="8885792" cy="4578931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7002077" y="5011703"/>
              <a:ext cx="334552" cy="5339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5911850" y="5012638"/>
              <a:ext cx="323850" cy="527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6557963" y="4060825"/>
              <a:ext cx="403225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7821429" y="4159250"/>
              <a:ext cx="484188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719888" y="3333750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5346700" y="3333750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864225" y="3070226"/>
              <a:ext cx="1141413" cy="43808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2D1993"/>
                  </a:solidFill>
                  <a:latin typeface="Arial" panose="020B0604020202020204" pitchFamily="34" charset="0"/>
                </a:rPr>
                <a:t>Refund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880225" y="3797300"/>
              <a:ext cx="935038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6055520" y="4589462"/>
              <a:ext cx="1130299" cy="4111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 err="1">
                  <a:solidFill>
                    <a:srgbClr val="2D1993"/>
                  </a:solidFill>
                  <a:latin typeface="Arial" panose="020B0604020202020204" pitchFamily="34" charset="0"/>
                </a:rPr>
                <a:t>TaxInc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7089775" y="5476473"/>
              <a:ext cx="809626" cy="411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5667373" y="5440694"/>
              <a:ext cx="488951" cy="3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5030378" y="3768475"/>
              <a:ext cx="488951" cy="3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 dirty="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8145279" y="4649909"/>
              <a:ext cx="488951" cy="3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8166666" y="4082223"/>
              <a:ext cx="930275" cy="3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Married</a:t>
              </a:r>
              <a:r>
                <a:rPr lang="en-US" altLang="en-US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768975" y="4127500"/>
              <a:ext cx="1660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Single, Divorced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5389563" y="4919663"/>
              <a:ext cx="720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&lt;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7290593" y="4948478"/>
              <a:ext cx="720725" cy="3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&gt; 80K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6503988" y="2116138"/>
              <a:ext cx="2241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8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Splitting Attributes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6881813" y="2497138"/>
              <a:ext cx="536575" cy="5349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3886200" y="4159250"/>
              <a:ext cx="914400" cy="293688"/>
            </a:xfrm>
            <a:prstGeom prst="rightArrow">
              <a:avLst>
                <a:gd name="adj1" fmla="val 50000"/>
                <a:gd name="adj2" fmla="val 77838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7494588" y="2497138"/>
              <a:ext cx="76200" cy="11445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18981" y="6279914"/>
              <a:ext cx="2514599" cy="3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Training Data</a:t>
              </a:r>
              <a:endParaRPr lang="en-US" altLang="en-US" sz="2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5394772" y="6256986"/>
              <a:ext cx="3810001" cy="438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Model:  Decision Tree</a:t>
              </a:r>
              <a:endParaRPr lang="en-US" altLang="en-US" sz="20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4602178" y="1708497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Yes</a:t>
            </a: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6161931" y="1708497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latin typeface="Arial" panose="020B0604020202020204" pitchFamily="34" charset="0"/>
              </a:rPr>
              <a:t>No</a:t>
            </a:r>
            <a:endParaRPr lang="en-US" altLang="en-US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07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51510"/>
              </p:ext>
            </p:extLst>
          </p:nvPr>
        </p:nvGraphicFramePr>
        <p:xfrm>
          <a:off x="1447800" y="895350"/>
          <a:ext cx="6457953" cy="363664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44847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668450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895552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8013124"/>
                    </a:ext>
                  </a:extLst>
                </a:gridCol>
                <a:gridCol w="1352552">
                  <a:extLst>
                    <a:ext uri="{9D8B030D-6E8A-4147-A177-3AD203B41FA5}">
                      <a16:colId xmlns:a16="http://schemas.microsoft.com/office/drawing/2014/main" val="3048852983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626771594"/>
                    </a:ext>
                  </a:extLst>
                </a:gridCol>
              </a:tblGrid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Income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 err="1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Credit_Rating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 err="1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Buys_computer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8037394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00744880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17725248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93349861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74339548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1575991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18882052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79333808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62387324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56108350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574366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75187780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64777361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47721762"/>
                  </a:ext>
                </a:extLst>
              </a:tr>
              <a:tr h="167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964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03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Calculating Information Gain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01677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Calculate </a:t>
            </a:r>
            <a:r>
              <a:rPr 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Info(D)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using eq. (1):</a:t>
            </a: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Info(D)=-9/14.log</a:t>
            </a:r>
            <a:r>
              <a:rPr lang="en-US" sz="20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(9/14) - 5/14.log</a:t>
            </a:r>
            <a:r>
              <a:rPr lang="en-US" sz="20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(5/14) = 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0.940 bits</a:t>
            </a:r>
          </a:p>
          <a:p>
            <a:pPr algn="just">
              <a:defRPr/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Calculate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</a:t>
            </a:r>
            <a:r>
              <a:rPr lang="en-US" sz="2400" i="1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Age</a:t>
            </a:r>
            <a:r>
              <a:rPr 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(D) 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using eq. (2):</a:t>
            </a: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</a:t>
            </a:r>
            <a:r>
              <a:rPr lang="en-US" sz="2000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Age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(D)=5/14x(-2/5.log</a:t>
            </a:r>
            <a:r>
              <a:rPr lang="en-US" sz="20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(2/5)-3/5.log</a:t>
            </a:r>
            <a:r>
              <a:rPr lang="en-US" sz="20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(3/5)) + 4/14x(-4/4.log</a:t>
            </a:r>
            <a:r>
              <a:rPr lang="en-US" sz="20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(4/4)-		      0) + 5/14x(-3/5.log</a:t>
            </a:r>
            <a:r>
              <a:rPr lang="en-US" sz="20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(3/5)-2/5.log</a:t>
            </a:r>
            <a:r>
              <a:rPr lang="en-US" sz="20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(2/5)) = 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0.694 bits</a:t>
            </a: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89516" y="3935840"/>
            <a:ext cx="168350" cy="1524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1915" y="3967340"/>
            <a:ext cx="0" cy="20461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35520" y="3967340"/>
            <a:ext cx="178980" cy="1284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3524" y="3941860"/>
            <a:ext cx="72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youth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5520" y="3992639"/>
            <a:ext cx="68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senior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8699" y="4049397"/>
            <a:ext cx="68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187708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Calculating Information Gain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37856"/>
            <a:ext cx="9144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Calculate </a:t>
            </a:r>
            <a:r>
              <a:rPr 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Gain(Age)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using eq. (3):</a:t>
            </a: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      Gain(Age) = Info(D) - 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</a:t>
            </a:r>
            <a:r>
              <a:rPr lang="en-US" sz="2000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Age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(D)= 0.940 - 0.694 = 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0.246 bits</a:t>
            </a:r>
          </a:p>
          <a:p>
            <a:pPr algn="just">
              <a:defRPr/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Similarly, </a:t>
            </a:r>
          </a:p>
          <a:p>
            <a:pPr marL="690563" indent="-350838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Gain(Income) = 0.029 bits</a:t>
            </a:r>
          </a:p>
          <a:p>
            <a:pPr marL="690563" indent="-350838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Gain(Student)= 0.151 bits</a:t>
            </a:r>
          </a:p>
          <a:p>
            <a:pPr marL="690563" indent="-350838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Gain (Credit-rating)=0.048 bits</a:t>
            </a: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2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42950"/>
            <a:ext cx="9144000" cy="55245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Calculating Information Gain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3785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Since, </a:t>
            </a:r>
            <a:r>
              <a:rPr 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Age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has the highest </a:t>
            </a:r>
            <a:r>
              <a:rPr 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Info. Gain,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so </a:t>
            </a:r>
            <a:r>
              <a:rPr 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Age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will be the splitting attribute. </a:t>
            </a:r>
          </a:p>
          <a:p>
            <a:pPr algn="just">
              <a:defRPr/>
            </a:pPr>
            <a:endParaRPr lang="en-US" sz="2400" i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8989" y="2216484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95600" y="2673684"/>
            <a:ext cx="990602" cy="370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89328" y="2682851"/>
            <a:ext cx="954271" cy="3011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1" idx="0"/>
          </p:cNvCxnSpPr>
          <p:nvPr/>
        </p:nvCxnSpPr>
        <p:spPr>
          <a:xfrm>
            <a:off x="4491371" y="2647672"/>
            <a:ext cx="5314" cy="70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88499"/>
              </p:ext>
            </p:extLst>
          </p:nvPr>
        </p:nvGraphicFramePr>
        <p:xfrm>
          <a:off x="304800" y="2565758"/>
          <a:ext cx="2819400" cy="174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13552473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6351549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95394279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957323791"/>
                    </a:ext>
                  </a:extLst>
                </a:gridCol>
              </a:tblGrid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Credit-Rating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Buys-computer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25692"/>
                  </a:ext>
                </a:extLst>
              </a:tr>
              <a:tr h="235255"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23069"/>
                  </a:ext>
                </a:extLst>
              </a:tr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10158"/>
                  </a:ext>
                </a:extLst>
              </a:tr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1931"/>
                  </a:ext>
                </a:extLst>
              </a:tr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42546"/>
                  </a:ext>
                </a:extLst>
              </a:tr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473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44336"/>
              </p:ext>
            </p:extLst>
          </p:nvPr>
        </p:nvGraphicFramePr>
        <p:xfrm>
          <a:off x="5943599" y="2580305"/>
          <a:ext cx="2819400" cy="174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13552473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6351549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95394279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957323791"/>
                    </a:ext>
                  </a:extLst>
                </a:gridCol>
              </a:tblGrid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Credit-Rating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Buys-computer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25692"/>
                  </a:ext>
                </a:extLst>
              </a:tr>
              <a:tr h="235255">
                <a:tc>
                  <a:txBody>
                    <a:bodyPr/>
                    <a:lstStyle/>
                    <a:p>
                      <a:r>
                        <a:rPr lang="en-US" sz="10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23069"/>
                  </a:ext>
                </a:extLst>
              </a:tr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Low</a:t>
                      </a:r>
                      <a:r>
                        <a:rPr lang="en-US" sz="1000" baseline="0" dirty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10158"/>
                  </a:ext>
                </a:extLst>
              </a:tr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1931"/>
                  </a:ext>
                </a:extLst>
              </a:tr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42546"/>
                  </a:ext>
                </a:extLst>
              </a:tr>
              <a:tr h="275221">
                <a:tc>
                  <a:txBody>
                    <a:bodyPr/>
                    <a:lstStyle/>
                    <a:p>
                      <a:r>
                        <a:rPr lang="en-US" sz="10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47329"/>
                  </a:ext>
                </a:extLst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4078470" y="3352312"/>
            <a:ext cx="836429" cy="50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0341" y="2493783"/>
            <a:ext cx="70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youth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66260" y="2776781"/>
            <a:ext cx="70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middle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01658" y="2519795"/>
            <a:ext cx="70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senior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66141" y="3852852"/>
            <a:ext cx="179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Leaf node (4 records)</a:t>
            </a:r>
          </a:p>
        </p:txBody>
      </p:sp>
    </p:spTree>
    <p:extLst>
      <p:ext uri="{BB962C8B-B14F-4D97-AF65-F5344CB8AC3E}">
        <p14:creationId xmlns:p14="http://schemas.microsoft.com/office/powerpoint/2010/main" val="3212588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537856"/>
                <a:ext cx="9144000" cy="2944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Gini index for dataset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D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: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𝐺𝑖𝑛𝑖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" pitchFamily="18" charset="0"/>
                    <a:cs typeface="Times New Roman" pitchFamily="18" charset="0"/>
                  </a:rPr>
                  <a:t>……..(1)</a:t>
                </a:r>
              </a:p>
              <a:p>
                <a:pPr algn="ctr">
                  <a:defRPr/>
                </a:pPr>
                <a:endParaRPr lang="en-US" sz="2400" b="1" dirty="0">
                  <a:latin typeface="Cambria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Here,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p</a:t>
                </a:r>
                <a:r>
                  <a:rPr lang="en-US" sz="2400" i="1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is the probability of tuple in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D 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belongs to class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c</a:t>
                </a:r>
                <a:r>
                  <a:rPr lang="en-US" sz="2400" i="1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 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and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m 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represents the number of distinct classes in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D.</a:t>
                </a:r>
              </a:p>
              <a:p>
                <a:pPr algn="just">
                  <a:defRPr/>
                </a:pPr>
                <a:endParaRPr lang="en-US" sz="2400" i="1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Gini index considers binary split for each attribute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defRPr/>
                </a:pPr>
                <a:endParaRPr lang="en-US" sz="2400" i="1" baseline="-250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7856"/>
                <a:ext cx="9144000" cy="2944909"/>
              </a:xfrm>
              <a:prstGeom prst="rect">
                <a:avLst/>
              </a:prstGeom>
              <a:blipFill>
                <a:blip r:embed="rId2"/>
                <a:stretch>
                  <a:fillRect l="-1000" t="-1656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724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504950"/>
                <a:ext cx="9144000" cy="2901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Gini index for attribute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A 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in </a:t>
                </a:r>
                <a:r>
                  <a:rPr lang="en-US" sz="2400" i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D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: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𝐺𝑖𝑛𝑖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𝐺𝑖𝑛𝑖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" pitchFamily="18" charset="0"/>
                    <a:cs typeface="Times New Roman" pitchFamily="18" charset="0"/>
                  </a:rPr>
                  <a:t>      …..(2)</a:t>
                </a:r>
              </a:p>
              <a:p>
                <a:pPr algn="ctr">
                  <a:defRPr/>
                </a:pPr>
                <a:endParaRPr lang="en-US" sz="2400" b="1" dirty="0">
                  <a:latin typeface="Cambria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Final Gini index is given as:</a:t>
                </a: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𝐺𝑖𝑛𝑖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𝐺𝑖𝑛𝑖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b="1" dirty="0">
                    <a:latin typeface="Cambria" pitchFamily="18" charset="0"/>
                    <a:cs typeface="Times New Roman" pitchFamily="18" charset="0"/>
                  </a:rPr>
                  <a:t>                      …..(3)</a:t>
                </a:r>
              </a:p>
              <a:p>
                <a:pPr algn="ctr">
                  <a:defRPr/>
                </a:pPr>
                <a:endParaRPr lang="en-US" sz="2400" b="1" dirty="0">
                  <a:latin typeface="Cambria" pitchFamily="18" charset="0"/>
                  <a:cs typeface="Times New Roman" pitchFamily="18" charset="0"/>
                </a:endParaRPr>
              </a:p>
              <a:p>
                <a:pPr algn="ctr">
                  <a:defRPr/>
                </a:pPr>
                <a:endParaRPr lang="en-US" sz="24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4950"/>
                <a:ext cx="9144000" cy="2901948"/>
              </a:xfrm>
              <a:prstGeom prst="rect">
                <a:avLst/>
              </a:prstGeom>
              <a:blipFill>
                <a:blip r:embed="rId2"/>
                <a:stretch>
                  <a:fillRect l="-86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075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115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attribute which maximizes the reduction in impurity is selected as the best splitting attribute.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Gini Index</a:t>
            </a:r>
          </a:p>
        </p:txBody>
      </p:sp>
    </p:spTree>
    <p:extLst>
      <p:ext uri="{BB962C8B-B14F-4D97-AF65-F5344CB8AC3E}">
        <p14:creationId xmlns:p14="http://schemas.microsoft.com/office/powerpoint/2010/main" val="1844191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95350"/>
            <a:ext cx="9143999" cy="642937"/>
          </a:xfrm>
          <a:prstGeom prst="rect">
            <a:avLst/>
          </a:prstGeom>
        </p:spPr>
        <p:txBody>
          <a:bodyPr/>
          <a:lstStyle/>
          <a:p>
            <a:br>
              <a:rPr lang="en-US" sz="48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</a:br>
            <a:endParaRPr lang="en-US" sz="48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4193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7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Stopping Criteria for DT Algorithm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Decision Tree Induction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28751"/>
            <a:ext cx="9144000" cy="289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Greedy strategy: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Split the records based on an attribute test that optimizes certain criterion.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Issues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Determine how to split the records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How to specify the attribute test condition?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How to determine the best split?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Determine when to stop splitting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7398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5608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Stop expanding a node when all the records belong to the same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Stop expanding a node when all the records have similar attribute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Early termination.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Stopping Criteria for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07155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45281"/>
              </p:ext>
            </p:extLst>
          </p:nvPr>
        </p:nvGraphicFramePr>
        <p:xfrm>
          <a:off x="533400" y="895350"/>
          <a:ext cx="7848600" cy="385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8424875" imgH="6279741" progId="">
                  <p:embed/>
                </p:oleObj>
              </mc:Choice>
              <mc:Fallback>
                <p:oleObj name="Visio" r:id="rId4" imgW="8424875" imgH="6279741" progId="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95350"/>
                        <a:ext cx="7848600" cy="3856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891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6042" y="2114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7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Overfitting and </a:t>
            </a:r>
            <a:r>
              <a:rPr lang="en-US" sz="14800" b="1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Underfitting</a:t>
            </a:r>
            <a:endParaRPr lang="en-US" sz="7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67335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Errors of classification model: </a:t>
            </a:r>
            <a:r>
              <a:rPr lang="en-US" altLang="en-US" sz="2400" b="1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Training Errors , Generalization Errors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Training Errors: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Number of misclassification errors of the model on training set.</a:t>
            </a:r>
          </a:p>
          <a:p>
            <a:pPr algn="just"/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Generalization Errors: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Expected error of the model on the previously unseen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Model Overfitting</a:t>
            </a:r>
          </a:p>
        </p:txBody>
      </p:sp>
    </p:spTree>
    <p:extLst>
      <p:ext uri="{BB962C8B-B14F-4D97-AF65-F5344CB8AC3E}">
        <p14:creationId xmlns:p14="http://schemas.microsoft.com/office/powerpoint/2010/main" val="212411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049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Good model: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Low training error as well as low generalization error.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Model that fits too well on the training data can have a poorer generalization error than a model with higher training error, leading to </a:t>
            </a:r>
            <a:r>
              <a:rPr lang="en-US" altLang="en-US" sz="24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model overfitting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Model Overfitting</a:t>
            </a:r>
          </a:p>
        </p:txBody>
      </p:sp>
    </p:spTree>
    <p:extLst>
      <p:ext uri="{BB962C8B-B14F-4D97-AF65-F5344CB8AC3E}">
        <p14:creationId xmlns:p14="http://schemas.microsoft.com/office/powerpoint/2010/main" val="2003481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Model Overfitting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657349"/>
            <a:ext cx="2819401" cy="218958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7019" y="1535609"/>
            <a:ext cx="59927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000" b="1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Underfitting</a:t>
            </a:r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: </a:t>
            </a: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training and testing error rates will be high when the size of tree is very small.</a:t>
            </a:r>
          </a:p>
          <a:p>
            <a:pPr algn="just"/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As the number of nodes increases, fewer training and testing errors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When the tree becomes too large, the testing error starts increasing whereas training error continue to decrease.</a:t>
            </a:r>
          </a:p>
          <a:p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195565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8600" y="2738388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671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1150"/>
            <a:ext cx="541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Decision boundary is distorted due to noise.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Overfitting due to Noise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5486400" y="1645993"/>
            <a:ext cx="3124200" cy="245961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481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1150"/>
            <a:ext cx="541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  <a:sym typeface="Symbol" panose="05050102010706020507" pitchFamily="18" charset="2"/>
              </a:rPr>
              <a:t>Lack of data points in the lower half of the diagram makes it difficult to predict correctly the class labels of that region. </a:t>
            </a:r>
          </a:p>
          <a:p>
            <a:pPr algn="just"/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Overfitting due to Insufficient Samples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4857" r="5357" b="4857"/>
          <a:stretch>
            <a:fillRect/>
          </a:stretch>
        </p:blipFill>
        <p:spPr>
          <a:xfrm>
            <a:off x="5486401" y="1657350"/>
            <a:ext cx="3124199" cy="2438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79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049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Given two models of similar generalization errors, prefer the simpler model over the more complex model.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For complex models, there is a greater chance that it fitted accidentally by errors in data.</a:t>
            </a:r>
          </a:p>
          <a:p>
            <a:pPr algn="just"/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Therefore, model complexity should be considered when evaluating a model.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Occam’s Razor</a:t>
            </a:r>
          </a:p>
        </p:txBody>
      </p:sp>
    </p:spTree>
    <p:extLst>
      <p:ext uri="{BB962C8B-B14F-4D97-AF65-F5344CB8AC3E}">
        <p14:creationId xmlns:p14="http://schemas.microsoft.com/office/powerpoint/2010/main" val="130732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04950"/>
            <a:ext cx="914400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Pre-Pruning (Early Stopping Rule)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Stop the algorithm before it becomes a fully-grown tree</a:t>
            </a:r>
          </a:p>
          <a:p>
            <a:pPr marL="1201738" lvl="1" indent="-287338" algn="just">
              <a:spcAft>
                <a:spcPts val="600"/>
              </a:spcAft>
              <a:buFont typeface="Calibri" panose="020F0502020204030204" pitchFamily="34" charset="0"/>
              <a:buChar char="⁻"/>
              <a:tabLst>
                <a:tab pos="1147763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Stop if number of instances is less than some user-specified threshold</a:t>
            </a:r>
          </a:p>
          <a:p>
            <a:pPr marL="1201738" lvl="1" indent="-287338" algn="just">
              <a:spcAft>
                <a:spcPts val="600"/>
              </a:spcAft>
              <a:buFont typeface="Calibri" panose="020F0502020204030204" pitchFamily="34" charset="0"/>
              <a:buChar char="⁻"/>
              <a:tabLst>
                <a:tab pos="1147763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Stop if class distribution of instances are independent of the available features </a:t>
            </a:r>
          </a:p>
          <a:p>
            <a:pPr marL="1201738" lvl="1" indent="-287338" algn="just">
              <a:spcAft>
                <a:spcPts val="600"/>
              </a:spcAft>
              <a:buFont typeface="Calibri" panose="020F0502020204030204" pitchFamily="34" charset="0"/>
              <a:buChar char="⁻"/>
              <a:tabLst>
                <a:tab pos="1147763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Stop if expanding the current node does not improve impurity</a:t>
            </a:r>
            <a:b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</a:b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measures (e.g., Gini or information gain).</a:t>
            </a:r>
          </a:p>
          <a:p>
            <a:pPr algn="just"/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How to Control Overfitting?</a:t>
            </a:r>
          </a:p>
        </p:txBody>
      </p:sp>
    </p:spTree>
    <p:extLst>
      <p:ext uri="{BB962C8B-B14F-4D97-AF65-F5344CB8AC3E}">
        <p14:creationId xmlns:p14="http://schemas.microsoft.com/office/powerpoint/2010/main" val="2317171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04950"/>
            <a:ext cx="9144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Post-pruning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Grow decision tree to its entirety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Trim the nodes of the decision tree in a bottom-up fashion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If generalization error improves after trimming, replace sub-tree by a leaf node.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Class label of leaf node is determined from majority class of instances in the sub-tree</a:t>
            </a:r>
          </a:p>
          <a:p>
            <a:pPr algn="just"/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How to Control Overfitting?</a:t>
            </a:r>
          </a:p>
        </p:txBody>
      </p:sp>
    </p:spTree>
    <p:extLst>
      <p:ext uri="{BB962C8B-B14F-4D97-AF65-F5344CB8AC3E}">
        <p14:creationId xmlns:p14="http://schemas.microsoft.com/office/powerpoint/2010/main" val="1641596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85950"/>
            <a:ext cx="9144000" cy="85725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18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6042" y="726608"/>
            <a:ext cx="9144000" cy="55245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Apply Model to Test Data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90600" y="1978025"/>
            <a:ext cx="3276600" cy="2667000"/>
            <a:chOff x="384" y="1584"/>
            <a:chExt cx="2451" cy="1694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676" cy="21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Refund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TaxInc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51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Yes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Married</a:t>
              </a:r>
              <a:r>
                <a:rPr lang="en-US" altLang="en-US" sz="160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Single, Divorced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&lt;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018609"/>
              </p:ext>
            </p:extLst>
          </p:nvPr>
        </p:nvGraphicFramePr>
        <p:xfrm>
          <a:off x="5410200" y="1864748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64748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219700" y="1598868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Test Data</a:t>
            </a:r>
            <a:endParaRPr lang="en-US" altLang="en-US" sz="20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62000" y="1393026"/>
            <a:ext cx="36756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Start from the root of tree.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2133600" y="1641474"/>
            <a:ext cx="0" cy="39687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5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28"/>
          <p:cNvSpPr txBox="1">
            <a:spLocks noChangeArrowheads="1"/>
          </p:cNvSpPr>
          <p:nvPr/>
        </p:nvSpPr>
        <p:spPr bwMode="auto">
          <a:xfrm>
            <a:off x="5340212" y="1616967"/>
            <a:ext cx="1441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Test Data</a:t>
            </a:r>
            <a:endParaRPr lang="en-US" altLang="en-US" sz="20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20486" name="Line 29"/>
          <p:cNvSpPr>
            <a:spLocks noChangeShapeType="1"/>
          </p:cNvSpPr>
          <p:nvPr/>
        </p:nvSpPr>
        <p:spPr bwMode="auto">
          <a:xfrm flipH="1" flipV="1">
            <a:off x="2914315" y="1831610"/>
            <a:ext cx="2551296" cy="20253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6042" y="726608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Apply Model to Test Data</a:t>
            </a:r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98395"/>
              </p:ext>
            </p:extLst>
          </p:nvPr>
        </p:nvGraphicFramePr>
        <p:xfrm>
          <a:off x="5465611" y="187577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611" y="1875771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"/>
          <p:cNvGrpSpPr>
            <a:grpSpLocks/>
          </p:cNvGrpSpPr>
          <p:nvPr/>
        </p:nvGrpSpPr>
        <p:grpSpPr bwMode="auto">
          <a:xfrm>
            <a:off x="1303421" y="1675746"/>
            <a:ext cx="3276600" cy="2667000"/>
            <a:chOff x="384" y="1584"/>
            <a:chExt cx="2451" cy="1694"/>
          </a:xfrm>
        </p:grpSpPr>
        <p:sp>
          <p:nvSpPr>
            <p:cNvPr id="3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676" cy="21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Refund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TaxInc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51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Yes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Married</a:t>
              </a:r>
              <a:r>
                <a:rPr lang="en-US" altLang="en-US" sz="160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Single, Divorced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&lt;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73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28"/>
          <p:cNvSpPr txBox="1">
            <a:spLocks noChangeArrowheads="1"/>
          </p:cNvSpPr>
          <p:nvPr/>
        </p:nvSpPr>
        <p:spPr bwMode="auto">
          <a:xfrm>
            <a:off x="5340212" y="1616967"/>
            <a:ext cx="1441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Test Data</a:t>
            </a:r>
            <a:endParaRPr lang="en-US" altLang="en-US" sz="20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6042" y="726608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Apply Model to Test Data</a:t>
            </a:r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5465611" y="187577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611" y="1875771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"/>
          <p:cNvGrpSpPr>
            <a:grpSpLocks/>
          </p:cNvGrpSpPr>
          <p:nvPr/>
        </p:nvGrpSpPr>
        <p:grpSpPr bwMode="auto">
          <a:xfrm>
            <a:off x="1303421" y="1675746"/>
            <a:ext cx="3276600" cy="2667000"/>
            <a:chOff x="384" y="1584"/>
            <a:chExt cx="2451" cy="1694"/>
          </a:xfrm>
        </p:grpSpPr>
        <p:sp>
          <p:nvSpPr>
            <p:cNvPr id="3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676" cy="21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Refund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TaxInc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51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Yes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720" y="1750"/>
              <a:ext cx="33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Married</a:t>
              </a:r>
              <a:r>
                <a:rPr lang="en-US" altLang="en-US" sz="160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Single, Divorced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&lt;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8" name="Line 29"/>
          <p:cNvSpPr>
            <a:spLocks noChangeShapeType="1"/>
          </p:cNvSpPr>
          <p:nvPr/>
        </p:nvSpPr>
        <p:spPr bwMode="auto">
          <a:xfrm flipH="1">
            <a:off x="3653588" y="2138149"/>
            <a:ext cx="2747212" cy="337381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28"/>
          <p:cNvSpPr txBox="1">
            <a:spLocks noChangeArrowheads="1"/>
          </p:cNvSpPr>
          <p:nvPr/>
        </p:nvSpPr>
        <p:spPr bwMode="auto">
          <a:xfrm>
            <a:off x="5340212" y="1616967"/>
            <a:ext cx="1441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Test Data</a:t>
            </a:r>
            <a:endParaRPr lang="en-US" altLang="en-US" sz="20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6042" y="726608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Apply Model to Test Data</a:t>
            </a:r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835388"/>
              </p:ext>
            </p:extLst>
          </p:nvPr>
        </p:nvGraphicFramePr>
        <p:xfrm>
          <a:off x="5462588" y="1876425"/>
          <a:ext cx="32845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4653128" imgH="1573961" progId="Word.Document.8">
                  <p:embed/>
                </p:oleObj>
              </mc:Choice>
              <mc:Fallback>
                <p:oleObj name="Document" r:id="rId3" imgW="4653128" imgH="1573961" progId="Word.Documen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1876425"/>
                        <a:ext cx="328453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"/>
          <p:cNvGrpSpPr>
            <a:grpSpLocks/>
          </p:cNvGrpSpPr>
          <p:nvPr/>
        </p:nvGrpSpPr>
        <p:grpSpPr bwMode="auto">
          <a:xfrm>
            <a:off x="1303421" y="1675746"/>
            <a:ext cx="3362158" cy="2667000"/>
            <a:chOff x="384" y="1584"/>
            <a:chExt cx="2515" cy="1694"/>
          </a:xfrm>
        </p:grpSpPr>
        <p:sp>
          <p:nvSpPr>
            <p:cNvPr id="3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676" cy="21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Refund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TaxInc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51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Yes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720" y="1750"/>
              <a:ext cx="33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2197" y="2208"/>
              <a:ext cx="70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Married</a:t>
              </a:r>
              <a:r>
                <a:rPr lang="en-US" altLang="en-US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Single, Divorced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&lt;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8" name="Line 29"/>
          <p:cNvSpPr>
            <a:spLocks noChangeShapeType="1"/>
          </p:cNvSpPr>
          <p:nvPr/>
        </p:nvSpPr>
        <p:spPr bwMode="auto">
          <a:xfrm flipH="1">
            <a:off x="4469061" y="2658159"/>
            <a:ext cx="1809000" cy="20573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28"/>
          <p:cNvSpPr txBox="1">
            <a:spLocks noChangeArrowheads="1"/>
          </p:cNvSpPr>
          <p:nvPr/>
        </p:nvSpPr>
        <p:spPr bwMode="auto">
          <a:xfrm>
            <a:off x="5340212" y="1616967"/>
            <a:ext cx="1441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Test Data</a:t>
            </a:r>
            <a:endParaRPr lang="en-US" altLang="en-US" sz="20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6042" y="726608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Apply Model to Test Data</a:t>
            </a:r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5462588" y="1876425"/>
          <a:ext cx="32845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4653128" imgH="1573961" progId="Word.Document.8">
                  <p:embed/>
                </p:oleObj>
              </mc:Choice>
              <mc:Fallback>
                <p:oleObj name="Document" r:id="rId3" imgW="4653128" imgH="1573961" progId="Word.Documen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1876425"/>
                        <a:ext cx="328453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"/>
          <p:cNvGrpSpPr>
            <a:grpSpLocks/>
          </p:cNvGrpSpPr>
          <p:nvPr/>
        </p:nvGrpSpPr>
        <p:grpSpPr bwMode="auto">
          <a:xfrm>
            <a:off x="1303421" y="1675746"/>
            <a:ext cx="3362158" cy="2667000"/>
            <a:chOff x="384" y="1584"/>
            <a:chExt cx="2515" cy="1694"/>
          </a:xfrm>
        </p:grpSpPr>
        <p:sp>
          <p:nvSpPr>
            <p:cNvPr id="3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676" cy="21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Refund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TaxInc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51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2226" y="2558"/>
              <a:ext cx="36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Yes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720" y="1750"/>
              <a:ext cx="33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2197" y="2208"/>
              <a:ext cx="70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Married</a:t>
              </a:r>
              <a:r>
                <a:rPr lang="en-US" altLang="en-US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Single, Divorced</a:t>
              </a:r>
              <a:endParaRPr lang="en-US" altLang="en-US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&lt;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80K</a:t>
              </a:r>
              <a:endParaRPr lang="en-US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8" name="Line 29"/>
          <p:cNvSpPr>
            <a:spLocks noChangeShapeType="1"/>
          </p:cNvSpPr>
          <p:nvPr/>
        </p:nvSpPr>
        <p:spPr bwMode="auto">
          <a:xfrm flipH="1">
            <a:off x="4282156" y="2658159"/>
            <a:ext cx="3795044" cy="77071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5448300" y="3341624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Assign Cheat to “</a:t>
            </a:r>
            <a:r>
              <a:rPr lang="en-US" altLang="en-US" sz="20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No</a:t>
            </a: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54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1882</Words>
  <Application>Microsoft Office PowerPoint</Application>
  <PresentationFormat>On-screen Show (16:9)</PresentationFormat>
  <Paragraphs>477</Paragraphs>
  <Slides>49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</vt:lpstr>
      <vt:lpstr>Cambria Math</vt:lpstr>
      <vt:lpstr>Monotype Sorts</vt:lpstr>
      <vt:lpstr>Times New Roman</vt:lpstr>
      <vt:lpstr>Wingdings</vt:lpstr>
      <vt:lpstr>Office Theme</vt:lpstr>
      <vt:lpstr>Document</vt:lpstr>
      <vt:lpstr>Visio</vt:lpstr>
      <vt:lpstr>PowerPoint Presentation</vt:lpstr>
      <vt:lpstr>Decision Tree Classifier </vt:lpstr>
      <vt:lpstr>PowerPoint Presentation</vt:lpstr>
      <vt:lpstr>PowerPoint Presentation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Algorithms</vt:lpstr>
      <vt:lpstr>Decision Tree Induction</vt:lpstr>
      <vt:lpstr>PowerPoint Presentation</vt:lpstr>
      <vt:lpstr>Decision Tree Induction</vt:lpstr>
      <vt:lpstr>How to Specify Test Condition?</vt:lpstr>
      <vt:lpstr>Splitting based on Nominal Attributes</vt:lpstr>
      <vt:lpstr>Splitting based on Odinal Attributes</vt:lpstr>
      <vt:lpstr>Splitting based on Continuous Attributes</vt:lpstr>
      <vt:lpstr>Splitting based on Continuous Attributes</vt:lpstr>
      <vt:lpstr>PowerPoint Presentation</vt:lpstr>
      <vt:lpstr>Decision Tree Induction</vt:lpstr>
      <vt:lpstr>How to Determine the Best Split?</vt:lpstr>
      <vt:lpstr>How to Determine the Best Split?</vt:lpstr>
      <vt:lpstr>Measures for Node Impurity</vt:lpstr>
      <vt:lpstr>Information Gain</vt:lpstr>
      <vt:lpstr>Information Gain</vt:lpstr>
      <vt:lpstr>Information Gain</vt:lpstr>
      <vt:lpstr>Information Gain</vt:lpstr>
      <vt:lpstr>Information Gain</vt:lpstr>
      <vt:lpstr>Information Gain</vt:lpstr>
      <vt:lpstr>PowerPoint Presentation</vt:lpstr>
      <vt:lpstr>Calculating Information Gain</vt:lpstr>
      <vt:lpstr>Calculating Information Gain</vt:lpstr>
      <vt:lpstr>PowerPoint Presentation</vt:lpstr>
      <vt:lpstr>Gini Index</vt:lpstr>
      <vt:lpstr>Gini Index</vt:lpstr>
      <vt:lpstr>Gini Index</vt:lpstr>
      <vt:lpstr> </vt:lpstr>
      <vt:lpstr>Decision Tree Induction</vt:lpstr>
      <vt:lpstr>Stopping Criteria for Decision Tree</vt:lpstr>
      <vt:lpstr>PowerPoint Presentation</vt:lpstr>
      <vt:lpstr>Model Overfitting</vt:lpstr>
      <vt:lpstr>Model Overfitting</vt:lpstr>
      <vt:lpstr>Model Overfitting</vt:lpstr>
      <vt:lpstr>Overfitting due to Noise</vt:lpstr>
      <vt:lpstr>Overfitting due to Insufficient Samples</vt:lpstr>
      <vt:lpstr>Occam’s Razor</vt:lpstr>
      <vt:lpstr>How to Control Overfitting?</vt:lpstr>
      <vt:lpstr>How to Control Overfitting?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Deepika Pantola</cp:lastModifiedBy>
  <cp:revision>293</cp:revision>
  <dcterms:created xsi:type="dcterms:W3CDTF">2019-01-21T09:33:03Z</dcterms:created>
  <dcterms:modified xsi:type="dcterms:W3CDTF">2022-02-06T15:41:21Z</dcterms:modified>
</cp:coreProperties>
</file>