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4" r:id="rId2"/>
    <p:sldId id="365" r:id="rId3"/>
    <p:sldId id="397" r:id="rId4"/>
    <p:sldId id="366" r:id="rId5"/>
    <p:sldId id="367" r:id="rId6"/>
    <p:sldId id="368" r:id="rId7"/>
    <p:sldId id="369" r:id="rId8"/>
    <p:sldId id="371" r:id="rId9"/>
    <p:sldId id="375" r:id="rId10"/>
    <p:sldId id="377" r:id="rId11"/>
    <p:sldId id="376" r:id="rId12"/>
    <p:sldId id="378" r:id="rId13"/>
    <p:sldId id="379" r:id="rId14"/>
    <p:sldId id="380" r:id="rId15"/>
    <p:sldId id="381" r:id="rId16"/>
    <p:sldId id="382" r:id="rId17"/>
    <p:sldId id="395" r:id="rId18"/>
    <p:sldId id="396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9A0EF-511D-4C98-9386-A65763172D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1582A9-3E77-4AF7-BE15-9AFCBF93F656}">
      <dgm:prSet/>
      <dgm:spPr/>
      <dgm:t>
        <a:bodyPr/>
        <a:lstStyle/>
        <a:p>
          <a:r>
            <a:rPr lang="en-US" b="1"/>
            <a:t>Eigenvectors</a:t>
          </a:r>
          <a:r>
            <a:rPr lang="en-US"/>
            <a:t> are orthogonal vectors that define a space, the Eigenspace.</a:t>
          </a:r>
        </a:p>
      </dgm:t>
    </dgm:pt>
    <dgm:pt modelId="{37D49AA4-581C-472D-BDFE-770716885329}" type="parTrans" cxnId="{A9AB6850-0511-427C-8B0B-E0D99555890F}">
      <dgm:prSet/>
      <dgm:spPr/>
      <dgm:t>
        <a:bodyPr/>
        <a:lstStyle/>
        <a:p>
          <a:endParaRPr lang="en-US"/>
        </a:p>
      </dgm:t>
    </dgm:pt>
    <dgm:pt modelId="{1A131860-0EA7-4A9A-8E41-FBD6943B213E}" type="sibTrans" cxnId="{A9AB6850-0511-427C-8B0B-E0D99555890F}">
      <dgm:prSet/>
      <dgm:spPr/>
      <dgm:t>
        <a:bodyPr/>
        <a:lstStyle/>
        <a:p>
          <a:endParaRPr lang="en-US"/>
        </a:p>
      </dgm:t>
    </dgm:pt>
    <dgm:pt modelId="{D598712E-9BFA-4450-91E0-F0DC222BC4EE}">
      <dgm:prSet/>
      <dgm:spPr/>
      <dgm:t>
        <a:bodyPr/>
        <a:lstStyle/>
        <a:p>
          <a:r>
            <a:rPr lang="en-US"/>
            <a:t>Any data point can be described as a linear combination of Eigenvectors.</a:t>
          </a:r>
        </a:p>
      </dgm:t>
    </dgm:pt>
    <dgm:pt modelId="{09D36EDC-1DA0-48F1-9E9B-E61D3AF8C88E}" type="parTrans" cxnId="{BEFAC73E-7F44-4141-AC6D-151FABD6AC37}">
      <dgm:prSet/>
      <dgm:spPr/>
      <dgm:t>
        <a:bodyPr/>
        <a:lstStyle/>
        <a:p>
          <a:endParaRPr lang="en-US"/>
        </a:p>
      </dgm:t>
    </dgm:pt>
    <dgm:pt modelId="{33805A3D-5AE8-4836-A22B-BE277B7524F1}" type="sibTrans" cxnId="{BEFAC73E-7F44-4141-AC6D-151FABD6AC37}">
      <dgm:prSet/>
      <dgm:spPr/>
      <dgm:t>
        <a:bodyPr/>
        <a:lstStyle/>
        <a:p>
          <a:endParaRPr lang="en-US"/>
        </a:p>
      </dgm:t>
    </dgm:pt>
    <dgm:pt modelId="{FACAEDE1-9F9E-4E6D-B637-13B9637ADBA0}" type="pres">
      <dgm:prSet presAssocID="{A559A0EF-511D-4C98-9386-A65763172D59}" presName="root" presStyleCnt="0">
        <dgm:presLayoutVars>
          <dgm:dir/>
          <dgm:resizeHandles val="exact"/>
        </dgm:presLayoutVars>
      </dgm:prSet>
      <dgm:spPr/>
    </dgm:pt>
    <dgm:pt modelId="{ADE476FC-560D-48A8-AD20-D348ECCC0A90}" type="pres">
      <dgm:prSet presAssocID="{E01582A9-3E77-4AF7-BE15-9AFCBF93F656}" presName="compNode" presStyleCnt="0"/>
      <dgm:spPr/>
    </dgm:pt>
    <dgm:pt modelId="{F2D9599C-1135-44F2-A01E-9AC8E837C47E}" type="pres">
      <dgm:prSet presAssocID="{E01582A9-3E77-4AF7-BE15-9AFCBF93F656}" presName="bgRect" presStyleLbl="bgShp" presStyleIdx="0" presStyleCnt="2"/>
      <dgm:spPr/>
    </dgm:pt>
    <dgm:pt modelId="{DF31D99A-DA41-4FCC-86E9-ED4E6E4A3F35}" type="pres">
      <dgm:prSet presAssocID="{E01582A9-3E77-4AF7-BE15-9AFCBF93F6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AE290D8-4BAC-42B6-AC95-7E5AB3E70024}" type="pres">
      <dgm:prSet presAssocID="{E01582A9-3E77-4AF7-BE15-9AFCBF93F656}" presName="spaceRect" presStyleCnt="0"/>
      <dgm:spPr/>
    </dgm:pt>
    <dgm:pt modelId="{CFAA695C-0705-43E6-ADE6-D160A36C4E19}" type="pres">
      <dgm:prSet presAssocID="{E01582A9-3E77-4AF7-BE15-9AFCBF93F656}" presName="parTx" presStyleLbl="revTx" presStyleIdx="0" presStyleCnt="2">
        <dgm:presLayoutVars>
          <dgm:chMax val="0"/>
          <dgm:chPref val="0"/>
        </dgm:presLayoutVars>
      </dgm:prSet>
      <dgm:spPr/>
    </dgm:pt>
    <dgm:pt modelId="{8521D1E7-3ED0-4AC5-B0E8-2A424D08C025}" type="pres">
      <dgm:prSet presAssocID="{1A131860-0EA7-4A9A-8E41-FBD6943B213E}" presName="sibTrans" presStyleCnt="0"/>
      <dgm:spPr/>
    </dgm:pt>
    <dgm:pt modelId="{29B9F65C-F613-4716-BE56-FD0B77C1BB43}" type="pres">
      <dgm:prSet presAssocID="{D598712E-9BFA-4450-91E0-F0DC222BC4EE}" presName="compNode" presStyleCnt="0"/>
      <dgm:spPr/>
    </dgm:pt>
    <dgm:pt modelId="{69FB0B69-EDD9-464C-B927-FF0D39688955}" type="pres">
      <dgm:prSet presAssocID="{D598712E-9BFA-4450-91E0-F0DC222BC4EE}" presName="bgRect" presStyleLbl="bgShp" presStyleIdx="1" presStyleCnt="2"/>
      <dgm:spPr/>
    </dgm:pt>
    <dgm:pt modelId="{6C4D3C34-C20D-491D-A275-D06EC41580D0}" type="pres">
      <dgm:prSet presAssocID="{D598712E-9BFA-4450-91E0-F0DC222BC4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7020F3-208A-4658-9A54-379BC21604F2}" type="pres">
      <dgm:prSet presAssocID="{D598712E-9BFA-4450-91E0-F0DC222BC4EE}" presName="spaceRect" presStyleCnt="0"/>
      <dgm:spPr/>
    </dgm:pt>
    <dgm:pt modelId="{BB2B04E4-5866-4371-9B09-53E287CF5EE1}" type="pres">
      <dgm:prSet presAssocID="{D598712E-9BFA-4450-91E0-F0DC222BC4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76B61B-7328-43BE-8741-1F48715D4883}" type="presOf" srcId="{A559A0EF-511D-4C98-9386-A65763172D59}" destId="{FACAEDE1-9F9E-4E6D-B637-13B9637ADBA0}" srcOrd="0" destOrd="0" presId="urn:microsoft.com/office/officeart/2018/2/layout/IconVerticalSolidList"/>
    <dgm:cxn modelId="{BEFAC73E-7F44-4141-AC6D-151FABD6AC37}" srcId="{A559A0EF-511D-4C98-9386-A65763172D59}" destId="{D598712E-9BFA-4450-91E0-F0DC222BC4EE}" srcOrd="1" destOrd="0" parTransId="{09D36EDC-1DA0-48F1-9E9B-E61D3AF8C88E}" sibTransId="{33805A3D-5AE8-4836-A22B-BE277B7524F1}"/>
    <dgm:cxn modelId="{A9AB6850-0511-427C-8B0B-E0D99555890F}" srcId="{A559A0EF-511D-4C98-9386-A65763172D59}" destId="{E01582A9-3E77-4AF7-BE15-9AFCBF93F656}" srcOrd="0" destOrd="0" parTransId="{37D49AA4-581C-472D-BDFE-770716885329}" sibTransId="{1A131860-0EA7-4A9A-8E41-FBD6943B213E}"/>
    <dgm:cxn modelId="{F06F9A56-A2D2-43A1-AF2D-EEE16DF53973}" type="presOf" srcId="{D598712E-9BFA-4450-91E0-F0DC222BC4EE}" destId="{BB2B04E4-5866-4371-9B09-53E287CF5EE1}" srcOrd="0" destOrd="0" presId="urn:microsoft.com/office/officeart/2018/2/layout/IconVerticalSolidList"/>
    <dgm:cxn modelId="{7C4CA8BC-2792-4AB8-AA77-E247CA6AEC96}" type="presOf" srcId="{E01582A9-3E77-4AF7-BE15-9AFCBF93F656}" destId="{CFAA695C-0705-43E6-ADE6-D160A36C4E19}" srcOrd="0" destOrd="0" presId="urn:microsoft.com/office/officeart/2018/2/layout/IconVerticalSolidList"/>
    <dgm:cxn modelId="{53989CE1-6F10-4125-A9AA-492FB159378F}" type="presParOf" srcId="{FACAEDE1-9F9E-4E6D-B637-13B9637ADBA0}" destId="{ADE476FC-560D-48A8-AD20-D348ECCC0A90}" srcOrd="0" destOrd="0" presId="urn:microsoft.com/office/officeart/2018/2/layout/IconVerticalSolidList"/>
    <dgm:cxn modelId="{20BA5F21-6A24-4A1E-B566-06DB521730EB}" type="presParOf" srcId="{ADE476FC-560D-48A8-AD20-D348ECCC0A90}" destId="{F2D9599C-1135-44F2-A01E-9AC8E837C47E}" srcOrd="0" destOrd="0" presId="urn:microsoft.com/office/officeart/2018/2/layout/IconVerticalSolidList"/>
    <dgm:cxn modelId="{6379C9C8-FEA3-41A2-BBEF-56FBEB02656F}" type="presParOf" srcId="{ADE476FC-560D-48A8-AD20-D348ECCC0A90}" destId="{DF31D99A-DA41-4FCC-86E9-ED4E6E4A3F35}" srcOrd="1" destOrd="0" presId="urn:microsoft.com/office/officeart/2018/2/layout/IconVerticalSolidList"/>
    <dgm:cxn modelId="{FA206A69-EB4E-4787-A18F-6693905B2822}" type="presParOf" srcId="{ADE476FC-560D-48A8-AD20-D348ECCC0A90}" destId="{3AE290D8-4BAC-42B6-AC95-7E5AB3E70024}" srcOrd="2" destOrd="0" presId="urn:microsoft.com/office/officeart/2018/2/layout/IconVerticalSolidList"/>
    <dgm:cxn modelId="{E6746EAD-FDA0-4F59-9A55-BA57964EF8FC}" type="presParOf" srcId="{ADE476FC-560D-48A8-AD20-D348ECCC0A90}" destId="{CFAA695C-0705-43E6-ADE6-D160A36C4E19}" srcOrd="3" destOrd="0" presId="urn:microsoft.com/office/officeart/2018/2/layout/IconVerticalSolidList"/>
    <dgm:cxn modelId="{57F4869B-670A-4944-B95D-FE6499E58BB3}" type="presParOf" srcId="{FACAEDE1-9F9E-4E6D-B637-13B9637ADBA0}" destId="{8521D1E7-3ED0-4AC5-B0E8-2A424D08C025}" srcOrd="1" destOrd="0" presId="urn:microsoft.com/office/officeart/2018/2/layout/IconVerticalSolidList"/>
    <dgm:cxn modelId="{8B8C477B-E68D-418F-A9F8-621CCD18664E}" type="presParOf" srcId="{FACAEDE1-9F9E-4E6D-B637-13B9637ADBA0}" destId="{29B9F65C-F613-4716-BE56-FD0B77C1BB43}" srcOrd="2" destOrd="0" presId="urn:microsoft.com/office/officeart/2018/2/layout/IconVerticalSolidList"/>
    <dgm:cxn modelId="{F1B35870-E1B0-46F1-B9E6-6DD46DA459AD}" type="presParOf" srcId="{29B9F65C-F613-4716-BE56-FD0B77C1BB43}" destId="{69FB0B69-EDD9-464C-B927-FF0D39688955}" srcOrd="0" destOrd="0" presId="urn:microsoft.com/office/officeart/2018/2/layout/IconVerticalSolidList"/>
    <dgm:cxn modelId="{3EEFCDE1-85FE-4004-96FC-685CAC067922}" type="presParOf" srcId="{29B9F65C-F613-4716-BE56-FD0B77C1BB43}" destId="{6C4D3C34-C20D-491D-A275-D06EC41580D0}" srcOrd="1" destOrd="0" presId="urn:microsoft.com/office/officeart/2018/2/layout/IconVerticalSolidList"/>
    <dgm:cxn modelId="{C1B2163D-1374-4DAC-8D3B-BD494F1250A8}" type="presParOf" srcId="{29B9F65C-F613-4716-BE56-FD0B77C1BB43}" destId="{587020F3-208A-4658-9A54-379BC21604F2}" srcOrd="2" destOrd="0" presId="urn:microsoft.com/office/officeart/2018/2/layout/IconVerticalSolidList"/>
    <dgm:cxn modelId="{3E258117-E5F1-4DF2-8822-D08434B982DD}" type="presParOf" srcId="{29B9F65C-F613-4716-BE56-FD0B77C1BB43}" destId="{BB2B04E4-5866-4371-9B09-53E287CF5E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9599C-1135-44F2-A01E-9AC8E837C47E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1D99A-DA41-4FCC-86E9-ED4E6E4A3F35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695C-0705-43E6-ADE6-D160A36C4E19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Eigenvectors</a:t>
          </a:r>
          <a:r>
            <a:rPr lang="en-US" sz="2500" kern="1200"/>
            <a:t> are orthogonal vectors that define a space, the Eigenspace.</a:t>
          </a:r>
        </a:p>
      </dsp:txBody>
      <dsp:txXfrm>
        <a:off x="1509882" y="708097"/>
        <a:ext cx="9005717" cy="1307257"/>
      </dsp:txXfrm>
    </dsp:sp>
    <dsp:sp modelId="{69FB0B69-EDD9-464C-B927-FF0D39688955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D3C34-C20D-491D-A275-D06EC41580D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B04E4-5866-4371-9B09-53E287CF5EE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data point can be described as a linear combination of Eigenvectors.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A4D8-537F-4863-A6A9-FD9319A60F8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F657-5115-4C63-8664-C73B20420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5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 a) represents the covariance of a variable with itself, which is nothing but the variance of the variable ‘a’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 b) represents the covariance of the variable ‘a’ with respect to the variable ‘b’. And since covariance is commutative,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(a, b)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(b, 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F898-4262-4865-816B-E13729D50B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E0EB-636B-4705-896B-61DDA9FA7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2527F-E826-4A57-A2DA-31C90BE2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6F13-F53E-4E92-BD73-6F89337C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CB90-1F53-46FD-9A28-04ABF7AC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31B4-57E0-4A39-909B-7CBF2E2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9044-5D95-4092-8F08-F7473837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D9754-B6BE-493C-A171-735D98B7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B0AB-465E-40D7-9C93-03C14313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AC14-B90F-4122-A4C2-D40178C4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21DF-91C9-4D0E-BB02-51824A1F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5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49622-3A02-4BBF-86AB-0C3B15FD0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8B55A-EAF0-4C7C-8705-9BCECB90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C72B-660E-4029-A6A1-995519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3A9D-75B7-4113-9B26-F1245D32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4336-8F28-47C0-9174-3C4052A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6046-85F3-4BE1-8717-C1E2064E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9956-50ED-496A-AFE7-67F6C00E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6C03-E8BB-4DBE-A9D2-6260E449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99C-6232-4083-A962-532783C3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ECE4-21AA-4C56-BBC9-F785E957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26F2-0892-4C8E-954E-C552299A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C08A-94F6-4406-B133-2D832738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89C-B547-48D5-AED3-0EB15B78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609B-B101-469C-92AA-80FD890D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84E1-AD6A-4B7C-A122-9E22F1F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0441-5899-4BB7-9DB7-B58634A4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2170-5CAC-4A87-A88C-DD727F06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EDFC-7771-4C6F-8818-F0CC7880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2963-DA8C-4E56-A71E-49BAA3EF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1DE-DB86-4343-8882-9D92CCDF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AE78-8BAB-4352-94EF-85E58C93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2D4A-5DE8-4137-8B42-FDAF6BA0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92C53-A793-4DA2-BB87-04D13B77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345B-0BE8-47D9-AE56-7FA44F0A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4AFA5-F0CF-480D-84A0-5F991188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9B0B6-6D21-4EC3-B6BE-22A5FB70F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38923-672C-4E1B-B4C8-2525C74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5F6BA-2E9C-44DD-B9C7-4D19111C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5B0A5-2BE4-45ED-8117-902A7EF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B2C2-81BE-4BF4-BCAE-8B6C3A40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62281-DA47-41C1-B65E-0EAF8241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F83AC-8618-4A99-A1B0-B486B3F8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E6549-4A86-4D48-893F-CBE26753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07B43-42A7-49AA-8D3E-02FDD9AD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2F13A-DBF4-4D4F-AA03-7E011AE4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5179B-374B-4794-A2BD-E755876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7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E3B-0F0D-4A65-B11B-D64B9787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D052-4933-4092-B609-1E59EFA1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74ED-5E0B-4A25-A45D-76AB7ECE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9CA7-6867-4DD0-958E-F920C272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A276-88E2-4A60-8382-00AE8C95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1787-9569-4E35-8E91-AC1DE53F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6F4F-27D6-4047-9388-E2D787ED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56D81-D309-4F63-958F-BAE3DB506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48AC0-9147-4C38-8E16-9E4589A0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FE00-FB01-4E21-90D1-DDF891A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7747-8B4F-4176-9BE5-D9AB9CBF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7317E-E5BC-464B-9236-81FF948B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7D046-4516-43C3-AF66-5B1E84CA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FAAB-9076-4ADE-8AB1-718CAECD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7E18-B021-4369-B22E-47CE65B9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51C9-9E71-4CCD-B377-293C107A188B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E95B-C7AC-414A-98B7-5AC3805CD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532D-92F1-43C1-A97D-893CEF6A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C734-CE98-4E74-8CD3-18775C48B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42409" y="895483"/>
            <a:ext cx="5786232" cy="301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Dimensionality Reduction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5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01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1412164"/>
            <a:ext cx="12192000" cy="684211"/>
          </a:xfrm>
        </p:spPr>
        <p:txBody>
          <a:bodyPr>
            <a:normAutofit fontScale="90000"/>
          </a:bodyPr>
          <a:lstStyle/>
          <a:p>
            <a: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Principal Component Analysis</a:t>
            </a:r>
            <a:b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</a:br>
            <a:endParaRPr lang="en-US" sz="4267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8150"/>
          <a:stretch/>
        </p:blipFill>
        <p:spPr>
          <a:xfrm>
            <a:off x="6375027" y="2869713"/>
            <a:ext cx="5664629" cy="2071836"/>
          </a:xfrm>
          <a:prstGeom prst="rect">
            <a:avLst/>
          </a:prstGeom>
          <a:ln w="19050"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286461" y="2541283"/>
            <a:ext cx="0" cy="2016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483" y="4568064"/>
            <a:ext cx="4608512" cy="115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71207" y="3343423"/>
            <a:ext cx="1863780" cy="5027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67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Variable #1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9884" y="4506570"/>
            <a:ext cx="1863780" cy="5027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667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Variable #2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150" y="4965171"/>
            <a:ext cx="517884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a). Original data (high - dimensions) </a:t>
            </a:r>
          </a:p>
        </p:txBody>
      </p:sp>
      <p:pic>
        <p:nvPicPr>
          <p:cNvPr id="17" name="Content Placeholder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6290" l="35252" r="87770"/>
                    </a14:imgEffect>
                  </a14:imgLayer>
                </a14:imgProps>
              </a:ext>
            </a:extLst>
          </a:blip>
          <a:srcRect l="37473" t="-827" r="13648" b="59445"/>
          <a:stretch/>
        </p:blipFill>
        <p:spPr>
          <a:xfrm>
            <a:off x="1940037" y="2804667"/>
            <a:ext cx="2292964" cy="1452212"/>
          </a:xfrm>
          <a:prstGeom prst="rect">
            <a:avLst/>
          </a:prstGeom>
          <a:ln w="19050"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6809401" y="4948296"/>
            <a:ext cx="478305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b). Lower dimensional embedding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00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sz="4100" b="1">
                <a:latin typeface="Cambria" pitchFamily="18" charset="0"/>
                <a:cs typeface="Times New Roman" pitchFamily="18" charset="0"/>
              </a:rPr>
              <a:t>Steps for Computing PCA</a:t>
            </a:r>
            <a:br>
              <a:rPr lang="en-US" sz="4100" b="1">
                <a:latin typeface="Cambria" pitchFamily="18" charset="0"/>
                <a:cs typeface="Times New Roman" pitchFamily="18" charset="0"/>
              </a:rPr>
            </a:br>
            <a:endParaRPr lang="en-US" sz="4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2400">
                <a:latin typeface="Cambria" pitchFamily="18" charset="0"/>
                <a:cs typeface="Times New Roman" pitchFamily="18" charset="0"/>
              </a:rPr>
              <a:t>Standardization of the data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>
                <a:latin typeface="Cambria" pitchFamily="18" charset="0"/>
                <a:cs typeface="Times New Roman" pitchFamily="18" charset="0"/>
              </a:rPr>
              <a:t>Computing the covariance matrix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>
                <a:latin typeface="Cambria" pitchFamily="18" charset="0"/>
                <a:cs typeface="Times New Roman" pitchFamily="18" charset="0"/>
              </a:rPr>
              <a:t>Calculating the eigenvectors and eigenvalues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>
                <a:latin typeface="Cambria" pitchFamily="18" charset="0"/>
                <a:cs typeface="Times New Roman" pitchFamily="18" charset="0"/>
              </a:rPr>
              <a:t>Computing the Principal Components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400">
                <a:latin typeface="Cambria" pitchFamily="18" charset="0"/>
                <a:cs typeface="Times New Roman" pitchFamily="18" charset="0"/>
              </a:rPr>
              <a:t>Reducing the dimensions of the data 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6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Step1: Standardization of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7769" y="1909192"/>
                <a:ext cx="4586513" cy="364771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itchFamily="18" charset="0"/>
                  </a:rPr>
                  <a:t>Scaling the data in such a way that all the features and their values lie within a similar range</a:t>
                </a:r>
                <a:r>
                  <a:rPr lang="en-US" sz="2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itchFamily="18" charset="0"/>
                  </a:rPr>
                  <a:t>It is calculated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𝒁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solidFill>
                                <a:schemeClr val="bg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𝒇𝒆𝒂𝒕𝒖𝒓𝒆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𝒗𝒂𝒍𝒖𝒆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𝒎𝒆𝒂𝒏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𝒔𝒕𝒂𝒏𝒅𝒂𝒓𝒅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𝒅𝒆𝒗𝒊𝒂𝒕𝒊𝒐𝒏</m:t>
                          </m:r>
                        </m:den>
                      </m:f>
                    </m:oMath>
                  </m:oMathPara>
                </a14:m>
                <a:endParaRPr lang="en-US" sz="20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7769" y="1909192"/>
                <a:ext cx="4586513" cy="3647710"/>
              </a:xfrm>
              <a:blipFill>
                <a:blip r:embed="rId3"/>
                <a:stretch>
                  <a:fillRect l="-1195" t="-1669" r="-19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NC lathe processing">
            <a:extLst>
              <a:ext uri="{FF2B5EF4-FFF2-40B4-BE49-F238E27FC236}">
                <a16:creationId xmlns:a16="http://schemas.microsoft.com/office/drawing/2014/main" id="{699B3318-1C55-4528-8F69-F037B82E9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72" r="-1" b="-1"/>
          <a:stretch/>
        </p:blipFill>
        <p:spPr>
          <a:xfrm>
            <a:off x="6525453" y="657116"/>
            <a:ext cx="5666547" cy="5543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24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Step2: Computing the covariance matrix</a:t>
            </a:r>
            <a:br>
              <a:rPr lang="en-US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</a:br>
            <a:endParaRPr lang="en-US" b="1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Covariance matrix </a:t>
            </a:r>
            <a:r>
              <a:rPr lang="en-US" sz="2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expresses the correlation between the different features in the data set. 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essential to identify heavily dependent features because they contain biased and redundant information which reduces the overall performance of the 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3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220755"/>
            <a:ext cx="12192000" cy="736864"/>
          </a:xfrm>
        </p:spPr>
        <p:txBody>
          <a:bodyPr>
            <a:normAutofit fontScale="90000"/>
          </a:bodyPr>
          <a:lstStyle/>
          <a:p>
            <a: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Step2: Computing the covariance matrix contd.</a:t>
            </a:r>
            <a:b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</a:br>
            <a:endParaRPr lang="en-US" sz="4267" b="1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7184"/>
            <a:ext cx="12192000" cy="2496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Mathematically a covariance matrix can be written as:</a:t>
            </a:r>
          </a:p>
          <a:p>
            <a:pPr marL="0" indent="0">
              <a:buNone/>
            </a:pPr>
            <a:r>
              <a:rPr lang="en-US" sz="2667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</a:t>
            </a:r>
            <a:r>
              <a:rPr lang="en-US" sz="2667" b="1" baseline="30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nxn</a:t>
            </a:r>
            <a:r>
              <a:rPr lang="en-US" sz="2667" b="1" baseline="30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= (</a:t>
            </a:r>
            <a:r>
              <a:rPr lang="en-US" sz="2667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</a:t>
            </a:r>
            <a:r>
              <a:rPr lang="en-US" sz="2667" b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i,j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), where </a:t>
            </a:r>
            <a:r>
              <a:rPr lang="en-US" sz="2667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</a:t>
            </a:r>
            <a:r>
              <a:rPr lang="en-US" sz="2667" b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i,j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= </a:t>
            </a:r>
            <a:r>
              <a:rPr lang="en-US" sz="2667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cov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(A</a:t>
            </a:r>
            <a:r>
              <a:rPr lang="en-US" sz="2667" b="1" baseline="-25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, </a:t>
            </a:r>
            <a:r>
              <a:rPr lang="en-US" sz="2667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</a:t>
            </a:r>
            <a:r>
              <a:rPr lang="en-US" sz="2667" b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j</a:t>
            </a:r>
            <a:r>
              <a:rPr lang="en-US" sz="2667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)</a:t>
            </a:r>
            <a:endParaRPr lang="en-US" sz="2667" b="1" baseline="-25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667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2-Dimensional data set with features a and b, the covariance matrix is a 2×2 matrix as shown below: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667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58443" y="4725329"/>
            <a:ext cx="304800" cy="895048"/>
            <a:chOff x="2895600" y="3333750"/>
            <a:chExt cx="152400" cy="609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95600" y="333375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95600" y="333375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95600" y="3939887"/>
              <a:ext cx="152400" cy="3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flipH="1">
            <a:off x="7878749" y="4742197"/>
            <a:ext cx="406400" cy="895048"/>
            <a:chOff x="2895600" y="3333750"/>
            <a:chExt cx="152400" cy="6096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95600" y="3333750"/>
              <a:ext cx="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95600" y="3333750"/>
              <a:ext cx="152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3939887"/>
              <a:ext cx="152400" cy="34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604956" y="4775503"/>
                <a:ext cx="3171061" cy="805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𝑪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𝒐𝒗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𝑪𝒐𝒗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𝑪𝒐𝒗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𝑪𝒐𝒗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𝒃</m:t>
                            </m:r>
                            <m:r>
                              <a:rPr lang="en-US" alt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56" y="4775503"/>
                <a:ext cx="3171061" cy="805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88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>
                <a:latin typeface="Cambria" pitchFamily="18" charset="0"/>
                <a:cs typeface="Times New Roman" pitchFamily="18" charset="0"/>
              </a:rPr>
              <a:t>Step3: Calculating Eigenvectors and Eigenvalues</a:t>
            </a:r>
            <a:br>
              <a:rPr lang="en-US" sz="3100"/>
            </a:br>
            <a:endParaRPr lang="en-US" sz="3100" b="1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4A7C49-4EEC-4E8E-8574-F3A349524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0361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7256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Step3: Calculating Eigenvectors and Eigenvalues</a:t>
            </a:r>
            <a:br>
              <a:rPr lang="en-US">
                <a:solidFill>
                  <a:schemeClr val="bg1"/>
                </a:solidFill>
              </a:rPr>
            </a:br>
            <a:endParaRPr lang="en-US" b="1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Eigenvectors of a square matrix have the following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𝑨</m:t>
                      </m:r>
                      <m:acc>
                        <m:accPr>
                          <m:chr m:val="⃗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acc>
                        <m:accPr>
                          <m:chr m:val="⃗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sz="2000">
                  <a:solidFill>
                    <a:schemeClr val="bg1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𝝀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 is the eigenvalue.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Eigenvectors of a covariance matrix represents the direction of variance.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Eigenvalues represents the degree of the variance.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Solve the following characteristic equation to calculate the eigenvalues: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det (I-A) = 0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 </a:t>
                </a:r>
                <a:r>
                  <a:rPr lang="en-IN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The eigenvectors  can be calculated as: </a:t>
                </a:r>
                <a:r>
                  <a:rPr lang="en-US" sz="2000">
                    <a:solidFill>
                      <a:schemeClr val="bg1"/>
                    </a:solidFill>
                    <a:latin typeface="Cambria" pitchFamily="18" charset="0"/>
                    <a:cs typeface="Times New Roman" pitchFamily="18" charset="0"/>
                  </a:rPr>
                  <a:t>(I-A)v= 0</a:t>
                </a:r>
              </a:p>
              <a:p>
                <a:pPr marL="0" indent="0">
                  <a:buNone/>
                </a:pPr>
                <a:endParaRPr lang="en-IN" sz="2000">
                  <a:solidFill>
                    <a:schemeClr val="bg1"/>
                  </a:solidFill>
                  <a:latin typeface="Cambria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000">
                  <a:solidFill>
                    <a:schemeClr val="bg1"/>
                  </a:solidFill>
                  <a:latin typeface="Cambria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108061"/>
                <a:ext cx="5008901" cy="4571972"/>
              </a:xfrm>
              <a:blipFill>
                <a:blip r:embed="rId3"/>
                <a:stretch>
                  <a:fillRect l="-1217" t="-8533" r="-2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05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Step4: Choosing Principal Components</a:t>
            </a:r>
            <a:br>
              <a:rPr lang="en-US" sz="5000">
                <a:solidFill>
                  <a:schemeClr val="bg1"/>
                </a:solidFill>
              </a:rPr>
            </a:br>
            <a:endParaRPr lang="en-US" sz="50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Order the eigenvectors by the eigenvalues, highest to lowest. This gives you the components in order of significance.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Now, if you like, you can decide to ignore the components of lesser significance. You do lose some information, but if the eigenvalues are small, you don’t lose much.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Form a feature vector by taking the eigenvectors that you want to keep from the list of eigenvectors, and form a matrix with these eigenvectors in the columns.</a:t>
            </a:r>
          </a:p>
          <a:p>
            <a:pPr marL="0" indent="0">
              <a:buNone/>
            </a:pPr>
            <a:r>
              <a:rPr lang="en-IN" sz="2000" i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		Feature Vector </a:t>
            </a: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= ( </a:t>
            </a:r>
            <a:r>
              <a:rPr lang="en-IN" sz="2000" i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eig</a:t>
            </a:r>
            <a:r>
              <a:rPr lang="en-IN" sz="2000" i="1" baseline="-25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1</a:t>
            </a: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IN" sz="2000" i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eig</a:t>
            </a:r>
            <a:r>
              <a:rPr lang="en-IN" sz="2000" i="1" baseline="-25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2</a:t>
            </a: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,……, </a:t>
            </a:r>
            <a:r>
              <a:rPr lang="en-IN" sz="2000" i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eig</a:t>
            </a:r>
            <a:r>
              <a:rPr lang="en-IN" sz="2000" i="1" baseline="-25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n</a:t>
            </a:r>
            <a:r>
              <a:rPr lang="en-IN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79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Step5: Reducing the Dimensions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Choose the components (eigenvectors) that you wish to keep in our data and formed a feature vector,  simply take the transpose of the vector and multiply it on the left of the original data set, transposed.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		</a:t>
            </a:r>
          </a:p>
          <a:p>
            <a:pPr marL="0" indent="0">
              <a:buNone/>
            </a:pPr>
            <a:r>
              <a:rPr lang="en-IN" sz="2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Final Data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= (</a:t>
            </a:r>
            <a:r>
              <a:rPr lang="en-IN" sz="2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Feature Vector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)</a:t>
            </a:r>
            <a:r>
              <a:rPr lang="en-IN" sz="2000" i="1" baseline="30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</a:t>
            </a:r>
            <a:r>
              <a:rPr lang="en-IN" sz="2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* </a:t>
            </a:r>
            <a:r>
              <a:rPr lang="en-IN" sz="2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Data 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06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6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Dimensionality Reduction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Curse of dimensionality</a:t>
            </a:r>
            <a:r>
              <a:rPr lang="en-US" sz="22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: </a:t>
            </a:r>
          </a:p>
          <a:p>
            <a:pPr marL="1219170" indent="-761981">
              <a:defRPr/>
            </a:pPr>
            <a:r>
              <a:rPr lang="en-US" sz="22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irrelevant features</a:t>
            </a:r>
          </a:p>
          <a:p>
            <a:pPr marL="1064656" indent="-609585">
              <a:defRPr/>
            </a:pPr>
            <a:r>
              <a:rPr lang="en-US" sz="22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	redundant features</a:t>
            </a:r>
          </a:p>
          <a:p>
            <a:pPr marL="1064656" indent="-609585">
              <a:defRPr/>
            </a:pPr>
            <a:endParaRPr lang="en-US" sz="22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These irrelevant and redundant features may confuse learner incase of limited training examples, as it leads to overfitting.</a:t>
            </a:r>
          </a:p>
          <a:p>
            <a:pPr marL="0" indent="0">
              <a:buNone/>
              <a:defRPr/>
            </a:pPr>
            <a:endParaRPr lang="en-US" sz="22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To overcome curse of dimensionality: </a:t>
            </a:r>
            <a:r>
              <a:rPr lang="en-US" sz="22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Feature Reduction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0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F3A407-2671-46ED-A7D0-75420C082C5A}"/>
              </a:ext>
            </a:extLst>
          </p:cNvPr>
          <p:cNvSpPr txBox="1">
            <a:spLocks/>
          </p:cNvSpPr>
          <p:nvPr/>
        </p:nvSpPr>
        <p:spPr>
          <a:xfrm>
            <a:off x="1102368" y="923293"/>
            <a:ext cx="4030132" cy="464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380ED-2458-4942-B020-6970D61D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A lower number of dimensions in data means less training time and less computational resources</a:t>
            </a:r>
          </a:p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Dimensionality reduction avoids the problem of overfitting</a:t>
            </a:r>
          </a:p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Dimensionality reduction is extremely useful for data visualization</a:t>
            </a:r>
          </a:p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Dimensionality reduction takes care of </a:t>
            </a:r>
            <a:r>
              <a:rPr lang="en-US" sz="1800" b="1">
                <a:solidFill>
                  <a:schemeClr val="bg1"/>
                </a:solidFill>
              </a:rPr>
              <a:t>multicollinearity</a:t>
            </a:r>
          </a:p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Dimensionality reduction can be used for image compression</a:t>
            </a:r>
          </a:p>
          <a:p>
            <a:pPr>
              <a:defRPr/>
            </a:pPr>
            <a:r>
              <a:rPr lang="en-US" sz="1800">
                <a:solidFill>
                  <a:schemeClr val="bg1"/>
                </a:solidFill>
              </a:rPr>
              <a:t>Dimensionality reduction can be used to transform non-linear data into a linearly-separable form : (read Kernel PCA)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74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" y="1180375"/>
            <a:ext cx="12192000" cy="852939"/>
          </a:xfrm>
        </p:spPr>
        <p:txBody>
          <a:bodyPr/>
          <a:lstStyle/>
          <a:p>
            <a: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Dimensionality Reduction Methods</a:t>
            </a:r>
            <a:endParaRPr lang="en-US" sz="4267" dirty="0"/>
          </a:p>
        </p:txBody>
      </p:sp>
      <p:sp>
        <p:nvSpPr>
          <p:cNvPr id="5" name="Oval 4"/>
          <p:cNvSpPr/>
          <p:nvPr/>
        </p:nvSpPr>
        <p:spPr>
          <a:xfrm>
            <a:off x="4174836" y="2081712"/>
            <a:ext cx="38608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Dimensionality Reduction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6800" y="4646483"/>
            <a:ext cx="2540000" cy="935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Feature Selection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 flipH="1">
            <a:off x="3606801" y="3300913"/>
            <a:ext cx="2498436" cy="1309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1200" y="4624864"/>
            <a:ext cx="2540000" cy="935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Feature Extraction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>
            <a:stCxn id="5" idx="4"/>
          </p:cNvCxnSpPr>
          <p:nvPr/>
        </p:nvCxnSpPr>
        <p:spPr>
          <a:xfrm>
            <a:off x="6105237" y="3300913"/>
            <a:ext cx="2225964" cy="1309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031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11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Feature Selection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1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7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44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45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46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47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48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49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50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51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52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53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3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Selects a subset of features from the original dataset.</a:t>
            </a: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Method of Feature Selection:</a:t>
            </a:r>
          </a:p>
          <a:p>
            <a:pPr marL="1519729" indent="-609585">
              <a:defRPr/>
            </a:pPr>
            <a:r>
              <a:rPr lang="en-US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Selecting uncorrelated features</a:t>
            </a:r>
          </a:p>
          <a:p>
            <a:pPr marL="1519729" indent="-609585">
              <a:defRPr/>
            </a:pPr>
            <a:r>
              <a:rPr lang="en-US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Eliminate irrelevant features</a:t>
            </a:r>
          </a:p>
          <a:p>
            <a:pPr marL="0" indent="0">
              <a:buNone/>
              <a:defRPr/>
            </a:pPr>
            <a:endParaRPr lang="en-US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05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Feature Selection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681550" indent="-609585">
              <a:buFont typeface="Wingdings" panose="05000000000000000000" pitchFamily="2" charset="2"/>
              <a:buChar char="Ø"/>
              <a:defRPr/>
            </a:pPr>
            <a:r>
              <a:rPr lang="en-US" sz="20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Univariate methods</a:t>
            </a: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: (looks at each feature independently of other features)</a:t>
            </a:r>
          </a:p>
          <a:p>
            <a:pPr marL="1591694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Pearson correlation coefficient</a:t>
            </a:r>
          </a:p>
          <a:p>
            <a:pPr marL="1591694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F-score</a:t>
            </a:r>
          </a:p>
          <a:p>
            <a:pPr marL="1591694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Chi-square, etc</a:t>
            </a:r>
          </a:p>
          <a:p>
            <a:pPr marL="982109" indent="0">
              <a:buNone/>
              <a:defRPr/>
            </a:pPr>
            <a:endParaRPr lang="en-US" sz="20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  <a:p>
            <a:pPr marL="681550" indent="-609585">
              <a:buFont typeface="Wingdings" panose="05000000000000000000" pitchFamily="2" charset="2"/>
              <a:buChar char="Ø"/>
              <a:defRPr/>
            </a:pPr>
            <a:r>
              <a:rPr lang="en-US" sz="2000" b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Multivariate methods</a:t>
            </a: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  <a:sym typeface="Wingdings" panose="05000000000000000000" pitchFamily="2" charset="2"/>
              </a:rPr>
              <a:t>: (consider all features simultaneously)</a:t>
            </a:r>
          </a:p>
          <a:p>
            <a:pPr marL="1519729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Backward Elimination</a:t>
            </a:r>
          </a:p>
          <a:p>
            <a:pPr marL="1519729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Forward Selection</a:t>
            </a:r>
          </a:p>
          <a:p>
            <a:pPr marL="1519729" indent="-609585">
              <a:defRPr/>
            </a:pPr>
            <a:r>
              <a:rPr lang="en-US" sz="200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Random Forests</a:t>
            </a:r>
          </a:p>
          <a:p>
            <a:pPr marL="71965" indent="0">
              <a:buNone/>
              <a:defRPr/>
            </a:pPr>
            <a:endParaRPr lang="en-US" sz="200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01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306511"/>
            <a:ext cx="12192000" cy="801688"/>
          </a:xfrm>
        </p:spPr>
        <p:txBody>
          <a:bodyPr/>
          <a:lstStyle/>
          <a:p>
            <a:r>
              <a:rPr lang="en-US" sz="4267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Feature Extraction</a:t>
            </a:r>
            <a:endParaRPr lang="en-US" sz="42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1" y="2313767"/>
            <a:ext cx="5860872" cy="784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67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Uncorrelated features are extracted</a:t>
            </a:r>
          </a:p>
        </p:txBody>
      </p:sp>
      <p:sp>
        <p:nvSpPr>
          <p:cNvPr id="6" name="Oval 5"/>
          <p:cNvSpPr/>
          <p:nvPr/>
        </p:nvSpPr>
        <p:spPr>
          <a:xfrm>
            <a:off x="6205844" y="2084851"/>
            <a:ext cx="38608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Uncorrelated features Extraction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5758" y="4398339"/>
            <a:ext cx="3499313" cy="2295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/>
          <a:lstStyle/>
          <a:p>
            <a:pPr indent="-609585">
              <a:defRPr/>
            </a:pPr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Linear Methods</a:t>
            </a:r>
          </a:p>
          <a:p>
            <a:pPr indent="-60958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PCA</a:t>
            </a:r>
          </a:p>
          <a:p>
            <a:pPr indent="-60958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LDA</a:t>
            </a:r>
          </a:p>
          <a:p>
            <a:pPr indent="-60958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SVD</a:t>
            </a:r>
          </a:p>
          <a:p>
            <a:pPr indent="-60958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FA</a:t>
            </a:r>
          </a:p>
          <a:p>
            <a:pPr algn="ctr">
              <a:defRPr/>
            </a:pP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cxnSpLocks/>
            <a:stCxn id="6" idx="4"/>
            <a:endCxn id="7" idx="0"/>
          </p:cNvCxnSpPr>
          <p:nvPr/>
        </p:nvCxnSpPr>
        <p:spPr>
          <a:xfrm flipH="1">
            <a:off x="5805415" y="3304051"/>
            <a:ext cx="2330829" cy="109428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72152" y="4398339"/>
            <a:ext cx="3322555" cy="2295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/>
          <a:lstStyle/>
          <a:p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Non-Linear Methods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Kernel – PCA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t-SNE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MDS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cs typeface="Times New Roman" pitchFamily="18" charset="0"/>
              </a:rPr>
              <a:t>Isomap</a:t>
            </a:r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solidFill>
                <a:srgbClr val="002060"/>
              </a:solidFill>
              <a:latin typeface="Cambria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cxnSpLocks/>
            <a:stCxn id="6" idx="4"/>
            <a:endCxn id="9" idx="0"/>
          </p:cNvCxnSpPr>
          <p:nvPr/>
        </p:nvCxnSpPr>
        <p:spPr>
          <a:xfrm>
            <a:off x="8136245" y="3304051"/>
            <a:ext cx="1997185" cy="109428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459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42409" y="895483"/>
            <a:ext cx="5786232" cy="3011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 Component Analysis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5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40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b="1">
                <a:latin typeface="Cambria" pitchFamily="18" charset="0"/>
                <a:cs typeface="Times New Roman" pitchFamily="18" charset="0"/>
              </a:rPr>
              <a:t>Principal Component Analysis</a:t>
            </a:r>
            <a:br>
              <a:rPr lang="en-US" sz="4100" b="1">
                <a:latin typeface="Cambria" pitchFamily="18" charset="0"/>
                <a:cs typeface="Times New Roman" pitchFamily="18" charset="0"/>
              </a:rPr>
            </a:br>
            <a:endParaRPr lang="en-US" sz="4100" b="1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Cambria" pitchFamily="18" charset="0"/>
                <a:cs typeface="Times New Roman" pitchFamily="18" charset="0"/>
              </a:rPr>
              <a:t>PCA is an </a:t>
            </a:r>
            <a:r>
              <a:rPr lang="en-US" altLang="en-US" sz="2400" b="1">
                <a:latin typeface="Cambria" pitchFamily="18" charset="0"/>
                <a:cs typeface="Times New Roman" pitchFamily="18" charset="0"/>
              </a:rPr>
              <a:t>orthogonal linear transformation </a:t>
            </a:r>
            <a:r>
              <a:rPr lang="en-US" altLang="en-US" sz="2400">
                <a:latin typeface="Cambria" pitchFamily="18" charset="0"/>
                <a:cs typeface="Times New Roman" pitchFamily="18" charset="0"/>
              </a:rPr>
              <a:t>that transfers the data to a new coordinate system.</a:t>
            </a:r>
          </a:p>
          <a:p>
            <a:pPr marL="0" indent="0">
              <a:buNone/>
            </a:pPr>
            <a:endParaRPr lang="en-US" altLang="en-US" sz="2400">
              <a:latin typeface="Cambria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Cambria" pitchFamily="18" charset="0"/>
                <a:cs typeface="Times New Roman" pitchFamily="18" charset="0"/>
              </a:rPr>
              <a:t>Greatest variance by any projection of the data comes to lie on the first coordinate (</a:t>
            </a:r>
            <a:r>
              <a:rPr lang="en-US" altLang="en-US" sz="2400" b="1">
                <a:latin typeface="Cambria" pitchFamily="18" charset="0"/>
                <a:cs typeface="Times New Roman" pitchFamily="18" charset="0"/>
              </a:rPr>
              <a:t>first principal component</a:t>
            </a:r>
            <a:r>
              <a:rPr lang="en-US" altLang="en-US" sz="2400">
                <a:latin typeface="Cambria" pitchFamily="18" charset="0"/>
                <a:cs typeface="Times New Roman" pitchFamily="18" charset="0"/>
              </a:rPr>
              <a:t>), the second greatest variance lies on the second coordinate (</a:t>
            </a:r>
            <a:r>
              <a:rPr lang="en-US" altLang="en-US" sz="2400" b="1">
                <a:latin typeface="Cambria" pitchFamily="18" charset="0"/>
                <a:cs typeface="Times New Roman" pitchFamily="18" charset="0"/>
              </a:rPr>
              <a:t>second principal component</a:t>
            </a:r>
            <a:r>
              <a:rPr lang="en-US" altLang="en-US" sz="2400">
                <a:latin typeface="Cambria" pitchFamily="18" charset="0"/>
                <a:cs typeface="Times New Roman" pitchFamily="18" charset="0"/>
              </a:rPr>
              <a:t>), and so on.</a:t>
            </a:r>
          </a:p>
          <a:p>
            <a:pPr marL="0" indent="0">
              <a:buNone/>
            </a:pPr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19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789</Words>
  <Application>Microsoft Office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PowerPoint Presentation</vt:lpstr>
      <vt:lpstr>Dimensionality Reduction</vt:lpstr>
      <vt:lpstr>PowerPoint Presentation</vt:lpstr>
      <vt:lpstr>Dimensionality Reduction Methods</vt:lpstr>
      <vt:lpstr>Feature Selection</vt:lpstr>
      <vt:lpstr>Feature Selection</vt:lpstr>
      <vt:lpstr>Feature Extraction</vt:lpstr>
      <vt:lpstr>PowerPoint Presentation</vt:lpstr>
      <vt:lpstr>Principal Component Analysis </vt:lpstr>
      <vt:lpstr>Principal Component Analysis </vt:lpstr>
      <vt:lpstr>Steps for Computing PCA </vt:lpstr>
      <vt:lpstr>Step1: Standardization of data</vt:lpstr>
      <vt:lpstr>Step2: Computing the covariance matrix </vt:lpstr>
      <vt:lpstr>Step2: Computing the covariance matrix contd. </vt:lpstr>
      <vt:lpstr>Step3: Calculating Eigenvectors and Eigenvalues </vt:lpstr>
      <vt:lpstr>Step3: Calculating Eigenvectors and Eigenvalues </vt:lpstr>
      <vt:lpstr>Step4: Choosing Principal Components </vt:lpstr>
      <vt:lpstr>Step5: Reducing the Dimensions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Pantola</dc:creator>
  <cp:lastModifiedBy>Deepika Pantola</cp:lastModifiedBy>
  <cp:revision>1</cp:revision>
  <dcterms:created xsi:type="dcterms:W3CDTF">2022-03-07T03:52:27Z</dcterms:created>
  <dcterms:modified xsi:type="dcterms:W3CDTF">2022-03-07T03:57:07Z</dcterms:modified>
</cp:coreProperties>
</file>