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2"/>
    <p:sldId id="259" r:id="rId3"/>
    <p:sldId id="262" r:id="rId4"/>
    <p:sldId id="260" r:id="rId5"/>
    <p:sldId id="274" r:id="rId6"/>
    <p:sldId id="275" r:id="rId7"/>
    <p:sldId id="264" r:id="rId8"/>
    <p:sldId id="281" r:id="rId9"/>
    <p:sldId id="276" r:id="rId10"/>
    <p:sldId id="283" r:id="rId11"/>
    <p:sldId id="279" r:id="rId12"/>
    <p:sldId id="277" r:id="rId13"/>
    <p:sldId id="280" r:id="rId14"/>
    <p:sldId id="282" r:id="rId15"/>
    <p:sldId id="265" r:id="rId16"/>
    <p:sldId id="267" r:id="rId17"/>
    <p:sldId id="266" r:id="rId18"/>
    <p:sldId id="278" r:id="rId19"/>
    <p:sldId id="268" r:id="rId20"/>
    <p:sldId id="269"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5372B-B1D6-7BFB-0B3E-76CF34E7AF0B}" v="51" dt="2020-11-15T22:01:0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3" autoAdjust="0"/>
    <p:restoredTop sz="94660"/>
  </p:normalViewPr>
  <p:slideViewPr>
    <p:cSldViewPr snapToGrid="0">
      <p:cViewPr varScale="1">
        <p:scale>
          <a:sx n="72" d="100"/>
          <a:sy n="72"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Bhati" userId="S::nitin.bhati@hsrw.org::20552193-1c7d-453c-bfb4-5b76af908ea6" providerId="AD" clId="Web-{7E65372B-B1D6-7BFB-0B3E-76CF34E7AF0B}"/>
    <pc:docChg chg="modSld">
      <pc:chgData name="Nitin Bhati" userId="S::nitin.bhati@hsrw.org::20552193-1c7d-453c-bfb4-5b76af908ea6" providerId="AD" clId="Web-{7E65372B-B1D6-7BFB-0B3E-76CF34E7AF0B}" dt="2020-11-15T22:01:03.411" v="48" actId="14100"/>
      <pc:docMkLst>
        <pc:docMk/>
      </pc:docMkLst>
      <pc:sldChg chg="addSp delSp modSp">
        <pc:chgData name="Nitin Bhati" userId="S::nitin.bhati@hsrw.org::20552193-1c7d-453c-bfb4-5b76af908ea6" providerId="AD" clId="Web-{7E65372B-B1D6-7BFB-0B3E-76CF34E7AF0B}" dt="2020-11-15T22:01:03.411" v="48" actId="14100"/>
        <pc:sldMkLst>
          <pc:docMk/>
          <pc:sldMk cId="0" sldId="257"/>
        </pc:sldMkLst>
        <pc:spChg chg="mod">
          <ac:chgData name="Nitin Bhati" userId="S::nitin.bhati@hsrw.org::20552193-1c7d-453c-bfb4-5b76af908ea6" providerId="AD" clId="Web-{7E65372B-B1D6-7BFB-0B3E-76CF34E7AF0B}" dt="2020-11-15T22:00:40.785" v="43" actId="20577"/>
          <ac:spMkLst>
            <pc:docMk/>
            <pc:sldMk cId="0" sldId="257"/>
            <ac:spMk id="2" creationId="{00000000-0000-0000-0000-000000000000}"/>
          </ac:spMkLst>
        </pc:spChg>
        <pc:spChg chg="mod">
          <ac:chgData name="Nitin Bhati" userId="S::nitin.bhati@hsrw.org::20552193-1c7d-453c-bfb4-5b76af908ea6" providerId="AD" clId="Web-{7E65372B-B1D6-7BFB-0B3E-76CF34E7AF0B}" dt="2020-11-15T21:59:49.159" v="23" actId="20577"/>
          <ac:spMkLst>
            <pc:docMk/>
            <pc:sldMk cId="0" sldId="257"/>
            <ac:spMk id="3" creationId="{00000000-0000-0000-0000-000000000000}"/>
          </ac:spMkLst>
        </pc:spChg>
        <pc:spChg chg="add del mod">
          <ac:chgData name="Nitin Bhati" userId="S::nitin.bhati@hsrw.org::20552193-1c7d-453c-bfb4-5b76af908ea6" providerId="AD" clId="Web-{7E65372B-B1D6-7BFB-0B3E-76CF34E7AF0B}" dt="2020-11-15T21:59:31.222" v="20"/>
          <ac:spMkLst>
            <pc:docMk/>
            <pc:sldMk cId="0" sldId="257"/>
            <ac:spMk id="6" creationId="{5E95A04F-949C-47B9-B5E7-AA9CD75FB309}"/>
          </ac:spMkLst>
        </pc:spChg>
        <pc:cxnChg chg="mod">
          <ac:chgData name="Nitin Bhati" userId="S::nitin.bhati@hsrw.org::20552193-1c7d-453c-bfb4-5b76af908ea6" providerId="AD" clId="Web-{7E65372B-B1D6-7BFB-0B3E-76CF34E7AF0B}" dt="2020-11-15T22:01:03.411" v="48" actId="14100"/>
          <ac:cxnSpMkLst>
            <pc:docMk/>
            <pc:sldMk cId="0" sldId="257"/>
            <ac:cxnSpMk id="12" creationId="{74103AF2-FF34-4E24-8CB4-99B0B3B4F5C6}"/>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38725-275A-4225-85AC-43643845080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C6887CB-45A0-4121-821B-71CC8CD51FC7}">
      <dgm:prSet custT="1"/>
      <dgm:spPr>
        <a:solidFill>
          <a:srgbClr val="0070C0"/>
        </a:solidFill>
      </dgm:spPr>
      <dgm:t>
        <a:bodyPr/>
        <a:lstStyle/>
        <a:p>
          <a:r>
            <a:rPr lang="en-US" sz="4000" dirty="0"/>
            <a:t>Equality of opportunity in supervised learning </a:t>
          </a:r>
        </a:p>
      </dgm:t>
    </dgm:pt>
    <dgm:pt modelId="{6D2A66B3-F960-40C1-AEC4-2BD935F1F0E3}" type="parTrans" cxnId="{A7FBBDE2-A36A-49F2-B9F4-62D739AD01C5}">
      <dgm:prSet/>
      <dgm:spPr/>
      <dgm:t>
        <a:bodyPr/>
        <a:lstStyle/>
        <a:p>
          <a:endParaRPr lang="en-US"/>
        </a:p>
      </dgm:t>
    </dgm:pt>
    <dgm:pt modelId="{A6DCAE55-491F-45B6-AF78-D03A6E525981}" type="sibTrans" cxnId="{A7FBBDE2-A36A-49F2-B9F4-62D739AD01C5}">
      <dgm:prSet/>
      <dgm:spPr/>
      <dgm:t>
        <a:bodyPr/>
        <a:lstStyle/>
        <a:p>
          <a:endParaRPr lang="en-US"/>
        </a:p>
      </dgm:t>
    </dgm:pt>
    <dgm:pt modelId="{DFD4CA26-E2A4-45DD-ACCC-03E8AF4B3918}">
      <dgm:prSet custT="1"/>
      <dgm:spPr/>
      <dgm:t>
        <a:bodyPr/>
        <a:lstStyle/>
        <a:p>
          <a:r>
            <a:rPr lang="en-US" sz="1800" dirty="0"/>
            <a:t>Derive a binary predictor or real value scores which are discriminatory in nature.</a:t>
          </a:r>
        </a:p>
      </dgm:t>
    </dgm:pt>
    <dgm:pt modelId="{7A855C22-9DAF-445D-8958-60908EB939F1}" type="parTrans" cxnId="{D70661CC-ACD0-409D-8311-9AC7BD611053}">
      <dgm:prSet/>
      <dgm:spPr/>
      <dgm:t>
        <a:bodyPr/>
        <a:lstStyle/>
        <a:p>
          <a:endParaRPr lang="en-US"/>
        </a:p>
      </dgm:t>
    </dgm:pt>
    <dgm:pt modelId="{0214FE31-B262-459D-99F7-F2D46A05F0C2}" type="sibTrans" cxnId="{D70661CC-ACD0-409D-8311-9AC7BD611053}">
      <dgm:prSet/>
      <dgm:spPr/>
      <dgm:t>
        <a:bodyPr/>
        <a:lstStyle/>
        <a:p>
          <a:endParaRPr lang="en-US"/>
        </a:p>
      </dgm:t>
    </dgm:pt>
    <dgm:pt modelId="{321F9F1B-930B-4E03-9D0F-84BEDA5B5BE7}">
      <dgm:prSet custT="1"/>
      <dgm:spPr/>
      <dgm:t>
        <a:bodyPr/>
        <a:lstStyle/>
        <a:p>
          <a:r>
            <a:rPr lang="en-US" sz="1800" dirty="0"/>
            <a:t>In the post processing a non discriminatory predictor is obtained rather than changing the training process.</a:t>
          </a:r>
        </a:p>
      </dgm:t>
    </dgm:pt>
    <dgm:pt modelId="{07C62F85-ED17-426B-A8C8-68DDF8B46E5C}" type="parTrans" cxnId="{25F9FAAE-9FB8-4A72-B716-F4511C3A009D}">
      <dgm:prSet/>
      <dgm:spPr/>
      <dgm:t>
        <a:bodyPr/>
        <a:lstStyle/>
        <a:p>
          <a:endParaRPr lang="en-US"/>
        </a:p>
      </dgm:t>
    </dgm:pt>
    <dgm:pt modelId="{BD922184-7033-46D5-9F30-3413D5373CFF}" type="sibTrans" cxnId="{25F9FAAE-9FB8-4A72-B716-F4511C3A009D}">
      <dgm:prSet/>
      <dgm:spPr/>
      <dgm:t>
        <a:bodyPr/>
        <a:lstStyle/>
        <a:p>
          <a:endParaRPr lang="en-US"/>
        </a:p>
      </dgm:t>
    </dgm:pt>
    <dgm:pt modelId="{9042F21D-0A63-4C48-9F21-42996619A4AA}">
      <dgm:prSet custT="1"/>
      <dgm:spPr/>
      <dgm:t>
        <a:bodyPr/>
        <a:lstStyle/>
        <a:p>
          <a:r>
            <a:rPr lang="en-US" sz="1800" dirty="0"/>
            <a:t>The predictor gives some values and a result is obtained by thresholding those values.  Set of ten values(1-10) obtained from the predictor, thresholding is done to obtain if the criminal will again commit a crime or not.</a:t>
          </a:r>
        </a:p>
      </dgm:t>
    </dgm:pt>
    <dgm:pt modelId="{475D3C8B-A129-4AEB-892A-52E3D26B98CE}" type="parTrans" cxnId="{3B282C34-AAA9-421B-92D1-73A224E3676C}">
      <dgm:prSet/>
      <dgm:spPr/>
      <dgm:t>
        <a:bodyPr/>
        <a:lstStyle/>
        <a:p>
          <a:endParaRPr lang="en-US"/>
        </a:p>
      </dgm:t>
    </dgm:pt>
    <dgm:pt modelId="{56636C67-C43E-450E-AB07-BFD40FB49157}" type="sibTrans" cxnId="{3B282C34-AAA9-421B-92D1-73A224E3676C}">
      <dgm:prSet/>
      <dgm:spPr/>
      <dgm:t>
        <a:bodyPr/>
        <a:lstStyle/>
        <a:p>
          <a:endParaRPr lang="en-US"/>
        </a:p>
      </dgm:t>
    </dgm:pt>
    <dgm:pt modelId="{332F6B46-F8A7-42A8-8115-957DDE4E606E}">
      <dgm:prSet custT="1"/>
      <dgm:spPr/>
      <dgm:t>
        <a:bodyPr/>
        <a:lstStyle/>
        <a:p>
          <a:r>
            <a:rPr lang="en-US" sz="1800" dirty="0"/>
            <a:t>Classifier is made to follow the notion of fairness as per the thresholds. Classified Data can be seen if it is biased towards a certain feature and if it is, we can apply our algorithm so that the threshold values follows our notion of fairness. </a:t>
          </a:r>
        </a:p>
      </dgm:t>
    </dgm:pt>
    <dgm:pt modelId="{30F6F932-29EC-437C-B404-4972F816D090}" type="parTrans" cxnId="{61B617AC-8B30-4CF0-A658-EE7A8733E95B}">
      <dgm:prSet/>
      <dgm:spPr/>
      <dgm:t>
        <a:bodyPr/>
        <a:lstStyle/>
        <a:p>
          <a:endParaRPr lang="en-US"/>
        </a:p>
      </dgm:t>
    </dgm:pt>
    <dgm:pt modelId="{E0929085-F3DF-4FDB-9117-4628DEDD146D}" type="sibTrans" cxnId="{61B617AC-8B30-4CF0-A658-EE7A8733E95B}">
      <dgm:prSet/>
      <dgm:spPr/>
      <dgm:t>
        <a:bodyPr/>
        <a:lstStyle/>
        <a:p>
          <a:endParaRPr lang="en-US"/>
        </a:p>
      </dgm:t>
    </dgm:pt>
    <dgm:pt modelId="{133F38BD-B66F-468D-9A8F-AE8937606F1E}">
      <dgm:prSet custT="1"/>
      <dgm:spPr/>
      <dgm:t>
        <a:bodyPr/>
        <a:lstStyle/>
        <a:p>
          <a:endParaRPr lang="en-US" sz="1800"/>
        </a:p>
      </dgm:t>
    </dgm:pt>
    <dgm:pt modelId="{8869DF57-2C7B-4717-94BB-0DFE4E316555}" type="parTrans" cxnId="{EC5661DE-930F-4E38-85B8-7A77120FFA2D}">
      <dgm:prSet/>
      <dgm:spPr/>
      <dgm:t>
        <a:bodyPr/>
        <a:lstStyle/>
        <a:p>
          <a:endParaRPr lang="en-US"/>
        </a:p>
      </dgm:t>
    </dgm:pt>
    <dgm:pt modelId="{11845190-AB6E-400A-AB8D-EB5F46FF566A}" type="sibTrans" cxnId="{EC5661DE-930F-4E38-85B8-7A77120FFA2D}">
      <dgm:prSet/>
      <dgm:spPr/>
      <dgm:t>
        <a:bodyPr/>
        <a:lstStyle/>
        <a:p>
          <a:endParaRPr lang="en-US"/>
        </a:p>
      </dgm:t>
    </dgm:pt>
    <dgm:pt modelId="{881724D4-1C17-4912-B20E-07FA2A30F5B9}" type="pres">
      <dgm:prSet presAssocID="{4F338725-275A-4225-85AC-43643845080C}" presName="linear" presStyleCnt="0">
        <dgm:presLayoutVars>
          <dgm:animLvl val="lvl"/>
          <dgm:resizeHandles val="exact"/>
        </dgm:presLayoutVars>
      </dgm:prSet>
      <dgm:spPr/>
    </dgm:pt>
    <dgm:pt modelId="{082E7C6F-4419-4C7F-AC44-6EDB61132C06}" type="pres">
      <dgm:prSet presAssocID="{BC6887CB-45A0-4121-821B-71CC8CD51FC7}" presName="parentText" presStyleLbl="node1" presStyleIdx="0" presStyleCnt="1">
        <dgm:presLayoutVars>
          <dgm:chMax val="0"/>
          <dgm:bulletEnabled val="1"/>
        </dgm:presLayoutVars>
      </dgm:prSet>
      <dgm:spPr/>
    </dgm:pt>
    <dgm:pt modelId="{E349ACE3-D827-4153-BD3C-C9A0D7286398}" type="pres">
      <dgm:prSet presAssocID="{BC6887CB-45A0-4121-821B-71CC8CD51FC7}" presName="childText" presStyleLbl="revTx" presStyleIdx="0" presStyleCnt="1">
        <dgm:presLayoutVars>
          <dgm:bulletEnabled val="1"/>
        </dgm:presLayoutVars>
      </dgm:prSet>
      <dgm:spPr/>
    </dgm:pt>
  </dgm:ptLst>
  <dgm:cxnLst>
    <dgm:cxn modelId="{8CCF2920-7E61-403D-921E-9186E49C6350}" type="presOf" srcId="{321F9F1B-930B-4E03-9D0F-84BEDA5B5BE7}" destId="{E349ACE3-D827-4153-BD3C-C9A0D7286398}" srcOrd="0" destOrd="2" presId="urn:microsoft.com/office/officeart/2005/8/layout/vList2"/>
    <dgm:cxn modelId="{3B282C34-AAA9-421B-92D1-73A224E3676C}" srcId="{BC6887CB-45A0-4121-821B-71CC8CD51FC7}" destId="{9042F21D-0A63-4C48-9F21-42996619A4AA}" srcOrd="3" destOrd="0" parTransId="{475D3C8B-A129-4AEB-892A-52E3D26B98CE}" sibTransId="{56636C67-C43E-450E-AB07-BFD40FB49157}"/>
    <dgm:cxn modelId="{438F1949-257F-430A-85C9-0661643FD325}" type="presOf" srcId="{BC6887CB-45A0-4121-821B-71CC8CD51FC7}" destId="{082E7C6F-4419-4C7F-AC44-6EDB61132C06}" srcOrd="0" destOrd="0" presId="urn:microsoft.com/office/officeart/2005/8/layout/vList2"/>
    <dgm:cxn modelId="{59F3648C-EF2F-40C5-AC35-548CCA23D9F3}" type="presOf" srcId="{DFD4CA26-E2A4-45DD-ACCC-03E8AF4B3918}" destId="{E349ACE3-D827-4153-BD3C-C9A0D7286398}" srcOrd="0" destOrd="1" presId="urn:microsoft.com/office/officeart/2005/8/layout/vList2"/>
    <dgm:cxn modelId="{3C2D4B9C-C07B-479F-81DD-54C0C038FBC5}" type="presOf" srcId="{133F38BD-B66F-468D-9A8F-AE8937606F1E}" destId="{E349ACE3-D827-4153-BD3C-C9A0D7286398}" srcOrd="0" destOrd="0" presId="urn:microsoft.com/office/officeart/2005/8/layout/vList2"/>
    <dgm:cxn modelId="{A197A1A7-F3CB-4FFF-9C3C-979D7F8B7F48}" type="presOf" srcId="{332F6B46-F8A7-42A8-8115-957DDE4E606E}" destId="{E349ACE3-D827-4153-BD3C-C9A0D7286398}" srcOrd="0" destOrd="4" presId="urn:microsoft.com/office/officeart/2005/8/layout/vList2"/>
    <dgm:cxn modelId="{61B617AC-8B30-4CF0-A658-EE7A8733E95B}" srcId="{BC6887CB-45A0-4121-821B-71CC8CD51FC7}" destId="{332F6B46-F8A7-42A8-8115-957DDE4E606E}" srcOrd="4" destOrd="0" parTransId="{30F6F932-29EC-437C-B404-4972F816D090}" sibTransId="{E0929085-F3DF-4FDB-9117-4628DEDD146D}"/>
    <dgm:cxn modelId="{25F9FAAE-9FB8-4A72-B716-F4511C3A009D}" srcId="{BC6887CB-45A0-4121-821B-71CC8CD51FC7}" destId="{321F9F1B-930B-4E03-9D0F-84BEDA5B5BE7}" srcOrd="2" destOrd="0" parTransId="{07C62F85-ED17-426B-A8C8-68DDF8B46E5C}" sibTransId="{BD922184-7033-46D5-9F30-3413D5373CFF}"/>
    <dgm:cxn modelId="{3ABDBCBC-EAB4-4821-BEF0-1BBCDBA4F7A7}" type="presOf" srcId="{4F338725-275A-4225-85AC-43643845080C}" destId="{881724D4-1C17-4912-B20E-07FA2A30F5B9}" srcOrd="0" destOrd="0" presId="urn:microsoft.com/office/officeart/2005/8/layout/vList2"/>
    <dgm:cxn modelId="{D70661CC-ACD0-409D-8311-9AC7BD611053}" srcId="{BC6887CB-45A0-4121-821B-71CC8CD51FC7}" destId="{DFD4CA26-E2A4-45DD-ACCC-03E8AF4B3918}" srcOrd="1" destOrd="0" parTransId="{7A855C22-9DAF-445D-8958-60908EB939F1}" sibTransId="{0214FE31-B262-459D-99F7-F2D46A05F0C2}"/>
    <dgm:cxn modelId="{E4CA5BDD-C250-4E5B-B552-2043AA29F5B5}" type="presOf" srcId="{9042F21D-0A63-4C48-9F21-42996619A4AA}" destId="{E349ACE3-D827-4153-BD3C-C9A0D7286398}" srcOrd="0" destOrd="3" presId="urn:microsoft.com/office/officeart/2005/8/layout/vList2"/>
    <dgm:cxn modelId="{EC5661DE-930F-4E38-85B8-7A77120FFA2D}" srcId="{BC6887CB-45A0-4121-821B-71CC8CD51FC7}" destId="{133F38BD-B66F-468D-9A8F-AE8937606F1E}" srcOrd="0" destOrd="0" parTransId="{8869DF57-2C7B-4717-94BB-0DFE4E316555}" sibTransId="{11845190-AB6E-400A-AB8D-EB5F46FF566A}"/>
    <dgm:cxn modelId="{A7FBBDE2-A36A-49F2-B9F4-62D739AD01C5}" srcId="{4F338725-275A-4225-85AC-43643845080C}" destId="{BC6887CB-45A0-4121-821B-71CC8CD51FC7}" srcOrd="0" destOrd="0" parTransId="{6D2A66B3-F960-40C1-AEC4-2BD935F1F0E3}" sibTransId="{A6DCAE55-491F-45B6-AF78-D03A6E525981}"/>
    <dgm:cxn modelId="{4D636857-A024-46BF-9F1D-D18EDAB4B411}" type="presParOf" srcId="{881724D4-1C17-4912-B20E-07FA2A30F5B9}" destId="{082E7C6F-4419-4C7F-AC44-6EDB61132C06}" srcOrd="0" destOrd="0" presId="urn:microsoft.com/office/officeart/2005/8/layout/vList2"/>
    <dgm:cxn modelId="{F9C22524-5094-4918-90CE-FC35BECBE8F8}" type="presParOf" srcId="{881724D4-1C17-4912-B20E-07FA2A30F5B9}" destId="{E349ACE3-D827-4153-BD3C-C9A0D7286398}"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F52061-08C0-4ED9-81BD-391E7326FBD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6F7A094-EDB2-4477-BBD1-14C00A7AAC9E}">
      <dgm:prSet/>
      <dgm:spPr/>
      <dgm:t>
        <a:bodyPr/>
        <a:lstStyle/>
        <a:p>
          <a:r>
            <a:rPr lang="en-US" baseline="0"/>
            <a:t>A non discriminatory predictor is derived from a binary derived predictor.</a:t>
          </a:r>
          <a:endParaRPr lang="en-US"/>
        </a:p>
      </dgm:t>
    </dgm:pt>
    <dgm:pt modelId="{A4B3AE34-43AC-4267-9941-D3E4B9780F4A}" type="parTrans" cxnId="{544B22FA-F2FD-4FF6-8CDE-4C8496799C82}">
      <dgm:prSet/>
      <dgm:spPr/>
      <dgm:t>
        <a:bodyPr/>
        <a:lstStyle/>
        <a:p>
          <a:endParaRPr lang="en-US"/>
        </a:p>
      </dgm:t>
    </dgm:pt>
    <dgm:pt modelId="{823E0DE0-8675-4F6D-AE54-543DF445DC8C}" type="sibTrans" cxnId="{544B22FA-F2FD-4FF6-8CDE-4C8496799C82}">
      <dgm:prSet/>
      <dgm:spPr/>
      <dgm:t>
        <a:bodyPr/>
        <a:lstStyle/>
        <a:p>
          <a:endParaRPr lang="en-US"/>
        </a:p>
      </dgm:t>
    </dgm:pt>
    <dgm:pt modelId="{05578308-BD39-4DA8-B03D-ED5AF3BD83CA}">
      <dgm:prSet/>
      <dgm:spPr/>
      <dgm:t>
        <a:bodyPr/>
        <a:lstStyle/>
        <a:p>
          <a:r>
            <a:rPr lang="en-IN" baseline="0"/>
            <a:t>The derived predictor </a:t>
          </a:r>
          <a:r>
            <a:rPr lang="en-US" baseline="0"/>
            <a:t>derived from a random variables (scores) and the protected attribute (race)</a:t>
          </a:r>
          <a:r>
            <a:rPr lang="en-IN" baseline="0"/>
            <a:t> depends on protected binary attribute and binary predictor thus it only depends on four parameters (all possible combinations). </a:t>
          </a:r>
          <a:endParaRPr lang="en-US"/>
        </a:p>
      </dgm:t>
    </dgm:pt>
    <dgm:pt modelId="{5194592E-65C7-4135-97A0-11E10B4C8A3B}" type="parTrans" cxnId="{C8E5B394-ACB1-4742-BB48-A4C0E24584E1}">
      <dgm:prSet/>
      <dgm:spPr/>
      <dgm:t>
        <a:bodyPr/>
        <a:lstStyle/>
        <a:p>
          <a:endParaRPr lang="en-US"/>
        </a:p>
      </dgm:t>
    </dgm:pt>
    <dgm:pt modelId="{CF8C45C9-5E45-4DBF-9024-A729A1B46007}" type="sibTrans" cxnId="{C8E5B394-ACB1-4742-BB48-A4C0E24584E1}">
      <dgm:prSet/>
      <dgm:spPr/>
      <dgm:t>
        <a:bodyPr/>
        <a:lstStyle/>
        <a:p>
          <a:endParaRPr lang="en-US"/>
        </a:p>
      </dgm:t>
    </dgm:pt>
    <dgm:pt modelId="{D3D72A90-DD70-4D66-9F90-A1E116EB7B3D}">
      <dgm:prSet/>
      <dgm:spPr/>
      <dgm:t>
        <a:bodyPr/>
        <a:lstStyle/>
        <a:p>
          <a:r>
            <a:rPr lang="en-IN" baseline="0"/>
            <a:t>Parameters leading to points om convex hull.</a:t>
          </a:r>
          <a:endParaRPr lang="en-US"/>
        </a:p>
      </dgm:t>
    </dgm:pt>
    <dgm:pt modelId="{EC8E318C-0606-4FA5-8F41-7CC4FBCB6990}" type="parTrans" cxnId="{E43C270F-59EA-46A7-B142-56A3039DB7C6}">
      <dgm:prSet/>
      <dgm:spPr/>
      <dgm:t>
        <a:bodyPr/>
        <a:lstStyle/>
        <a:p>
          <a:endParaRPr lang="en-US"/>
        </a:p>
      </dgm:t>
    </dgm:pt>
    <dgm:pt modelId="{951FAE49-5C82-45B8-9868-490FC64BC59B}" type="sibTrans" cxnId="{E43C270F-59EA-46A7-B142-56A3039DB7C6}">
      <dgm:prSet/>
      <dgm:spPr/>
      <dgm:t>
        <a:bodyPr/>
        <a:lstStyle/>
        <a:p>
          <a:endParaRPr lang="en-US"/>
        </a:p>
      </dgm:t>
    </dgm:pt>
    <dgm:pt modelId="{217C9187-DC34-45B2-A9B2-5CDA8C11221F}">
      <dgm:prSet/>
      <dgm:spPr/>
      <dgm:t>
        <a:bodyPr/>
        <a:lstStyle/>
        <a:p>
          <a:r>
            <a:rPr lang="en-US" baseline="0"/>
            <a:t>Predictor should satisfy equalized odds and equal opportunity.</a:t>
          </a:r>
          <a:endParaRPr lang="en-US"/>
        </a:p>
      </dgm:t>
    </dgm:pt>
    <dgm:pt modelId="{D2E0A613-4AAB-4E6F-B5F1-B38B55687C5E}" type="parTrans" cxnId="{DACE810D-0CCE-439B-BA34-F85C3E5AD8FF}">
      <dgm:prSet/>
      <dgm:spPr/>
      <dgm:t>
        <a:bodyPr/>
        <a:lstStyle/>
        <a:p>
          <a:endParaRPr lang="en-US"/>
        </a:p>
      </dgm:t>
    </dgm:pt>
    <dgm:pt modelId="{CBA0CD41-2CBD-4379-9808-08E18E0083AC}" type="sibTrans" cxnId="{DACE810D-0CCE-439B-BA34-F85C3E5AD8FF}">
      <dgm:prSet/>
      <dgm:spPr/>
      <dgm:t>
        <a:bodyPr/>
        <a:lstStyle/>
        <a:p>
          <a:endParaRPr lang="en-US"/>
        </a:p>
      </dgm:t>
    </dgm:pt>
    <dgm:pt modelId="{C045FD75-1096-41B9-8637-3CC5FA16A437}">
      <dgm:prSet/>
      <dgm:spPr/>
      <dgm:t>
        <a:bodyPr/>
        <a:lstStyle/>
        <a:p>
          <a:r>
            <a:rPr lang="en-IN" baseline="0"/>
            <a:t>The data summarized by one dimensional scores and the decision is made based on these scores usually by thresholding these scores.</a:t>
          </a:r>
          <a:endParaRPr lang="en-US"/>
        </a:p>
      </dgm:t>
    </dgm:pt>
    <dgm:pt modelId="{9C0C64C3-C6A0-4860-B775-ADF56EBD3233}" type="parTrans" cxnId="{E0150963-6CF4-4BC6-AC43-FDB6021F39E1}">
      <dgm:prSet/>
      <dgm:spPr/>
      <dgm:t>
        <a:bodyPr/>
        <a:lstStyle/>
        <a:p>
          <a:endParaRPr lang="en-US"/>
        </a:p>
      </dgm:t>
    </dgm:pt>
    <dgm:pt modelId="{FD0B08F4-3A13-45B9-B5FB-8A6E117488B5}" type="sibTrans" cxnId="{E0150963-6CF4-4BC6-AC43-FDB6021F39E1}">
      <dgm:prSet/>
      <dgm:spPr/>
      <dgm:t>
        <a:bodyPr/>
        <a:lstStyle/>
        <a:p>
          <a:endParaRPr lang="en-US"/>
        </a:p>
      </dgm:t>
    </dgm:pt>
    <dgm:pt modelId="{BC4768AF-2E7F-4B6D-BD74-920324EC00B4}">
      <dgm:prSet/>
      <dgm:spPr/>
      <dgm:t>
        <a:bodyPr/>
        <a:lstStyle/>
        <a:p>
          <a:r>
            <a:rPr lang="en-IN" baseline="0"/>
            <a:t>Need to change the thresholds to satisfy the terms, eventually trying to make a trade-off between FP and FN rates and thus increasing fairness of the algorithm</a:t>
          </a:r>
          <a:endParaRPr lang="en-US"/>
        </a:p>
      </dgm:t>
    </dgm:pt>
    <dgm:pt modelId="{0825CC4A-7B80-4AF4-AB92-8FBC4BE85E84}" type="parTrans" cxnId="{3FC30EDA-F731-4CBD-97ED-6FE8A2EADFE2}">
      <dgm:prSet/>
      <dgm:spPr/>
      <dgm:t>
        <a:bodyPr/>
        <a:lstStyle/>
        <a:p>
          <a:endParaRPr lang="en-US"/>
        </a:p>
      </dgm:t>
    </dgm:pt>
    <dgm:pt modelId="{13A1E692-24F3-41B8-82F2-0C8615046229}" type="sibTrans" cxnId="{3FC30EDA-F731-4CBD-97ED-6FE8A2EADFE2}">
      <dgm:prSet/>
      <dgm:spPr/>
      <dgm:t>
        <a:bodyPr/>
        <a:lstStyle/>
        <a:p>
          <a:endParaRPr lang="en-US"/>
        </a:p>
      </dgm:t>
    </dgm:pt>
    <dgm:pt modelId="{73CD45A0-5F29-4DBD-B7EF-EE6FDA3B2675}" type="pres">
      <dgm:prSet presAssocID="{BBF52061-08C0-4ED9-81BD-391E7326FBD5}" presName="vert0" presStyleCnt="0">
        <dgm:presLayoutVars>
          <dgm:dir/>
          <dgm:animOne val="branch"/>
          <dgm:animLvl val="lvl"/>
        </dgm:presLayoutVars>
      </dgm:prSet>
      <dgm:spPr/>
    </dgm:pt>
    <dgm:pt modelId="{10D11B02-B438-4512-923A-EF8C658CC320}" type="pres">
      <dgm:prSet presAssocID="{26F7A094-EDB2-4477-BBD1-14C00A7AAC9E}" presName="thickLine" presStyleLbl="alignNode1" presStyleIdx="0" presStyleCnt="6"/>
      <dgm:spPr/>
    </dgm:pt>
    <dgm:pt modelId="{B0EC8B7C-F124-40EF-A5BD-769A48E1C335}" type="pres">
      <dgm:prSet presAssocID="{26F7A094-EDB2-4477-BBD1-14C00A7AAC9E}" presName="horz1" presStyleCnt="0"/>
      <dgm:spPr/>
    </dgm:pt>
    <dgm:pt modelId="{0393F33D-059B-4363-9C4B-B9E3C8B69993}" type="pres">
      <dgm:prSet presAssocID="{26F7A094-EDB2-4477-BBD1-14C00A7AAC9E}" presName="tx1" presStyleLbl="revTx" presStyleIdx="0" presStyleCnt="6"/>
      <dgm:spPr/>
    </dgm:pt>
    <dgm:pt modelId="{33362EDB-642A-4E03-A5FD-DE838593E3C9}" type="pres">
      <dgm:prSet presAssocID="{26F7A094-EDB2-4477-BBD1-14C00A7AAC9E}" presName="vert1" presStyleCnt="0"/>
      <dgm:spPr/>
    </dgm:pt>
    <dgm:pt modelId="{EBE1F9EE-59A0-425E-9227-6DA7786D0BDF}" type="pres">
      <dgm:prSet presAssocID="{05578308-BD39-4DA8-B03D-ED5AF3BD83CA}" presName="thickLine" presStyleLbl="alignNode1" presStyleIdx="1" presStyleCnt="6"/>
      <dgm:spPr/>
    </dgm:pt>
    <dgm:pt modelId="{269116EE-F7BE-4393-A8E9-27793FEC6343}" type="pres">
      <dgm:prSet presAssocID="{05578308-BD39-4DA8-B03D-ED5AF3BD83CA}" presName="horz1" presStyleCnt="0"/>
      <dgm:spPr/>
    </dgm:pt>
    <dgm:pt modelId="{524C24F7-29C5-4E39-9F85-65E635426667}" type="pres">
      <dgm:prSet presAssocID="{05578308-BD39-4DA8-B03D-ED5AF3BD83CA}" presName="tx1" presStyleLbl="revTx" presStyleIdx="1" presStyleCnt="6"/>
      <dgm:spPr/>
    </dgm:pt>
    <dgm:pt modelId="{D0AF6101-26B3-4C8E-AE79-4BF7521E639C}" type="pres">
      <dgm:prSet presAssocID="{05578308-BD39-4DA8-B03D-ED5AF3BD83CA}" presName="vert1" presStyleCnt="0"/>
      <dgm:spPr/>
    </dgm:pt>
    <dgm:pt modelId="{2127AE3B-D688-42EC-9BE6-962F28B7013D}" type="pres">
      <dgm:prSet presAssocID="{D3D72A90-DD70-4D66-9F90-A1E116EB7B3D}" presName="thickLine" presStyleLbl="alignNode1" presStyleIdx="2" presStyleCnt="6"/>
      <dgm:spPr/>
    </dgm:pt>
    <dgm:pt modelId="{91FF69CF-5C59-4519-9C58-4E0250F1165D}" type="pres">
      <dgm:prSet presAssocID="{D3D72A90-DD70-4D66-9F90-A1E116EB7B3D}" presName="horz1" presStyleCnt="0"/>
      <dgm:spPr/>
    </dgm:pt>
    <dgm:pt modelId="{3F4FD1C1-3BB6-44AA-A948-01D4603ACB2A}" type="pres">
      <dgm:prSet presAssocID="{D3D72A90-DD70-4D66-9F90-A1E116EB7B3D}" presName="tx1" presStyleLbl="revTx" presStyleIdx="2" presStyleCnt="6"/>
      <dgm:spPr/>
    </dgm:pt>
    <dgm:pt modelId="{40501039-B7BD-4744-9C63-E7D806E7243D}" type="pres">
      <dgm:prSet presAssocID="{D3D72A90-DD70-4D66-9F90-A1E116EB7B3D}" presName="vert1" presStyleCnt="0"/>
      <dgm:spPr/>
    </dgm:pt>
    <dgm:pt modelId="{26499CA8-203C-4C08-8137-D1B7D96E5F1B}" type="pres">
      <dgm:prSet presAssocID="{217C9187-DC34-45B2-A9B2-5CDA8C11221F}" presName="thickLine" presStyleLbl="alignNode1" presStyleIdx="3" presStyleCnt="6"/>
      <dgm:spPr/>
    </dgm:pt>
    <dgm:pt modelId="{1F4D4A1E-46DA-45C9-B173-0A0EFEC15BBA}" type="pres">
      <dgm:prSet presAssocID="{217C9187-DC34-45B2-A9B2-5CDA8C11221F}" presName="horz1" presStyleCnt="0"/>
      <dgm:spPr/>
    </dgm:pt>
    <dgm:pt modelId="{0F98D912-7C33-46A8-ADC9-C7FC7C381094}" type="pres">
      <dgm:prSet presAssocID="{217C9187-DC34-45B2-A9B2-5CDA8C11221F}" presName="tx1" presStyleLbl="revTx" presStyleIdx="3" presStyleCnt="6"/>
      <dgm:spPr/>
    </dgm:pt>
    <dgm:pt modelId="{3B52C4D5-9A42-49EA-A689-E376DABD9CC8}" type="pres">
      <dgm:prSet presAssocID="{217C9187-DC34-45B2-A9B2-5CDA8C11221F}" presName="vert1" presStyleCnt="0"/>
      <dgm:spPr/>
    </dgm:pt>
    <dgm:pt modelId="{FC61BF37-5A58-4B32-9D4B-A7A28947C3F7}" type="pres">
      <dgm:prSet presAssocID="{C045FD75-1096-41B9-8637-3CC5FA16A437}" presName="thickLine" presStyleLbl="alignNode1" presStyleIdx="4" presStyleCnt="6"/>
      <dgm:spPr/>
    </dgm:pt>
    <dgm:pt modelId="{87AF7C62-2BE1-4AD7-A8E5-D7FD1FADE3FB}" type="pres">
      <dgm:prSet presAssocID="{C045FD75-1096-41B9-8637-3CC5FA16A437}" presName="horz1" presStyleCnt="0"/>
      <dgm:spPr/>
    </dgm:pt>
    <dgm:pt modelId="{BF023AC9-8A37-403A-97B9-D410B78956AC}" type="pres">
      <dgm:prSet presAssocID="{C045FD75-1096-41B9-8637-3CC5FA16A437}" presName="tx1" presStyleLbl="revTx" presStyleIdx="4" presStyleCnt="6"/>
      <dgm:spPr/>
    </dgm:pt>
    <dgm:pt modelId="{5C71D646-1233-47EF-8615-BB2C900CAACA}" type="pres">
      <dgm:prSet presAssocID="{C045FD75-1096-41B9-8637-3CC5FA16A437}" presName="vert1" presStyleCnt="0"/>
      <dgm:spPr/>
    </dgm:pt>
    <dgm:pt modelId="{5B40CBB8-502E-4F9C-8F76-1F87AF6F4B45}" type="pres">
      <dgm:prSet presAssocID="{BC4768AF-2E7F-4B6D-BD74-920324EC00B4}" presName="thickLine" presStyleLbl="alignNode1" presStyleIdx="5" presStyleCnt="6"/>
      <dgm:spPr/>
    </dgm:pt>
    <dgm:pt modelId="{9E7E0B14-A3DE-4ABB-AB4A-15E879803BD0}" type="pres">
      <dgm:prSet presAssocID="{BC4768AF-2E7F-4B6D-BD74-920324EC00B4}" presName="horz1" presStyleCnt="0"/>
      <dgm:spPr/>
    </dgm:pt>
    <dgm:pt modelId="{F2C3C088-CE95-4466-96B0-46AFE1E66F97}" type="pres">
      <dgm:prSet presAssocID="{BC4768AF-2E7F-4B6D-BD74-920324EC00B4}" presName="tx1" presStyleLbl="revTx" presStyleIdx="5" presStyleCnt="6"/>
      <dgm:spPr/>
    </dgm:pt>
    <dgm:pt modelId="{038DBD35-30D0-4F79-A256-0DBF0222EC23}" type="pres">
      <dgm:prSet presAssocID="{BC4768AF-2E7F-4B6D-BD74-920324EC00B4}" presName="vert1" presStyleCnt="0"/>
      <dgm:spPr/>
    </dgm:pt>
  </dgm:ptLst>
  <dgm:cxnLst>
    <dgm:cxn modelId="{DACE810D-0CCE-439B-BA34-F85C3E5AD8FF}" srcId="{BBF52061-08C0-4ED9-81BD-391E7326FBD5}" destId="{217C9187-DC34-45B2-A9B2-5CDA8C11221F}" srcOrd="3" destOrd="0" parTransId="{D2E0A613-4AAB-4E6F-B5F1-B38B55687C5E}" sibTransId="{CBA0CD41-2CBD-4379-9808-08E18E0083AC}"/>
    <dgm:cxn modelId="{E43C270F-59EA-46A7-B142-56A3039DB7C6}" srcId="{BBF52061-08C0-4ED9-81BD-391E7326FBD5}" destId="{D3D72A90-DD70-4D66-9F90-A1E116EB7B3D}" srcOrd="2" destOrd="0" parTransId="{EC8E318C-0606-4FA5-8F41-7CC4FBCB6990}" sibTransId="{951FAE49-5C82-45B8-9868-490FC64BC59B}"/>
    <dgm:cxn modelId="{7FD45F11-7C71-41C3-A789-8E72ADC48208}" type="presOf" srcId="{D3D72A90-DD70-4D66-9F90-A1E116EB7B3D}" destId="{3F4FD1C1-3BB6-44AA-A948-01D4603ACB2A}" srcOrd="0" destOrd="0" presId="urn:microsoft.com/office/officeart/2008/layout/LinedList"/>
    <dgm:cxn modelId="{8D8BDF24-6F2C-4E41-82B0-68B44D3B3BE1}" type="presOf" srcId="{BBF52061-08C0-4ED9-81BD-391E7326FBD5}" destId="{73CD45A0-5F29-4DBD-B7EF-EE6FDA3B2675}" srcOrd="0" destOrd="0" presId="urn:microsoft.com/office/officeart/2008/layout/LinedList"/>
    <dgm:cxn modelId="{ADD14635-C98C-4485-85B5-42838DA0A60D}" type="presOf" srcId="{C045FD75-1096-41B9-8637-3CC5FA16A437}" destId="{BF023AC9-8A37-403A-97B9-D410B78956AC}" srcOrd="0" destOrd="0" presId="urn:microsoft.com/office/officeart/2008/layout/LinedList"/>
    <dgm:cxn modelId="{7E5E1A3F-9E8C-4F35-9231-0850BCBC95EA}" type="presOf" srcId="{217C9187-DC34-45B2-A9B2-5CDA8C11221F}" destId="{0F98D912-7C33-46A8-ADC9-C7FC7C381094}" srcOrd="0" destOrd="0" presId="urn:microsoft.com/office/officeart/2008/layout/LinedList"/>
    <dgm:cxn modelId="{F7CD8360-14FE-4128-B926-2E543242A3AF}" type="presOf" srcId="{05578308-BD39-4DA8-B03D-ED5AF3BD83CA}" destId="{524C24F7-29C5-4E39-9F85-65E635426667}" srcOrd="0" destOrd="0" presId="urn:microsoft.com/office/officeart/2008/layout/LinedList"/>
    <dgm:cxn modelId="{2B38A442-06CC-4842-9014-1C81AB9B695D}" type="presOf" srcId="{26F7A094-EDB2-4477-BBD1-14C00A7AAC9E}" destId="{0393F33D-059B-4363-9C4B-B9E3C8B69993}" srcOrd="0" destOrd="0" presId="urn:microsoft.com/office/officeart/2008/layout/LinedList"/>
    <dgm:cxn modelId="{E0150963-6CF4-4BC6-AC43-FDB6021F39E1}" srcId="{BBF52061-08C0-4ED9-81BD-391E7326FBD5}" destId="{C045FD75-1096-41B9-8637-3CC5FA16A437}" srcOrd="4" destOrd="0" parTransId="{9C0C64C3-C6A0-4860-B775-ADF56EBD3233}" sibTransId="{FD0B08F4-3A13-45B9-B5FB-8A6E117488B5}"/>
    <dgm:cxn modelId="{3E3ED56F-A8F0-4A82-9B7C-1BA4BAFCE758}" type="presOf" srcId="{BC4768AF-2E7F-4B6D-BD74-920324EC00B4}" destId="{F2C3C088-CE95-4466-96B0-46AFE1E66F97}" srcOrd="0" destOrd="0" presId="urn:microsoft.com/office/officeart/2008/layout/LinedList"/>
    <dgm:cxn modelId="{C8E5B394-ACB1-4742-BB48-A4C0E24584E1}" srcId="{BBF52061-08C0-4ED9-81BD-391E7326FBD5}" destId="{05578308-BD39-4DA8-B03D-ED5AF3BD83CA}" srcOrd="1" destOrd="0" parTransId="{5194592E-65C7-4135-97A0-11E10B4C8A3B}" sibTransId="{CF8C45C9-5E45-4DBF-9024-A729A1B46007}"/>
    <dgm:cxn modelId="{3FC30EDA-F731-4CBD-97ED-6FE8A2EADFE2}" srcId="{BBF52061-08C0-4ED9-81BD-391E7326FBD5}" destId="{BC4768AF-2E7F-4B6D-BD74-920324EC00B4}" srcOrd="5" destOrd="0" parTransId="{0825CC4A-7B80-4AF4-AB92-8FBC4BE85E84}" sibTransId="{13A1E692-24F3-41B8-82F2-0C8615046229}"/>
    <dgm:cxn modelId="{544B22FA-F2FD-4FF6-8CDE-4C8496799C82}" srcId="{BBF52061-08C0-4ED9-81BD-391E7326FBD5}" destId="{26F7A094-EDB2-4477-BBD1-14C00A7AAC9E}" srcOrd="0" destOrd="0" parTransId="{A4B3AE34-43AC-4267-9941-D3E4B9780F4A}" sibTransId="{823E0DE0-8675-4F6D-AE54-543DF445DC8C}"/>
    <dgm:cxn modelId="{8A670643-191F-4A5C-8113-FB94C1C6C40D}" type="presParOf" srcId="{73CD45A0-5F29-4DBD-B7EF-EE6FDA3B2675}" destId="{10D11B02-B438-4512-923A-EF8C658CC320}" srcOrd="0" destOrd="0" presId="urn:microsoft.com/office/officeart/2008/layout/LinedList"/>
    <dgm:cxn modelId="{4233534D-A380-41BE-A20F-DD4FE64DF2BC}" type="presParOf" srcId="{73CD45A0-5F29-4DBD-B7EF-EE6FDA3B2675}" destId="{B0EC8B7C-F124-40EF-A5BD-769A48E1C335}" srcOrd="1" destOrd="0" presId="urn:microsoft.com/office/officeart/2008/layout/LinedList"/>
    <dgm:cxn modelId="{3F7CA04B-8F32-45DD-9983-14531E1FBE1A}" type="presParOf" srcId="{B0EC8B7C-F124-40EF-A5BD-769A48E1C335}" destId="{0393F33D-059B-4363-9C4B-B9E3C8B69993}" srcOrd="0" destOrd="0" presId="urn:microsoft.com/office/officeart/2008/layout/LinedList"/>
    <dgm:cxn modelId="{46108F38-E080-4675-BAD0-8741ADCA118D}" type="presParOf" srcId="{B0EC8B7C-F124-40EF-A5BD-769A48E1C335}" destId="{33362EDB-642A-4E03-A5FD-DE838593E3C9}" srcOrd="1" destOrd="0" presId="urn:microsoft.com/office/officeart/2008/layout/LinedList"/>
    <dgm:cxn modelId="{F30C587F-D15C-4E0E-86C1-03D64C486C19}" type="presParOf" srcId="{73CD45A0-5F29-4DBD-B7EF-EE6FDA3B2675}" destId="{EBE1F9EE-59A0-425E-9227-6DA7786D0BDF}" srcOrd="2" destOrd="0" presId="urn:microsoft.com/office/officeart/2008/layout/LinedList"/>
    <dgm:cxn modelId="{47A0ECE1-E70A-4F7F-9942-B552EB96D520}" type="presParOf" srcId="{73CD45A0-5F29-4DBD-B7EF-EE6FDA3B2675}" destId="{269116EE-F7BE-4393-A8E9-27793FEC6343}" srcOrd="3" destOrd="0" presId="urn:microsoft.com/office/officeart/2008/layout/LinedList"/>
    <dgm:cxn modelId="{6CE53D92-828F-46AB-BC90-EDE5FB7B3D65}" type="presParOf" srcId="{269116EE-F7BE-4393-A8E9-27793FEC6343}" destId="{524C24F7-29C5-4E39-9F85-65E635426667}" srcOrd="0" destOrd="0" presId="urn:microsoft.com/office/officeart/2008/layout/LinedList"/>
    <dgm:cxn modelId="{40E6BD79-10DA-453D-B0D1-9122C7001A27}" type="presParOf" srcId="{269116EE-F7BE-4393-A8E9-27793FEC6343}" destId="{D0AF6101-26B3-4C8E-AE79-4BF7521E639C}" srcOrd="1" destOrd="0" presId="urn:microsoft.com/office/officeart/2008/layout/LinedList"/>
    <dgm:cxn modelId="{02758D46-9537-4755-A915-7584C012448A}" type="presParOf" srcId="{73CD45A0-5F29-4DBD-B7EF-EE6FDA3B2675}" destId="{2127AE3B-D688-42EC-9BE6-962F28B7013D}" srcOrd="4" destOrd="0" presId="urn:microsoft.com/office/officeart/2008/layout/LinedList"/>
    <dgm:cxn modelId="{3644D186-124C-4BED-8B26-BBC628B79DB1}" type="presParOf" srcId="{73CD45A0-5F29-4DBD-B7EF-EE6FDA3B2675}" destId="{91FF69CF-5C59-4519-9C58-4E0250F1165D}" srcOrd="5" destOrd="0" presId="urn:microsoft.com/office/officeart/2008/layout/LinedList"/>
    <dgm:cxn modelId="{A4584E28-D629-4B89-A8FB-A48929CA4E6D}" type="presParOf" srcId="{91FF69CF-5C59-4519-9C58-4E0250F1165D}" destId="{3F4FD1C1-3BB6-44AA-A948-01D4603ACB2A}" srcOrd="0" destOrd="0" presId="urn:microsoft.com/office/officeart/2008/layout/LinedList"/>
    <dgm:cxn modelId="{07725F8D-46BD-4A06-8375-EE928915D1E2}" type="presParOf" srcId="{91FF69CF-5C59-4519-9C58-4E0250F1165D}" destId="{40501039-B7BD-4744-9C63-E7D806E7243D}" srcOrd="1" destOrd="0" presId="urn:microsoft.com/office/officeart/2008/layout/LinedList"/>
    <dgm:cxn modelId="{3AC9DD0E-81E4-428F-9F0C-8196BD8B8C96}" type="presParOf" srcId="{73CD45A0-5F29-4DBD-B7EF-EE6FDA3B2675}" destId="{26499CA8-203C-4C08-8137-D1B7D96E5F1B}" srcOrd="6" destOrd="0" presId="urn:microsoft.com/office/officeart/2008/layout/LinedList"/>
    <dgm:cxn modelId="{CBDC40F8-62EE-4B8C-84FB-6D21B4A96389}" type="presParOf" srcId="{73CD45A0-5F29-4DBD-B7EF-EE6FDA3B2675}" destId="{1F4D4A1E-46DA-45C9-B173-0A0EFEC15BBA}" srcOrd="7" destOrd="0" presId="urn:microsoft.com/office/officeart/2008/layout/LinedList"/>
    <dgm:cxn modelId="{1D347A62-9B79-4E27-864D-04A9B39000A0}" type="presParOf" srcId="{1F4D4A1E-46DA-45C9-B173-0A0EFEC15BBA}" destId="{0F98D912-7C33-46A8-ADC9-C7FC7C381094}" srcOrd="0" destOrd="0" presId="urn:microsoft.com/office/officeart/2008/layout/LinedList"/>
    <dgm:cxn modelId="{15A16EE4-8F35-40CF-B8A6-DB9F11614580}" type="presParOf" srcId="{1F4D4A1E-46DA-45C9-B173-0A0EFEC15BBA}" destId="{3B52C4D5-9A42-49EA-A689-E376DABD9CC8}" srcOrd="1" destOrd="0" presId="urn:microsoft.com/office/officeart/2008/layout/LinedList"/>
    <dgm:cxn modelId="{4FBF67F2-807F-4596-9EDF-F557C4BB4EC3}" type="presParOf" srcId="{73CD45A0-5F29-4DBD-B7EF-EE6FDA3B2675}" destId="{FC61BF37-5A58-4B32-9D4B-A7A28947C3F7}" srcOrd="8" destOrd="0" presId="urn:microsoft.com/office/officeart/2008/layout/LinedList"/>
    <dgm:cxn modelId="{E28FC46A-BA4B-4496-BCD1-6B06A40D9DA4}" type="presParOf" srcId="{73CD45A0-5F29-4DBD-B7EF-EE6FDA3B2675}" destId="{87AF7C62-2BE1-4AD7-A8E5-D7FD1FADE3FB}" srcOrd="9" destOrd="0" presId="urn:microsoft.com/office/officeart/2008/layout/LinedList"/>
    <dgm:cxn modelId="{1CE710A4-8064-4FE4-821D-59D878CF1DF2}" type="presParOf" srcId="{87AF7C62-2BE1-4AD7-A8E5-D7FD1FADE3FB}" destId="{BF023AC9-8A37-403A-97B9-D410B78956AC}" srcOrd="0" destOrd="0" presId="urn:microsoft.com/office/officeart/2008/layout/LinedList"/>
    <dgm:cxn modelId="{02B1BF29-D61A-43F4-844D-49CDC9033811}" type="presParOf" srcId="{87AF7C62-2BE1-4AD7-A8E5-D7FD1FADE3FB}" destId="{5C71D646-1233-47EF-8615-BB2C900CAACA}" srcOrd="1" destOrd="0" presId="urn:microsoft.com/office/officeart/2008/layout/LinedList"/>
    <dgm:cxn modelId="{74BE9499-5F97-4E04-8585-4D5A97CD99C6}" type="presParOf" srcId="{73CD45A0-5F29-4DBD-B7EF-EE6FDA3B2675}" destId="{5B40CBB8-502E-4F9C-8F76-1F87AF6F4B45}" srcOrd="10" destOrd="0" presId="urn:microsoft.com/office/officeart/2008/layout/LinedList"/>
    <dgm:cxn modelId="{C6947A7E-4BBA-49F4-A181-DD40A237F1F4}" type="presParOf" srcId="{73CD45A0-5F29-4DBD-B7EF-EE6FDA3B2675}" destId="{9E7E0B14-A3DE-4ABB-AB4A-15E879803BD0}" srcOrd="11" destOrd="0" presId="urn:microsoft.com/office/officeart/2008/layout/LinedList"/>
    <dgm:cxn modelId="{B53148EA-4377-4BB5-801E-52FC25FBC1E7}" type="presParOf" srcId="{9E7E0B14-A3DE-4ABB-AB4A-15E879803BD0}" destId="{F2C3C088-CE95-4466-96B0-46AFE1E66F97}" srcOrd="0" destOrd="0" presId="urn:microsoft.com/office/officeart/2008/layout/LinedList"/>
    <dgm:cxn modelId="{7777A69C-BE79-4C34-8F44-A1B7A0C75841}" type="presParOf" srcId="{9E7E0B14-A3DE-4ABB-AB4A-15E879803BD0}" destId="{038DBD35-30D0-4F79-A256-0DBF0222EC2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CC68EE-2D4C-4C91-B3B0-4209EF9FFD2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66F8C0F-9E51-41ED-9051-C028B3F4A53C}">
      <dgm:prSet/>
      <dgm:spPr/>
      <dgm:t>
        <a:bodyPr/>
        <a:lstStyle/>
        <a:p>
          <a:r>
            <a:rPr lang="en-US"/>
            <a:t>The main goal of the research was to show how disparate impact can result from the use of a Recidivism tool.</a:t>
          </a:r>
        </a:p>
      </dgm:t>
    </dgm:pt>
    <dgm:pt modelId="{131206D3-AD6E-4E1A-93AE-D7DFF296AC18}" type="parTrans" cxnId="{CF40AC6E-785E-4EB6-9B22-3700BB5E9270}">
      <dgm:prSet/>
      <dgm:spPr/>
      <dgm:t>
        <a:bodyPr/>
        <a:lstStyle/>
        <a:p>
          <a:endParaRPr lang="en-US"/>
        </a:p>
      </dgm:t>
    </dgm:pt>
    <dgm:pt modelId="{F72227D7-AFF0-44A1-9B67-DFC1A9D7BEF7}" type="sibTrans" cxnId="{CF40AC6E-785E-4EB6-9B22-3700BB5E9270}">
      <dgm:prSet/>
      <dgm:spPr/>
      <dgm:t>
        <a:bodyPr/>
        <a:lstStyle/>
        <a:p>
          <a:endParaRPr lang="en-US"/>
        </a:p>
      </dgm:t>
    </dgm:pt>
    <dgm:pt modelId="{C52746C2-95E8-4C35-A91B-D145CC1BCE88}">
      <dgm:prSet/>
      <dgm:spPr/>
      <dgm:t>
        <a:bodyPr/>
        <a:lstStyle/>
        <a:p>
          <a:r>
            <a:rPr lang="en-US"/>
            <a:t>Trade-off between accuracy and fairness usually exists.</a:t>
          </a:r>
        </a:p>
      </dgm:t>
    </dgm:pt>
    <dgm:pt modelId="{B688D87C-ACB9-48F0-87CC-290CD047D58F}" type="parTrans" cxnId="{FB18393A-4E88-4552-801D-C290F57E9DC1}">
      <dgm:prSet/>
      <dgm:spPr/>
      <dgm:t>
        <a:bodyPr/>
        <a:lstStyle/>
        <a:p>
          <a:endParaRPr lang="en-US"/>
        </a:p>
      </dgm:t>
    </dgm:pt>
    <dgm:pt modelId="{5C72618D-ECDB-4B0A-AC72-0963E8F5D42E}" type="sibTrans" cxnId="{FB18393A-4E88-4552-801D-C290F57E9DC1}">
      <dgm:prSet/>
      <dgm:spPr/>
      <dgm:t>
        <a:bodyPr/>
        <a:lstStyle/>
        <a:p>
          <a:endParaRPr lang="en-US"/>
        </a:p>
      </dgm:t>
    </dgm:pt>
    <dgm:pt modelId="{D480BCFB-48EA-45EA-8B7A-53A2318F4144}">
      <dgm:prSet/>
      <dgm:spPr/>
      <dgm:t>
        <a:bodyPr/>
        <a:lstStyle/>
        <a:p>
          <a:r>
            <a:rPr lang="en-US"/>
            <a:t>Any two of the three group fairness definitions demographic parity, equalized odds, and predictive rate parity cannot be achieved at the same time.</a:t>
          </a:r>
        </a:p>
      </dgm:t>
    </dgm:pt>
    <dgm:pt modelId="{48F4D021-4F38-4A97-A30D-D2A1D11ED355}" type="parTrans" cxnId="{B9464DE4-CF5B-4CCF-8F58-3FF92F9FCAE6}">
      <dgm:prSet/>
      <dgm:spPr/>
      <dgm:t>
        <a:bodyPr/>
        <a:lstStyle/>
        <a:p>
          <a:endParaRPr lang="en-US"/>
        </a:p>
      </dgm:t>
    </dgm:pt>
    <dgm:pt modelId="{7A481F50-716E-4E04-B4F7-5D0797BE297E}" type="sibTrans" cxnId="{B9464DE4-CF5B-4CCF-8F58-3FF92F9FCAE6}">
      <dgm:prSet/>
      <dgm:spPr/>
      <dgm:t>
        <a:bodyPr/>
        <a:lstStyle/>
        <a:p>
          <a:endParaRPr lang="en-US"/>
        </a:p>
      </dgm:t>
    </dgm:pt>
    <dgm:pt modelId="{E47A8285-9C13-4F99-804F-D20234656D8C}">
      <dgm:prSet/>
      <dgm:spPr/>
      <dgm:t>
        <a:bodyPr/>
        <a:lstStyle/>
        <a:p>
          <a:r>
            <a:rPr lang="en-US"/>
            <a:t>It is not always possible to get labeled data and the measurement of target variables are not reliable and thus some scrutiny is required in defining and collecting a reliable target variable.</a:t>
          </a:r>
        </a:p>
      </dgm:t>
    </dgm:pt>
    <dgm:pt modelId="{169982CB-F460-4144-A4C2-DAEB7343D2EB}" type="parTrans" cxnId="{0E50D516-9D96-4676-AC58-DEB8A689FD89}">
      <dgm:prSet/>
      <dgm:spPr/>
      <dgm:t>
        <a:bodyPr/>
        <a:lstStyle/>
        <a:p>
          <a:endParaRPr lang="en-US"/>
        </a:p>
      </dgm:t>
    </dgm:pt>
    <dgm:pt modelId="{4AABA996-5009-488B-8624-B6AD27065CEC}" type="sibTrans" cxnId="{0E50D516-9D96-4676-AC58-DEB8A689FD89}">
      <dgm:prSet/>
      <dgm:spPr/>
      <dgm:t>
        <a:bodyPr/>
        <a:lstStyle/>
        <a:p>
          <a:endParaRPr lang="en-US"/>
        </a:p>
      </dgm:t>
    </dgm:pt>
    <dgm:pt modelId="{910BF5F3-55C1-44B4-9358-E548960CF5C7}">
      <dgm:prSet/>
      <dgm:spPr/>
      <dgm:t>
        <a:bodyPr/>
        <a:lstStyle/>
        <a:p>
          <a:r>
            <a:rPr lang="en-US"/>
            <a:t>Slowness of application handling large volume of data. </a:t>
          </a:r>
        </a:p>
      </dgm:t>
    </dgm:pt>
    <dgm:pt modelId="{C42495CD-87E8-45DE-AA59-15E86A7F49B7}" type="parTrans" cxnId="{C1EBE221-C89A-432F-9BD2-AAD594A2A026}">
      <dgm:prSet/>
      <dgm:spPr/>
      <dgm:t>
        <a:bodyPr/>
        <a:lstStyle/>
        <a:p>
          <a:endParaRPr lang="en-US"/>
        </a:p>
      </dgm:t>
    </dgm:pt>
    <dgm:pt modelId="{75C25104-8EDC-4B74-AFA2-70020F22759E}" type="sibTrans" cxnId="{C1EBE221-C89A-432F-9BD2-AAD594A2A026}">
      <dgm:prSet/>
      <dgm:spPr/>
      <dgm:t>
        <a:bodyPr/>
        <a:lstStyle/>
        <a:p>
          <a:endParaRPr lang="en-US"/>
        </a:p>
      </dgm:t>
    </dgm:pt>
    <dgm:pt modelId="{32A5717A-97A4-4B5B-8033-AEB63F0870E2}">
      <dgm:prSet/>
      <dgm:spPr/>
      <dgm:t>
        <a:bodyPr/>
        <a:lstStyle/>
        <a:p>
          <a:r>
            <a:rPr lang="en-US"/>
            <a:t>Fairness libraries support for managing large data volume in generating efficient outcome. </a:t>
          </a:r>
        </a:p>
      </dgm:t>
    </dgm:pt>
    <dgm:pt modelId="{7B696830-BE8F-4918-8983-CFE44133168C}" type="parTrans" cxnId="{D9834C82-7839-4C04-894C-B84A560EFB93}">
      <dgm:prSet/>
      <dgm:spPr/>
      <dgm:t>
        <a:bodyPr/>
        <a:lstStyle/>
        <a:p>
          <a:endParaRPr lang="en-US"/>
        </a:p>
      </dgm:t>
    </dgm:pt>
    <dgm:pt modelId="{FA92BC62-EFD9-4B5D-8AC0-96E555F79E4C}" type="sibTrans" cxnId="{D9834C82-7839-4C04-894C-B84A560EFB93}">
      <dgm:prSet/>
      <dgm:spPr/>
      <dgm:t>
        <a:bodyPr/>
        <a:lstStyle/>
        <a:p>
          <a:endParaRPr lang="en-US"/>
        </a:p>
      </dgm:t>
    </dgm:pt>
    <dgm:pt modelId="{86499CDA-B601-43F1-860E-8669CFF36C0A}" type="pres">
      <dgm:prSet presAssocID="{51CC68EE-2D4C-4C91-B3B0-4209EF9FFD23}" presName="vert0" presStyleCnt="0">
        <dgm:presLayoutVars>
          <dgm:dir/>
          <dgm:animOne val="branch"/>
          <dgm:animLvl val="lvl"/>
        </dgm:presLayoutVars>
      </dgm:prSet>
      <dgm:spPr/>
    </dgm:pt>
    <dgm:pt modelId="{2AB600AF-7929-42FA-B1A6-E8246536C5BF}" type="pres">
      <dgm:prSet presAssocID="{666F8C0F-9E51-41ED-9051-C028B3F4A53C}" presName="thickLine" presStyleLbl="alignNode1" presStyleIdx="0" presStyleCnt="6"/>
      <dgm:spPr/>
    </dgm:pt>
    <dgm:pt modelId="{0A260200-60AC-476A-AA28-5756BE61CAED}" type="pres">
      <dgm:prSet presAssocID="{666F8C0F-9E51-41ED-9051-C028B3F4A53C}" presName="horz1" presStyleCnt="0"/>
      <dgm:spPr/>
    </dgm:pt>
    <dgm:pt modelId="{69F64AD2-64AE-4E29-B03E-BC3D2CAA49EF}" type="pres">
      <dgm:prSet presAssocID="{666F8C0F-9E51-41ED-9051-C028B3F4A53C}" presName="tx1" presStyleLbl="revTx" presStyleIdx="0" presStyleCnt="6"/>
      <dgm:spPr/>
    </dgm:pt>
    <dgm:pt modelId="{F6DE1D81-8124-4E79-968C-D58284451380}" type="pres">
      <dgm:prSet presAssocID="{666F8C0F-9E51-41ED-9051-C028B3F4A53C}" presName="vert1" presStyleCnt="0"/>
      <dgm:spPr/>
    </dgm:pt>
    <dgm:pt modelId="{9BBC51C9-1C90-425D-9CEA-102CC6547C08}" type="pres">
      <dgm:prSet presAssocID="{C52746C2-95E8-4C35-A91B-D145CC1BCE88}" presName="thickLine" presStyleLbl="alignNode1" presStyleIdx="1" presStyleCnt="6"/>
      <dgm:spPr/>
    </dgm:pt>
    <dgm:pt modelId="{1F5E08F1-79FE-4715-9166-0DE915118B6D}" type="pres">
      <dgm:prSet presAssocID="{C52746C2-95E8-4C35-A91B-D145CC1BCE88}" presName="horz1" presStyleCnt="0"/>
      <dgm:spPr/>
    </dgm:pt>
    <dgm:pt modelId="{349D031B-9657-4077-94CD-4E88E47BA841}" type="pres">
      <dgm:prSet presAssocID="{C52746C2-95E8-4C35-A91B-D145CC1BCE88}" presName="tx1" presStyleLbl="revTx" presStyleIdx="1" presStyleCnt="6"/>
      <dgm:spPr/>
    </dgm:pt>
    <dgm:pt modelId="{BA7C69DF-E70F-4C46-B9C8-FC6801314834}" type="pres">
      <dgm:prSet presAssocID="{C52746C2-95E8-4C35-A91B-D145CC1BCE88}" presName="vert1" presStyleCnt="0"/>
      <dgm:spPr/>
    </dgm:pt>
    <dgm:pt modelId="{5BE85D55-69A1-400B-9D62-19A1A820DCDF}" type="pres">
      <dgm:prSet presAssocID="{D480BCFB-48EA-45EA-8B7A-53A2318F4144}" presName="thickLine" presStyleLbl="alignNode1" presStyleIdx="2" presStyleCnt="6"/>
      <dgm:spPr/>
    </dgm:pt>
    <dgm:pt modelId="{BD9C82AF-E946-4AEB-8148-914B8F04F33B}" type="pres">
      <dgm:prSet presAssocID="{D480BCFB-48EA-45EA-8B7A-53A2318F4144}" presName="horz1" presStyleCnt="0"/>
      <dgm:spPr/>
    </dgm:pt>
    <dgm:pt modelId="{A0C76D71-94C7-47EF-9B65-357EA3079F7D}" type="pres">
      <dgm:prSet presAssocID="{D480BCFB-48EA-45EA-8B7A-53A2318F4144}" presName="tx1" presStyleLbl="revTx" presStyleIdx="2" presStyleCnt="6"/>
      <dgm:spPr/>
    </dgm:pt>
    <dgm:pt modelId="{5B3FFEE9-5AC3-445D-9B8C-7256FFF466F7}" type="pres">
      <dgm:prSet presAssocID="{D480BCFB-48EA-45EA-8B7A-53A2318F4144}" presName="vert1" presStyleCnt="0"/>
      <dgm:spPr/>
    </dgm:pt>
    <dgm:pt modelId="{06D80524-17B3-4777-BAAF-3CCBD3219ABC}" type="pres">
      <dgm:prSet presAssocID="{E47A8285-9C13-4F99-804F-D20234656D8C}" presName="thickLine" presStyleLbl="alignNode1" presStyleIdx="3" presStyleCnt="6"/>
      <dgm:spPr/>
    </dgm:pt>
    <dgm:pt modelId="{520C05FD-1714-4D7E-9610-175A50E70E88}" type="pres">
      <dgm:prSet presAssocID="{E47A8285-9C13-4F99-804F-D20234656D8C}" presName="horz1" presStyleCnt="0"/>
      <dgm:spPr/>
    </dgm:pt>
    <dgm:pt modelId="{BF351988-7E4A-4830-A1B9-7BC20D55323A}" type="pres">
      <dgm:prSet presAssocID="{E47A8285-9C13-4F99-804F-D20234656D8C}" presName="tx1" presStyleLbl="revTx" presStyleIdx="3" presStyleCnt="6"/>
      <dgm:spPr/>
    </dgm:pt>
    <dgm:pt modelId="{E0073203-9E68-463E-B07E-00B945CEC4A9}" type="pres">
      <dgm:prSet presAssocID="{E47A8285-9C13-4F99-804F-D20234656D8C}" presName="vert1" presStyleCnt="0"/>
      <dgm:spPr/>
    </dgm:pt>
    <dgm:pt modelId="{6C52D2FA-D8DE-4D88-9A14-B56D5C522BD9}" type="pres">
      <dgm:prSet presAssocID="{910BF5F3-55C1-44B4-9358-E548960CF5C7}" presName="thickLine" presStyleLbl="alignNode1" presStyleIdx="4" presStyleCnt="6"/>
      <dgm:spPr/>
    </dgm:pt>
    <dgm:pt modelId="{8C1787FA-0194-4CBC-BB22-4B80E23C741E}" type="pres">
      <dgm:prSet presAssocID="{910BF5F3-55C1-44B4-9358-E548960CF5C7}" presName="horz1" presStyleCnt="0"/>
      <dgm:spPr/>
    </dgm:pt>
    <dgm:pt modelId="{9022F091-EA27-4BB7-933D-82981542E338}" type="pres">
      <dgm:prSet presAssocID="{910BF5F3-55C1-44B4-9358-E548960CF5C7}" presName="tx1" presStyleLbl="revTx" presStyleIdx="4" presStyleCnt="6"/>
      <dgm:spPr/>
    </dgm:pt>
    <dgm:pt modelId="{51EA4151-BEF6-4843-945B-402D7B0C3B93}" type="pres">
      <dgm:prSet presAssocID="{910BF5F3-55C1-44B4-9358-E548960CF5C7}" presName="vert1" presStyleCnt="0"/>
      <dgm:spPr/>
    </dgm:pt>
    <dgm:pt modelId="{F2E3957F-DC78-4C26-B1F8-5F356C933AFC}" type="pres">
      <dgm:prSet presAssocID="{32A5717A-97A4-4B5B-8033-AEB63F0870E2}" presName="thickLine" presStyleLbl="alignNode1" presStyleIdx="5" presStyleCnt="6"/>
      <dgm:spPr/>
    </dgm:pt>
    <dgm:pt modelId="{84124B9B-CAF4-4B4A-A900-2C057A0631AD}" type="pres">
      <dgm:prSet presAssocID="{32A5717A-97A4-4B5B-8033-AEB63F0870E2}" presName="horz1" presStyleCnt="0"/>
      <dgm:spPr/>
    </dgm:pt>
    <dgm:pt modelId="{C61053C6-E95C-4E79-AC82-CA215A4A4EC2}" type="pres">
      <dgm:prSet presAssocID="{32A5717A-97A4-4B5B-8033-AEB63F0870E2}" presName="tx1" presStyleLbl="revTx" presStyleIdx="5" presStyleCnt="6"/>
      <dgm:spPr/>
    </dgm:pt>
    <dgm:pt modelId="{B1C32B47-9E8A-4EF6-8271-3F8C712A6548}" type="pres">
      <dgm:prSet presAssocID="{32A5717A-97A4-4B5B-8033-AEB63F0870E2}" presName="vert1" presStyleCnt="0"/>
      <dgm:spPr/>
    </dgm:pt>
  </dgm:ptLst>
  <dgm:cxnLst>
    <dgm:cxn modelId="{DE97010E-6A97-4F4B-8440-01A0524029F1}" type="presOf" srcId="{32A5717A-97A4-4B5B-8033-AEB63F0870E2}" destId="{C61053C6-E95C-4E79-AC82-CA215A4A4EC2}" srcOrd="0" destOrd="0" presId="urn:microsoft.com/office/officeart/2008/layout/LinedList"/>
    <dgm:cxn modelId="{0E50D516-9D96-4676-AC58-DEB8A689FD89}" srcId="{51CC68EE-2D4C-4C91-B3B0-4209EF9FFD23}" destId="{E47A8285-9C13-4F99-804F-D20234656D8C}" srcOrd="3" destOrd="0" parTransId="{169982CB-F460-4144-A4C2-DAEB7343D2EB}" sibTransId="{4AABA996-5009-488B-8624-B6AD27065CEC}"/>
    <dgm:cxn modelId="{C1EBE221-C89A-432F-9BD2-AAD594A2A026}" srcId="{51CC68EE-2D4C-4C91-B3B0-4209EF9FFD23}" destId="{910BF5F3-55C1-44B4-9358-E548960CF5C7}" srcOrd="4" destOrd="0" parTransId="{C42495CD-87E8-45DE-AA59-15E86A7F49B7}" sibTransId="{75C25104-8EDC-4B74-AFA2-70020F22759E}"/>
    <dgm:cxn modelId="{FB18393A-4E88-4552-801D-C290F57E9DC1}" srcId="{51CC68EE-2D4C-4C91-B3B0-4209EF9FFD23}" destId="{C52746C2-95E8-4C35-A91B-D145CC1BCE88}" srcOrd="1" destOrd="0" parTransId="{B688D87C-ACB9-48F0-87CC-290CD047D58F}" sibTransId="{5C72618D-ECDB-4B0A-AC72-0963E8F5D42E}"/>
    <dgm:cxn modelId="{CF40AC6E-785E-4EB6-9B22-3700BB5E9270}" srcId="{51CC68EE-2D4C-4C91-B3B0-4209EF9FFD23}" destId="{666F8C0F-9E51-41ED-9051-C028B3F4A53C}" srcOrd="0" destOrd="0" parTransId="{131206D3-AD6E-4E1A-93AE-D7DFF296AC18}" sibTransId="{F72227D7-AFF0-44A1-9B67-DFC1A9D7BEF7}"/>
    <dgm:cxn modelId="{B8E5AA76-845A-417A-A6BB-1C889606B986}" type="presOf" srcId="{E47A8285-9C13-4F99-804F-D20234656D8C}" destId="{BF351988-7E4A-4830-A1B9-7BC20D55323A}" srcOrd="0" destOrd="0" presId="urn:microsoft.com/office/officeart/2008/layout/LinedList"/>
    <dgm:cxn modelId="{F4593680-E5CE-4EEB-ACCB-9D5D46C96B10}" type="presOf" srcId="{C52746C2-95E8-4C35-A91B-D145CC1BCE88}" destId="{349D031B-9657-4077-94CD-4E88E47BA841}" srcOrd="0" destOrd="0" presId="urn:microsoft.com/office/officeart/2008/layout/LinedList"/>
    <dgm:cxn modelId="{D9834C82-7839-4C04-894C-B84A560EFB93}" srcId="{51CC68EE-2D4C-4C91-B3B0-4209EF9FFD23}" destId="{32A5717A-97A4-4B5B-8033-AEB63F0870E2}" srcOrd="5" destOrd="0" parTransId="{7B696830-BE8F-4918-8983-CFE44133168C}" sibTransId="{FA92BC62-EFD9-4B5D-8AC0-96E555F79E4C}"/>
    <dgm:cxn modelId="{612E6E95-C7F6-444D-8F53-B77B9FE2D732}" type="presOf" srcId="{666F8C0F-9E51-41ED-9051-C028B3F4A53C}" destId="{69F64AD2-64AE-4E29-B03E-BC3D2CAA49EF}" srcOrd="0" destOrd="0" presId="urn:microsoft.com/office/officeart/2008/layout/LinedList"/>
    <dgm:cxn modelId="{F1A4F998-10A2-4A9E-BE49-6B1BAD224E45}" type="presOf" srcId="{910BF5F3-55C1-44B4-9358-E548960CF5C7}" destId="{9022F091-EA27-4BB7-933D-82981542E338}" srcOrd="0" destOrd="0" presId="urn:microsoft.com/office/officeart/2008/layout/LinedList"/>
    <dgm:cxn modelId="{11D3F2D2-02DA-4DB9-91BC-89FCC2F855AA}" type="presOf" srcId="{D480BCFB-48EA-45EA-8B7A-53A2318F4144}" destId="{A0C76D71-94C7-47EF-9B65-357EA3079F7D}" srcOrd="0" destOrd="0" presId="urn:microsoft.com/office/officeart/2008/layout/LinedList"/>
    <dgm:cxn modelId="{B9464DE4-CF5B-4CCF-8F58-3FF92F9FCAE6}" srcId="{51CC68EE-2D4C-4C91-B3B0-4209EF9FFD23}" destId="{D480BCFB-48EA-45EA-8B7A-53A2318F4144}" srcOrd="2" destOrd="0" parTransId="{48F4D021-4F38-4A97-A30D-D2A1D11ED355}" sibTransId="{7A481F50-716E-4E04-B4F7-5D0797BE297E}"/>
    <dgm:cxn modelId="{B43E81FD-5864-4FAB-9E66-D3518D94D84B}" type="presOf" srcId="{51CC68EE-2D4C-4C91-B3B0-4209EF9FFD23}" destId="{86499CDA-B601-43F1-860E-8669CFF36C0A}" srcOrd="0" destOrd="0" presId="urn:microsoft.com/office/officeart/2008/layout/LinedList"/>
    <dgm:cxn modelId="{56589750-5061-4A76-8C3F-F707ACFEF6F4}" type="presParOf" srcId="{86499CDA-B601-43F1-860E-8669CFF36C0A}" destId="{2AB600AF-7929-42FA-B1A6-E8246536C5BF}" srcOrd="0" destOrd="0" presId="urn:microsoft.com/office/officeart/2008/layout/LinedList"/>
    <dgm:cxn modelId="{C6BA2BE9-E1A1-46F1-8D3B-AFFC16EE88BA}" type="presParOf" srcId="{86499CDA-B601-43F1-860E-8669CFF36C0A}" destId="{0A260200-60AC-476A-AA28-5756BE61CAED}" srcOrd="1" destOrd="0" presId="urn:microsoft.com/office/officeart/2008/layout/LinedList"/>
    <dgm:cxn modelId="{4415A6EB-5C44-452A-B5A9-C5277126242F}" type="presParOf" srcId="{0A260200-60AC-476A-AA28-5756BE61CAED}" destId="{69F64AD2-64AE-4E29-B03E-BC3D2CAA49EF}" srcOrd="0" destOrd="0" presId="urn:microsoft.com/office/officeart/2008/layout/LinedList"/>
    <dgm:cxn modelId="{91858078-F682-423A-9737-AB93EB2A1850}" type="presParOf" srcId="{0A260200-60AC-476A-AA28-5756BE61CAED}" destId="{F6DE1D81-8124-4E79-968C-D58284451380}" srcOrd="1" destOrd="0" presId="urn:microsoft.com/office/officeart/2008/layout/LinedList"/>
    <dgm:cxn modelId="{87494BB9-9CC4-4837-AD6A-2B761FFFE76D}" type="presParOf" srcId="{86499CDA-B601-43F1-860E-8669CFF36C0A}" destId="{9BBC51C9-1C90-425D-9CEA-102CC6547C08}" srcOrd="2" destOrd="0" presId="urn:microsoft.com/office/officeart/2008/layout/LinedList"/>
    <dgm:cxn modelId="{020FCAA9-5D76-44A4-B577-43E2EFF72119}" type="presParOf" srcId="{86499CDA-B601-43F1-860E-8669CFF36C0A}" destId="{1F5E08F1-79FE-4715-9166-0DE915118B6D}" srcOrd="3" destOrd="0" presId="urn:microsoft.com/office/officeart/2008/layout/LinedList"/>
    <dgm:cxn modelId="{B99193BC-6181-41FB-A42A-B189D1D660BC}" type="presParOf" srcId="{1F5E08F1-79FE-4715-9166-0DE915118B6D}" destId="{349D031B-9657-4077-94CD-4E88E47BA841}" srcOrd="0" destOrd="0" presId="urn:microsoft.com/office/officeart/2008/layout/LinedList"/>
    <dgm:cxn modelId="{3F2F24CA-729E-45CB-B2BB-D540D8F8CBC4}" type="presParOf" srcId="{1F5E08F1-79FE-4715-9166-0DE915118B6D}" destId="{BA7C69DF-E70F-4C46-B9C8-FC6801314834}" srcOrd="1" destOrd="0" presId="urn:microsoft.com/office/officeart/2008/layout/LinedList"/>
    <dgm:cxn modelId="{5AB1E7D4-0127-4F8E-8824-BCB84547400E}" type="presParOf" srcId="{86499CDA-B601-43F1-860E-8669CFF36C0A}" destId="{5BE85D55-69A1-400B-9D62-19A1A820DCDF}" srcOrd="4" destOrd="0" presId="urn:microsoft.com/office/officeart/2008/layout/LinedList"/>
    <dgm:cxn modelId="{BFC8CACA-A94F-40BD-93F7-28652D9729D6}" type="presParOf" srcId="{86499CDA-B601-43F1-860E-8669CFF36C0A}" destId="{BD9C82AF-E946-4AEB-8148-914B8F04F33B}" srcOrd="5" destOrd="0" presId="urn:microsoft.com/office/officeart/2008/layout/LinedList"/>
    <dgm:cxn modelId="{3E6DEB6F-4982-4E79-B4AB-E4961BF0DEA9}" type="presParOf" srcId="{BD9C82AF-E946-4AEB-8148-914B8F04F33B}" destId="{A0C76D71-94C7-47EF-9B65-357EA3079F7D}" srcOrd="0" destOrd="0" presId="urn:microsoft.com/office/officeart/2008/layout/LinedList"/>
    <dgm:cxn modelId="{D3466FF1-A8D3-4CF5-B5F0-E46FE90499C5}" type="presParOf" srcId="{BD9C82AF-E946-4AEB-8148-914B8F04F33B}" destId="{5B3FFEE9-5AC3-445D-9B8C-7256FFF466F7}" srcOrd="1" destOrd="0" presId="urn:microsoft.com/office/officeart/2008/layout/LinedList"/>
    <dgm:cxn modelId="{33FA6BA6-0FCC-4D8D-9762-4BE9A1B450C3}" type="presParOf" srcId="{86499CDA-B601-43F1-860E-8669CFF36C0A}" destId="{06D80524-17B3-4777-BAAF-3CCBD3219ABC}" srcOrd="6" destOrd="0" presId="urn:microsoft.com/office/officeart/2008/layout/LinedList"/>
    <dgm:cxn modelId="{3B6331DA-5FB7-418F-B96B-C3C732FC486E}" type="presParOf" srcId="{86499CDA-B601-43F1-860E-8669CFF36C0A}" destId="{520C05FD-1714-4D7E-9610-175A50E70E88}" srcOrd="7" destOrd="0" presId="urn:microsoft.com/office/officeart/2008/layout/LinedList"/>
    <dgm:cxn modelId="{74B7AC15-5E10-4A82-9F64-6DAA75BAC7F5}" type="presParOf" srcId="{520C05FD-1714-4D7E-9610-175A50E70E88}" destId="{BF351988-7E4A-4830-A1B9-7BC20D55323A}" srcOrd="0" destOrd="0" presId="urn:microsoft.com/office/officeart/2008/layout/LinedList"/>
    <dgm:cxn modelId="{70C42188-F164-4C7A-B801-AFA9D722EBCE}" type="presParOf" srcId="{520C05FD-1714-4D7E-9610-175A50E70E88}" destId="{E0073203-9E68-463E-B07E-00B945CEC4A9}" srcOrd="1" destOrd="0" presId="urn:microsoft.com/office/officeart/2008/layout/LinedList"/>
    <dgm:cxn modelId="{7EAC754D-2F25-405C-9EAE-9B6CC19FA87E}" type="presParOf" srcId="{86499CDA-B601-43F1-860E-8669CFF36C0A}" destId="{6C52D2FA-D8DE-4D88-9A14-B56D5C522BD9}" srcOrd="8" destOrd="0" presId="urn:microsoft.com/office/officeart/2008/layout/LinedList"/>
    <dgm:cxn modelId="{C816AB0A-D825-4585-89AE-E4F418007DFF}" type="presParOf" srcId="{86499CDA-B601-43F1-860E-8669CFF36C0A}" destId="{8C1787FA-0194-4CBC-BB22-4B80E23C741E}" srcOrd="9" destOrd="0" presId="urn:microsoft.com/office/officeart/2008/layout/LinedList"/>
    <dgm:cxn modelId="{DB6D2888-5D88-407D-93F3-463602B82693}" type="presParOf" srcId="{8C1787FA-0194-4CBC-BB22-4B80E23C741E}" destId="{9022F091-EA27-4BB7-933D-82981542E338}" srcOrd="0" destOrd="0" presId="urn:microsoft.com/office/officeart/2008/layout/LinedList"/>
    <dgm:cxn modelId="{9CB9700C-45DD-4F46-BFBE-7014BB09ADCA}" type="presParOf" srcId="{8C1787FA-0194-4CBC-BB22-4B80E23C741E}" destId="{51EA4151-BEF6-4843-945B-402D7B0C3B93}" srcOrd="1" destOrd="0" presId="urn:microsoft.com/office/officeart/2008/layout/LinedList"/>
    <dgm:cxn modelId="{CF6A81AA-21C3-46FA-859F-E8FC2C20FE2E}" type="presParOf" srcId="{86499CDA-B601-43F1-860E-8669CFF36C0A}" destId="{F2E3957F-DC78-4C26-B1F8-5F356C933AFC}" srcOrd="10" destOrd="0" presId="urn:microsoft.com/office/officeart/2008/layout/LinedList"/>
    <dgm:cxn modelId="{7289C555-E7CF-4CA2-9FE0-231F92E8F7D4}" type="presParOf" srcId="{86499CDA-B601-43F1-860E-8669CFF36C0A}" destId="{84124B9B-CAF4-4B4A-A900-2C057A0631AD}" srcOrd="11" destOrd="0" presId="urn:microsoft.com/office/officeart/2008/layout/LinedList"/>
    <dgm:cxn modelId="{E6298CD7-EDF4-4611-B046-25AC373E174A}" type="presParOf" srcId="{84124B9B-CAF4-4B4A-A900-2C057A0631AD}" destId="{C61053C6-E95C-4E79-AC82-CA215A4A4EC2}" srcOrd="0" destOrd="0" presId="urn:microsoft.com/office/officeart/2008/layout/LinedList"/>
    <dgm:cxn modelId="{A70067BD-E12E-42DC-A153-672582BE494C}" type="presParOf" srcId="{84124B9B-CAF4-4B4A-A900-2C057A0631AD}" destId="{B1C32B47-9E8A-4EF6-8271-3F8C712A65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E7C6F-4419-4C7F-AC44-6EDB61132C06}">
      <dsp:nvSpPr>
        <dsp:cNvPr id="0" name=""/>
        <dsp:cNvSpPr/>
      </dsp:nvSpPr>
      <dsp:spPr>
        <a:xfrm>
          <a:off x="0" y="338289"/>
          <a:ext cx="6683374" cy="1444949"/>
        </a:xfrm>
        <a:prstGeom prst="roundRect">
          <a:avLst/>
        </a:prstGeom>
        <a:solidFill>
          <a:srgbClr val="0070C0"/>
        </a:soli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Equality of opportunity in supervised learning </a:t>
          </a:r>
        </a:p>
      </dsp:txBody>
      <dsp:txXfrm>
        <a:off x="70537" y="408826"/>
        <a:ext cx="6542300" cy="1303875"/>
      </dsp:txXfrm>
    </dsp:sp>
    <dsp:sp modelId="{E349ACE3-D827-4153-BD3C-C9A0D7286398}">
      <dsp:nvSpPr>
        <dsp:cNvPr id="0" name=""/>
        <dsp:cNvSpPr/>
      </dsp:nvSpPr>
      <dsp:spPr>
        <a:xfrm>
          <a:off x="0" y="1783239"/>
          <a:ext cx="6683374" cy="316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197"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US" sz="1800" kern="1200"/>
        </a:p>
        <a:p>
          <a:pPr marL="171450" lvl="1" indent="-171450" algn="l" defTabSz="800100">
            <a:lnSpc>
              <a:spcPct val="90000"/>
            </a:lnSpc>
            <a:spcBef>
              <a:spcPct val="0"/>
            </a:spcBef>
            <a:spcAft>
              <a:spcPct val="20000"/>
            </a:spcAft>
            <a:buChar char="•"/>
          </a:pPr>
          <a:r>
            <a:rPr lang="en-US" sz="1800" kern="1200" dirty="0"/>
            <a:t>Derive a binary predictor or real value scores which are discriminatory in nature.</a:t>
          </a:r>
        </a:p>
        <a:p>
          <a:pPr marL="171450" lvl="1" indent="-171450" algn="l" defTabSz="800100">
            <a:lnSpc>
              <a:spcPct val="90000"/>
            </a:lnSpc>
            <a:spcBef>
              <a:spcPct val="0"/>
            </a:spcBef>
            <a:spcAft>
              <a:spcPct val="20000"/>
            </a:spcAft>
            <a:buChar char="•"/>
          </a:pPr>
          <a:r>
            <a:rPr lang="en-US" sz="1800" kern="1200" dirty="0"/>
            <a:t>In the post processing a non discriminatory predictor is obtained rather than changing the training process.</a:t>
          </a:r>
        </a:p>
        <a:p>
          <a:pPr marL="171450" lvl="1" indent="-171450" algn="l" defTabSz="800100">
            <a:lnSpc>
              <a:spcPct val="90000"/>
            </a:lnSpc>
            <a:spcBef>
              <a:spcPct val="0"/>
            </a:spcBef>
            <a:spcAft>
              <a:spcPct val="20000"/>
            </a:spcAft>
            <a:buChar char="•"/>
          </a:pPr>
          <a:r>
            <a:rPr lang="en-US" sz="1800" kern="1200" dirty="0"/>
            <a:t>The predictor gives some values and a result is obtained by thresholding those values.  Set of ten values(1-10) obtained from the predictor, thresholding is done to obtain if the criminal will again commit a crime or not.</a:t>
          </a:r>
        </a:p>
        <a:p>
          <a:pPr marL="171450" lvl="1" indent="-171450" algn="l" defTabSz="800100">
            <a:lnSpc>
              <a:spcPct val="90000"/>
            </a:lnSpc>
            <a:spcBef>
              <a:spcPct val="0"/>
            </a:spcBef>
            <a:spcAft>
              <a:spcPct val="20000"/>
            </a:spcAft>
            <a:buChar char="•"/>
          </a:pPr>
          <a:r>
            <a:rPr lang="en-US" sz="1800" kern="1200" dirty="0"/>
            <a:t>Classifier is made to follow the notion of fairness as per the thresholds. Classified Data can be seen if it is biased towards a certain feature and if it is, we can apply our algorithm so that the threshold values follows our notion of fairness. </a:t>
          </a:r>
        </a:p>
      </dsp:txBody>
      <dsp:txXfrm>
        <a:off x="0" y="1783239"/>
        <a:ext cx="6683374" cy="3161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11B02-B438-4512-923A-EF8C658CC320}">
      <dsp:nvSpPr>
        <dsp:cNvPr id="0" name=""/>
        <dsp:cNvSpPr/>
      </dsp:nvSpPr>
      <dsp:spPr>
        <a:xfrm>
          <a:off x="0" y="2249"/>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0393F33D-059B-4363-9C4B-B9E3C8B69993}">
      <dsp:nvSpPr>
        <dsp:cNvPr id="0" name=""/>
        <dsp:cNvSpPr/>
      </dsp:nvSpPr>
      <dsp:spPr>
        <a:xfrm>
          <a:off x="0" y="2249"/>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baseline="0"/>
            <a:t>A non discriminatory predictor is derived from a binary derived predictor.</a:t>
          </a:r>
          <a:endParaRPr lang="en-US" sz="1600" kern="1200"/>
        </a:p>
      </dsp:txBody>
      <dsp:txXfrm>
        <a:off x="0" y="2249"/>
        <a:ext cx="6683374" cy="767071"/>
      </dsp:txXfrm>
    </dsp:sp>
    <dsp:sp modelId="{EBE1F9EE-59A0-425E-9227-6DA7786D0BDF}">
      <dsp:nvSpPr>
        <dsp:cNvPr id="0" name=""/>
        <dsp:cNvSpPr/>
      </dsp:nvSpPr>
      <dsp:spPr>
        <a:xfrm>
          <a:off x="0" y="769320"/>
          <a:ext cx="6683374" cy="0"/>
        </a:xfrm>
        <a:prstGeom prst="line">
          <a:avLst/>
        </a:prstGeom>
        <a:gradFill rotWithShape="0">
          <a:gsLst>
            <a:gs pos="0">
              <a:schemeClr val="accent2">
                <a:hueOff val="-874839"/>
                <a:satOff val="-1684"/>
                <a:lumOff val="118"/>
                <a:alphaOff val="0"/>
                <a:tint val="94000"/>
                <a:satMod val="100000"/>
                <a:lumMod val="108000"/>
              </a:schemeClr>
            </a:gs>
            <a:gs pos="50000">
              <a:schemeClr val="accent2">
                <a:hueOff val="-874839"/>
                <a:satOff val="-1684"/>
                <a:lumOff val="118"/>
                <a:alphaOff val="0"/>
                <a:tint val="98000"/>
                <a:shade val="100000"/>
                <a:satMod val="100000"/>
                <a:lumMod val="100000"/>
              </a:schemeClr>
            </a:gs>
            <a:gs pos="100000">
              <a:schemeClr val="accent2">
                <a:hueOff val="-874839"/>
                <a:satOff val="-1684"/>
                <a:lumOff val="118"/>
                <a:alphaOff val="0"/>
                <a:shade val="72000"/>
                <a:satMod val="120000"/>
                <a:lumMod val="100000"/>
              </a:schemeClr>
            </a:gs>
          </a:gsLst>
          <a:lin ang="5400000" scaled="0"/>
        </a:gradFill>
        <a:ln w="9525" cap="flat" cmpd="sng" algn="ctr">
          <a:solidFill>
            <a:schemeClr val="accent2">
              <a:hueOff val="-874839"/>
              <a:satOff val="-1684"/>
              <a:lumOff val="11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524C24F7-29C5-4E39-9F85-65E635426667}">
      <dsp:nvSpPr>
        <dsp:cNvPr id="0" name=""/>
        <dsp:cNvSpPr/>
      </dsp:nvSpPr>
      <dsp:spPr>
        <a:xfrm>
          <a:off x="0" y="769320"/>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baseline="0"/>
            <a:t>The derived predictor </a:t>
          </a:r>
          <a:r>
            <a:rPr lang="en-US" sz="1600" kern="1200" baseline="0"/>
            <a:t>derived from a random variables (scores) and the protected attribute (race)</a:t>
          </a:r>
          <a:r>
            <a:rPr lang="en-IN" sz="1600" kern="1200" baseline="0"/>
            <a:t> depends on protected binary attribute and binary predictor thus it only depends on four parameters (all possible combinations). </a:t>
          </a:r>
          <a:endParaRPr lang="en-US" sz="1600" kern="1200"/>
        </a:p>
      </dsp:txBody>
      <dsp:txXfrm>
        <a:off x="0" y="769320"/>
        <a:ext cx="6683374" cy="767071"/>
      </dsp:txXfrm>
    </dsp:sp>
    <dsp:sp modelId="{2127AE3B-D688-42EC-9BE6-962F28B7013D}">
      <dsp:nvSpPr>
        <dsp:cNvPr id="0" name=""/>
        <dsp:cNvSpPr/>
      </dsp:nvSpPr>
      <dsp:spPr>
        <a:xfrm>
          <a:off x="0" y="1536391"/>
          <a:ext cx="6683374" cy="0"/>
        </a:xfrm>
        <a:prstGeom prst="line">
          <a:avLst/>
        </a:prstGeom>
        <a:gradFill rotWithShape="0">
          <a:gsLst>
            <a:gs pos="0">
              <a:schemeClr val="accent2">
                <a:hueOff val="-1749677"/>
                <a:satOff val="-3368"/>
                <a:lumOff val="235"/>
                <a:alphaOff val="0"/>
                <a:tint val="94000"/>
                <a:satMod val="100000"/>
                <a:lumMod val="108000"/>
              </a:schemeClr>
            </a:gs>
            <a:gs pos="50000">
              <a:schemeClr val="accent2">
                <a:hueOff val="-1749677"/>
                <a:satOff val="-3368"/>
                <a:lumOff val="235"/>
                <a:alphaOff val="0"/>
                <a:tint val="98000"/>
                <a:shade val="100000"/>
                <a:satMod val="100000"/>
                <a:lumMod val="100000"/>
              </a:schemeClr>
            </a:gs>
            <a:gs pos="100000">
              <a:schemeClr val="accent2">
                <a:hueOff val="-1749677"/>
                <a:satOff val="-3368"/>
                <a:lumOff val="235"/>
                <a:alphaOff val="0"/>
                <a:shade val="72000"/>
                <a:satMod val="120000"/>
                <a:lumMod val="100000"/>
              </a:schemeClr>
            </a:gs>
          </a:gsLst>
          <a:lin ang="5400000" scaled="0"/>
        </a:gradFill>
        <a:ln w="9525" cap="flat" cmpd="sng" algn="ctr">
          <a:solidFill>
            <a:schemeClr val="accent2">
              <a:hueOff val="-1749677"/>
              <a:satOff val="-3368"/>
              <a:lumOff val="23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3F4FD1C1-3BB6-44AA-A948-01D4603ACB2A}">
      <dsp:nvSpPr>
        <dsp:cNvPr id="0" name=""/>
        <dsp:cNvSpPr/>
      </dsp:nvSpPr>
      <dsp:spPr>
        <a:xfrm>
          <a:off x="0" y="1536391"/>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baseline="0"/>
            <a:t>Parameters leading to points om convex hull.</a:t>
          </a:r>
          <a:endParaRPr lang="en-US" sz="1600" kern="1200"/>
        </a:p>
      </dsp:txBody>
      <dsp:txXfrm>
        <a:off x="0" y="1536391"/>
        <a:ext cx="6683374" cy="767071"/>
      </dsp:txXfrm>
    </dsp:sp>
    <dsp:sp modelId="{26499CA8-203C-4C08-8137-D1B7D96E5F1B}">
      <dsp:nvSpPr>
        <dsp:cNvPr id="0" name=""/>
        <dsp:cNvSpPr/>
      </dsp:nvSpPr>
      <dsp:spPr>
        <a:xfrm>
          <a:off x="0" y="2303462"/>
          <a:ext cx="6683374" cy="0"/>
        </a:xfrm>
        <a:prstGeom prst="line">
          <a:avLst/>
        </a:prstGeom>
        <a:gradFill rotWithShape="0">
          <a:gsLst>
            <a:gs pos="0">
              <a:schemeClr val="accent2">
                <a:hueOff val="-2624515"/>
                <a:satOff val="-5052"/>
                <a:lumOff val="353"/>
                <a:alphaOff val="0"/>
                <a:tint val="94000"/>
                <a:satMod val="100000"/>
                <a:lumMod val="108000"/>
              </a:schemeClr>
            </a:gs>
            <a:gs pos="50000">
              <a:schemeClr val="accent2">
                <a:hueOff val="-2624515"/>
                <a:satOff val="-5052"/>
                <a:lumOff val="353"/>
                <a:alphaOff val="0"/>
                <a:tint val="98000"/>
                <a:shade val="100000"/>
                <a:satMod val="100000"/>
                <a:lumMod val="100000"/>
              </a:schemeClr>
            </a:gs>
            <a:gs pos="100000">
              <a:schemeClr val="accent2">
                <a:hueOff val="-2624515"/>
                <a:satOff val="-5052"/>
                <a:lumOff val="353"/>
                <a:alphaOff val="0"/>
                <a:shade val="72000"/>
                <a:satMod val="120000"/>
                <a:lumMod val="100000"/>
              </a:schemeClr>
            </a:gs>
          </a:gsLst>
          <a:lin ang="5400000" scaled="0"/>
        </a:gradFill>
        <a:ln w="9525" cap="flat" cmpd="sng" algn="ctr">
          <a:solidFill>
            <a:schemeClr val="accent2">
              <a:hueOff val="-2624515"/>
              <a:satOff val="-5052"/>
              <a:lumOff val="353"/>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0F98D912-7C33-46A8-ADC9-C7FC7C381094}">
      <dsp:nvSpPr>
        <dsp:cNvPr id="0" name=""/>
        <dsp:cNvSpPr/>
      </dsp:nvSpPr>
      <dsp:spPr>
        <a:xfrm>
          <a:off x="0" y="2303462"/>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baseline="0"/>
            <a:t>Predictor should satisfy equalized odds and equal opportunity.</a:t>
          </a:r>
          <a:endParaRPr lang="en-US" sz="1600" kern="1200"/>
        </a:p>
      </dsp:txBody>
      <dsp:txXfrm>
        <a:off x="0" y="2303462"/>
        <a:ext cx="6683374" cy="767071"/>
      </dsp:txXfrm>
    </dsp:sp>
    <dsp:sp modelId="{FC61BF37-5A58-4B32-9D4B-A7A28947C3F7}">
      <dsp:nvSpPr>
        <dsp:cNvPr id="0" name=""/>
        <dsp:cNvSpPr/>
      </dsp:nvSpPr>
      <dsp:spPr>
        <a:xfrm>
          <a:off x="0" y="3070533"/>
          <a:ext cx="6683374" cy="0"/>
        </a:xfrm>
        <a:prstGeom prst="line">
          <a:avLst/>
        </a:prstGeom>
        <a:gradFill rotWithShape="0">
          <a:gsLst>
            <a:gs pos="0">
              <a:schemeClr val="accent2">
                <a:hueOff val="-3499354"/>
                <a:satOff val="-6736"/>
                <a:lumOff val="470"/>
                <a:alphaOff val="0"/>
                <a:tint val="94000"/>
                <a:satMod val="100000"/>
                <a:lumMod val="108000"/>
              </a:schemeClr>
            </a:gs>
            <a:gs pos="50000">
              <a:schemeClr val="accent2">
                <a:hueOff val="-3499354"/>
                <a:satOff val="-6736"/>
                <a:lumOff val="470"/>
                <a:alphaOff val="0"/>
                <a:tint val="98000"/>
                <a:shade val="100000"/>
                <a:satMod val="100000"/>
                <a:lumMod val="100000"/>
              </a:schemeClr>
            </a:gs>
            <a:gs pos="100000">
              <a:schemeClr val="accent2">
                <a:hueOff val="-3499354"/>
                <a:satOff val="-6736"/>
                <a:lumOff val="470"/>
                <a:alphaOff val="0"/>
                <a:shade val="72000"/>
                <a:satMod val="120000"/>
                <a:lumMod val="100000"/>
              </a:schemeClr>
            </a:gs>
          </a:gsLst>
          <a:lin ang="5400000" scaled="0"/>
        </a:gradFill>
        <a:ln w="9525" cap="flat" cmpd="sng" algn="ctr">
          <a:solidFill>
            <a:schemeClr val="accent2">
              <a:hueOff val="-3499354"/>
              <a:satOff val="-6736"/>
              <a:lumOff val="47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F023AC9-8A37-403A-97B9-D410B78956AC}">
      <dsp:nvSpPr>
        <dsp:cNvPr id="0" name=""/>
        <dsp:cNvSpPr/>
      </dsp:nvSpPr>
      <dsp:spPr>
        <a:xfrm>
          <a:off x="0" y="3070533"/>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baseline="0"/>
            <a:t>The data summarized by one dimensional scores and the decision is made based on these scores usually by thresholding these scores.</a:t>
          </a:r>
          <a:endParaRPr lang="en-US" sz="1600" kern="1200"/>
        </a:p>
      </dsp:txBody>
      <dsp:txXfrm>
        <a:off x="0" y="3070533"/>
        <a:ext cx="6683374" cy="767071"/>
      </dsp:txXfrm>
    </dsp:sp>
    <dsp:sp modelId="{5B40CBB8-502E-4F9C-8F76-1F87AF6F4B45}">
      <dsp:nvSpPr>
        <dsp:cNvPr id="0" name=""/>
        <dsp:cNvSpPr/>
      </dsp:nvSpPr>
      <dsp:spPr>
        <a:xfrm>
          <a:off x="0" y="3837604"/>
          <a:ext cx="6683374"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F2C3C088-CE95-4466-96B0-46AFE1E66F97}">
      <dsp:nvSpPr>
        <dsp:cNvPr id="0" name=""/>
        <dsp:cNvSpPr/>
      </dsp:nvSpPr>
      <dsp:spPr>
        <a:xfrm>
          <a:off x="0" y="3837604"/>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baseline="0"/>
            <a:t>Need to change the thresholds to satisfy the terms, eventually trying to make a trade-off between FP and FN rates and thus increasing fairness of the algorithm</a:t>
          </a:r>
          <a:endParaRPr lang="en-US" sz="1600" kern="1200"/>
        </a:p>
      </dsp:txBody>
      <dsp:txXfrm>
        <a:off x="0" y="3837604"/>
        <a:ext cx="6683374" cy="767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600AF-7929-42FA-B1A6-E8246536C5BF}">
      <dsp:nvSpPr>
        <dsp:cNvPr id="0" name=""/>
        <dsp:cNvSpPr/>
      </dsp:nvSpPr>
      <dsp:spPr>
        <a:xfrm>
          <a:off x="0" y="1479"/>
          <a:ext cx="103632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64AD2-64AE-4E29-B03E-BC3D2CAA49EF}">
      <dsp:nvSpPr>
        <dsp:cNvPr id="0" name=""/>
        <dsp:cNvSpPr/>
      </dsp:nvSpPr>
      <dsp:spPr>
        <a:xfrm>
          <a:off x="0" y="1479"/>
          <a:ext cx="10363200"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main goal of the research was to show how disparate impact can result from the use of a Recidivism tool.</a:t>
          </a:r>
        </a:p>
      </dsp:txBody>
      <dsp:txXfrm>
        <a:off x="0" y="1479"/>
        <a:ext cx="10363200" cy="504351"/>
      </dsp:txXfrm>
    </dsp:sp>
    <dsp:sp modelId="{9BBC51C9-1C90-425D-9CEA-102CC6547C08}">
      <dsp:nvSpPr>
        <dsp:cNvPr id="0" name=""/>
        <dsp:cNvSpPr/>
      </dsp:nvSpPr>
      <dsp:spPr>
        <a:xfrm>
          <a:off x="0" y="505830"/>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D031B-9657-4077-94CD-4E88E47BA841}">
      <dsp:nvSpPr>
        <dsp:cNvPr id="0" name=""/>
        <dsp:cNvSpPr/>
      </dsp:nvSpPr>
      <dsp:spPr>
        <a:xfrm>
          <a:off x="0" y="505830"/>
          <a:ext cx="10363200"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Trade-off between accuracy and fairness usually exists.</a:t>
          </a:r>
        </a:p>
      </dsp:txBody>
      <dsp:txXfrm>
        <a:off x="0" y="505830"/>
        <a:ext cx="10363200" cy="504351"/>
      </dsp:txXfrm>
    </dsp:sp>
    <dsp:sp modelId="{5BE85D55-69A1-400B-9D62-19A1A820DCDF}">
      <dsp:nvSpPr>
        <dsp:cNvPr id="0" name=""/>
        <dsp:cNvSpPr/>
      </dsp:nvSpPr>
      <dsp:spPr>
        <a:xfrm>
          <a:off x="0" y="1010182"/>
          <a:ext cx="10363200"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76D71-94C7-47EF-9B65-357EA3079F7D}">
      <dsp:nvSpPr>
        <dsp:cNvPr id="0" name=""/>
        <dsp:cNvSpPr/>
      </dsp:nvSpPr>
      <dsp:spPr>
        <a:xfrm>
          <a:off x="0" y="1010182"/>
          <a:ext cx="10363200"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Any two of the three group fairness definitions demographic parity, equalized odds, and predictive rate parity cannot be achieved at the same time.</a:t>
          </a:r>
        </a:p>
      </dsp:txBody>
      <dsp:txXfrm>
        <a:off x="0" y="1010182"/>
        <a:ext cx="10363200" cy="504351"/>
      </dsp:txXfrm>
    </dsp:sp>
    <dsp:sp modelId="{06D80524-17B3-4777-BAAF-3CCBD3219ABC}">
      <dsp:nvSpPr>
        <dsp:cNvPr id="0" name=""/>
        <dsp:cNvSpPr/>
      </dsp:nvSpPr>
      <dsp:spPr>
        <a:xfrm>
          <a:off x="0" y="1514533"/>
          <a:ext cx="103632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1988-7E4A-4830-A1B9-7BC20D55323A}">
      <dsp:nvSpPr>
        <dsp:cNvPr id="0" name=""/>
        <dsp:cNvSpPr/>
      </dsp:nvSpPr>
      <dsp:spPr>
        <a:xfrm>
          <a:off x="0" y="1514533"/>
          <a:ext cx="10363200"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It is not always possible to get labeled data and the measurement of target variables are not reliable and thus some scrutiny is required in defining and collecting a reliable target variable.</a:t>
          </a:r>
        </a:p>
      </dsp:txBody>
      <dsp:txXfrm>
        <a:off x="0" y="1514533"/>
        <a:ext cx="10363200" cy="504351"/>
      </dsp:txXfrm>
    </dsp:sp>
    <dsp:sp modelId="{6C52D2FA-D8DE-4D88-9A14-B56D5C522BD9}">
      <dsp:nvSpPr>
        <dsp:cNvPr id="0" name=""/>
        <dsp:cNvSpPr/>
      </dsp:nvSpPr>
      <dsp:spPr>
        <a:xfrm>
          <a:off x="0" y="2018884"/>
          <a:ext cx="1036320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2F091-EA27-4BB7-933D-82981542E338}">
      <dsp:nvSpPr>
        <dsp:cNvPr id="0" name=""/>
        <dsp:cNvSpPr/>
      </dsp:nvSpPr>
      <dsp:spPr>
        <a:xfrm>
          <a:off x="0" y="2018884"/>
          <a:ext cx="10363200"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Slowness of application handling large volume of data. </a:t>
          </a:r>
        </a:p>
      </dsp:txBody>
      <dsp:txXfrm>
        <a:off x="0" y="2018884"/>
        <a:ext cx="10363200" cy="504351"/>
      </dsp:txXfrm>
    </dsp:sp>
    <dsp:sp modelId="{F2E3957F-DC78-4C26-B1F8-5F356C933AFC}">
      <dsp:nvSpPr>
        <dsp:cNvPr id="0" name=""/>
        <dsp:cNvSpPr/>
      </dsp:nvSpPr>
      <dsp:spPr>
        <a:xfrm>
          <a:off x="0" y="2523236"/>
          <a:ext cx="103632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053C6-E95C-4E79-AC82-CA215A4A4EC2}">
      <dsp:nvSpPr>
        <dsp:cNvPr id="0" name=""/>
        <dsp:cNvSpPr/>
      </dsp:nvSpPr>
      <dsp:spPr>
        <a:xfrm>
          <a:off x="0" y="2523236"/>
          <a:ext cx="10363200"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Fairness libraries support for managing large data volume in generating efficient outcome. </a:t>
          </a:r>
        </a:p>
      </dsp:txBody>
      <dsp:txXfrm>
        <a:off x="0" y="2523236"/>
        <a:ext cx="10363200" cy="5043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2BBD3-860F-4A49-AF8C-98AB890D48D0}"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E3A70-7F1F-4F28-B46F-C5792A3C7095}" type="slidenum">
              <a:rPr lang="en-US" smtClean="0"/>
              <a:t>‹#›</a:t>
            </a:fld>
            <a:endParaRPr lang="en-US"/>
          </a:p>
        </p:txBody>
      </p:sp>
    </p:spTree>
    <p:extLst>
      <p:ext uri="{BB962C8B-B14F-4D97-AF65-F5344CB8AC3E}">
        <p14:creationId xmlns:p14="http://schemas.microsoft.com/office/powerpoint/2010/main" val="358472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3D0E83C-44C4-42E9-8DCE-C5C6AB94F911}"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3D0E83C-44C4-42E9-8DCE-C5C6AB94F911}" type="slidenum">
              <a:rPr lang="en-IN" smtClean="0"/>
              <a:pPr/>
              <a:t>3</a:t>
            </a:fld>
            <a:endParaRPr lang="en-IN"/>
          </a:p>
        </p:txBody>
      </p:sp>
    </p:spTree>
    <p:extLst>
      <p:ext uri="{BB962C8B-B14F-4D97-AF65-F5344CB8AC3E}">
        <p14:creationId xmlns:p14="http://schemas.microsoft.com/office/powerpoint/2010/main" val="1436352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1141414" y="618518"/>
            <a:ext cx="99059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1141414" y="2249487"/>
            <a:ext cx="99059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7456921" y="5883278"/>
            <a:ext cx="2743200" cy="365125"/>
          </a:xfrm>
        </p:spPr>
        <p:txBody>
          <a:bodyPr/>
          <a:lstStyle/>
          <a:p>
            <a:fld id="{87BFE7B6-9592-42A5-821F-D0EBD6E89798}" type="datetime1">
              <a:rPr lang="en-US" smtClean="0"/>
              <a:t>11/15/2020</a:t>
            </a:fld>
            <a:endParaRPr lang="en-US"/>
          </a:p>
        </p:txBody>
      </p:sp>
      <p:sp>
        <p:nvSpPr>
          <p:cNvPr id="50" name="Footer Placeholder 4"/>
          <p:cNvSpPr>
            <a:spLocks noGrp="1"/>
          </p:cNvSpPr>
          <p:nvPr>
            <p:ph type="ftr" sz="quarter" idx="11"/>
          </p:nvPr>
        </p:nvSpPr>
        <p:spPr>
          <a:xfrm>
            <a:off x="1141412" y="5883277"/>
            <a:ext cx="6239309" cy="365125"/>
          </a:xfrm>
        </p:spPr>
        <p:txBody>
          <a:bodyPr/>
          <a:lstStyle/>
          <a:p>
            <a:r>
              <a:rPr lang="en-US"/>
              <a:t>Distributed Systems</a:t>
            </a:r>
          </a:p>
        </p:txBody>
      </p:sp>
      <p:sp>
        <p:nvSpPr>
          <p:cNvPr id="51" name="Slide Number Placeholder 5"/>
          <p:cNvSpPr>
            <a:spLocks noGrp="1"/>
          </p:cNvSpPr>
          <p:nvPr>
            <p:ph type="sldNum" sz="quarter" idx="12"/>
          </p:nvPr>
        </p:nvSpPr>
        <p:spPr>
          <a:xfrm>
            <a:off x="10276322" y="5883276"/>
            <a:ext cx="77108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660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11/15/2020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18.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hyperlink" Target="https://www.propublica.org/article/machine-bias-risk-assessments-in-criminal-sentencing" TargetMode="External"/><Relationship Id="rId4" Type="http://schemas.openxmlformats.org/officeDocument/2006/relationships/hyperlink" Target="https://www.propublica.org/articl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hyperlink" Target="https://www.propublica.org/article/machine-bias-risk-assessments-in-criminal-sentencing" TargetMode="External"/><Relationship Id="rId4" Type="http://schemas.openxmlformats.org/officeDocument/2006/relationships/hyperlink" Target="https://www.propublica.org/artic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7403" y="3220279"/>
            <a:ext cx="6623049" cy="901148"/>
          </a:xfrm>
        </p:spPr>
        <p:txBody>
          <a:bodyPr>
            <a:normAutofit/>
          </a:bodyPr>
          <a:lstStyle/>
          <a:p>
            <a:r>
              <a:rPr lang="en-US" sz="2000" dirty="0">
                <a:latin typeface="+mn-lt"/>
              </a:rPr>
              <a:t>Fairness Classification using Machine Learning </a:t>
            </a:r>
            <a:br>
              <a:rPr lang="en-US" sz="2000" dirty="0">
                <a:latin typeface="+mn-lt"/>
              </a:rPr>
            </a:br>
            <a:r>
              <a:rPr lang="en-US" sz="2000" dirty="0">
                <a:latin typeface="+mn-lt"/>
              </a:rPr>
              <a:t>criminal recidivism – Black Lives Matter</a:t>
            </a:r>
            <a:endParaRPr lang="en-IN" sz="2000" dirty="0">
              <a:latin typeface="+mn-lt"/>
            </a:endParaRPr>
          </a:p>
        </p:txBody>
      </p:sp>
      <p:sp>
        <p:nvSpPr>
          <p:cNvPr id="3" name="Subtitle 2"/>
          <p:cNvSpPr>
            <a:spLocks noGrp="1"/>
          </p:cNvSpPr>
          <p:nvPr>
            <p:ph type="subTitle" idx="1"/>
          </p:nvPr>
        </p:nvSpPr>
        <p:spPr>
          <a:xfrm>
            <a:off x="980661" y="371062"/>
            <a:ext cx="10029449" cy="5752890"/>
          </a:xfrm>
        </p:spPr>
        <p:txBody>
          <a:bodyPr anchor="t">
            <a:noAutofit/>
          </a:bodyPr>
          <a:lstStyle/>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endParaRPr lang="en-US" sz="1200" b="1" dirty="0">
              <a:solidFill>
                <a:schemeClr val="tx1"/>
              </a:solidFill>
              <a:ea typeface="+mj-ea"/>
              <a:cs typeface="Arial" panose="020B0604020202020204" pitchFamily="34" charset="0"/>
            </a:endParaRPr>
          </a:p>
          <a:p>
            <a:pPr>
              <a:lnSpc>
                <a:spcPct val="110000"/>
              </a:lnSpc>
            </a:pPr>
            <a:r>
              <a:rPr lang="en-IN" sz="1600" dirty="0">
                <a:solidFill>
                  <a:schemeClr val="tx1">
                    <a:lumMod val="95000"/>
                    <a:lumOff val="5000"/>
                  </a:schemeClr>
                </a:solidFill>
                <a:cs typeface="Times New Roman"/>
              </a:rPr>
              <a:t>By</a:t>
            </a:r>
            <a:br>
              <a:rPr lang="en-IN" sz="1600" b="1" dirty="0">
                <a:cs typeface="Times New Roman" panose="02020603050405020304" pitchFamily="18" charset="0"/>
              </a:rPr>
            </a:br>
            <a:r>
              <a:rPr lang="en-IN" sz="1600" dirty="0">
                <a:solidFill>
                  <a:schemeClr val="tx1">
                    <a:lumMod val="95000"/>
                    <a:lumOff val="5000"/>
                  </a:schemeClr>
                </a:solidFill>
                <a:ea typeface="+mj-ea"/>
                <a:cs typeface="Times New Roman"/>
              </a:rPr>
              <a:t>Nitin BHATI</a:t>
            </a:r>
            <a:endParaRPr lang="en-IN" sz="1600" cap="none">
              <a:solidFill>
                <a:schemeClr val="tx1">
                  <a:lumMod val="95000"/>
                  <a:lumOff val="5000"/>
                </a:schemeClr>
              </a:solidFill>
              <a:ea typeface="+mj-ea"/>
              <a:cs typeface="Arial" panose="020B0604020202020204" pitchFamily="34" charset="0"/>
            </a:endParaRPr>
          </a:p>
        </p:txBody>
      </p:sp>
      <p:sp>
        <p:nvSpPr>
          <p:cNvPr id="5" name="TextBox 4">
            <a:extLst>
              <a:ext uri="{FF2B5EF4-FFF2-40B4-BE49-F238E27FC236}">
                <a16:creationId xmlns:a16="http://schemas.microsoft.com/office/drawing/2014/main" id="{80BF7BC1-9959-45F2-AC3C-EA844D7EB3A6}"/>
              </a:ext>
            </a:extLst>
          </p:cNvPr>
          <p:cNvSpPr txBox="1"/>
          <p:nvPr/>
        </p:nvSpPr>
        <p:spPr>
          <a:xfrm>
            <a:off x="10094770" y="6517452"/>
            <a:ext cx="1951423" cy="276999"/>
          </a:xfrm>
          <a:prstGeom prst="rect">
            <a:avLst/>
          </a:prstGeom>
          <a:noFill/>
        </p:spPr>
        <p:txBody>
          <a:bodyPr wrap="square" rtlCol="0">
            <a:spAutoFit/>
          </a:bodyPr>
          <a:lstStyle/>
          <a:p>
            <a:r>
              <a:rPr lang="en-US" sz="1200" dirty="0"/>
              <a:t>Date :01.07.2019</a:t>
            </a:r>
          </a:p>
        </p:txBody>
      </p:sp>
      <p:cxnSp>
        <p:nvCxnSpPr>
          <p:cNvPr id="12" name="Straight Arrow Connector 11">
            <a:extLst>
              <a:ext uri="{FF2B5EF4-FFF2-40B4-BE49-F238E27FC236}">
                <a16:creationId xmlns:a16="http://schemas.microsoft.com/office/drawing/2014/main" id="{74103AF2-FF34-4E24-8CB4-99B0B3B4F5C6}"/>
              </a:ext>
            </a:extLst>
          </p:cNvPr>
          <p:cNvCxnSpPr>
            <a:cxnSpLocks/>
          </p:cNvCxnSpPr>
          <p:nvPr/>
        </p:nvCxnSpPr>
        <p:spPr>
          <a:xfrm flipV="1">
            <a:off x="2937955" y="3786365"/>
            <a:ext cx="5714769" cy="1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DF08949-359D-4E58-9DDB-776D15B17301}"/>
              </a:ext>
            </a:extLst>
          </p:cNvPr>
          <p:cNvSpPr txBox="1"/>
          <p:nvPr/>
        </p:nvSpPr>
        <p:spPr>
          <a:xfrm>
            <a:off x="4232059" y="6502064"/>
            <a:ext cx="4795978" cy="307777"/>
          </a:xfrm>
          <a:prstGeom prst="rect">
            <a:avLst/>
          </a:prstGeom>
          <a:noFill/>
        </p:spPr>
        <p:txBody>
          <a:bodyPr wrap="square" rtlCol="0">
            <a:spAutoFit/>
          </a:bodyPr>
          <a:lstStyle/>
          <a:p>
            <a:r>
              <a:rPr lang="en-US" sz="1400" dirty="0"/>
              <a:t>MSc. Information Engineering and Computer Science</a:t>
            </a:r>
          </a:p>
        </p:txBody>
      </p:sp>
      <p:pic>
        <p:nvPicPr>
          <p:cNvPr id="11" name="Picture 10">
            <a:hlinkClick r:id="rId2" action="ppaction://hlinksldjump" tooltip="https://www.huffpost.com/entry/how-machine-learning-advances-will-improve-the-fairness_b_599d8de8e4b056057bddcfc3?guccounter=1&amp;guce_referrer=aHR0cHM6Ly93d3cuZ29vZ2xlLmNvbS8&amp;guce_referrer_sig=AQAAAEqTMxJuariOIDSBE-EQZSPWbreBnZLanLtOvNmThdy_SXY3swBYljWKSmXma"/>
            <a:extLst>
              <a:ext uri="{FF2B5EF4-FFF2-40B4-BE49-F238E27FC236}">
                <a16:creationId xmlns:a16="http://schemas.microsoft.com/office/drawing/2014/main" id="{3820D1AB-7C05-4D05-A026-A7FE0F415CB2}"/>
              </a:ext>
            </a:extLst>
          </p:cNvPr>
          <p:cNvPicPr>
            <a:picLocks noChangeAspect="1"/>
          </p:cNvPicPr>
          <p:nvPr/>
        </p:nvPicPr>
        <p:blipFill>
          <a:blip r:embed="rId3"/>
          <a:stretch>
            <a:fillRect/>
          </a:stretch>
        </p:blipFill>
        <p:spPr>
          <a:xfrm>
            <a:off x="4015409" y="596348"/>
            <a:ext cx="3710608" cy="23489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7D2B0F32-53D5-4C80-A0B2-FF09C0E7DA5D}"/>
              </a:ext>
            </a:extLst>
          </p:cNvPr>
          <p:cNvSpPr>
            <a:spLocks noGrp="1"/>
          </p:cNvSpPr>
          <p:nvPr>
            <p:ph type="title"/>
          </p:nvPr>
        </p:nvSpPr>
        <p:spPr>
          <a:xfrm>
            <a:off x="959896" y="960814"/>
            <a:ext cx="2732249" cy="4912936"/>
          </a:xfrm>
        </p:spPr>
        <p:txBody>
          <a:bodyPr anchor="b">
            <a:normAutofit/>
          </a:bodyPr>
          <a:lstStyle/>
          <a:p>
            <a:pPr algn="l"/>
            <a:br>
              <a:rPr lang="en-US" sz="4000" dirty="0">
                <a:solidFill>
                  <a:schemeClr val="bg1"/>
                </a:solidFill>
              </a:rPr>
            </a:br>
            <a:r>
              <a:rPr lang="en-US" sz="4000" dirty="0">
                <a:solidFill>
                  <a:schemeClr val="bg1"/>
                </a:solidFill>
              </a:rPr>
              <a:t>CORE Concepts</a:t>
            </a:r>
            <a:br>
              <a:rPr lang="en-US" sz="4000" dirty="0">
                <a:solidFill>
                  <a:schemeClr val="bg1"/>
                </a:solidFill>
              </a:rPr>
            </a:br>
            <a:endParaRPr lang="en-US" sz="4000" dirty="0">
              <a:solidFill>
                <a:schemeClr val="bg1"/>
              </a:solidFill>
            </a:endParaRPr>
          </a:p>
        </p:txBody>
      </p:sp>
      <p:sp>
        <p:nvSpPr>
          <p:cNvPr id="3" name="Content Placeholder 2">
            <a:extLst>
              <a:ext uri="{FF2B5EF4-FFF2-40B4-BE49-F238E27FC236}">
                <a16:creationId xmlns:a16="http://schemas.microsoft.com/office/drawing/2014/main" id="{83F33334-80AD-44B3-90E6-9E98579C749B}"/>
              </a:ext>
            </a:extLst>
          </p:cNvPr>
          <p:cNvSpPr>
            <a:spLocks noGrp="1"/>
          </p:cNvSpPr>
          <p:nvPr>
            <p:ph sz="quarter" idx="13"/>
          </p:nvPr>
        </p:nvSpPr>
        <p:spPr>
          <a:xfrm>
            <a:off x="4979078" y="960814"/>
            <a:ext cx="6247722" cy="4830385"/>
          </a:xfrm>
        </p:spPr>
        <p:txBody>
          <a:bodyPr anchor="ctr">
            <a:normAutofit/>
          </a:bodyPr>
          <a:lstStyle/>
          <a:p>
            <a:r>
              <a:rPr lang="en-US" sz="1800" dirty="0"/>
              <a:t>DEMOGRAPHIC PARITY</a:t>
            </a:r>
          </a:p>
          <a:p>
            <a:pPr marL="457200" indent="-457200">
              <a:buFont typeface="+mj-lt"/>
              <a:buAutoNum type="arabicPeriod"/>
            </a:pPr>
            <a:r>
              <a:rPr lang="en-US" sz="1800" cap="none" dirty="0"/>
              <a:t>Individual who are like each other with respect to a task should be treated similarly without being influenced by the protected attributes.</a:t>
            </a:r>
          </a:p>
          <a:p>
            <a:pPr marL="457200" indent="-457200">
              <a:buFont typeface="+mj-lt"/>
              <a:buAutoNum type="arabicPeriod"/>
            </a:pPr>
            <a:r>
              <a:rPr lang="en-US" sz="1800" cap="none" dirty="0"/>
              <a:t>Rather than classifying the groups based on protected and non protected attributes we should classify individuals who are comparable and then provide equal opportunity to all the individuals of this group.</a:t>
            </a:r>
          </a:p>
          <a:p>
            <a:pPr marL="457200" indent="-457200">
              <a:buFont typeface="+mj-lt"/>
              <a:buAutoNum type="arabicPeriod"/>
            </a:pPr>
            <a:r>
              <a:rPr lang="en-US" sz="1800" cap="none" dirty="0"/>
              <a:t>Ensuring demographic parity does not ensure fairness.</a:t>
            </a:r>
          </a:p>
        </p:txBody>
      </p:sp>
    </p:spTree>
    <p:extLst>
      <p:ext uri="{BB962C8B-B14F-4D97-AF65-F5344CB8AC3E}">
        <p14:creationId xmlns:p14="http://schemas.microsoft.com/office/powerpoint/2010/main" val="294564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FF63AD-C1FC-49C8-86C3-5314287924AE}"/>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762214" y="2367091"/>
            <a:ext cx="4081259" cy="342410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40CAF20C-F921-48CC-B64C-F59D6B3DD491}"/>
              </a:ext>
            </a:extLst>
          </p:cNvPr>
          <p:cNvSpPr>
            <a:spLocks noGrp="1"/>
          </p:cNvSpPr>
          <p:nvPr>
            <p:ph sz="quarter" idx="13"/>
          </p:nvPr>
        </p:nvSpPr>
        <p:spPr>
          <a:xfrm>
            <a:off x="609600" y="1921565"/>
            <a:ext cx="5164667" cy="4147931"/>
          </a:xfrm>
        </p:spPr>
        <p:txBody>
          <a:bodyPr>
            <a:noAutofit/>
          </a:bodyPr>
          <a:lstStyle/>
          <a:p>
            <a:pPr marL="0" indent="0">
              <a:lnSpc>
                <a:spcPct val="110000"/>
              </a:lnSpc>
              <a:buNone/>
            </a:pPr>
            <a:r>
              <a:rPr lang="en-US" b="1" dirty="0"/>
              <a:t>FALSE POSITIVE AND TRUE POSITIVE RATES:</a:t>
            </a:r>
          </a:p>
          <a:p>
            <a:pPr>
              <a:lnSpc>
                <a:spcPct val="110000"/>
              </a:lnSpc>
            </a:pPr>
            <a:r>
              <a:rPr lang="en-US" cap="none" dirty="0"/>
              <a:t>A </a:t>
            </a:r>
            <a:r>
              <a:rPr lang="en-US" b="1" cap="none" dirty="0"/>
              <a:t>true positive</a:t>
            </a:r>
            <a:r>
              <a:rPr lang="en-US" cap="none" dirty="0"/>
              <a:t> is an outcome where the model correctly predicts the positive class.</a:t>
            </a:r>
          </a:p>
          <a:p>
            <a:pPr>
              <a:lnSpc>
                <a:spcPct val="110000"/>
              </a:lnSpc>
            </a:pPr>
            <a:r>
              <a:rPr lang="en-US" cap="none" dirty="0"/>
              <a:t>A </a:t>
            </a:r>
            <a:r>
              <a:rPr lang="en-US" b="1" cap="none" dirty="0"/>
              <a:t>false positive</a:t>
            </a:r>
            <a:r>
              <a:rPr lang="en-US" cap="none" dirty="0"/>
              <a:t> is an outcome where the model incorrectly predicts the positive class.</a:t>
            </a:r>
          </a:p>
          <a:p>
            <a:pPr>
              <a:lnSpc>
                <a:spcPct val="110000"/>
              </a:lnSpc>
            </a:pPr>
            <a:r>
              <a:rPr lang="en-US" cap="none" dirty="0"/>
              <a:t>Here the </a:t>
            </a:r>
            <a:r>
              <a:rPr lang="en-US" dirty="0"/>
              <a:t>ROC (Receiver Operator Characteristic) </a:t>
            </a:r>
            <a:r>
              <a:rPr lang="en-US" cap="none" dirty="0"/>
              <a:t>captures the false positive rate and true positive rate at different thresholds and agree between different values of a protected attribute( RACE in this case). </a:t>
            </a:r>
          </a:p>
          <a:p>
            <a:pPr>
              <a:lnSpc>
                <a:spcPct val="110000"/>
              </a:lnSpc>
            </a:pPr>
            <a:endParaRPr lang="en-US" dirty="0"/>
          </a:p>
        </p:txBody>
      </p:sp>
    </p:spTree>
    <p:extLst>
      <p:ext uri="{BB962C8B-B14F-4D97-AF65-F5344CB8AC3E}">
        <p14:creationId xmlns:p14="http://schemas.microsoft.com/office/powerpoint/2010/main" val="147896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C7A2D-349D-4069-A00A-B053F7C1166E}"/>
              </a:ext>
            </a:extLst>
          </p:cNvPr>
          <p:cNvSpPr>
            <a:spLocks noGrp="1"/>
          </p:cNvSpPr>
          <p:nvPr>
            <p:ph type="title"/>
          </p:nvPr>
        </p:nvSpPr>
        <p:spPr>
          <a:xfrm>
            <a:off x="641074" y="1314450"/>
            <a:ext cx="2844002" cy="3680244"/>
          </a:xfrm>
        </p:spPr>
        <p:txBody>
          <a:bodyPr>
            <a:normAutofit/>
          </a:bodyPr>
          <a:lstStyle/>
          <a:p>
            <a:pPr algn="l"/>
            <a:r>
              <a:rPr lang="en-US" sz="2800"/>
              <a:t>Methodology</a:t>
            </a:r>
          </a:p>
        </p:txBody>
      </p:sp>
      <p:pic>
        <p:nvPicPr>
          <p:cNvPr id="25"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26" name="Content Placeholder 2">
            <a:extLst>
              <a:ext uri="{FF2B5EF4-FFF2-40B4-BE49-F238E27FC236}">
                <a16:creationId xmlns:a16="http://schemas.microsoft.com/office/drawing/2014/main" id="{97B6015E-89AC-4E9C-90F4-08316061ED7F}"/>
              </a:ext>
            </a:extLst>
          </p:cNvPr>
          <p:cNvGraphicFramePr>
            <a:graphicFrameLocks noGrp="1"/>
          </p:cNvGraphicFramePr>
          <p:nvPr>
            <p:ph sz="quarter" idx="13"/>
            <p:extLst>
              <p:ext uri="{D42A27DB-BD31-4B8C-83A1-F6EECF244321}">
                <p14:modId xmlns:p14="http://schemas.microsoft.com/office/powerpoint/2010/main" val="4134426862"/>
              </p:ext>
            </p:extLst>
          </p:nvPr>
        </p:nvGraphicFramePr>
        <p:xfrm>
          <a:off x="4701009" y="679450"/>
          <a:ext cx="6683375" cy="528345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0071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3B791-E303-4E63-BC36-B774C898D093}"/>
              </a:ext>
            </a:extLst>
          </p:cNvPr>
          <p:cNvSpPr>
            <a:spLocks noGrp="1"/>
          </p:cNvSpPr>
          <p:nvPr>
            <p:ph type="title"/>
          </p:nvPr>
        </p:nvSpPr>
        <p:spPr>
          <a:xfrm>
            <a:off x="641074" y="1314450"/>
            <a:ext cx="2844002" cy="3680244"/>
          </a:xfrm>
        </p:spPr>
        <p:txBody>
          <a:bodyPr>
            <a:normAutofit/>
          </a:bodyPr>
          <a:lstStyle/>
          <a:p>
            <a:pPr algn="l"/>
            <a:r>
              <a:rPr lang="en-US" sz="4100"/>
              <a:t>Predictor, Attribute and Outcome</a:t>
            </a:r>
          </a:p>
        </p:txBody>
      </p:sp>
      <p:pic>
        <p:nvPicPr>
          <p:cNvPr id="27" name="Picture 2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9" name="Picture 2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8" name="Content Placeholder 2">
            <a:extLst>
              <a:ext uri="{FF2B5EF4-FFF2-40B4-BE49-F238E27FC236}">
                <a16:creationId xmlns:a16="http://schemas.microsoft.com/office/drawing/2014/main" id="{0900CA47-EC50-474C-96C8-2B29140E7C36}"/>
              </a:ext>
            </a:extLst>
          </p:cNvPr>
          <p:cNvGraphicFramePr>
            <a:graphicFrameLocks noGrp="1"/>
          </p:cNvGraphicFramePr>
          <p:nvPr>
            <p:ph sz="quarter" idx="13"/>
            <p:extLst>
              <p:ext uri="{D42A27DB-BD31-4B8C-83A1-F6EECF244321}">
                <p14:modId xmlns:p14="http://schemas.microsoft.com/office/powerpoint/2010/main" val="4034767613"/>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297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88DC-A1BD-46D6-B09E-6A663112BB69}"/>
              </a:ext>
            </a:extLst>
          </p:cNvPr>
          <p:cNvSpPr>
            <a:spLocks noGrp="1"/>
          </p:cNvSpPr>
          <p:nvPr>
            <p:ph type="title"/>
          </p:nvPr>
        </p:nvSpPr>
        <p:spPr>
          <a:xfrm>
            <a:off x="913775" y="618517"/>
            <a:ext cx="10364451" cy="1596177"/>
          </a:xfrm>
        </p:spPr>
        <p:txBody>
          <a:bodyPr/>
          <a:lstStyle/>
          <a:p>
            <a:r>
              <a:rPr lang="en-US"/>
              <a:t>Dataset</a:t>
            </a:r>
            <a:endParaRPr lang="en-US" dirty="0"/>
          </a:p>
        </p:txBody>
      </p:sp>
      <p:sp>
        <p:nvSpPr>
          <p:cNvPr id="3" name="Content Placeholder 2">
            <a:extLst>
              <a:ext uri="{FF2B5EF4-FFF2-40B4-BE49-F238E27FC236}">
                <a16:creationId xmlns:a16="http://schemas.microsoft.com/office/drawing/2014/main" id="{79C36154-E37B-422B-B5FE-691EDDA36B50}"/>
              </a:ext>
            </a:extLst>
          </p:cNvPr>
          <p:cNvSpPr>
            <a:spLocks noGrp="1"/>
          </p:cNvSpPr>
          <p:nvPr>
            <p:ph sz="quarter" idx="13"/>
          </p:nvPr>
        </p:nvSpPr>
        <p:spPr>
          <a:xfrm>
            <a:off x="913774" y="1802296"/>
            <a:ext cx="10363826" cy="3988903"/>
          </a:xfrm>
        </p:spPr>
        <p:txBody>
          <a:bodyPr/>
          <a:lstStyle/>
          <a:p>
            <a:r>
              <a:rPr lang="en-US" cap="none"/>
              <a:t>Real criminal dataset, from Broward County Florida</a:t>
            </a:r>
          </a:p>
          <a:p>
            <a:r>
              <a:rPr lang="en-US" cap="none"/>
              <a:t>Crime dataset fed into FLASK Application  </a:t>
            </a:r>
          </a:p>
          <a:p>
            <a:endParaRPr lang="en-US"/>
          </a:p>
          <a:p>
            <a:endParaRPr lang="en-US" dirty="0"/>
          </a:p>
        </p:txBody>
      </p:sp>
      <p:pic>
        <p:nvPicPr>
          <p:cNvPr id="4" name="Content Placeholder 5">
            <a:extLst>
              <a:ext uri="{FF2B5EF4-FFF2-40B4-BE49-F238E27FC236}">
                <a16:creationId xmlns:a16="http://schemas.microsoft.com/office/drawing/2014/main" id="{57BEC34D-DA9D-4812-97C7-0F4C52BB7821}"/>
              </a:ext>
            </a:extLst>
          </p:cNvPr>
          <p:cNvPicPr>
            <a:picLocks/>
          </p:cNvPicPr>
          <p:nvPr/>
        </p:nvPicPr>
        <p:blipFill>
          <a:blip r:embed="rId3"/>
          <a:stretch>
            <a:fillRect/>
          </a:stretch>
        </p:blipFill>
        <p:spPr>
          <a:xfrm>
            <a:off x="1762551" y="2866730"/>
            <a:ext cx="8980477" cy="3171824"/>
          </a:xfrm>
          <a:prstGeom prst="rect">
            <a:avLst/>
          </a:prstGeom>
        </p:spPr>
      </p:pic>
    </p:spTree>
    <p:extLst>
      <p:ext uri="{BB962C8B-B14F-4D97-AF65-F5344CB8AC3E}">
        <p14:creationId xmlns:p14="http://schemas.microsoft.com/office/powerpoint/2010/main" val="267360001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FD74-9EDB-47E1-8A02-18680C6C1174}"/>
              </a:ext>
            </a:extLst>
          </p:cNvPr>
          <p:cNvSpPr>
            <a:spLocks noGrp="1"/>
          </p:cNvSpPr>
          <p:nvPr>
            <p:ph type="title"/>
          </p:nvPr>
        </p:nvSpPr>
        <p:spPr>
          <a:xfrm>
            <a:off x="1347469" y="295275"/>
            <a:ext cx="8980477" cy="614494"/>
          </a:xfrm>
        </p:spPr>
        <p:txBody>
          <a:bodyPr/>
          <a:lstStyle/>
          <a:p>
            <a:r>
              <a:rPr lang="en-US" dirty="0"/>
              <a:t>Results</a:t>
            </a:r>
          </a:p>
        </p:txBody>
      </p:sp>
      <p:pic>
        <p:nvPicPr>
          <p:cNvPr id="5" name="Picture 4">
            <a:extLst>
              <a:ext uri="{FF2B5EF4-FFF2-40B4-BE49-F238E27FC236}">
                <a16:creationId xmlns:a16="http://schemas.microsoft.com/office/drawing/2014/main" id="{DCE2610B-8F20-412E-9AF1-A4849E130F34}"/>
              </a:ext>
            </a:extLst>
          </p:cNvPr>
          <p:cNvPicPr/>
          <p:nvPr/>
        </p:nvPicPr>
        <p:blipFill>
          <a:blip r:embed="rId2"/>
          <a:stretch>
            <a:fillRect/>
          </a:stretch>
        </p:blipFill>
        <p:spPr>
          <a:xfrm>
            <a:off x="1983740" y="2517913"/>
            <a:ext cx="8441995" cy="2743200"/>
          </a:xfrm>
          <a:prstGeom prst="rect">
            <a:avLst/>
          </a:prstGeom>
        </p:spPr>
      </p:pic>
      <p:sp>
        <p:nvSpPr>
          <p:cNvPr id="3" name="Content Placeholder 2">
            <a:extLst>
              <a:ext uri="{FF2B5EF4-FFF2-40B4-BE49-F238E27FC236}">
                <a16:creationId xmlns:a16="http://schemas.microsoft.com/office/drawing/2014/main" id="{5F6BC143-C7FE-4EA2-90CE-BD4FE2894120}"/>
              </a:ext>
            </a:extLst>
          </p:cNvPr>
          <p:cNvSpPr>
            <a:spLocks noGrp="1"/>
          </p:cNvSpPr>
          <p:nvPr>
            <p:ph sz="quarter" idx="13"/>
          </p:nvPr>
        </p:nvSpPr>
        <p:spPr>
          <a:xfrm>
            <a:off x="913774" y="1470992"/>
            <a:ext cx="10363826" cy="4320208"/>
          </a:xfrm>
        </p:spPr>
        <p:txBody>
          <a:bodyPr/>
          <a:lstStyle/>
          <a:p>
            <a:r>
              <a:rPr lang="en-US" dirty="0"/>
              <a:t>COMPAS RECIDIVISM SCORE</a:t>
            </a:r>
          </a:p>
        </p:txBody>
      </p:sp>
    </p:spTree>
    <p:extLst>
      <p:ext uri="{BB962C8B-B14F-4D97-AF65-F5344CB8AC3E}">
        <p14:creationId xmlns:p14="http://schemas.microsoft.com/office/powerpoint/2010/main" val="159414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FCBA6CFE-F5EE-4283-A6D8-8D5FF03A0E74}"/>
              </a:ext>
            </a:extLst>
          </p:cNvPr>
          <p:cNvPicPr/>
          <p:nvPr/>
        </p:nvPicPr>
        <p:blipFill>
          <a:blip r:embed="rId3"/>
          <a:stretch>
            <a:fillRect/>
          </a:stretch>
        </p:blipFill>
        <p:spPr>
          <a:xfrm>
            <a:off x="965201" y="1961961"/>
            <a:ext cx="10261596" cy="2924554"/>
          </a:xfrm>
          <a:prstGeom prst="rect">
            <a:avLst/>
          </a:prstGeom>
        </p:spPr>
      </p:pic>
    </p:spTree>
    <p:extLst>
      <p:ext uri="{BB962C8B-B14F-4D97-AF65-F5344CB8AC3E}">
        <p14:creationId xmlns:p14="http://schemas.microsoft.com/office/powerpoint/2010/main" val="1815207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2C210CFF-32AD-430A-8DD3-EFB0A9CB43B4}"/>
              </a:ext>
            </a:extLst>
          </p:cNvPr>
          <p:cNvPicPr>
            <a:picLocks noChangeAspect="1"/>
          </p:cNvPicPr>
          <p:nvPr/>
        </p:nvPicPr>
        <p:blipFill>
          <a:blip r:embed="rId3"/>
          <a:stretch>
            <a:fillRect/>
          </a:stretch>
        </p:blipFill>
        <p:spPr>
          <a:xfrm>
            <a:off x="1177925" y="965201"/>
            <a:ext cx="9836148" cy="4918074"/>
          </a:xfrm>
          <a:prstGeom prst="rect">
            <a:avLst/>
          </a:prstGeom>
        </p:spPr>
      </p:pic>
    </p:spTree>
    <p:extLst>
      <p:ext uri="{BB962C8B-B14F-4D97-AF65-F5344CB8AC3E}">
        <p14:creationId xmlns:p14="http://schemas.microsoft.com/office/powerpoint/2010/main" val="408548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6DC6-3274-455D-8CBF-5624E8D8014D}"/>
              </a:ext>
            </a:extLst>
          </p:cNvPr>
          <p:cNvSpPr>
            <a:spLocks noGrp="1"/>
          </p:cNvSpPr>
          <p:nvPr>
            <p:ph type="title"/>
          </p:nvPr>
        </p:nvSpPr>
        <p:spPr>
          <a:xfrm>
            <a:off x="913775" y="618517"/>
            <a:ext cx="10364451" cy="1596177"/>
          </a:xfrm>
        </p:spPr>
        <p:txBody>
          <a:bodyPr>
            <a:normAutofit/>
          </a:bodyPr>
          <a:lstStyle/>
          <a:p>
            <a:r>
              <a:rPr lang="en-IN"/>
              <a:t>ANALYSIS &amp; LIMITATIONS</a:t>
            </a:r>
            <a:br>
              <a:rPr lang="en-US"/>
            </a:br>
            <a:endParaRPr lang="en-US"/>
          </a:p>
        </p:txBody>
      </p:sp>
      <p:graphicFrame>
        <p:nvGraphicFramePr>
          <p:cNvPr id="5" name="Content Placeholder 2">
            <a:extLst>
              <a:ext uri="{FF2B5EF4-FFF2-40B4-BE49-F238E27FC236}">
                <a16:creationId xmlns:a16="http://schemas.microsoft.com/office/drawing/2014/main" id="{8D500663-361A-403B-B345-E0F2725BF760}"/>
              </a:ext>
            </a:extLst>
          </p:cNvPr>
          <p:cNvGraphicFramePr>
            <a:graphicFrameLocks noGrp="1"/>
          </p:cNvGraphicFramePr>
          <p:nvPr>
            <p:ph sz="quarter" idx="13"/>
            <p:extLst>
              <p:ext uri="{D42A27DB-BD31-4B8C-83A1-F6EECF244321}">
                <p14:modId xmlns:p14="http://schemas.microsoft.com/office/powerpoint/2010/main" val="160396697"/>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28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DA70F40A-D18F-4F05-A106-6D2CB24DC7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 picture containing beverage">
            <a:extLst>
              <a:ext uri="{FF2B5EF4-FFF2-40B4-BE49-F238E27FC236}">
                <a16:creationId xmlns:a16="http://schemas.microsoft.com/office/drawing/2014/main" id="{BD6B3E6D-59C7-4B40-87E2-D018A898B28D}"/>
              </a:ext>
            </a:extLst>
          </p:cNvPr>
          <p:cNvPicPr>
            <a:picLocks noChangeAspect="1"/>
          </p:cNvPicPr>
          <p:nvPr/>
        </p:nvPicPr>
        <p:blipFill rotWithShape="1">
          <a:blip r:embed="rId3">
            <a:duotone>
              <a:schemeClr val="bg2">
                <a:shade val="45000"/>
                <a:satMod val="135000"/>
              </a:schemeClr>
              <a:prstClr val="white"/>
            </a:duotone>
            <a:alphaModFix amt="25000"/>
          </a:blip>
          <a:srcRect t="18199" b="6801"/>
          <a:stretch/>
        </p:blipFill>
        <p:spPr>
          <a:xfrm>
            <a:off x="20" y="10"/>
            <a:ext cx="12191980" cy="6857990"/>
          </a:xfrm>
          <a:prstGeom prst="rect">
            <a:avLst/>
          </a:prstGeom>
        </p:spPr>
      </p:pic>
      <p:pic>
        <p:nvPicPr>
          <p:cNvPr id="34" name="Picture 27">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FC9C50-3145-472B-A7ED-B0F953F97A0F}"/>
              </a:ext>
            </a:extLst>
          </p:cNvPr>
          <p:cNvSpPr>
            <a:spLocks noGrp="1"/>
          </p:cNvSpPr>
          <p:nvPr>
            <p:ph type="ctrTitle"/>
          </p:nvPr>
        </p:nvSpPr>
        <p:spPr>
          <a:xfrm>
            <a:off x="2160587" y="609601"/>
            <a:ext cx="8689976" cy="901147"/>
          </a:xfrm>
        </p:spPr>
        <p:txBody>
          <a:bodyPr>
            <a:normAutofit/>
          </a:bodyPr>
          <a:lstStyle/>
          <a:p>
            <a:r>
              <a:rPr lang="en-US"/>
              <a:t>	CONCLUSION</a:t>
            </a:r>
            <a:endParaRPr lang="en-US" dirty="0"/>
          </a:p>
        </p:txBody>
      </p:sp>
      <p:sp>
        <p:nvSpPr>
          <p:cNvPr id="3" name="Subtitle 2">
            <a:extLst>
              <a:ext uri="{FF2B5EF4-FFF2-40B4-BE49-F238E27FC236}">
                <a16:creationId xmlns:a16="http://schemas.microsoft.com/office/drawing/2014/main" id="{F65234CB-63D8-4560-B157-8573C6230A61}"/>
              </a:ext>
            </a:extLst>
          </p:cNvPr>
          <p:cNvSpPr>
            <a:spLocks noGrp="1"/>
          </p:cNvSpPr>
          <p:nvPr>
            <p:ph type="subTitle" idx="1"/>
          </p:nvPr>
        </p:nvSpPr>
        <p:spPr>
          <a:xfrm>
            <a:off x="1000125" y="1934817"/>
            <a:ext cx="10345738" cy="3922643"/>
          </a:xfrm>
        </p:spPr>
        <p:txBody>
          <a:bodyPr>
            <a:noAutofit/>
          </a:bodyPr>
          <a:lstStyle/>
          <a:p>
            <a:pPr marL="342900" indent="-342900" algn="l">
              <a:lnSpc>
                <a:spcPct val="110000"/>
              </a:lnSpc>
              <a:buFont typeface="Arial" panose="020B0604020202020204" pitchFamily="34" charset="0"/>
              <a:buChar char="•"/>
            </a:pPr>
            <a:r>
              <a:rPr lang="en-US" sz="2000" cap="none">
                <a:solidFill>
                  <a:schemeClr val="tx1"/>
                </a:solidFill>
                <a:cs typeface="Calibri" panose="020F0502020204030204" pitchFamily="34" charset="0"/>
              </a:rPr>
              <a:t>The shortcomings of the demographic parity as a fairness notion are removed by the introduction of equal opportunity and equalized odds. It is also fully aligned with the concept of supervised learning that is to build a higher accuracy classifier.</a:t>
            </a:r>
          </a:p>
          <a:p>
            <a:pPr marL="342900" indent="-342900" algn="l">
              <a:lnSpc>
                <a:spcPct val="110000"/>
              </a:lnSpc>
              <a:buFont typeface="Arial" panose="020B0604020202020204" pitchFamily="34" charset="0"/>
              <a:buChar char="•"/>
            </a:pPr>
            <a:r>
              <a:rPr lang="en-US" sz="2000" cap="none">
                <a:solidFill>
                  <a:schemeClr val="tx1"/>
                </a:solidFill>
                <a:cs typeface="Calibri" panose="020F0502020204030204" pitchFamily="34" charset="0"/>
              </a:rPr>
              <a:t>Although supervised learning have been quite successful which shows that this requirement is met in many applications, but it is not always possible to get labeled data.</a:t>
            </a:r>
          </a:p>
          <a:p>
            <a:pPr marL="342900" indent="-342900" algn="l">
              <a:lnSpc>
                <a:spcPct val="110000"/>
              </a:lnSpc>
              <a:buFont typeface="Arial" panose="020B0604020202020204" pitchFamily="34" charset="0"/>
              <a:buChar char="•"/>
            </a:pPr>
            <a:r>
              <a:rPr lang="en-US" sz="2000" cap="none">
                <a:solidFill>
                  <a:schemeClr val="tx1"/>
                </a:solidFill>
                <a:cs typeface="Calibri" panose="020F0502020204030204" pitchFamily="34" charset="0"/>
              </a:rPr>
              <a:t>For achieving better results with equalized odds we need features that are directly focused on target variable and not related to the protected attribute.</a:t>
            </a:r>
          </a:p>
          <a:p>
            <a:pPr marL="342900" indent="-342900" algn="l">
              <a:lnSpc>
                <a:spcPct val="110000"/>
              </a:lnSpc>
              <a:buFont typeface="Arial" panose="020B0604020202020204" pitchFamily="34" charset="0"/>
              <a:buChar char="•"/>
            </a:pPr>
            <a:r>
              <a:rPr lang="en-US" sz="2000" cap="none">
                <a:solidFill>
                  <a:schemeClr val="tx1"/>
                </a:solidFill>
                <a:cs typeface="Calibri" panose="020F0502020204030204" pitchFamily="34" charset="0"/>
              </a:rPr>
              <a:t>There is a need to go through data processing steps before passing it to the system for calculating thresholds. This shows we need domain level scrutiny.</a:t>
            </a:r>
          </a:p>
          <a:p>
            <a:pPr marL="342900" indent="-342900">
              <a:lnSpc>
                <a:spcPct val="110000"/>
              </a:lnSpc>
              <a:buFont typeface="Wingdings" panose="05000000000000000000" pitchFamily="2" charset="2"/>
              <a:buChar char="v"/>
            </a:pPr>
            <a:endParaRPr lang="en-US" sz="2000" cap="none"/>
          </a:p>
          <a:p>
            <a:pPr marL="342900" indent="-342900">
              <a:lnSpc>
                <a:spcPct val="110000"/>
              </a:lnSpc>
              <a:buFont typeface="Wingdings" panose="05000000000000000000" pitchFamily="2" charset="2"/>
              <a:buChar char="v"/>
            </a:pPr>
            <a:endParaRPr lang="en-US" sz="2000" b="1">
              <a:solidFill>
                <a:schemeClr val="tx1">
                  <a:lumMod val="65000"/>
                  <a:lumOff val="35000"/>
                </a:schemeClr>
              </a:solidFill>
            </a:endParaRPr>
          </a:p>
          <a:p>
            <a:pPr>
              <a:lnSpc>
                <a:spcPct val="110000"/>
              </a:lnSpc>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78468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8" name="Rectangle 100">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Rectangle 102">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4">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p:cNvSpPr>
            <a:spLocks noGrp="1"/>
          </p:cNvSpPr>
          <p:nvPr>
            <p:ph type="title"/>
          </p:nvPr>
        </p:nvSpPr>
        <p:spPr>
          <a:xfrm>
            <a:off x="641074" y="1419900"/>
            <a:ext cx="2844002" cy="4018201"/>
          </a:xfrm>
        </p:spPr>
        <p:txBody>
          <a:bodyPr>
            <a:normAutofit/>
          </a:bodyPr>
          <a:lstStyle/>
          <a:p>
            <a:pPr algn="l"/>
            <a:r>
              <a:rPr lang="en-US" sz="4400"/>
              <a:t>Agenda</a:t>
            </a:r>
            <a:endParaRPr lang="en-IN" sz="4400"/>
          </a:p>
        </p:txBody>
      </p:sp>
      <p:sp>
        <p:nvSpPr>
          <p:cNvPr id="85" name="Content Placeholder 2"/>
          <p:cNvSpPr>
            <a:spLocks noGrp="1"/>
          </p:cNvSpPr>
          <p:nvPr>
            <p:ph idx="1"/>
          </p:nvPr>
        </p:nvSpPr>
        <p:spPr>
          <a:xfrm>
            <a:off x="4701008" y="1"/>
            <a:ext cx="6576591" cy="6268278"/>
          </a:xfrm>
        </p:spPr>
        <p:txBody>
          <a:bodyPr anchor="ctr">
            <a:normAutofit/>
          </a:bodyPr>
          <a:lstStyle/>
          <a:p>
            <a:endParaRPr lang="en-US" dirty="0"/>
          </a:p>
          <a:p>
            <a:endParaRPr lang="en-US" dirty="0"/>
          </a:p>
          <a:p>
            <a:r>
              <a:rPr lang="en-US" dirty="0"/>
              <a:t>Introduction </a:t>
            </a:r>
          </a:p>
          <a:p>
            <a:r>
              <a:rPr lang="en-US" dirty="0"/>
              <a:t>Problem statement</a:t>
            </a:r>
          </a:p>
          <a:p>
            <a:r>
              <a:rPr lang="en-US" dirty="0"/>
              <a:t>Motivation</a:t>
            </a:r>
          </a:p>
          <a:p>
            <a:r>
              <a:rPr lang="en-IN" dirty="0"/>
              <a:t>Related work</a:t>
            </a:r>
            <a:endParaRPr lang="en-US" dirty="0"/>
          </a:p>
          <a:p>
            <a:r>
              <a:rPr lang="en-US" dirty="0"/>
              <a:t>COMPASS Score – Recidivism</a:t>
            </a:r>
          </a:p>
          <a:p>
            <a:r>
              <a:rPr lang="en-US" dirty="0"/>
              <a:t>CORE Concepts</a:t>
            </a:r>
          </a:p>
          <a:p>
            <a:r>
              <a:rPr lang="en-US" dirty="0"/>
              <a:t>Methodology</a:t>
            </a:r>
          </a:p>
          <a:p>
            <a:r>
              <a:rPr lang="en-US" dirty="0"/>
              <a:t>Results</a:t>
            </a:r>
          </a:p>
          <a:p>
            <a:r>
              <a:rPr lang="en-IN" dirty="0"/>
              <a:t>ANALYSIS &amp; LIMITATIONS</a:t>
            </a:r>
            <a:endParaRPr lang="en-US" dirty="0"/>
          </a:p>
          <a:p>
            <a:pPr lvl="0"/>
            <a:r>
              <a:rPr lang="en-IN" dirty="0"/>
              <a:t>Conclusion</a:t>
            </a:r>
            <a:endParaRPr lang="en-US" dirty="0"/>
          </a:p>
          <a:p>
            <a:pPr marL="0" indent="0">
              <a:buNone/>
            </a:pPr>
            <a:endParaRPr lang="en-US" dirty="0"/>
          </a:p>
          <a:p>
            <a:endParaRPr lang="en-IN" dirty="0"/>
          </a:p>
        </p:txBody>
      </p:sp>
      <p:pic>
        <p:nvPicPr>
          <p:cNvPr id="107" name="Picture 106">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99F2-003D-48B6-8FF4-D812183C0334}"/>
              </a:ext>
            </a:extLst>
          </p:cNvPr>
          <p:cNvSpPr>
            <a:spLocks noGrp="1"/>
          </p:cNvSpPr>
          <p:nvPr>
            <p:ph type="title"/>
          </p:nvPr>
        </p:nvSpPr>
        <p:spPr>
          <a:xfrm>
            <a:off x="478769" y="520863"/>
            <a:ext cx="10364451" cy="1596177"/>
          </a:xfrm>
        </p:spPr>
        <p:txBody>
          <a:bodyPr/>
          <a:lstStyle/>
          <a:p>
            <a:r>
              <a:rPr lang="en-US" dirty="0"/>
              <a:t>Bibliography</a:t>
            </a:r>
            <a:br>
              <a:rPr lang="en-US" dirty="0"/>
            </a:br>
            <a:endParaRPr lang="en-US" dirty="0"/>
          </a:p>
        </p:txBody>
      </p:sp>
      <p:sp>
        <p:nvSpPr>
          <p:cNvPr id="3" name="Content Placeholder 2">
            <a:extLst>
              <a:ext uri="{FF2B5EF4-FFF2-40B4-BE49-F238E27FC236}">
                <a16:creationId xmlns:a16="http://schemas.microsoft.com/office/drawing/2014/main" id="{E3BE3280-C16B-42CC-9FD2-7F2E6BB4E95A}"/>
              </a:ext>
            </a:extLst>
          </p:cNvPr>
          <p:cNvSpPr>
            <a:spLocks noGrp="1"/>
          </p:cNvSpPr>
          <p:nvPr>
            <p:ph sz="quarter" idx="13"/>
          </p:nvPr>
        </p:nvSpPr>
        <p:spPr>
          <a:xfrm>
            <a:off x="914087" y="2186117"/>
            <a:ext cx="10363826" cy="3424107"/>
          </a:xfrm>
        </p:spPr>
        <p:txBody>
          <a:bodyPr>
            <a:normAutofit fontScale="77500" lnSpcReduction="20000"/>
          </a:bodyPr>
          <a:lstStyle/>
          <a:p>
            <a:pPr lvl="0" fontAlgn="base"/>
            <a:r>
              <a:rPr lang="en-US" cap="none" dirty="0">
                <a:latin typeface="Calibri" panose="020F0502020204030204" pitchFamily="34" charset="0"/>
                <a:cs typeface="Calibri" panose="020F0502020204030204" pitchFamily="34" charset="0"/>
              </a:rPr>
              <a:t>Aws </a:t>
            </a:r>
            <a:r>
              <a:rPr lang="en-US" cap="none" dirty="0" err="1">
                <a:latin typeface="Calibri" panose="020F0502020204030204" pitchFamily="34" charset="0"/>
                <a:cs typeface="Calibri" panose="020F0502020204030204" pitchFamily="34" charset="0"/>
              </a:rPr>
              <a:t>albarghouthi</a:t>
            </a:r>
            <a:r>
              <a:rPr lang="en-US" cap="none" dirty="0">
                <a:latin typeface="Calibri" panose="020F0502020204030204" pitchFamily="34" charset="0"/>
                <a:cs typeface="Calibri" panose="020F0502020204030204" pitchFamily="34" charset="0"/>
              </a:rPr>
              <a:t>, A. N. E. A. (2016). Fairness as a program property. In </a:t>
            </a:r>
            <a:r>
              <a:rPr lang="en-US" i="1" cap="none" dirty="0">
                <a:latin typeface="Calibri" panose="020F0502020204030204" pitchFamily="34" charset="0"/>
                <a:cs typeface="Calibri" panose="020F0502020204030204" pitchFamily="34" charset="0"/>
              </a:rPr>
              <a:t>3rd workshop on fairness, accountability and transparency in machine learning</a:t>
            </a:r>
            <a:r>
              <a:rPr lang="en-US" cap="none" dirty="0">
                <a:latin typeface="Calibri" panose="020F0502020204030204" pitchFamily="34" charset="0"/>
                <a:cs typeface="Calibri" panose="020F0502020204030204" pitchFamily="34" charset="0"/>
              </a:rPr>
              <a:t>.</a:t>
            </a:r>
          </a:p>
          <a:p>
            <a:pPr lvl="0" fontAlgn="base"/>
            <a:r>
              <a:rPr lang="en-US" cap="none" dirty="0" err="1">
                <a:latin typeface="Calibri" panose="020F0502020204030204" pitchFamily="34" charset="0"/>
                <a:cs typeface="Calibri" panose="020F0502020204030204" pitchFamily="34" charset="0"/>
              </a:rPr>
              <a:t>Cythian</a:t>
            </a:r>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dwork</a:t>
            </a:r>
            <a:r>
              <a:rPr lang="en-US" cap="none" dirty="0">
                <a:latin typeface="Calibri" panose="020F0502020204030204" pitchFamily="34" charset="0"/>
                <a:cs typeface="Calibri" panose="020F0502020204030204" pitchFamily="34" charset="0"/>
              </a:rPr>
              <a:t>, m. H. E. A. (2011). Fairness through awareness. In </a:t>
            </a:r>
            <a:r>
              <a:rPr lang="en-US" i="1" cap="none" dirty="0" err="1">
                <a:latin typeface="Calibri" panose="020F0502020204030204" pitchFamily="34" charset="0"/>
                <a:cs typeface="Calibri" panose="020F0502020204030204" pitchFamily="34" charset="0"/>
              </a:rPr>
              <a:t>cornell</a:t>
            </a:r>
            <a:r>
              <a:rPr lang="en-US" i="1" cap="none" dirty="0">
                <a:latin typeface="Calibri" panose="020F0502020204030204" pitchFamily="34" charset="0"/>
                <a:cs typeface="Calibri" panose="020F0502020204030204" pitchFamily="34" charset="0"/>
              </a:rPr>
              <a:t> university</a:t>
            </a:r>
            <a:r>
              <a:rPr lang="en-US" cap="none" dirty="0">
                <a:latin typeface="Calibri" panose="020F0502020204030204" pitchFamily="34" charset="0"/>
                <a:cs typeface="Calibri" panose="020F0502020204030204" pitchFamily="34" charset="0"/>
              </a:rPr>
              <a:t>. [3] et al., C. D. (2003). Its not privacy and its not fair. In </a:t>
            </a:r>
            <a:r>
              <a:rPr lang="en-US" i="1" cap="none" dirty="0" err="1">
                <a:latin typeface="Calibri" panose="020F0502020204030204" pitchFamily="34" charset="0"/>
                <a:cs typeface="Calibri" panose="020F0502020204030204" pitchFamily="34" charset="0"/>
              </a:rPr>
              <a:t>standford</a:t>
            </a:r>
            <a:r>
              <a:rPr lang="en-US" i="1" cap="none" dirty="0">
                <a:latin typeface="Calibri" panose="020F0502020204030204" pitchFamily="34" charset="0"/>
                <a:cs typeface="Calibri" panose="020F0502020204030204" pitchFamily="34" charset="0"/>
              </a:rPr>
              <a:t> law review</a:t>
            </a:r>
            <a:r>
              <a:rPr lang="en-US" cap="none" dirty="0">
                <a:latin typeface="Calibri" panose="020F0502020204030204" pitchFamily="34" charset="0"/>
                <a:cs typeface="Calibri" panose="020F0502020204030204" pitchFamily="34" charset="0"/>
              </a:rPr>
              <a:t>.</a:t>
            </a:r>
          </a:p>
          <a:p>
            <a:pPr lvl="0" fontAlgn="base"/>
            <a:r>
              <a:rPr lang="en-US" cap="none" dirty="0">
                <a:latin typeface="Calibri" panose="020F0502020204030204" pitchFamily="34" charset="0"/>
                <a:cs typeface="Calibri" panose="020F0502020204030204" pitchFamily="34" charset="0"/>
              </a:rPr>
              <a:t>Et al., E. A. (2016a). Price of transparency in strategic machine learning. In </a:t>
            </a:r>
            <a:r>
              <a:rPr lang="en-US" i="1" cap="none" dirty="0">
                <a:latin typeface="Calibri" panose="020F0502020204030204" pitchFamily="34" charset="0"/>
                <a:cs typeface="Calibri" panose="020F0502020204030204" pitchFamily="34" charset="0"/>
              </a:rPr>
              <a:t>3rd workshop on fairness, accountability and transparency in machine learning</a:t>
            </a:r>
            <a:r>
              <a:rPr lang="en-US" cap="none" dirty="0">
                <a:latin typeface="Calibri" panose="020F0502020204030204" pitchFamily="34" charset="0"/>
                <a:cs typeface="Calibri" panose="020F0502020204030204" pitchFamily="34" charset="0"/>
              </a:rPr>
              <a:t>.</a:t>
            </a:r>
          </a:p>
          <a:p>
            <a:pPr lvl="0" fontAlgn="base"/>
            <a:r>
              <a:rPr lang="en-US" cap="none" dirty="0">
                <a:latin typeface="Calibri" panose="020F0502020204030204" pitchFamily="34" charset="0"/>
                <a:cs typeface="Calibri" panose="020F0502020204030204" pitchFamily="34" charset="0"/>
              </a:rPr>
              <a:t>Et al., M. H. (2016b). Equality of opportunity in supervised learning. In </a:t>
            </a:r>
            <a:r>
              <a:rPr lang="en-US" i="1" cap="none" dirty="0">
                <a:latin typeface="Calibri" panose="020F0502020204030204" pitchFamily="34" charset="0"/>
                <a:cs typeface="Calibri" panose="020F0502020204030204" pitchFamily="34" charset="0"/>
              </a:rPr>
              <a:t>3rd workshop on fairness, accountability and transparency in machine learning</a:t>
            </a:r>
            <a:r>
              <a:rPr lang="en-US" cap="none" dirty="0">
                <a:latin typeface="Calibri" panose="020F0502020204030204" pitchFamily="34" charset="0"/>
                <a:cs typeface="Calibri" panose="020F0502020204030204" pitchFamily="34" charset="0"/>
              </a:rPr>
              <a:t>.</a:t>
            </a:r>
          </a:p>
          <a:p>
            <a:pPr lvl="0" fontAlgn="base"/>
            <a:r>
              <a:rPr lang="en-US" cap="none" dirty="0">
                <a:latin typeface="Calibri" panose="020F0502020204030204" pitchFamily="34" charset="0"/>
                <a:cs typeface="Calibri" panose="020F0502020204030204" pitchFamily="34" charset="0"/>
              </a:rPr>
              <a:t>Julius </a:t>
            </a:r>
            <a:r>
              <a:rPr lang="en-US" cap="none" dirty="0" err="1">
                <a:latin typeface="Calibri" panose="020F0502020204030204" pitchFamily="34" charset="0"/>
                <a:cs typeface="Calibri" panose="020F0502020204030204" pitchFamily="34" charset="0"/>
              </a:rPr>
              <a:t>adebayo</a:t>
            </a:r>
            <a:r>
              <a:rPr lang="en-US" cap="none" dirty="0">
                <a:latin typeface="Calibri" panose="020F0502020204030204" pitchFamily="34" charset="0"/>
                <a:cs typeface="Calibri" panose="020F0502020204030204" pitchFamily="34" charset="0"/>
              </a:rPr>
              <a:t>, l. K. (2016). Iterative orthogonal feature projection for diagnosing bias in black box models. In </a:t>
            </a:r>
            <a:r>
              <a:rPr lang="en-US" i="1" cap="none" dirty="0">
                <a:latin typeface="Calibri" panose="020F0502020204030204" pitchFamily="34" charset="0"/>
                <a:cs typeface="Calibri" panose="020F0502020204030204" pitchFamily="34" charset="0"/>
              </a:rPr>
              <a:t>3rd workshop on fairness, accountability and transparency in machine learning</a:t>
            </a:r>
            <a:r>
              <a:rPr lang="en-US" cap="none" dirty="0">
                <a:latin typeface="Calibri" panose="020F0502020204030204" pitchFamily="34" charset="0"/>
                <a:cs typeface="Calibri" panose="020F0502020204030204" pitchFamily="34" charset="0"/>
              </a:rPr>
              <a:t>.</a:t>
            </a:r>
          </a:p>
          <a:p>
            <a:pPr lvl="0" fontAlgn="base"/>
            <a:r>
              <a:rPr lang="en-US" cap="none" dirty="0" err="1">
                <a:latin typeface="Calibri" panose="020F0502020204030204" pitchFamily="34" charset="0"/>
                <a:cs typeface="Calibri" panose="020F0502020204030204" pitchFamily="34" charset="0"/>
              </a:rPr>
              <a:t>Louizus</a:t>
            </a:r>
            <a:r>
              <a:rPr lang="en-US" cap="none" dirty="0">
                <a:latin typeface="Calibri" panose="020F0502020204030204" pitchFamily="34" charset="0"/>
                <a:cs typeface="Calibri" panose="020F0502020204030204" pitchFamily="34" charset="0"/>
              </a:rPr>
              <a:t>, c. (2016). The variational fair autoencoder.</a:t>
            </a:r>
          </a:p>
          <a:p>
            <a:endParaRPr lang="en-US" dirty="0"/>
          </a:p>
        </p:txBody>
      </p:sp>
    </p:spTree>
    <p:extLst>
      <p:ext uri="{BB962C8B-B14F-4D97-AF65-F5344CB8AC3E}">
        <p14:creationId xmlns:p14="http://schemas.microsoft.com/office/powerpoint/2010/main" val="395787094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a:extLst>
              <a:ext uri="{FF2B5EF4-FFF2-40B4-BE49-F238E27FC236}">
                <a16:creationId xmlns:a16="http://schemas.microsoft.com/office/drawing/2014/main" id="{3060B9E4-BC36-49C1-9789-B4CA99B462DE}"/>
              </a:ext>
              <a:ext uri="{C183D7F6-B498-43B3-948B-1728B52AA6E4}">
                <adec:decorative xmlns:adec="http://schemas.microsoft.com/office/drawing/2017/decorative" val="1"/>
              </a:ext>
            </a:extLst>
          </p:cNvPr>
          <p:cNvPicPr>
            <a:picLocks noGrp="1" noChangeAspect="1" noChangeArrowheads="1"/>
          </p:cNvPicPr>
          <p:nvPr>
            <p:ph sz="quarter" idx="13"/>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bwMode="auto">
          <a:xfrm>
            <a:off x="6095903" y="1601848"/>
            <a:ext cx="5135784" cy="3646406"/>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3C1836C-073D-4675-B7D4-8C8EEA325819}"/>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a:t>THANK YOU!</a:t>
            </a:r>
          </a:p>
        </p:txBody>
      </p:sp>
      <p:sp>
        <p:nvSpPr>
          <p:cNvPr id="4" name="Text Placeholder 3">
            <a:extLst>
              <a:ext uri="{FF2B5EF4-FFF2-40B4-BE49-F238E27FC236}">
                <a16:creationId xmlns:a16="http://schemas.microsoft.com/office/drawing/2014/main" id="{7D023F0B-AF36-4D6F-AD14-3E1832AFF245}"/>
              </a:ext>
            </a:extLst>
          </p:cNvPr>
          <p:cNvSpPr>
            <a:spLocks noGrp="1"/>
          </p:cNvSpPr>
          <p:nvPr>
            <p:ph type="body" sz="half" idx="2"/>
          </p:nvPr>
        </p:nvSpPr>
        <p:spPr>
          <a:xfrm>
            <a:off x="960120" y="4165600"/>
            <a:ext cx="4192557" cy="1727016"/>
          </a:xfrm>
        </p:spPr>
        <p:txBody>
          <a:bodyPr vert="horz" lIns="91440" tIns="45720" rIns="91440" bIns="45720" rtlCol="0">
            <a:normAutofit/>
          </a:bodyPr>
          <a:lstStyle/>
          <a:p>
            <a:r>
              <a:rPr lang="en-US" sz="2200">
                <a:solidFill>
                  <a:schemeClr val="tx1">
                    <a:lumMod val="50000"/>
                    <a:lumOff val="50000"/>
                  </a:schemeClr>
                </a:solidFill>
              </a:rPr>
              <a:t>Questions?</a:t>
            </a:r>
          </a:p>
        </p:txBody>
      </p:sp>
    </p:spTree>
    <p:extLst>
      <p:ext uri="{BB962C8B-B14F-4D97-AF65-F5344CB8AC3E}">
        <p14:creationId xmlns:p14="http://schemas.microsoft.com/office/powerpoint/2010/main" val="314853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hlinkClick r:id="rId4" action="ppaction://hlinksldjump" tooltip="https://www.semanticscholar.org/paper/Fairness-aware-machine-learning%3A-a-perspective-%C5%BDliobait%C4%97/69c7bf934e9ac7673be590f7656bcb38fcb9da48"/>
            <a:extLst>
              <a:ext uri="{FF2B5EF4-FFF2-40B4-BE49-F238E27FC236}">
                <a16:creationId xmlns:a16="http://schemas.microsoft.com/office/drawing/2014/main" id="{87B05DFD-4A60-43E7-8AA2-B3F894B695D3}"/>
              </a:ext>
            </a:extLst>
          </p:cNvPr>
          <p:cNvPicPr>
            <a:picLocks noChangeAspect="1"/>
          </p:cNvPicPr>
          <p:nvPr/>
        </p:nvPicPr>
        <p:blipFill>
          <a:blip r:embed="rId5"/>
          <a:stretch>
            <a:fillRect/>
          </a:stretch>
        </p:blipFill>
        <p:spPr>
          <a:xfrm>
            <a:off x="6096000" y="1562017"/>
            <a:ext cx="5622382" cy="4034059"/>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4" name="Picture 143">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231558" y="106948"/>
            <a:ext cx="3893976" cy="1596177"/>
          </a:xfrm>
        </p:spPr>
        <p:txBody>
          <a:bodyPr anchor="b">
            <a:normAutofit/>
          </a:bodyPr>
          <a:lstStyle/>
          <a:p>
            <a:pPr algn="l"/>
            <a:r>
              <a:rPr lang="en-US" sz="3200" dirty="0"/>
              <a:t>Introduction</a:t>
            </a:r>
            <a:br>
              <a:rPr lang="en-US" sz="3200" dirty="0"/>
            </a:br>
            <a:endParaRPr lang="en-IN" sz="3200" dirty="0"/>
          </a:p>
        </p:txBody>
      </p:sp>
      <p:sp>
        <p:nvSpPr>
          <p:cNvPr id="85" name="Content Placeholder 2"/>
          <p:cNvSpPr>
            <a:spLocks noGrp="1"/>
          </p:cNvSpPr>
          <p:nvPr>
            <p:ph idx="1"/>
          </p:nvPr>
        </p:nvSpPr>
        <p:spPr>
          <a:xfrm>
            <a:off x="621437" y="1898848"/>
            <a:ext cx="5069149" cy="3768527"/>
          </a:xfrm>
        </p:spPr>
        <p:txBody>
          <a:bodyPr>
            <a:normAutofit fontScale="62500" lnSpcReduction="20000"/>
          </a:bodyPr>
          <a:lstStyle/>
          <a:p>
            <a:r>
              <a:rPr lang="en-US" sz="2900" cap="none" dirty="0"/>
              <a:t>In general, predicting the future using the historically labeled data as training set under supervised learning algorithms refers to as machine learning for classification. Designed algorithm uses labelled date to predict the future.</a:t>
            </a:r>
          </a:p>
          <a:p>
            <a:r>
              <a:rPr lang="en-US" sz="2900" cap="none" dirty="0"/>
              <a:t>The use of protected attributes like race, color, gender etc. make these algorithms biased. Its a well-established fact that our society faces problems like discrimination based on gender, race or also because of the neighborhood we live.</a:t>
            </a:r>
          </a:p>
          <a:p>
            <a:r>
              <a:rPr lang="en-US" sz="2900" cap="none" dirty="0"/>
              <a:t>In the US, courts are using </a:t>
            </a:r>
            <a:r>
              <a:rPr lang="en-US" sz="2900" b="1" cap="none" dirty="0"/>
              <a:t>COMPAS risk analysis tool to judge criminal behavior.</a:t>
            </a:r>
          </a:p>
          <a:p>
            <a:pPr>
              <a:lnSpc>
                <a:spcPct val="110000"/>
              </a:lnSpc>
            </a:pPr>
            <a:endParaRPr lang="en-US" sz="1200" cap="none" dirty="0"/>
          </a:p>
          <a:p>
            <a:pPr marL="0" indent="0">
              <a:lnSpc>
                <a:spcPct val="110000"/>
              </a:lnSpc>
              <a:buNone/>
            </a:pPr>
            <a:endParaRPr lang="en-IN" sz="1200" dirty="0"/>
          </a:p>
        </p:txBody>
      </p:sp>
    </p:spTree>
    <p:extLst>
      <p:ext uri="{BB962C8B-B14F-4D97-AF65-F5344CB8AC3E}">
        <p14:creationId xmlns:p14="http://schemas.microsoft.com/office/powerpoint/2010/main" val="414158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4DE89F73-BE8F-49B7-8FBC-1D2AA759A7D4}"/>
              </a:ext>
            </a:extLst>
          </p:cNvPr>
          <p:cNvSpPr txBox="1"/>
          <p:nvPr/>
        </p:nvSpPr>
        <p:spPr>
          <a:xfrm>
            <a:off x="1447060" y="833142"/>
            <a:ext cx="5848350" cy="584775"/>
          </a:xfrm>
          <a:prstGeom prst="rect">
            <a:avLst/>
          </a:prstGeom>
          <a:noFill/>
        </p:spPr>
        <p:txBody>
          <a:bodyPr wrap="square" rtlCol="0">
            <a:spAutoFit/>
          </a:bodyPr>
          <a:lstStyle/>
          <a:p>
            <a:r>
              <a:rPr lang="en-US" sz="3200" dirty="0"/>
              <a:t>PROBLEM STATEMENT</a:t>
            </a:r>
          </a:p>
        </p:txBody>
      </p:sp>
      <p:sp>
        <p:nvSpPr>
          <p:cNvPr id="6" name="Rectangle 5">
            <a:extLst>
              <a:ext uri="{FF2B5EF4-FFF2-40B4-BE49-F238E27FC236}">
                <a16:creationId xmlns:a16="http://schemas.microsoft.com/office/drawing/2014/main" id="{452C930F-BFC8-4D5C-904D-7BEC681B121A}"/>
              </a:ext>
            </a:extLst>
          </p:cNvPr>
          <p:cNvSpPr/>
          <p:nvPr/>
        </p:nvSpPr>
        <p:spPr>
          <a:xfrm>
            <a:off x="565662" y="1856873"/>
            <a:ext cx="10363200" cy="5324535"/>
          </a:xfrm>
          <a:prstGeom prst="rect">
            <a:avLst/>
          </a:prstGeom>
        </p:spPr>
        <p:txBody>
          <a:bodyPr wrap="square">
            <a:spAutoFit/>
          </a:bodyPr>
          <a:lstStyle/>
          <a:p>
            <a:endParaRPr lang="en-US" sz="2000" dirty="0"/>
          </a:p>
          <a:p>
            <a:pPr marL="342900" indent="-342900">
              <a:buFont typeface="Arial" panose="020B0604020202020204" pitchFamily="34" charset="0"/>
              <a:buChar char="•"/>
            </a:pPr>
            <a:r>
              <a:rPr lang="en-US" sz="2000" b="1" dirty="0"/>
              <a:t> </a:t>
            </a:r>
            <a:r>
              <a:rPr lang="en-US" sz="2000" dirty="0"/>
              <a:t>Major algorithms are biased towards the social discrimination present in the society. </a:t>
            </a:r>
          </a:p>
          <a:p>
            <a:endParaRPr lang="en-US" sz="2000" dirty="0"/>
          </a:p>
          <a:p>
            <a:r>
              <a:rPr lang="en-US" sz="2000" dirty="0"/>
              <a:t>The classification algorithms provides an automated process to classify the data and therefore are free of human intervention. Such algorithms are designed favoring local ethnic groups and hence there is a need to formulate this problem of discrimination in technical terms so that we can work to remove biasness and ensure fairness.</a:t>
            </a:r>
          </a:p>
          <a:p>
            <a:endParaRPr lang="en-US" sz="2000" dirty="0"/>
          </a:p>
          <a:p>
            <a:r>
              <a:rPr lang="en-US" sz="2000" b="1" dirty="0"/>
              <a:t>GOAL</a:t>
            </a:r>
            <a:r>
              <a:rPr lang="en-US" sz="2000" dirty="0"/>
              <a:t> : is to analyze a decision-making program and construct a proof of its fairness or unfairness. The focus is on equality of opportunity. </a:t>
            </a:r>
          </a:p>
          <a:p>
            <a:r>
              <a:rPr lang="en-US" sz="2000" dirty="0"/>
              <a:t>The prime focus of this research is to analyze the fairness of the algorithm based on the protected and sensitive attributes such as race, region (which comes under demographic parity). Aim here is to remove discrimination by adjusting the predictor values, target and outcome data of the protected group. The fairness and accuracy of the algorithm is eventually improved, which is the prime work done in the project. </a:t>
            </a:r>
          </a:p>
          <a:p>
            <a:endParaRPr lang="en-US" sz="2000" dirty="0"/>
          </a:p>
          <a:p>
            <a:endParaRPr lang="en-US" sz="2000" dirty="0"/>
          </a:p>
        </p:txBody>
      </p:sp>
    </p:spTree>
    <p:extLst>
      <p:ext uri="{BB962C8B-B14F-4D97-AF65-F5344CB8AC3E}">
        <p14:creationId xmlns:p14="http://schemas.microsoft.com/office/powerpoint/2010/main" val="83142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https://www.cfte.education/wp-content/uploads/2019/02/ai.jpg">
            <a:hlinkClick r:id="rId2" action="ppaction://hlinksldjump" tooltip="https://www.cfte.education/2019/02/20/5-ai-startups-france/"/>
            <a:extLst>
              <a:ext uri="{FF2B5EF4-FFF2-40B4-BE49-F238E27FC236}">
                <a16:creationId xmlns:a16="http://schemas.microsoft.com/office/drawing/2014/main" id="{F9DC4D68-96CB-4ED6-B01D-33B19CA717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4662" y="1822309"/>
            <a:ext cx="5184856" cy="3460891"/>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027C15-0CF0-4C9A-9051-6AD7ABCD076F}"/>
              </a:ext>
            </a:extLst>
          </p:cNvPr>
          <p:cNvSpPr>
            <a:spLocks noGrp="1"/>
          </p:cNvSpPr>
          <p:nvPr>
            <p:ph type="title"/>
          </p:nvPr>
        </p:nvSpPr>
        <p:spPr>
          <a:xfrm>
            <a:off x="-1963988" y="462429"/>
            <a:ext cx="10364451" cy="1596177"/>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D89B0694-73E4-46FB-897C-9C791F2C8B0A}"/>
              </a:ext>
            </a:extLst>
          </p:cNvPr>
          <p:cNvSpPr>
            <a:spLocks noGrp="1"/>
          </p:cNvSpPr>
          <p:nvPr>
            <p:ph sz="quarter" idx="13"/>
          </p:nvPr>
        </p:nvSpPr>
        <p:spPr>
          <a:xfrm>
            <a:off x="402482" y="2214694"/>
            <a:ext cx="6105525" cy="3838574"/>
          </a:xfrm>
        </p:spPr>
        <p:txBody>
          <a:bodyPr>
            <a:noAutofit/>
          </a:bodyPr>
          <a:lstStyle/>
          <a:p>
            <a:pPr marL="0" indent="0">
              <a:lnSpc>
                <a:spcPct val="110000"/>
              </a:lnSpc>
              <a:buNone/>
            </a:pPr>
            <a:r>
              <a:rPr lang="en-US" cap="none" dirty="0"/>
              <a:t>We are in the era of machine learning which is almost driving all the human decisions.</a:t>
            </a:r>
            <a:br>
              <a:rPr lang="en-US" cap="none" dirty="0"/>
            </a:br>
            <a:r>
              <a:rPr lang="en-US" cap="none" dirty="0"/>
              <a:t>For instance, employers are using machine learning to select the job applicants; in the US, courts are using COMPAS risk analysis tool to judge criminal behavior. Furthermore, such systems are responsible in accepting a loan application. When these applications are involved with people, they needed to be fairer. Recently one article released by </a:t>
            </a:r>
            <a:r>
              <a:rPr lang="en-US" b="1" cap="none" dirty="0"/>
              <a:t>ProPublica ‘MACINE BIAS’ </a:t>
            </a:r>
            <a:r>
              <a:rPr lang="en-US" cap="none" dirty="0"/>
              <a:t>which mentioned about COMPAS risk analysis tool setbacks and decision-making programs with biasness problem. Everyone should worry about biasness of such systems. If no one cares, we may be one of the persons who suffer from this.</a:t>
            </a:r>
          </a:p>
        </p:txBody>
      </p:sp>
    </p:spTree>
    <p:extLst>
      <p:ext uri="{BB962C8B-B14F-4D97-AF65-F5344CB8AC3E}">
        <p14:creationId xmlns:p14="http://schemas.microsoft.com/office/powerpoint/2010/main" val="262554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F2E8BD-6780-4D0C-96EE-6D1B49FF87EF}"/>
              </a:ext>
            </a:extLst>
          </p:cNvPr>
          <p:cNvPicPr>
            <a:picLocks noChangeAspect="1"/>
          </p:cNvPicPr>
          <p:nvPr/>
        </p:nvPicPr>
        <p:blipFill>
          <a:blip r:embed="rId2"/>
          <a:stretch>
            <a:fillRect/>
          </a:stretch>
        </p:blipFill>
        <p:spPr>
          <a:xfrm>
            <a:off x="1592755" y="1172360"/>
            <a:ext cx="4638675" cy="3838575"/>
          </a:xfrm>
          <a:prstGeom prst="rect">
            <a:avLst/>
          </a:prstGeom>
        </p:spPr>
      </p:pic>
      <p:pic>
        <p:nvPicPr>
          <p:cNvPr id="3" name="Picture 2">
            <a:extLst>
              <a:ext uri="{FF2B5EF4-FFF2-40B4-BE49-F238E27FC236}">
                <a16:creationId xmlns:a16="http://schemas.microsoft.com/office/drawing/2014/main" id="{533D780B-4F35-441E-88BB-B0500B0BF3DA}"/>
              </a:ext>
            </a:extLst>
          </p:cNvPr>
          <p:cNvPicPr>
            <a:picLocks noChangeAspect="1"/>
          </p:cNvPicPr>
          <p:nvPr/>
        </p:nvPicPr>
        <p:blipFill>
          <a:blip r:embed="rId3"/>
          <a:stretch>
            <a:fillRect/>
          </a:stretch>
        </p:blipFill>
        <p:spPr>
          <a:xfrm>
            <a:off x="6424612" y="1172360"/>
            <a:ext cx="4524375" cy="4667250"/>
          </a:xfrm>
          <a:prstGeom prst="rect">
            <a:avLst/>
          </a:prstGeom>
        </p:spPr>
      </p:pic>
      <p:sp>
        <p:nvSpPr>
          <p:cNvPr id="13" name="TextBox 12">
            <a:extLst>
              <a:ext uri="{FF2B5EF4-FFF2-40B4-BE49-F238E27FC236}">
                <a16:creationId xmlns:a16="http://schemas.microsoft.com/office/drawing/2014/main" id="{1880622E-2EBC-41A2-8BDE-24C01170658C}"/>
              </a:ext>
            </a:extLst>
          </p:cNvPr>
          <p:cNvSpPr txBox="1"/>
          <p:nvPr/>
        </p:nvSpPr>
        <p:spPr>
          <a:xfrm>
            <a:off x="446287" y="6294370"/>
            <a:ext cx="6657975" cy="276999"/>
          </a:xfrm>
          <a:prstGeom prst="rect">
            <a:avLst/>
          </a:prstGeom>
          <a:noFill/>
        </p:spPr>
        <p:txBody>
          <a:bodyPr wrap="square" rtlCol="0">
            <a:spAutoFit/>
          </a:bodyPr>
          <a:lstStyle/>
          <a:p>
            <a:r>
              <a:rPr lang="en-US" sz="1200" dirty="0">
                <a:hlinkClick r:id="rId4">
                  <a:extLst>
                    <a:ext uri="{A12FA001-AC4F-418D-AE19-62706E023703}">
                      <ahyp:hlinkClr xmlns:ahyp="http://schemas.microsoft.com/office/drawing/2018/hyperlinkcolor" val="tx"/>
                    </a:ext>
                  </a:extLst>
                </a:hlinkClick>
              </a:rPr>
              <a:t>https://www.propublica.org/article/</a:t>
            </a:r>
            <a:r>
              <a:rPr lang="en-US" sz="1200" dirty="0"/>
              <a:t> </a:t>
            </a:r>
            <a:r>
              <a:rPr lang="en-US" sz="1200" dirty="0">
                <a:hlinkClick r:id="rId5">
                  <a:extLst>
                    <a:ext uri="{A12FA001-AC4F-418D-AE19-62706E023703}">
                      <ahyp:hlinkClr xmlns:ahyp="http://schemas.microsoft.com/office/drawing/2018/hyperlinkcolor" val="tx"/>
                    </a:ext>
                  </a:extLst>
                </a:hlinkClick>
              </a:rPr>
              <a:t>machine-bias-risk-assessments-in-criminal-sentencing</a:t>
            </a:r>
            <a:endParaRPr lang="en-US" sz="1200" dirty="0"/>
          </a:p>
        </p:txBody>
      </p:sp>
      <p:sp>
        <p:nvSpPr>
          <p:cNvPr id="9" name="Title 8">
            <a:extLst>
              <a:ext uri="{FF2B5EF4-FFF2-40B4-BE49-F238E27FC236}">
                <a16:creationId xmlns:a16="http://schemas.microsoft.com/office/drawing/2014/main" id="{35DC8327-6806-42FD-8396-7B94106CEFDF}"/>
              </a:ext>
            </a:extLst>
          </p:cNvPr>
          <p:cNvSpPr>
            <a:spLocks noGrp="1"/>
          </p:cNvSpPr>
          <p:nvPr>
            <p:ph type="title"/>
          </p:nvPr>
        </p:nvSpPr>
        <p:spPr>
          <a:xfrm>
            <a:off x="913775" y="477079"/>
            <a:ext cx="10364451" cy="695282"/>
          </a:xfrm>
        </p:spPr>
        <p:txBody>
          <a:bodyPr>
            <a:normAutofit/>
          </a:bodyPr>
          <a:lstStyle/>
          <a:p>
            <a:r>
              <a:rPr lang="en-US" sz="2000" dirty="0"/>
              <a:t>COMPAS Scores</a:t>
            </a:r>
            <a:br>
              <a:rPr lang="en-US" sz="2000" dirty="0"/>
            </a:br>
            <a:endParaRPr lang="en-US" sz="2000" dirty="0"/>
          </a:p>
        </p:txBody>
      </p:sp>
    </p:spTree>
    <p:extLst>
      <p:ext uri="{BB962C8B-B14F-4D97-AF65-F5344CB8AC3E}">
        <p14:creationId xmlns:p14="http://schemas.microsoft.com/office/powerpoint/2010/main" val="328742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3"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7" name="Rectangle 36">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TextBox 30">
            <a:extLst>
              <a:ext uri="{FF2B5EF4-FFF2-40B4-BE49-F238E27FC236}">
                <a16:creationId xmlns:a16="http://schemas.microsoft.com/office/drawing/2014/main" id="{465768A9-345B-4520-B1F7-8D611417F336}"/>
              </a:ext>
            </a:extLst>
          </p:cNvPr>
          <p:cNvSpPr txBox="1"/>
          <p:nvPr/>
        </p:nvSpPr>
        <p:spPr>
          <a:xfrm>
            <a:off x="446287" y="6294370"/>
            <a:ext cx="6657975" cy="276999"/>
          </a:xfrm>
          <a:prstGeom prst="rect">
            <a:avLst/>
          </a:prstGeom>
          <a:noFill/>
        </p:spPr>
        <p:txBody>
          <a:bodyPr wrap="square" rtlCol="0">
            <a:spAutoFit/>
          </a:bodyPr>
          <a:lstStyle/>
          <a:p>
            <a:r>
              <a:rPr lang="en-US" sz="1200" dirty="0">
                <a:hlinkClick r:id="rId4">
                  <a:extLst>
                    <a:ext uri="{A12FA001-AC4F-418D-AE19-62706E023703}">
                      <ahyp:hlinkClr xmlns:ahyp="http://schemas.microsoft.com/office/drawing/2018/hyperlinkcolor" val="tx"/>
                    </a:ext>
                  </a:extLst>
                </a:hlinkClick>
              </a:rPr>
              <a:t>https://www.propublica.org/article/</a:t>
            </a:r>
            <a:r>
              <a:rPr lang="en-US" sz="1200" dirty="0"/>
              <a:t> </a:t>
            </a:r>
            <a:r>
              <a:rPr lang="en-US" sz="1200" dirty="0">
                <a:hlinkClick r:id="rId5">
                  <a:extLst>
                    <a:ext uri="{A12FA001-AC4F-418D-AE19-62706E023703}">
                      <ahyp:hlinkClr xmlns:ahyp="http://schemas.microsoft.com/office/drawing/2018/hyperlinkcolor" val="tx"/>
                    </a:ext>
                  </a:extLst>
                </a:hlinkClick>
              </a:rPr>
              <a:t>machine-bias-risk-assessments-in-criminal-sentencing</a:t>
            </a:r>
            <a:endParaRPr lang="en-US" sz="1200" dirty="0"/>
          </a:p>
        </p:txBody>
      </p:sp>
      <p:sp>
        <p:nvSpPr>
          <p:cNvPr id="32" name="TextBox 31">
            <a:extLst>
              <a:ext uri="{FF2B5EF4-FFF2-40B4-BE49-F238E27FC236}">
                <a16:creationId xmlns:a16="http://schemas.microsoft.com/office/drawing/2014/main" id="{0FE80463-A3EE-47AE-91FE-263732843A2C}"/>
              </a:ext>
            </a:extLst>
          </p:cNvPr>
          <p:cNvSpPr txBox="1"/>
          <p:nvPr/>
        </p:nvSpPr>
        <p:spPr>
          <a:xfrm>
            <a:off x="2179333" y="541710"/>
            <a:ext cx="5391150" cy="1200329"/>
          </a:xfrm>
          <a:prstGeom prst="rect">
            <a:avLst/>
          </a:prstGeom>
          <a:noFill/>
        </p:spPr>
        <p:txBody>
          <a:bodyPr wrap="square" rtlCol="0">
            <a:spAutoFit/>
          </a:bodyPr>
          <a:lstStyle/>
          <a:p>
            <a:r>
              <a:rPr lang="en-US" sz="2400" cap="all" dirty="0"/>
              <a:t>Criminal justice: recidivism algorithms (COMPAS) Score</a:t>
            </a:r>
          </a:p>
          <a:p>
            <a:endParaRPr lang="en-US" sz="2400" dirty="0"/>
          </a:p>
        </p:txBody>
      </p:sp>
      <p:pic>
        <p:nvPicPr>
          <p:cNvPr id="2068" name="Picture 20" descr="https://cdn-images-1.medium.com/max/1600/1*G55rl5bRs9MOuoVxucDYSw.jpeg">
            <a:extLst>
              <a:ext uri="{FF2B5EF4-FFF2-40B4-BE49-F238E27FC236}">
                <a16:creationId xmlns:a16="http://schemas.microsoft.com/office/drawing/2014/main" id="{6CDAEF84-C9BC-4CA1-B300-FE399559C7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464" y="1742040"/>
            <a:ext cx="7195519" cy="3171761"/>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static.propublica.org/projects/algorithmic-bias/assets/img/generated/opener-b-crop-1200*675-00796e.jpg">
            <a:extLst>
              <a:ext uri="{FF2B5EF4-FFF2-40B4-BE49-F238E27FC236}">
                <a16:creationId xmlns:a16="http://schemas.microsoft.com/office/drawing/2014/main" id="{4C9D8B74-25C1-4BA5-853E-CEBFFD1B3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8983" y="1742039"/>
            <a:ext cx="4084517" cy="317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01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8B6C12-BE49-45C7-8E88-D16FE2E62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3FC01C-4EFD-4868-8317-4C9F869318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DFA4574-FA0E-4BA5-8AD3-C1B7525A955C}"/>
              </a:ext>
            </a:extLst>
          </p:cNvPr>
          <p:cNvSpPr>
            <a:spLocks noGrp="1"/>
          </p:cNvSpPr>
          <p:nvPr>
            <p:ph type="title"/>
          </p:nvPr>
        </p:nvSpPr>
        <p:spPr>
          <a:xfrm>
            <a:off x="913775" y="618517"/>
            <a:ext cx="10364451" cy="1596177"/>
          </a:xfrm>
        </p:spPr>
        <p:txBody>
          <a:bodyPr>
            <a:normAutofit/>
          </a:bodyPr>
          <a:lstStyle/>
          <a:p>
            <a:br>
              <a:rPr lang="en-IN"/>
            </a:br>
            <a:r>
              <a:rPr lang="en-IN"/>
              <a:t>Related work</a:t>
            </a:r>
            <a:br>
              <a:rPr lang="en-US"/>
            </a:br>
            <a:endParaRPr lang="en-US" dirty="0"/>
          </a:p>
        </p:txBody>
      </p:sp>
      <p:sp>
        <p:nvSpPr>
          <p:cNvPr id="3" name="Content Placeholder 2">
            <a:extLst>
              <a:ext uri="{FF2B5EF4-FFF2-40B4-BE49-F238E27FC236}">
                <a16:creationId xmlns:a16="http://schemas.microsoft.com/office/drawing/2014/main" id="{FA2901A2-FD45-4E09-B40F-84EC47CB9F15}"/>
              </a:ext>
            </a:extLst>
          </p:cNvPr>
          <p:cNvSpPr>
            <a:spLocks noGrp="1"/>
          </p:cNvSpPr>
          <p:nvPr>
            <p:ph sz="quarter" idx="13"/>
          </p:nvPr>
        </p:nvSpPr>
        <p:spPr>
          <a:xfrm>
            <a:off x="4837814" y="2367092"/>
            <a:ext cx="6439786" cy="3424107"/>
          </a:xfrm>
        </p:spPr>
        <p:txBody>
          <a:bodyPr>
            <a:normAutofit fontScale="92500" lnSpcReduction="20000"/>
          </a:bodyPr>
          <a:lstStyle/>
          <a:p>
            <a:pPr>
              <a:lnSpc>
                <a:spcPct val="110000"/>
              </a:lnSpc>
            </a:pPr>
            <a:r>
              <a:rPr lang="en-US" sz="1800" b="1" cap="none" dirty="0"/>
              <a:t>COMPAS</a:t>
            </a:r>
            <a:r>
              <a:rPr lang="en-US" sz="1800" cap="none" dirty="0"/>
              <a:t> (Correctional Offender Management Profiling for Alternative Sanctions)</a:t>
            </a:r>
          </a:p>
          <a:p>
            <a:pPr marL="0" indent="0">
              <a:lnSpc>
                <a:spcPct val="110000"/>
              </a:lnSpc>
              <a:buNone/>
            </a:pPr>
            <a:r>
              <a:rPr lang="en-US" sz="1800" cap="none" dirty="0"/>
              <a:t>     Commercial algorithm used by judges and parole officers </a:t>
            </a:r>
          </a:p>
          <a:p>
            <a:pPr marL="0" indent="0">
              <a:lnSpc>
                <a:spcPct val="110000"/>
              </a:lnSpc>
              <a:buNone/>
            </a:pPr>
            <a:r>
              <a:rPr lang="en-US" sz="1800" cap="none" dirty="0"/>
              <a:t>     For scoring criminal defendant’s likelihood of reoffending (recidivism).</a:t>
            </a:r>
          </a:p>
          <a:p>
            <a:pPr>
              <a:lnSpc>
                <a:spcPct val="110000"/>
              </a:lnSpc>
            </a:pPr>
            <a:r>
              <a:rPr lang="en-US" sz="1800" b="1" cap="none" dirty="0"/>
              <a:t>Online Banking Loan Applications</a:t>
            </a:r>
          </a:p>
          <a:p>
            <a:pPr>
              <a:lnSpc>
                <a:spcPct val="110000"/>
              </a:lnSpc>
            </a:pPr>
            <a:r>
              <a:rPr lang="en-US" sz="1800" b="1" cap="none" dirty="0"/>
              <a:t>University/College Admissions</a:t>
            </a:r>
          </a:p>
          <a:p>
            <a:pPr>
              <a:lnSpc>
                <a:spcPct val="110000"/>
              </a:lnSpc>
            </a:pPr>
            <a:r>
              <a:rPr lang="en-US" sz="1800" b="1" cap="none" dirty="0"/>
              <a:t>Job Applications</a:t>
            </a:r>
          </a:p>
          <a:p>
            <a:pPr marL="0" indent="0">
              <a:lnSpc>
                <a:spcPct val="110000"/>
              </a:lnSpc>
              <a:buNone/>
            </a:pPr>
            <a:r>
              <a:rPr lang="en-US" sz="1800" cap="none" dirty="0"/>
              <a:t>     Automatic job Selection </a:t>
            </a:r>
          </a:p>
          <a:p>
            <a:pPr marL="0" indent="0">
              <a:lnSpc>
                <a:spcPct val="110000"/>
              </a:lnSpc>
              <a:buNone/>
            </a:pPr>
            <a:r>
              <a:rPr lang="en-US" sz="1800" cap="none" dirty="0"/>
              <a:t>     Rating the Job applicant</a:t>
            </a:r>
          </a:p>
          <a:p>
            <a:pPr>
              <a:lnSpc>
                <a:spcPct val="110000"/>
              </a:lnSpc>
            </a:pPr>
            <a:endParaRPr lang="en-US" sz="1400" dirty="0"/>
          </a:p>
        </p:txBody>
      </p:sp>
      <p:pic>
        <p:nvPicPr>
          <p:cNvPr id="8" name="Picture 7" descr="https://cdn-images-1.medium.com/max/750/1*wtRxrozhqDCyTyEtJv3_iA.jpeg">
            <a:extLst>
              <a:ext uri="{FF2B5EF4-FFF2-40B4-BE49-F238E27FC236}">
                <a16:creationId xmlns:a16="http://schemas.microsoft.com/office/drawing/2014/main" id="{2BE59C58-7E41-45A2-9F94-AB27ED4217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6228" y="2711672"/>
            <a:ext cx="3972560" cy="2734945"/>
          </a:xfrm>
          <a:prstGeom prst="rect">
            <a:avLst/>
          </a:prstGeom>
          <a:noFill/>
          <a:ln>
            <a:noFill/>
          </a:ln>
        </p:spPr>
      </p:pic>
      <p:sp>
        <p:nvSpPr>
          <p:cNvPr id="4" name="Footer Placeholder 3">
            <a:extLst>
              <a:ext uri="{FF2B5EF4-FFF2-40B4-BE49-F238E27FC236}">
                <a16:creationId xmlns:a16="http://schemas.microsoft.com/office/drawing/2014/main" id="{1C9D3118-8F51-466A-9F89-65B9EA4B20B8}"/>
              </a:ext>
            </a:extLst>
          </p:cNvPr>
          <p:cNvSpPr>
            <a:spLocks noGrp="1"/>
          </p:cNvSpPr>
          <p:nvPr>
            <p:ph type="ftr" sz="quarter" idx="11"/>
          </p:nvPr>
        </p:nvSpPr>
        <p:spPr/>
        <p:txBody>
          <a:bodyPr/>
          <a:lstStyle/>
          <a:p>
            <a:r>
              <a:rPr lang="en-US"/>
              <a:t>https://towardsdatascience.com/a-tutorial-on-fairness-in-machine-learning-3ff8ba1040cb</a:t>
            </a:r>
            <a:endParaRPr lang="en-US" dirty="0"/>
          </a:p>
        </p:txBody>
      </p:sp>
    </p:spTree>
    <p:extLst>
      <p:ext uri="{BB962C8B-B14F-4D97-AF65-F5344CB8AC3E}">
        <p14:creationId xmlns:p14="http://schemas.microsoft.com/office/powerpoint/2010/main" val="230476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25"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8229AC0A-1EF2-4AE9-A8DF-55EC6C5B228A}"/>
              </a:ext>
            </a:extLst>
          </p:cNvPr>
          <p:cNvSpPr>
            <a:spLocks noGrp="1"/>
          </p:cNvSpPr>
          <p:nvPr>
            <p:ph type="title"/>
          </p:nvPr>
        </p:nvSpPr>
        <p:spPr>
          <a:xfrm>
            <a:off x="959896" y="960814"/>
            <a:ext cx="2732249" cy="4912936"/>
          </a:xfrm>
        </p:spPr>
        <p:txBody>
          <a:bodyPr anchor="b">
            <a:normAutofit/>
          </a:bodyPr>
          <a:lstStyle/>
          <a:p>
            <a:pPr algn="l"/>
            <a:br>
              <a:rPr lang="en-US" sz="4000" dirty="0">
                <a:solidFill>
                  <a:schemeClr val="bg1"/>
                </a:solidFill>
              </a:rPr>
            </a:br>
            <a:r>
              <a:rPr lang="en-US" sz="4000" dirty="0">
                <a:solidFill>
                  <a:schemeClr val="bg1"/>
                </a:solidFill>
              </a:rPr>
              <a:t>CORE Concepts</a:t>
            </a:r>
            <a:br>
              <a:rPr lang="en-US" sz="4000" dirty="0">
                <a:solidFill>
                  <a:schemeClr val="bg1"/>
                </a:solidFill>
              </a:rPr>
            </a:br>
            <a:endParaRPr lang="en-US" sz="4000" dirty="0">
              <a:solidFill>
                <a:schemeClr val="bg1"/>
              </a:solidFill>
            </a:endParaRPr>
          </a:p>
        </p:txBody>
      </p:sp>
      <p:sp>
        <p:nvSpPr>
          <p:cNvPr id="3" name="Content Placeholder 2">
            <a:extLst>
              <a:ext uri="{FF2B5EF4-FFF2-40B4-BE49-F238E27FC236}">
                <a16:creationId xmlns:a16="http://schemas.microsoft.com/office/drawing/2014/main" id="{A3BF9B98-F4DD-4E5A-A339-5CF5A9E67311}"/>
              </a:ext>
            </a:extLst>
          </p:cNvPr>
          <p:cNvSpPr>
            <a:spLocks noGrp="1"/>
          </p:cNvSpPr>
          <p:nvPr>
            <p:ph sz="quarter" idx="13"/>
          </p:nvPr>
        </p:nvSpPr>
        <p:spPr>
          <a:xfrm>
            <a:off x="4979078" y="960814"/>
            <a:ext cx="6247722" cy="4830385"/>
          </a:xfrm>
        </p:spPr>
        <p:txBody>
          <a:bodyPr anchor="ctr">
            <a:normAutofit/>
          </a:bodyPr>
          <a:lstStyle/>
          <a:p>
            <a:pPr>
              <a:lnSpc>
                <a:spcPct val="110000"/>
              </a:lnSpc>
            </a:pPr>
            <a:r>
              <a:rPr lang="en-US" sz="1800" dirty="0"/>
              <a:t>Equalized ODDS:</a:t>
            </a:r>
            <a:r>
              <a:rPr lang="en-US" sz="1800" cap="none" dirty="0"/>
              <a:t> </a:t>
            </a:r>
          </a:p>
          <a:p>
            <a:pPr marL="457200" indent="-457200">
              <a:lnSpc>
                <a:spcPct val="110000"/>
              </a:lnSpc>
              <a:buFont typeface="+mj-lt"/>
              <a:buAutoNum type="arabicPeriod"/>
            </a:pPr>
            <a:r>
              <a:rPr lang="en-US" sz="1800" cap="none" dirty="0"/>
              <a:t>The predictor and the protected attribute (race, gender, etc.) should be independent, conditional on the outcome. </a:t>
            </a:r>
          </a:p>
          <a:p>
            <a:pPr marL="457200" indent="-457200">
              <a:lnSpc>
                <a:spcPct val="110000"/>
              </a:lnSpc>
              <a:buFont typeface="+mj-lt"/>
              <a:buAutoNum type="arabicPeriod"/>
            </a:pPr>
            <a:r>
              <a:rPr lang="en-US" sz="1800" cap="none" dirty="0"/>
              <a:t>This technique requires that the percentage of people who were recidivist or non-recidivist and who gets qualified to be called non-recidivist are constant across groups. </a:t>
            </a:r>
          </a:p>
          <a:p>
            <a:pPr>
              <a:lnSpc>
                <a:spcPct val="110000"/>
              </a:lnSpc>
            </a:pPr>
            <a:endParaRPr lang="en-US" sz="1800" cap="none" dirty="0"/>
          </a:p>
          <a:p>
            <a:pPr>
              <a:lnSpc>
                <a:spcPct val="110000"/>
              </a:lnSpc>
            </a:pPr>
            <a:r>
              <a:rPr lang="en-US" sz="1800" dirty="0"/>
              <a:t>EQUAL OPPORTUNITY: </a:t>
            </a:r>
          </a:p>
          <a:p>
            <a:pPr marL="457200" indent="-457200">
              <a:lnSpc>
                <a:spcPct val="110000"/>
              </a:lnSpc>
              <a:buFont typeface="+mj-lt"/>
              <a:buAutoNum type="arabicPeriod"/>
            </a:pPr>
            <a:r>
              <a:rPr lang="en-US" sz="1800" cap="none" dirty="0"/>
              <a:t>Classifier should give similar results for defendants in both the groups. </a:t>
            </a:r>
          </a:p>
          <a:p>
            <a:pPr marL="457200" indent="-457200">
              <a:lnSpc>
                <a:spcPct val="110000"/>
              </a:lnSpc>
              <a:buFont typeface="+mj-lt"/>
              <a:buAutoNum type="arabicPeriod"/>
            </a:pPr>
            <a:r>
              <a:rPr lang="en-US" sz="1800" cap="none" dirty="0"/>
              <a:t>This technique picks up a threshold for each group such that the fraction of recidivism people who qualify to be given a status of non-recidivism are same in both the group.</a:t>
            </a:r>
          </a:p>
          <a:p>
            <a:pPr>
              <a:lnSpc>
                <a:spcPct val="110000"/>
              </a:lnSpc>
            </a:pPr>
            <a:endParaRPr lang="en-US" sz="1800" dirty="0"/>
          </a:p>
        </p:txBody>
      </p:sp>
    </p:spTree>
    <p:extLst>
      <p:ext uri="{BB962C8B-B14F-4D97-AF65-F5344CB8AC3E}">
        <p14:creationId xmlns:p14="http://schemas.microsoft.com/office/powerpoint/2010/main" val="336341392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3.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4.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5.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otalTime>45</TotalTime>
  <Words>1285</Words>
  <Application>Microsoft Office PowerPoint</Application>
  <PresentationFormat>Widescreen</PresentationFormat>
  <Paragraphs>116</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Droplet</vt:lpstr>
      <vt:lpstr>Fairness Classification using Machine Learning  criminal recidivism – Black Lives Matter</vt:lpstr>
      <vt:lpstr>Agenda</vt:lpstr>
      <vt:lpstr>Introduction </vt:lpstr>
      <vt:lpstr>PowerPoint Presentation</vt:lpstr>
      <vt:lpstr>Motivation</vt:lpstr>
      <vt:lpstr>COMPAS Scores </vt:lpstr>
      <vt:lpstr>PowerPoint Presentation</vt:lpstr>
      <vt:lpstr> Related work </vt:lpstr>
      <vt:lpstr> CORE Concepts </vt:lpstr>
      <vt:lpstr> CORE Concepts </vt:lpstr>
      <vt:lpstr>PowerPoint Presentation</vt:lpstr>
      <vt:lpstr>Methodology</vt:lpstr>
      <vt:lpstr>Predictor, Attribute and Outcome</vt:lpstr>
      <vt:lpstr>Dataset</vt:lpstr>
      <vt:lpstr>Results</vt:lpstr>
      <vt:lpstr>PowerPoint Presentation</vt:lpstr>
      <vt:lpstr>PowerPoint Presentation</vt:lpstr>
      <vt:lpstr>ANALYSIS &amp; LIMITATIONS </vt:lpstr>
      <vt:lpstr> CONCLUSION</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Fairness Classification using Machine Learning  criminal recidivism</dc:title>
  <dc:creator>Naina Sharma</dc:creator>
  <cp:lastModifiedBy>Naina Sharma</cp:lastModifiedBy>
  <cp:revision>30</cp:revision>
  <dcterms:created xsi:type="dcterms:W3CDTF">2019-07-01T21:16:42Z</dcterms:created>
  <dcterms:modified xsi:type="dcterms:W3CDTF">2020-11-15T22:01:04Z</dcterms:modified>
</cp:coreProperties>
</file>