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9753600" cy="7315200"/>
  <p:notesSz cx="6858000" cy="9144000"/>
  <p:embeddedFontLst>
    <p:embeddedFont>
      <p:font typeface="Fredoka" charset="1" panose="02000000000000000000"/>
      <p:regular r:id="rId24"/>
    </p:embeddedFont>
    <p:embeddedFont>
      <p:font typeface="Archivo Black" charset="1" panose="020B0A03020202020B04"/>
      <p:regular r:id="rId25"/>
    </p:embeddedFont>
    <p:embeddedFont>
      <p:font typeface="Poppins Bold" charset="1" panose="00000800000000000000"/>
      <p:regular r:id="rId26"/>
    </p:embeddedFont>
    <p:embeddedFont>
      <p:font typeface="JetBrains Mono Bold" charset="1" panose="020108090301020500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25.jpeg" Type="http://schemas.openxmlformats.org/officeDocument/2006/relationships/image"/><Relationship Id="rId16" Target="../media/image26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27.jpeg" Type="http://schemas.openxmlformats.org/officeDocument/2006/relationships/image"/><Relationship Id="rId16" Target="../media/image28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29.jpeg" Type="http://schemas.openxmlformats.org/officeDocument/2006/relationships/image"/><Relationship Id="rId16" Target="../media/image30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31.jpeg" Type="http://schemas.openxmlformats.org/officeDocument/2006/relationships/image"/><Relationship Id="rId16" Target="../media/image32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33.jpeg" Type="http://schemas.openxmlformats.org/officeDocument/2006/relationships/image"/><Relationship Id="rId16" Target="../media/image34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35.jpeg" Type="http://schemas.openxmlformats.org/officeDocument/2006/relationships/image"/><Relationship Id="rId16" Target="../media/image36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37.jpeg" Type="http://schemas.openxmlformats.org/officeDocument/2006/relationships/image"/><Relationship Id="rId16" Target="../media/image38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39.jpeg" Type="http://schemas.openxmlformats.org/officeDocument/2006/relationships/image"/><Relationship Id="rId16" Target="../media/image40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5.jpeg" Type="http://schemas.openxmlformats.org/officeDocument/2006/relationships/image"/><Relationship Id="rId16" Target="../media/image16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7.jpeg" Type="http://schemas.openxmlformats.org/officeDocument/2006/relationships/image"/><Relationship Id="rId16" Target="../media/image18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9.jpeg" Type="http://schemas.openxmlformats.org/officeDocument/2006/relationships/image"/><Relationship Id="rId16" Target="../media/image20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21.jpeg" Type="http://schemas.openxmlformats.org/officeDocument/2006/relationships/image"/><Relationship Id="rId16" Target="../media/image22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23.jpeg" Type="http://schemas.openxmlformats.org/officeDocument/2006/relationships/image"/><Relationship Id="rId16" Target="../media/image24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940996"/>
            <a:ext cx="9753600" cy="9753600"/>
          </a:xfrm>
          <a:custGeom>
            <a:avLst/>
            <a:gdLst/>
            <a:ahLst/>
            <a:cxnLst/>
            <a:rect r="r" b="b" t="t" l="l"/>
            <a:pathLst>
              <a:path h="9753600" w="9753600">
                <a:moveTo>
                  <a:pt x="0" y="0"/>
                </a:moveTo>
                <a:lnTo>
                  <a:pt x="9753600" y="0"/>
                </a:lnTo>
                <a:lnTo>
                  <a:pt x="97536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0" y="20050"/>
            <a:ext cx="9770770" cy="7315200"/>
            <a:chOff x="0" y="0"/>
            <a:chExt cx="42278454" cy="316531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278455" cy="31653119"/>
            </a:xfrm>
            <a:custGeom>
              <a:avLst/>
              <a:gdLst/>
              <a:ahLst/>
              <a:cxnLst/>
              <a:rect r="r" b="b" t="t" l="l"/>
              <a:pathLst>
                <a:path h="31653119" w="42278455">
                  <a:moveTo>
                    <a:pt x="0" y="0"/>
                  </a:moveTo>
                  <a:lnTo>
                    <a:pt x="42278455" y="0"/>
                  </a:lnTo>
                  <a:lnTo>
                    <a:pt x="42278455" y="31653119"/>
                  </a:lnTo>
                  <a:lnTo>
                    <a:pt x="0" y="31653119"/>
                  </a:lnTo>
                  <a:close/>
                </a:path>
              </a:pathLst>
            </a:custGeom>
            <a:solidFill>
              <a:srgbClr val="FF9B10">
                <a:alpha val="6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42278454" cy="31653120"/>
            </a:xfrm>
            <a:prstGeom prst="rect">
              <a:avLst/>
            </a:prstGeom>
          </p:spPr>
          <p:txBody>
            <a:bodyPr anchor="ctr" rtlCol="false" tIns="5318" lIns="5318" bIns="5318" rIns="5318"/>
            <a:lstStyle/>
            <a:p>
              <a:pPr algn="ctr">
                <a:lnSpc>
                  <a:spcPts val="14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072013">
            <a:off x="-23893" y="5985334"/>
            <a:ext cx="1695441" cy="1871108"/>
          </a:xfrm>
          <a:custGeom>
            <a:avLst/>
            <a:gdLst/>
            <a:ahLst/>
            <a:cxnLst/>
            <a:rect r="r" b="b" t="t" l="l"/>
            <a:pathLst>
              <a:path h="1871108" w="1695441">
                <a:moveTo>
                  <a:pt x="0" y="0"/>
                </a:moveTo>
                <a:lnTo>
                  <a:pt x="1695441" y="0"/>
                </a:lnTo>
                <a:lnTo>
                  <a:pt x="1695441" y="1871108"/>
                </a:lnTo>
                <a:lnTo>
                  <a:pt x="0" y="18711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603614">
            <a:off x="7858350" y="5960715"/>
            <a:ext cx="1926790" cy="1584859"/>
          </a:xfrm>
          <a:custGeom>
            <a:avLst/>
            <a:gdLst/>
            <a:ahLst/>
            <a:cxnLst/>
            <a:rect r="r" b="b" t="t" l="l"/>
            <a:pathLst>
              <a:path h="1584859" w="1926790">
                <a:moveTo>
                  <a:pt x="0" y="0"/>
                </a:moveTo>
                <a:lnTo>
                  <a:pt x="1926790" y="0"/>
                </a:lnTo>
                <a:lnTo>
                  <a:pt x="1926790" y="1584858"/>
                </a:lnTo>
                <a:lnTo>
                  <a:pt x="0" y="15848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952558">
            <a:off x="5661851" y="140595"/>
            <a:ext cx="1200726" cy="1464407"/>
          </a:xfrm>
          <a:custGeom>
            <a:avLst/>
            <a:gdLst/>
            <a:ahLst/>
            <a:cxnLst/>
            <a:rect r="r" b="b" t="t" l="l"/>
            <a:pathLst>
              <a:path h="1464407" w="1200726">
                <a:moveTo>
                  <a:pt x="0" y="0"/>
                </a:moveTo>
                <a:lnTo>
                  <a:pt x="1200726" y="0"/>
                </a:lnTo>
                <a:lnTo>
                  <a:pt x="1200726" y="1464407"/>
                </a:lnTo>
                <a:lnTo>
                  <a:pt x="0" y="14644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59873">
            <a:off x="-1402042" y="157434"/>
            <a:ext cx="2769744" cy="1716976"/>
          </a:xfrm>
          <a:custGeom>
            <a:avLst/>
            <a:gdLst/>
            <a:ahLst/>
            <a:cxnLst/>
            <a:rect r="r" b="b" t="t" l="l"/>
            <a:pathLst>
              <a:path h="1716976" w="2769744">
                <a:moveTo>
                  <a:pt x="0" y="0"/>
                </a:moveTo>
                <a:lnTo>
                  <a:pt x="2769745" y="0"/>
                </a:lnTo>
                <a:lnTo>
                  <a:pt x="2769745" y="1716976"/>
                </a:lnTo>
                <a:lnTo>
                  <a:pt x="0" y="17169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528019">
            <a:off x="7942615" y="-417305"/>
            <a:ext cx="2222207" cy="1561862"/>
          </a:xfrm>
          <a:custGeom>
            <a:avLst/>
            <a:gdLst/>
            <a:ahLst/>
            <a:cxnLst/>
            <a:rect r="r" b="b" t="t" l="l"/>
            <a:pathLst>
              <a:path h="1561862" w="2222207">
                <a:moveTo>
                  <a:pt x="0" y="0"/>
                </a:moveTo>
                <a:lnTo>
                  <a:pt x="2222208" y="0"/>
                </a:lnTo>
                <a:lnTo>
                  <a:pt x="2222208" y="1561861"/>
                </a:lnTo>
                <a:lnTo>
                  <a:pt x="0" y="15618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11490" y="2594715"/>
            <a:ext cx="3479787" cy="3284049"/>
          </a:xfrm>
          <a:custGeom>
            <a:avLst/>
            <a:gdLst/>
            <a:ahLst/>
            <a:cxnLst/>
            <a:rect r="r" b="b" t="t" l="l"/>
            <a:pathLst>
              <a:path h="3284049" w="3479787">
                <a:moveTo>
                  <a:pt x="0" y="0"/>
                </a:moveTo>
                <a:lnTo>
                  <a:pt x="3479787" y="0"/>
                </a:lnTo>
                <a:lnTo>
                  <a:pt x="3479787" y="3284049"/>
                </a:lnTo>
                <a:lnTo>
                  <a:pt x="0" y="328404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542076" y="520622"/>
            <a:ext cx="289457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3"/>
              </a:lnSpc>
            </a:pPr>
            <a:r>
              <a:rPr lang="en-US" sz="3302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PIZZA MANIA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12344" y="1732522"/>
            <a:ext cx="3194300" cy="960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93"/>
              </a:lnSpc>
            </a:pPr>
            <a:r>
              <a:rPr lang="en-US" sz="6328">
                <a:solidFill>
                  <a:srgbClr val="8F270C"/>
                </a:solidFill>
                <a:latin typeface="Archivo Black"/>
                <a:ea typeface="Archivo Black"/>
                <a:cs typeface="Archivo Black"/>
                <a:sym typeface="Archivo Black"/>
              </a:rPr>
              <a:t>Hello !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989362" y="2794702"/>
            <a:ext cx="5331327" cy="281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59"/>
              </a:lnSpc>
            </a:pPr>
            <a:r>
              <a:rPr lang="en-US" sz="1852" spc="112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Welcome to my project on SQL-based analysis of pizza sales data.</a:t>
            </a:r>
          </a:p>
          <a:p>
            <a:pPr algn="just">
              <a:lnSpc>
                <a:spcPts val="2759"/>
              </a:lnSpc>
            </a:pPr>
            <a:r>
              <a:rPr lang="en-US" sz="1852" spc="112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My name is Nitin Dubey, In this project, I have used SQL queries to answer questions related to pizza sales. </a:t>
            </a:r>
          </a:p>
          <a:p>
            <a:pPr algn="just">
              <a:lnSpc>
                <a:spcPts val="2891"/>
              </a:lnSpc>
            </a:pPr>
            <a:r>
              <a:rPr lang="en-US" sz="1940" spc="118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This analysis provides insights into sales trends, customer preferences, and business performance.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940996"/>
            <a:ext cx="9753600" cy="9753600"/>
          </a:xfrm>
          <a:custGeom>
            <a:avLst/>
            <a:gdLst/>
            <a:ahLst/>
            <a:cxnLst/>
            <a:rect r="r" b="b" t="t" l="l"/>
            <a:pathLst>
              <a:path h="9753600" w="9753600">
                <a:moveTo>
                  <a:pt x="0" y="0"/>
                </a:moveTo>
                <a:lnTo>
                  <a:pt x="9753600" y="0"/>
                </a:lnTo>
                <a:lnTo>
                  <a:pt x="97536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0" y="0"/>
            <a:ext cx="9770770" cy="7315200"/>
            <a:chOff x="0" y="0"/>
            <a:chExt cx="42278454" cy="316531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278455" cy="31653119"/>
            </a:xfrm>
            <a:custGeom>
              <a:avLst/>
              <a:gdLst/>
              <a:ahLst/>
              <a:cxnLst/>
              <a:rect r="r" b="b" t="t" l="l"/>
              <a:pathLst>
                <a:path h="31653119" w="42278455">
                  <a:moveTo>
                    <a:pt x="0" y="0"/>
                  </a:moveTo>
                  <a:lnTo>
                    <a:pt x="42278455" y="0"/>
                  </a:lnTo>
                  <a:lnTo>
                    <a:pt x="42278455" y="31653119"/>
                  </a:lnTo>
                  <a:lnTo>
                    <a:pt x="0" y="31653119"/>
                  </a:lnTo>
                  <a:close/>
                </a:path>
              </a:pathLst>
            </a:custGeom>
            <a:solidFill>
              <a:srgbClr val="FF9B10">
                <a:alpha val="6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42278454" cy="31653120"/>
            </a:xfrm>
            <a:prstGeom prst="rect">
              <a:avLst/>
            </a:prstGeom>
          </p:spPr>
          <p:txBody>
            <a:bodyPr anchor="ctr" rtlCol="false" tIns="5318" lIns="5318" bIns="5318" rIns="5318"/>
            <a:lstStyle/>
            <a:p>
              <a:pPr algn="ctr">
                <a:lnSpc>
                  <a:spcPts val="14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072013">
            <a:off x="-23893" y="5985334"/>
            <a:ext cx="1695441" cy="1871108"/>
          </a:xfrm>
          <a:custGeom>
            <a:avLst/>
            <a:gdLst/>
            <a:ahLst/>
            <a:cxnLst/>
            <a:rect r="r" b="b" t="t" l="l"/>
            <a:pathLst>
              <a:path h="1871108" w="1695441">
                <a:moveTo>
                  <a:pt x="0" y="0"/>
                </a:moveTo>
                <a:lnTo>
                  <a:pt x="1695441" y="0"/>
                </a:lnTo>
                <a:lnTo>
                  <a:pt x="1695441" y="1871108"/>
                </a:lnTo>
                <a:lnTo>
                  <a:pt x="0" y="18711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603614">
            <a:off x="7858350" y="5960715"/>
            <a:ext cx="1926790" cy="1584859"/>
          </a:xfrm>
          <a:custGeom>
            <a:avLst/>
            <a:gdLst/>
            <a:ahLst/>
            <a:cxnLst/>
            <a:rect r="r" b="b" t="t" l="l"/>
            <a:pathLst>
              <a:path h="1584859" w="1926790">
                <a:moveTo>
                  <a:pt x="0" y="0"/>
                </a:moveTo>
                <a:lnTo>
                  <a:pt x="1926790" y="0"/>
                </a:lnTo>
                <a:lnTo>
                  <a:pt x="1926790" y="1584858"/>
                </a:lnTo>
                <a:lnTo>
                  <a:pt x="0" y="15848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952558">
            <a:off x="5661851" y="140595"/>
            <a:ext cx="1200726" cy="1464407"/>
          </a:xfrm>
          <a:custGeom>
            <a:avLst/>
            <a:gdLst/>
            <a:ahLst/>
            <a:cxnLst/>
            <a:rect r="r" b="b" t="t" l="l"/>
            <a:pathLst>
              <a:path h="1464407" w="1200726">
                <a:moveTo>
                  <a:pt x="0" y="0"/>
                </a:moveTo>
                <a:lnTo>
                  <a:pt x="1200726" y="0"/>
                </a:lnTo>
                <a:lnTo>
                  <a:pt x="1200726" y="1464407"/>
                </a:lnTo>
                <a:lnTo>
                  <a:pt x="0" y="14644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59873">
            <a:off x="-1402042" y="157434"/>
            <a:ext cx="2769744" cy="1716976"/>
          </a:xfrm>
          <a:custGeom>
            <a:avLst/>
            <a:gdLst/>
            <a:ahLst/>
            <a:cxnLst/>
            <a:rect r="r" b="b" t="t" l="l"/>
            <a:pathLst>
              <a:path h="1716976" w="2769744">
                <a:moveTo>
                  <a:pt x="0" y="0"/>
                </a:moveTo>
                <a:lnTo>
                  <a:pt x="2769745" y="0"/>
                </a:lnTo>
                <a:lnTo>
                  <a:pt x="2769745" y="1716976"/>
                </a:lnTo>
                <a:lnTo>
                  <a:pt x="0" y="17169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528019">
            <a:off x="7942615" y="-417305"/>
            <a:ext cx="2222207" cy="1561862"/>
          </a:xfrm>
          <a:custGeom>
            <a:avLst/>
            <a:gdLst/>
            <a:ahLst/>
            <a:cxnLst/>
            <a:rect r="r" b="b" t="t" l="l"/>
            <a:pathLst>
              <a:path h="1561862" w="2222207">
                <a:moveTo>
                  <a:pt x="0" y="0"/>
                </a:moveTo>
                <a:lnTo>
                  <a:pt x="2222208" y="0"/>
                </a:lnTo>
                <a:lnTo>
                  <a:pt x="2222208" y="1561861"/>
                </a:lnTo>
                <a:lnTo>
                  <a:pt x="0" y="15618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81351" y="2419257"/>
            <a:ext cx="7208067" cy="2607890"/>
          </a:xfrm>
          <a:custGeom>
            <a:avLst/>
            <a:gdLst/>
            <a:ahLst/>
            <a:cxnLst/>
            <a:rect r="r" b="b" t="t" l="l"/>
            <a:pathLst>
              <a:path h="2607890" w="7208067">
                <a:moveTo>
                  <a:pt x="0" y="0"/>
                </a:moveTo>
                <a:lnTo>
                  <a:pt x="7208067" y="0"/>
                </a:lnTo>
                <a:lnTo>
                  <a:pt x="7208067" y="2607890"/>
                </a:lnTo>
                <a:lnTo>
                  <a:pt x="0" y="260789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-19894" r="-22581" b="-3300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591485" y="5437464"/>
            <a:ext cx="2570630" cy="1596538"/>
          </a:xfrm>
          <a:custGeom>
            <a:avLst/>
            <a:gdLst/>
            <a:ahLst/>
            <a:cxnLst/>
            <a:rect r="r" b="b" t="t" l="l"/>
            <a:pathLst>
              <a:path h="1596538" w="2570630">
                <a:moveTo>
                  <a:pt x="0" y="0"/>
                </a:moveTo>
                <a:lnTo>
                  <a:pt x="2570630" y="0"/>
                </a:lnTo>
                <a:lnTo>
                  <a:pt x="2570630" y="1596538"/>
                </a:lnTo>
                <a:lnTo>
                  <a:pt x="0" y="159653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21974" t="-29189" r="-69219" b="-4688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42076" y="520622"/>
            <a:ext cx="289457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3"/>
              </a:lnSpc>
            </a:pPr>
            <a:r>
              <a:rPr lang="en-US" sz="3302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PIZZA MANIA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72767" y="1408074"/>
            <a:ext cx="7658098" cy="817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0"/>
              </a:lnSpc>
            </a:pPr>
            <a:r>
              <a:rPr lang="en-US" sz="230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Join the necessary tables to find the total quantity </a:t>
            </a:r>
          </a:p>
          <a:p>
            <a:pPr algn="ctr">
              <a:lnSpc>
                <a:spcPts val="3230"/>
              </a:lnSpc>
            </a:pPr>
            <a:r>
              <a:rPr lang="en-US" sz="230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of each pizza category ordered.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940996"/>
            <a:ext cx="9753600" cy="9753600"/>
          </a:xfrm>
          <a:custGeom>
            <a:avLst/>
            <a:gdLst/>
            <a:ahLst/>
            <a:cxnLst/>
            <a:rect r="r" b="b" t="t" l="l"/>
            <a:pathLst>
              <a:path h="9753600" w="9753600">
                <a:moveTo>
                  <a:pt x="0" y="0"/>
                </a:moveTo>
                <a:lnTo>
                  <a:pt x="9753600" y="0"/>
                </a:lnTo>
                <a:lnTo>
                  <a:pt x="97536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0" y="0"/>
            <a:ext cx="9770770" cy="7315200"/>
            <a:chOff x="0" y="0"/>
            <a:chExt cx="42278454" cy="316531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278455" cy="31653119"/>
            </a:xfrm>
            <a:custGeom>
              <a:avLst/>
              <a:gdLst/>
              <a:ahLst/>
              <a:cxnLst/>
              <a:rect r="r" b="b" t="t" l="l"/>
              <a:pathLst>
                <a:path h="31653119" w="42278455">
                  <a:moveTo>
                    <a:pt x="0" y="0"/>
                  </a:moveTo>
                  <a:lnTo>
                    <a:pt x="42278455" y="0"/>
                  </a:lnTo>
                  <a:lnTo>
                    <a:pt x="42278455" y="31653119"/>
                  </a:lnTo>
                  <a:lnTo>
                    <a:pt x="0" y="31653119"/>
                  </a:lnTo>
                  <a:close/>
                </a:path>
              </a:pathLst>
            </a:custGeom>
            <a:solidFill>
              <a:srgbClr val="FF9B10">
                <a:alpha val="6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42278454" cy="31653120"/>
            </a:xfrm>
            <a:prstGeom prst="rect">
              <a:avLst/>
            </a:prstGeom>
          </p:spPr>
          <p:txBody>
            <a:bodyPr anchor="ctr" rtlCol="false" tIns="5318" lIns="5318" bIns="5318" rIns="5318"/>
            <a:lstStyle/>
            <a:p>
              <a:pPr algn="ctr">
                <a:lnSpc>
                  <a:spcPts val="14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072013">
            <a:off x="-23893" y="5985334"/>
            <a:ext cx="1695441" cy="1871108"/>
          </a:xfrm>
          <a:custGeom>
            <a:avLst/>
            <a:gdLst/>
            <a:ahLst/>
            <a:cxnLst/>
            <a:rect r="r" b="b" t="t" l="l"/>
            <a:pathLst>
              <a:path h="1871108" w="1695441">
                <a:moveTo>
                  <a:pt x="0" y="0"/>
                </a:moveTo>
                <a:lnTo>
                  <a:pt x="1695441" y="0"/>
                </a:lnTo>
                <a:lnTo>
                  <a:pt x="1695441" y="1871108"/>
                </a:lnTo>
                <a:lnTo>
                  <a:pt x="0" y="18711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603614">
            <a:off x="7858350" y="5960715"/>
            <a:ext cx="1926790" cy="1584859"/>
          </a:xfrm>
          <a:custGeom>
            <a:avLst/>
            <a:gdLst/>
            <a:ahLst/>
            <a:cxnLst/>
            <a:rect r="r" b="b" t="t" l="l"/>
            <a:pathLst>
              <a:path h="1584859" w="1926790">
                <a:moveTo>
                  <a:pt x="0" y="0"/>
                </a:moveTo>
                <a:lnTo>
                  <a:pt x="1926790" y="0"/>
                </a:lnTo>
                <a:lnTo>
                  <a:pt x="1926790" y="1584858"/>
                </a:lnTo>
                <a:lnTo>
                  <a:pt x="0" y="15848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952558">
            <a:off x="5661851" y="140595"/>
            <a:ext cx="1200726" cy="1464407"/>
          </a:xfrm>
          <a:custGeom>
            <a:avLst/>
            <a:gdLst/>
            <a:ahLst/>
            <a:cxnLst/>
            <a:rect r="r" b="b" t="t" l="l"/>
            <a:pathLst>
              <a:path h="1464407" w="1200726">
                <a:moveTo>
                  <a:pt x="0" y="0"/>
                </a:moveTo>
                <a:lnTo>
                  <a:pt x="1200726" y="0"/>
                </a:lnTo>
                <a:lnTo>
                  <a:pt x="1200726" y="1464407"/>
                </a:lnTo>
                <a:lnTo>
                  <a:pt x="0" y="14644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59873">
            <a:off x="-1402042" y="157434"/>
            <a:ext cx="2769744" cy="1716976"/>
          </a:xfrm>
          <a:custGeom>
            <a:avLst/>
            <a:gdLst/>
            <a:ahLst/>
            <a:cxnLst/>
            <a:rect r="r" b="b" t="t" l="l"/>
            <a:pathLst>
              <a:path h="1716976" w="2769744">
                <a:moveTo>
                  <a:pt x="0" y="0"/>
                </a:moveTo>
                <a:lnTo>
                  <a:pt x="2769745" y="0"/>
                </a:lnTo>
                <a:lnTo>
                  <a:pt x="2769745" y="1716976"/>
                </a:lnTo>
                <a:lnTo>
                  <a:pt x="0" y="17169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528019">
            <a:off x="7942615" y="-417305"/>
            <a:ext cx="2222207" cy="1561862"/>
          </a:xfrm>
          <a:custGeom>
            <a:avLst/>
            <a:gdLst/>
            <a:ahLst/>
            <a:cxnLst/>
            <a:rect r="r" b="b" t="t" l="l"/>
            <a:pathLst>
              <a:path h="1561862" w="2222207">
                <a:moveTo>
                  <a:pt x="0" y="0"/>
                </a:moveTo>
                <a:lnTo>
                  <a:pt x="2222208" y="0"/>
                </a:lnTo>
                <a:lnTo>
                  <a:pt x="2222208" y="1561861"/>
                </a:lnTo>
                <a:lnTo>
                  <a:pt x="0" y="15618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28874" y="2500404"/>
            <a:ext cx="6012253" cy="2839607"/>
          </a:xfrm>
          <a:custGeom>
            <a:avLst/>
            <a:gdLst/>
            <a:ahLst/>
            <a:cxnLst/>
            <a:rect r="r" b="b" t="t" l="l"/>
            <a:pathLst>
              <a:path h="2839607" w="6012253">
                <a:moveTo>
                  <a:pt x="0" y="0"/>
                </a:moveTo>
                <a:lnTo>
                  <a:pt x="6012253" y="0"/>
                </a:lnTo>
                <a:lnTo>
                  <a:pt x="6012253" y="2839607"/>
                </a:lnTo>
                <a:lnTo>
                  <a:pt x="0" y="2839607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-8832" r="-45515" b="-9618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781902" y="2419257"/>
            <a:ext cx="2704659" cy="3570563"/>
          </a:xfrm>
          <a:custGeom>
            <a:avLst/>
            <a:gdLst/>
            <a:ahLst/>
            <a:cxnLst/>
            <a:rect r="r" b="b" t="t" l="l"/>
            <a:pathLst>
              <a:path h="3570563" w="2704659">
                <a:moveTo>
                  <a:pt x="0" y="0"/>
                </a:moveTo>
                <a:lnTo>
                  <a:pt x="2704658" y="0"/>
                </a:lnTo>
                <a:lnTo>
                  <a:pt x="2704658" y="3570563"/>
                </a:lnTo>
                <a:lnTo>
                  <a:pt x="0" y="357056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588" t="-12732" r="-11843" b="-6652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42076" y="520622"/>
            <a:ext cx="289457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3"/>
              </a:lnSpc>
            </a:pPr>
            <a:r>
              <a:rPr lang="en-US" sz="3302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PIZZA MANIA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8874" y="1734910"/>
            <a:ext cx="8265345" cy="408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0"/>
              </a:lnSpc>
            </a:pPr>
            <a:r>
              <a:rPr lang="en-US" sz="230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Determine the distribution of orders by hour of the day.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940996"/>
            <a:ext cx="9753600" cy="9753600"/>
          </a:xfrm>
          <a:custGeom>
            <a:avLst/>
            <a:gdLst/>
            <a:ahLst/>
            <a:cxnLst/>
            <a:rect r="r" b="b" t="t" l="l"/>
            <a:pathLst>
              <a:path h="9753600" w="9753600">
                <a:moveTo>
                  <a:pt x="0" y="0"/>
                </a:moveTo>
                <a:lnTo>
                  <a:pt x="9753600" y="0"/>
                </a:lnTo>
                <a:lnTo>
                  <a:pt x="97536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0" y="0"/>
            <a:ext cx="9770770" cy="7315200"/>
            <a:chOff x="0" y="0"/>
            <a:chExt cx="42278454" cy="316531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278455" cy="31653119"/>
            </a:xfrm>
            <a:custGeom>
              <a:avLst/>
              <a:gdLst/>
              <a:ahLst/>
              <a:cxnLst/>
              <a:rect r="r" b="b" t="t" l="l"/>
              <a:pathLst>
                <a:path h="31653119" w="42278455">
                  <a:moveTo>
                    <a:pt x="0" y="0"/>
                  </a:moveTo>
                  <a:lnTo>
                    <a:pt x="42278455" y="0"/>
                  </a:lnTo>
                  <a:lnTo>
                    <a:pt x="42278455" y="31653119"/>
                  </a:lnTo>
                  <a:lnTo>
                    <a:pt x="0" y="31653119"/>
                  </a:lnTo>
                  <a:close/>
                </a:path>
              </a:pathLst>
            </a:custGeom>
            <a:solidFill>
              <a:srgbClr val="FF9B10">
                <a:alpha val="6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42278454" cy="31653120"/>
            </a:xfrm>
            <a:prstGeom prst="rect">
              <a:avLst/>
            </a:prstGeom>
          </p:spPr>
          <p:txBody>
            <a:bodyPr anchor="ctr" rtlCol="false" tIns="5318" lIns="5318" bIns="5318" rIns="5318"/>
            <a:lstStyle/>
            <a:p>
              <a:pPr algn="ctr">
                <a:lnSpc>
                  <a:spcPts val="14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072013">
            <a:off x="-23893" y="5985334"/>
            <a:ext cx="1695441" cy="1871108"/>
          </a:xfrm>
          <a:custGeom>
            <a:avLst/>
            <a:gdLst/>
            <a:ahLst/>
            <a:cxnLst/>
            <a:rect r="r" b="b" t="t" l="l"/>
            <a:pathLst>
              <a:path h="1871108" w="1695441">
                <a:moveTo>
                  <a:pt x="0" y="0"/>
                </a:moveTo>
                <a:lnTo>
                  <a:pt x="1695441" y="0"/>
                </a:lnTo>
                <a:lnTo>
                  <a:pt x="1695441" y="1871108"/>
                </a:lnTo>
                <a:lnTo>
                  <a:pt x="0" y="18711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603614">
            <a:off x="7858350" y="5960715"/>
            <a:ext cx="1926790" cy="1584859"/>
          </a:xfrm>
          <a:custGeom>
            <a:avLst/>
            <a:gdLst/>
            <a:ahLst/>
            <a:cxnLst/>
            <a:rect r="r" b="b" t="t" l="l"/>
            <a:pathLst>
              <a:path h="1584859" w="1926790">
                <a:moveTo>
                  <a:pt x="0" y="0"/>
                </a:moveTo>
                <a:lnTo>
                  <a:pt x="1926790" y="0"/>
                </a:lnTo>
                <a:lnTo>
                  <a:pt x="1926790" y="1584858"/>
                </a:lnTo>
                <a:lnTo>
                  <a:pt x="0" y="15848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952558">
            <a:off x="5661851" y="140595"/>
            <a:ext cx="1200726" cy="1464407"/>
          </a:xfrm>
          <a:custGeom>
            <a:avLst/>
            <a:gdLst/>
            <a:ahLst/>
            <a:cxnLst/>
            <a:rect r="r" b="b" t="t" l="l"/>
            <a:pathLst>
              <a:path h="1464407" w="1200726">
                <a:moveTo>
                  <a:pt x="0" y="0"/>
                </a:moveTo>
                <a:lnTo>
                  <a:pt x="1200726" y="0"/>
                </a:lnTo>
                <a:lnTo>
                  <a:pt x="1200726" y="1464407"/>
                </a:lnTo>
                <a:lnTo>
                  <a:pt x="0" y="14644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59873">
            <a:off x="-1402042" y="157434"/>
            <a:ext cx="2769744" cy="1716976"/>
          </a:xfrm>
          <a:custGeom>
            <a:avLst/>
            <a:gdLst/>
            <a:ahLst/>
            <a:cxnLst/>
            <a:rect r="r" b="b" t="t" l="l"/>
            <a:pathLst>
              <a:path h="1716976" w="2769744">
                <a:moveTo>
                  <a:pt x="0" y="0"/>
                </a:moveTo>
                <a:lnTo>
                  <a:pt x="2769745" y="0"/>
                </a:lnTo>
                <a:lnTo>
                  <a:pt x="2769745" y="1716976"/>
                </a:lnTo>
                <a:lnTo>
                  <a:pt x="0" y="17169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528019">
            <a:off x="7942615" y="-417305"/>
            <a:ext cx="2222207" cy="1561862"/>
          </a:xfrm>
          <a:custGeom>
            <a:avLst/>
            <a:gdLst/>
            <a:ahLst/>
            <a:cxnLst/>
            <a:rect r="r" b="b" t="t" l="l"/>
            <a:pathLst>
              <a:path h="1561862" w="2222207">
                <a:moveTo>
                  <a:pt x="0" y="0"/>
                </a:moveTo>
                <a:lnTo>
                  <a:pt x="2222208" y="0"/>
                </a:lnTo>
                <a:lnTo>
                  <a:pt x="2222208" y="1561861"/>
                </a:lnTo>
                <a:lnTo>
                  <a:pt x="0" y="15618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55466" y="2810460"/>
            <a:ext cx="8198253" cy="1007103"/>
          </a:xfrm>
          <a:custGeom>
            <a:avLst/>
            <a:gdLst/>
            <a:ahLst/>
            <a:cxnLst/>
            <a:rect r="r" b="b" t="t" l="l"/>
            <a:pathLst>
              <a:path h="1007103" w="8198253">
                <a:moveTo>
                  <a:pt x="0" y="0"/>
                </a:moveTo>
                <a:lnTo>
                  <a:pt x="8198253" y="0"/>
                </a:lnTo>
                <a:lnTo>
                  <a:pt x="8198253" y="1007104"/>
                </a:lnTo>
                <a:lnTo>
                  <a:pt x="0" y="100710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-7232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830855" y="4455739"/>
            <a:ext cx="4562293" cy="1890667"/>
          </a:xfrm>
          <a:custGeom>
            <a:avLst/>
            <a:gdLst/>
            <a:ahLst/>
            <a:cxnLst/>
            <a:rect r="r" b="b" t="t" l="l"/>
            <a:pathLst>
              <a:path h="1890667" w="4562293">
                <a:moveTo>
                  <a:pt x="0" y="0"/>
                </a:moveTo>
                <a:lnTo>
                  <a:pt x="4562293" y="0"/>
                </a:lnTo>
                <a:lnTo>
                  <a:pt x="4562293" y="1890667"/>
                </a:lnTo>
                <a:lnTo>
                  <a:pt x="0" y="189066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-20167" r="-5262" b="-29877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42076" y="520622"/>
            <a:ext cx="289457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3"/>
              </a:lnSpc>
            </a:pPr>
            <a:r>
              <a:rPr lang="en-US" sz="3302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PIZZA MANIA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12157" y="1601560"/>
            <a:ext cx="8999689" cy="817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0"/>
              </a:lnSpc>
            </a:pPr>
            <a:r>
              <a:rPr lang="en-US" sz="230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Join relevant tables to find the category-wise distribution of pizzas.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940996"/>
            <a:ext cx="9753600" cy="9753600"/>
          </a:xfrm>
          <a:custGeom>
            <a:avLst/>
            <a:gdLst/>
            <a:ahLst/>
            <a:cxnLst/>
            <a:rect r="r" b="b" t="t" l="l"/>
            <a:pathLst>
              <a:path h="9753600" w="9753600">
                <a:moveTo>
                  <a:pt x="0" y="0"/>
                </a:moveTo>
                <a:lnTo>
                  <a:pt x="9753600" y="0"/>
                </a:lnTo>
                <a:lnTo>
                  <a:pt x="97536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0" y="0"/>
            <a:ext cx="9770770" cy="7315200"/>
            <a:chOff x="0" y="0"/>
            <a:chExt cx="42278454" cy="316531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278455" cy="31653119"/>
            </a:xfrm>
            <a:custGeom>
              <a:avLst/>
              <a:gdLst/>
              <a:ahLst/>
              <a:cxnLst/>
              <a:rect r="r" b="b" t="t" l="l"/>
              <a:pathLst>
                <a:path h="31653119" w="42278455">
                  <a:moveTo>
                    <a:pt x="0" y="0"/>
                  </a:moveTo>
                  <a:lnTo>
                    <a:pt x="42278455" y="0"/>
                  </a:lnTo>
                  <a:lnTo>
                    <a:pt x="42278455" y="31653119"/>
                  </a:lnTo>
                  <a:lnTo>
                    <a:pt x="0" y="31653119"/>
                  </a:lnTo>
                  <a:close/>
                </a:path>
              </a:pathLst>
            </a:custGeom>
            <a:solidFill>
              <a:srgbClr val="FF9B10">
                <a:alpha val="6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42278454" cy="31653120"/>
            </a:xfrm>
            <a:prstGeom prst="rect">
              <a:avLst/>
            </a:prstGeom>
          </p:spPr>
          <p:txBody>
            <a:bodyPr anchor="ctr" rtlCol="false" tIns="5318" lIns="5318" bIns="5318" rIns="5318"/>
            <a:lstStyle/>
            <a:p>
              <a:pPr algn="ctr">
                <a:lnSpc>
                  <a:spcPts val="14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072013">
            <a:off x="-23893" y="5985334"/>
            <a:ext cx="1695441" cy="1871108"/>
          </a:xfrm>
          <a:custGeom>
            <a:avLst/>
            <a:gdLst/>
            <a:ahLst/>
            <a:cxnLst/>
            <a:rect r="r" b="b" t="t" l="l"/>
            <a:pathLst>
              <a:path h="1871108" w="1695441">
                <a:moveTo>
                  <a:pt x="0" y="0"/>
                </a:moveTo>
                <a:lnTo>
                  <a:pt x="1695441" y="0"/>
                </a:lnTo>
                <a:lnTo>
                  <a:pt x="1695441" y="1871108"/>
                </a:lnTo>
                <a:lnTo>
                  <a:pt x="0" y="18711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603614">
            <a:off x="7858350" y="5960715"/>
            <a:ext cx="1926790" cy="1584859"/>
          </a:xfrm>
          <a:custGeom>
            <a:avLst/>
            <a:gdLst/>
            <a:ahLst/>
            <a:cxnLst/>
            <a:rect r="r" b="b" t="t" l="l"/>
            <a:pathLst>
              <a:path h="1584859" w="1926790">
                <a:moveTo>
                  <a:pt x="0" y="0"/>
                </a:moveTo>
                <a:lnTo>
                  <a:pt x="1926790" y="0"/>
                </a:lnTo>
                <a:lnTo>
                  <a:pt x="1926790" y="1584858"/>
                </a:lnTo>
                <a:lnTo>
                  <a:pt x="0" y="15848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952558">
            <a:off x="5661851" y="140595"/>
            <a:ext cx="1200726" cy="1464407"/>
          </a:xfrm>
          <a:custGeom>
            <a:avLst/>
            <a:gdLst/>
            <a:ahLst/>
            <a:cxnLst/>
            <a:rect r="r" b="b" t="t" l="l"/>
            <a:pathLst>
              <a:path h="1464407" w="1200726">
                <a:moveTo>
                  <a:pt x="0" y="0"/>
                </a:moveTo>
                <a:lnTo>
                  <a:pt x="1200726" y="0"/>
                </a:lnTo>
                <a:lnTo>
                  <a:pt x="1200726" y="1464407"/>
                </a:lnTo>
                <a:lnTo>
                  <a:pt x="0" y="14644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59873">
            <a:off x="-1402042" y="157434"/>
            <a:ext cx="2769744" cy="1716976"/>
          </a:xfrm>
          <a:custGeom>
            <a:avLst/>
            <a:gdLst/>
            <a:ahLst/>
            <a:cxnLst/>
            <a:rect r="r" b="b" t="t" l="l"/>
            <a:pathLst>
              <a:path h="1716976" w="2769744">
                <a:moveTo>
                  <a:pt x="0" y="0"/>
                </a:moveTo>
                <a:lnTo>
                  <a:pt x="2769745" y="0"/>
                </a:lnTo>
                <a:lnTo>
                  <a:pt x="2769745" y="1716976"/>
                </a:lnTo>
                <a:lnTo>
                  <a:pt x="0" y="17169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528019">
            <a:off x="7942615" y="-417305"/>
            <a:ext cx="2222207" cy="1561862"/>
          </a:xfrm>
          <a:custGeom>
            <a:avLst/>
            <a:gdLst/>
            <a:ahLst/>
            <a:cxnLst/>
            <a:rect r="r" b="b" t="t" l="l"/>
            <a:pathLst>
              <a:path h="1561862" w="2222207">
                <a:moveTo>
                  <a:pt x="0" y="0"/>
                </a:moveTo>
                <a:lnTo>
                  <a:pt x="2222208" y="0"/>
                </a:lnTo>
                <a:lnTo>
                  <a:pt x="2222208" y="1561861"/>
                </a:lnTo>
                <a:lnTo>
                  <a:pt x="0" y="15618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32569" y="2509352"/>
            <a:ext cx="7989511" cy="2444739"/>
          </a:xfrm>
          <a:custGeom>
            <a:avLst/>
            <a:gdLst/>
            <a:ahLst/>
            <a:cxnLst/>
            <a:rect r="r" b="b" t="t" l="l"/>
            <a:pathLst>
              <a:path h="2444739" w="7989511">
                <a:moveTo>
                  <a:pt x="0" y="0"/>
                </a:moveTo>
                <a:lnTo>
                  <a:pt x="7989511" y="0"/>
                </a:lnTo>
                <a:lnTo>
                  <a:pt x="7989511" y="2444739"/>
                </a:lnTo>
                <a:lnTo>
                  <a:pt x="0" y="244473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-2923" b="-27789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773918" y="5497016"/>
            <a:ext cx="2845741" cy="1086664"/>
          </a:xfrm>
          <a:custGeom>
            <a:avLst/>
            <a:gdLst/>
            <a:ahLst/>
            <a:cxnLst/>
            <a:rect r="r" b="b" t="t" l="l"/>
            <a:pathLst>
              <a:path h="1086664" w="2845741">
                <a:moveTo>
                  <a:pt x="0" y="0"/>
                </a:moveTo>
                <a:lnTo>
                  <a:pt x="2845741" y="0"/>
                </a:lnTo>
                <a:lnTo>
                  <a:pt x="2845741" y="1086664"/>
                </a:lnTo>
                <a:lnTo>
                  <a:pt x="0" y="108666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8653" t="-61802" r="-17306" b="-65848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42076" y="520622"/>
            <a:ext cx="289457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3"/>
              </a:lnSpc>
            </a:pPr>
            <a:r>
              <a:rPr lang="en-US" sz="3302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PIZZA MANIA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1520" y="1496618"/>
            <a:ext cx="8202469" cy="817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sz="227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Group the orders by date and calculate the average number of pizzas ordered per day.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940996"/>
            <a:ext cx="9753600" cy="9753600"/>
          </a:xfrm>
          <a:custGeom>
            <a:avLst/>
            <a:gdLst/>
            <a:ahLst/>
            <a:cxnLst/>
            <a:rect r="r" b="b" t="t" l="l"/>
            <a:pathLst>
              <a:path h="9753600" w="9753600">
                <a:moveTo>
                  <a:pt x="0" y="0"/>
                </a:moveTo>
                <a:lnTo>
                  <a:pt x="9753600" y="0"/>
                </a:lnTo>
                <a:lnTo>
                  <a:pt x="97536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0" y="0"/>
            <a:ext cx="9770770" cy="7315200"/>
            <a:chOff x="0" y="0"/>
            <a:chExt cx="42278454" cy="316531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278455" cy="31653119"/>
            </a:xfrm>
            <a:custGeom>
              <a:avLst/>
              <a:gdLst/>
              <a:ahLst/>
              <a:cxnLst/>
              <a:rect r="r" b="b" t="t" l="l"/>
              <a:pathLst>
                <a:path h="31653119" w="42278455">
                  <a:moveTo>
                    <a:pt x="0" y="0"/>
                  </a:moveTo>
                  <a:lnTo>
                    <a:pt x="42278455" y="0"/>
                  </a:lnTo>
                  <a:lnTo>
                    <a:pt x="42278455" y="31653119"/>
                  </a:lnTo>
                  <a:lnTo>
                    <a:pt x="0" y="31653119"/>
                  </a:lnTo>
                  <a:close/>
                </a:path>
              </a:pathLst>
            </a:custGeom>
            <a:solidFill>
              <a:srgbClr val="FF9B10">
                <a:alpha val="6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42278454" cy="31653120"/>
            </a:xfrm>
            <a:prstGeom prst="rect">
              <a:avLst/>
            </a:prstGeom>
          </p:spPr>
          <p:txBody>
            <a:bodyPr anchor="ctr" rtlCol="false" tIns="5318" lIns="5318" bIns="5318" rIns="5318"/>
            <a:lstStyle/>
            <a:p>
              <a:pPr algn="ctr">
                <a:lnSpc>
                  <a:spcPts val="14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072013">
            <a:off x="-23893" y="5985334"/>
            <a:ext cx="1695441" cy="1871108"/>
          </a:xfrm>
          <a:custGeom>
            <a:avLst/>
            <a:gdLst/>
            <a:ahLst/>
            <a:cxnLst/>
            <a:rect r="r" b="b" t="t" l="l"/>
            <a:pathLst>
              <a:path h="1871108" w="1695441">
                <a:moveTo>
                  <a:pt x="0" y="0"/>
                </a:moveTo>
                <a:lnTo>
                  <a:pt x="1695441" y="0"/>
                </a:lnTo>
                <a:lnTo>
                  <a:pt x="1695441" y="1871108"/>
                </a:lnTo>
                <a:lnTo>
                  <a:pt x="0" y="18711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603614">
            <a:off x="7858350" y="5960715"/>
            <a:ext cx="1926790" cy="1584859"/>
          </a:xfrm>
          <a:custGeom>
            <a:avLst/>
            <a:gdLst/>
            <a:ahLst/>
            <a:cxnLst/>
            <a:rect r="r" b="b" t="t" l="l"/>
            <a:pathLst>
              <a:path h="1584859" w="1926790">
                <a:moveTo>
                  <a:pt x="0" y="0"/>
                </a:moveTo>
                <a:lnTo>
                  <a:pt x="1926790" y="0"/>
                </a:lnTo>
                <a:lnTo>
                  <a:pt x="1926790" y="1584858"/>
                </a:lnTo>
                <a:lnTo>
                  <a:pt x="0" y="15848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952558">
            <a:off x="5661851" y="140595"/>
            <a:ext cx="1200726" cy="1464407"/>
          </a:xfrm>
          <a:custGeom>
            <a:avLst/>
            <a:gdLst/>
            <a:ahLst/>
            <a:cxnLst/>
            <a:rect r="r" b="b" t="t" l="l"/>
            <a:pathLst>
              <a:path h="1464407" w="1200726">
                <a:moveTo>
                  <a:pt x="0" y="0"/>
                </a:moveTo>
                <a:lnTo>
                  <a:pt x="1200726" y="0"/>
                </a:lnTo>
                <a:lnTo>
                  <a:pt x="1200726" y="1464407"/>
                </a:lnTo>
                <a:lnTo>
                  <a:pt x="0" y="14644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59873">
            <a:off x="-1402042" y="157434"/>
            <a:ext cx="2769744" cy="1716976"/>
          </a:xfrm>
          <a:custGeom>
            <a:avLst/>
            <a:gdLst/>
            <a:ahLst/>
            <a:cxnLst/>
            <a:rect r="r" b="b" t="t" l="l"/>
            <a:pathLst>
              <a:path h="1716976" w="2769744">
                <a:moveTo>
                  <a:pt x="0" y="0"/>
                </a:moveTo>
                <a:lnTo>
                  <a:pt x="2769745" y="0"/>
                </a:lnTo>
                <a:lnTo>
                  <a:pt x="2769745" y="1716976"/>
                </a:lnTo>
                <a:lnTo>
                  <a:pt x="0" y="17169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528019">
            <a:off x="7942615" y="-417305"/>
            <a:ext cx="2222207" cy="1561862"/>
          </a:xfrm>
          <a:custGeom>
            <a:avLst/>
            <a:gdLst/>
            <a:ahLst/>
            <a:cxnLst/>
            <a:rect r="r" b="b" t="t" l="l"/>
            <a:pathLst>
              <a:path h="1561862" w="2222207">
                <a:moveTo>
                  <a:pt x="0" y="0"/>
                </a:moveTo>
                <a:lnTo>
                  <a:pt x="2222208" y="0"/>
                </a:lnTo>
                <a:lnTo>
                  <a:pt x="2222208" y="1561861"/>
                </a:lnTo>
                <a:lnTo>
                  <a:pt x="0" y="15618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02309" y="2654734"/>
            <a:ext cx="8948981" cy="2445949"/>
          </a:xfrm>
          <a:custGeom>
            <a:avLst/>
            <a:gdLst/>
            <a:ahLst/>
            <a:cxnLst/>
            <a:rect r="r" b="b" t="t" l="l"/>
            <a:pathLst>
              <a:path h="2445949" w="8948981">
                <a:moveTo>
                  <a:pt x="0" y="0"/>
                </a:moveTo>
                <a:lnTo>
                  <a:pt x="8948982" y="0"/>
                </a:lnTo>
                <a:lnTo>
                  <a:pt x="8948982" y="2445948"/>
                </a:lnTo>
                <a:lnTo>
                  <a:pt x="0" y="244594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293" t="0" r="-7627" b="-4791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849144" y="5441664"/>
            <a:ext cx="4433247" cy="1479224"/>
          </a:xfrm>
          <a:custGeom>
            <a:avLst/>
            <a:gdLst/>
            <a:ahLst/>
            <a:cxnLst/>
            <a:rect r="r" b="b" t="t" l="l"/>
            <a:pathLst>
              <a:path h="1479224" w="4433247">
                <a:moveTo>
                  <a:pt x="0" y="0"/>
                </a:moveTo>
                <a:lnTo>
                  <a:pt x="4433247" y="0"/>
                </a:lnTo>
                <a:lnTo>
                  <a:pt x="4433247" y="1479224"/>
                </a:lnTo>
                <a:lnTo>
                  <a:pt x="0" y="147922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-21305" r="-10193" b="-29595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42076" y="520622"/>
            <a:ext cx="289457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3"/>
              </a:lnSpc>
            </a:pPr>
            <a:r>
              <a:rPr lang="en-US" sz="3302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PIZZA MANIA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15285" y="1665847"/>
            <a:ext cx="8419436" cy="817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sz="227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Determine the top 3 most ordered pizza types based on revenue.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940996"/>
            <a:ext cx="9753600" cy="9753600"/>
          </a:xfrm>
          <a:custGeom>
            <a:avLst/>
            <a:gdLst/>
            <a:ahLst/>
            <a:cxnLst/>
            <a:rect r="r" b="b" t="t" l="l"/>
            <a:pathLst>
              <a:path h="9753600" w="9753600">
                <a:moveTo>
                  <a:pt x="0" y="0"/>
                </a:moveTo>
                <a:lnTo>
                  <a:pt x="9753600" y="0"/>
                </a:lnTo>
                <a:lnTo>
                  <a:pt x="97536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0" y="0"/>
            <a:ext cx="9770770" cy="7315200"/>
            <a:chOff x="0" y="0"/>
            <a:chExt cx="42278454" cy="316531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278455" cy="31653119"/>
            </a:xfrm>
            <a:custGeom>
              <a:avLst/>
              <a:gdLst/>
              <a:ahLst/>
              <a:cxnLst/>
              <a:rect r="r" b="b" t="t" l="l"/>
              <a:pathLst>
                <a:path h="31653119" w="42278455">
                  <a:moveTo>
                    <a:pt x="0" y="0"/>
                  </a:moveTo>
                  <a:lnTo>
                    <a:pt x="42278455" y="0"/>
                  </a:lnTo>
                  <a:lnTo>
                    <a:pt x="42278455" y="31653119"/>
                  </a:lnTo>
                  <a:lnTo>
                    <a:pt x="0" y="31653119"/>
                  </a:lnTo>
                  <a:close/>
                </a:path>
              </a:pathLst>
            </a:custGeom>
            <a:solidFill>
              <a:srgbClr val="FF9B10">
                <a:alpha val="6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42278454" cy="31653120"/>
            </a:xfrm>
            <a:prstGeom prst="rect">
              <a:avLst/>
            </a:prstGeom>
          </p:spPr>
          <p:txBody>
            <a:bodyPr anchor="ctr" rtlCol="false" tIns="5318" lIns="5318" bIns="5318" rIns="5318"/>
            <a:lstStyle/>
            <a:p>
              <a:pPr algn="ctr">
                <a:lnSpc>
                  <a:spcPts val="14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072013">
            <a:off x="-23893" y="5985334"/>
            <a:ext cx="1695441" cy="1871108"/>
          </a:xfrm>
          <a:custGeom>
            <a:avLst/>
            <a:gdLst/>
            <a:ahLst/>
            <a:cxnLst/>
            <a:rect r="r" b="b" t="t" l="l"/>
            <a:pathLst>
              <a:path h="1871108" w="1695441">
                <a:moveTo>
                  <a:pt x="0" y="0"/>
                </a:moveTo>
                <a:lnTo>
                  <a:pt x="1695441" y="0"/>
                </a:lnTo>
                <a:lnTo>
                  <a:pt x="1695441" y="1871108"/>
                </a:lnTo>
                <a:lnTo>
                  <a:pt x="0" y="18711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603614">
            <a:off x="7858350" y="5960715"/>
            <a:ext cx="1926790" cy="1584859"/>
          </a:xfrm>
          <a:custGeom>
            <a:avLst/>
            <a:gdLst/>
            <a:ahLst/>
            <a:cxnLst/>
            <a:rect r="r" b="b" t="t" l="l"/>
            <a:pathLst>
              <a:path h="1584859" w="1926790">
                <a:moveTo>
                  <a:pt x="0" y="0"/>
                </a:moveTo>
                <a:lnTo>
                  <a:pt x="1926790" y="0"/>
                </a:lnTo>
                <a:lnTo>
                  <a:pt x="1926790" y="1584858"/>
                </a:lnTo>
                <a:lnTo>
                  <a:pt x="0" y="15848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952558">
            <a:off x="5661851" y="140595"/>
            <a:ext cx="1200726" cy="1464407"/>
          </a:xfrm>
          <a:custGeom>
            <a:avLst/>
            <a:gdLst/>
            <a:ahLst/>
            <a:cxnLst/>
            <a:rect r="r" b="b" t="t" l="l"/>
            <a:pathLst>
              <a:path h="1464407" w="1200726">
                <a:moveTo>
                  <a:pt x="0" y="0"/>
                </a:moveTo>
                <a:lnTo>
                  <a:pt x="1200726" y="0"/>
                </a:lnTo>
                <a:lnTo>
                  <a:pt x="1200726" y="1464407"/>
                </a:lnTo>
                <a:lnTo>
                  <a:pt x="0" y="14644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59873">
            <a:off x="-1402042" y="157434"/>
            <a:ext cx="2769744" cy="1716976"/>
          </a:xfrm>
          <a:custGeom>
            <a:avLst/>
            <a:gdLst/>
            <a:ahLst/>
            <a:cxnLst/>
            <a:rect r="r" b="b" t="t" l="l"/>
            <a:pathLst>
              <a:path h="1716976" w="2769744">
                <a:moveTo>
                  <a:pt x="0" y="0"/>
                </a:moveTo>
                <a:lnTo>
                  <a:pt x="2769745" y="0"/>
                </a:lnTo>
                <a:lnTo>
                  <a:pt x="2769745" y="1716976"/>
                </a:lnTo>
                <a:lnTo>
                  <a:pt x="0" y="17169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528019">
            <a:off x="7942615" y="-417305"/>
            <a:ext cx="2222207" cy="1561862"/>
          </a:xfrm>
          <a:custGeom>
            <a:avLst/>
            <a:gdLst/>
            <a:ahLst/>
            <a:cxnLst/>
            <a:rect r="r" b="b" t="t" l="l"/>
            <a:pathLst>
              <a:path h="1561862" w="2222207">
                <a:moveTo>
                  <a:pt x="0" y="0"/>
                </a:moveTo>
                <a:lnTo>
                  <a:pt x="2222208" y="0"/>
                </a:lnTo>
                <a:lnTo>
                  <a:pt x="2222208" y="1561861"/>
                </a:lnTo>
                <a:lnTo>
                  <a:pt x="0" y="15618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24913" y="2419257"/>
            <a:ext cx="8703774" cy="4023400"/>
          </a:xfrm>
          <a:custGeom>
            <a:avLst/>
            <a:gdLst/>
            <a:ahLst/>
            <a:cxnLst/>
            <a:rect r="r" b="b" t="t" l="l"/>
            <a:pathLst>
              <a:path h="4023400" w="8703774">
                <a:moveTo>
                  <a:pt x="0" y="0"/>
                </a:moveTo>
                <a:lnTo>
                  <a:pt x="8703774" y="0"/>
                </a:lnTo>
                <a:lnTo>
                  <a:pt x="8703774" y="4023400"/>
                </a:lnTo>
                <a:lnTo>
                  <a:pt x="0" y="402340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-2155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950884" y="5296383"/>
            <a:ext cx="2870861" cy="1836335"/>
          </a:xfrm>
          <a:custGeom>
            <a:avLst/>
            <a:gdLst/>
            <a:ahLst/>
            <a:cxnLst/>
            <a:rect r="r" b="b" t="t" l="l"/>
            <a:pathLst>
              <a:path h="1836335" w="2870861">
                <a:moveTo>
                  <a:pt x="0" y="0"/>
                </a:moveTo>
                <a:lnTo>
                  <a:pt x="2870861" y="0"/>
                </a:lnTo>
                <a:lnTo>
                  <a:pt x="2870861" y="1836335"/>
                </a:lnTo>
                <a:lnTo>
                  <a:pt x="0" y="183633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6925" t="-25715" r="-37659" b="-16241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42076" y="520622"/>
            <a:ext cx="289457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3"/>
              </a:lnSpc>
            </a:pPr>
            <a:r>
              <a:rPr lang="en-US" sz="3302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PIZZA MANIA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3990" y="1446476"/>
            <a:ext cx="8749160" cy="817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sz="227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Calculate the percentage contribution of each pizza type to total revenue.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940996"/>
            <a:ext cx="9753600" cy="9753600"/>
          </a:xfrm>
          <a:custGeom>
            <a:avLst/>
            <a:gdLst/>
            <a:ahLst/>
            <a:cxnLst/>
            <a:rect r="r" b="b" t="t" l="l"/>
            <a:pathLst>
              <a:path h="9753600" w="9753600">
                <a:moveTo>
                  <a:pt x="0" y="0"/>
                </a:moveTo>
                <a:lnTo>
                  <a:pt x="9753600" y="0"/>
                </a:lnTo>
                <a:lnTo>
                  <a:pt x="97536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0" y="0"/>
            <a:ext cx="9770770" cy="7315200"/>
            <a:chOff x="0" y="0"/>
            <a:chExt cx="42278454" cy="316531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278455" cy="31653119"/>
            </a:xfrm>
            <a:custGeom>
              <a:avLst/>
              <a:gdLst/>
              <a:ahLst/>
              <a:cxnLst/>
              <a:rect r="r" b="b" t="t" l="l"/>
              <a:pathLst>
                <a:path h="31653119" w="42278455">
                  <a:moveTo>
                    <a:pt x="0" y="0"/>
                  </a:moveTo>
                  <a:lnTo>
                    <a:pt x="42278455" y="0"/>
                  </a:lnTo>
                  <a:lnTo>
                    <a:pt x="42278455" y="31653119"/>
                  </a:lnTo>
                  <a:lnTo>
                    <a:pt x="0" y="31653119"/>
                  </a:lnTo>
                  <a:close/>
                </a:path>
              </a:pathLst>
            </a:custGeom>
            <a:solidFill>
              <a:srgbClr val="FF9B10">
                <a:alpha val="6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42278454" cy="31653120"/>
            </a:xfrm>
            <a:prstGeom prst="rect">
              <a:avLst/>
            </a:prstGeom>
          </p:spPr>
          <p:txBody>
            <a:bodyPr anchor="ctr" rtlCol="false" tIns="5318" lIns="5318" bIns="5318" rIns="5318"/>
            <a:lstStyle/>
            <a:p>
              <a:pPr algn="ctr">
                <a:lnSpc>
                  <a:spcPts val="14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072013">
            <a:off x="-23893" y="5985334"/>
            <a:ext cx="1695441" cy="1871108"/>
          </a:xfrm>
          <a:custGeom>
            <a:avLst/>
            <a:gdLst/>
            <a:ahLst/>
            <a:cxnLst/>
            <a:rect r="r" b="b" t="t" l="l"/>
            <a:pathLst>
              <a:path h="1871108" w="1695441">
                <a:moveTo>
                  <a:pt x="0" y="0"/>
                </a:moveTo>
                <a:lnTo>
                  <a:pt x="1695441" y="0"/>
                </a:lnTo>
                <a:lnTo>
                  <a:pt x="1695441" y="1871108"/>
                </a:lnTo>
                <a:lnTo>
                  <a:pt x="0" y="18711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603614">
            <a:off x="7858350" y="5960715"/>
            <a:ext cx="1926790" cy="1584859"/>
          </a:xfrm>
          <a:custGeom>
            <a:avLst/>
            <a:gdLst/>
            <a:ahLst/>
            <a:cxnLst/>
            <a:rect r="r" b="b" t="t" l="l"/>
            <a:pathLst>
              <a:path h="1584859" w="1926790">
                <a:moveTo>
                  <a:pt x="0" y="0"/>
                </a:moveTo>
                <a:lnTo>
                  <a:pt x="1926790" y="0"/>
                </a:lnTo>
                <a:lnTo>
                  <a:pt x="1926790" y="1584858"/>
                </a:lnTo>
                <a:lnTo>
                  <a:pt x="0" y="15848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952558">
            <a:off x="5661851" y="140595"/>
            <a:ext cx="1200726" cy="1464407"/>
          </a:xfrm>
          <a:custGeom>
            <a:avLst/>
            <a:gdLst/>
            <a:ahLst/>
            <a:cxnLst/>
            <a:rect r="r" b="b" t="t" l="l"/>
            <a:pathLst>
              <a:path h="1464407" w="1200726">
                <a:moveTo>
                  <a:pt x="0" y="0"/>
                </a:moveTo>
                <a:lnTo>
                  <a:pt x="1200726" y="0"/>
                </a:lnTo>
                <a:lnTo>
                  <a:pt x="1200726" y="1464407"/>
                </a:lnTo>
                <a:lnTo>
                  <a:pt x="0" y="14644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59873">
            <a:off x="-1402042" y="157434"/>
            <a:ext cx="2769744" cy="1716976"/>
          </a:xfrm>
          <a:custGeom>
            <a:avLst/>
            <a:gdLst/>
            <a:ahLst/>
            <a:cxnLst/>
            <a:rect r="r" b="b" t="t" l="l"/>
            <a:pathLst>
              <a:path h="1716976" w="2769744">
                <a:moveTo>
                  <a:pt x="0" y="0"/>
                </a:moveTo>
                <a:lnTo>
                  <a:pt x="2769745" y="0"/>
                </a:lnTo>
                <a:lnTo>
                  <a:pt x="2769745" y="1716976"/>
                </a:lnTo>
                <a:lnTo>
                  <a:pt x="0" y="17169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528019">
            <a:off x="7942615" y="-417305"/>
            <a:ext cx="2222207" cy="1561862"/>
          </a:xfrm>
          <a:custGeom>
            <a:avLst/>
            <a:gdLst/>
            <a:ahLst/>
            <a:cxnLst/>
            <a:rect r="r" b="b" t="t" l="l"/>
            <a:pathLst>
              <a:path h="1561862" w="2222207">
                <a:moveTo>
                  <a:pt x="0" y="0"/>
                </a:moveTo>
                <a:lnTo>
                  <a:pt x="2222208" y="0"/>
                </a:lnTo>
                <a:lnTo>
                  <a:pt x="2222208" y="1561861"/>
                </a:lnTo>
                <a:lnTo>
                  <a:pt x="0" y="15618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72920" y="2163238"/>
            <a:ext cx="9219642" cy="2697388"/>
          </a:xfrm>
          <a:custGeom>
            <a:avLst/>
            <a:gdLst/>
            <a:ahLst/>
            <a:cxnLst/>
            <a:rect r="r" b="b" t="t" l="l"/>
            <a:pathLst>
              <a:path h="2697388" w="9219642">
                <a:moveTo>
                  <a:pt x="0" y="0"/>
                </a:moveTo>
                <a:lnTo>
                  <a:pt x="9219642" y="0"/>
                </a:lnTo>
                <a:lnTo>
                  <a:pt x="9219642" y="2697388"/>
                </a:lnTo>
                <a:lnTo>
                  <a:pt x="0" y="269738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819951" y="3511932"/>
            <a:ext cx="3346744" cy="3624242"/>
          </a:xfrm>
          <a:custGeom>
            <a:avLst/>
            <a:gdLst/>
            <a:ahLst/>
            <a:cxnLst/>
            <a:rect r="r" b="b" t="t" l="l"/>
            <a:pathLst>
              <a:path h="3624242" w="3346744">
                <a:moveTo>
                  <a:pt x="0" y="0"/>
                </a:moveTo>
                <a:lnTo>
                  <a:pt x="3346744" y="0"/>
                </a:lnTo>
                <a:lnTo>
                  <a:pt x="3346744" y="3624242"/>
                </a:lnTo>
                <a:lnTo>
                  <a:pt x="0" y="36242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12068" t="-9002" r="-2785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42076" y="520622"/>
            <a:ext cx="289457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3"/>
              </a:lnSpc>
            </a:pPr>
            <a:r>
              <a:rPr lang="en-US" sz="3302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PIZZA MANIA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4559" y="1492688"/>
            <a:ext cx="8749160" cy="412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sz="227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Analyze the cumulative revenue generated over time.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940996"/>
            <a:ext cx="9753600" cy="9753600"/>
          </a:xfrm>
          <a:custGeom>
            <a:avLst/>
            <a:gdLst/>
            <a:ahLst/>
            <a:cxnLst/>
            <a:rect r="r" b="b" t="t" l="l"/>
            <a:pathLst>
              <a:path h="9753600" w="9753600">
                <a:moveTo>
                  <a:pt x="0" y="0"/>
                </a:moveTo>
                <a:lnTo>
                  <a:pt x="9753600" y="0"/>
                </a:lnTo>
                <a:lnTo>
                  <a:pt x="97536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0" y="0"/>
            <a:ext cx="9770770" cy="7315200"/>
            <a:chOff x="0" y="0"/>
            <a:chExt cx="42278454" cy="316531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278455" cy="31653119"/>
            </a:xfrm>
            <a:custGeom>
              <a:avLst/>
              <a:gdLst/>
              <a:ahLst/>
              <a:cxnLst/>
              <a:rect r="r" b="b" t="t" l="l"/>
              <a:pathLst>
                <a:path h="31653119" w="42278455">
                  <a:moveTo>
                    <a:pt x="0" y="0"/>
                  </a:moveTo>
                  <a:lnTo>
                    <a:pt x="42278455" y="0"/>
                  </a:lnTo>
                  <a:lnTo>
                    <a:pt x="42278455" y="31653119"/>
                  </a:lnTo>
                  <a:lnTo>
                    <a:pt x="0" y="31653119"/>
                  </a:lnTo>
                  <a:close/>
                </a:path>
              </a:pathLst>
            </a:custGeom>
            <a:solidFill>
              <a:srgbClr val="FF9B10">
                <a:alpha val="6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42278454" cy="31653120"/>
            </a:xfrm>
            <a:prstGeom prst="rect">
              <a:avLst/>
            </a:prstGeom>
          </p:spPr>
          <p:txBody>
            <a:bodyPr anchor="ctr" rtlCol="false" tIns="5318" lIns="5318" bIns="5318" rIns="5318"/>
            <a:lstStyle/>
            <a:p>
              <a:pPr algn="ctr">
                <a:lnSpc>
                  <a:spcPts val="14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072013">
            <a:off x="-23893" y="5985334"/>
            <a:ext cx="1695441" cy="1871108"/>
          </a:xfrm>
          <a:custGeom>
            <a:avLst/>
            <a:gdLst/>
            <a:ahLst/>
            <a:cxnLst/>
            <a:rect r="r" b="b" t="t" l="l"/>
            <a:pathLst>
              <a:path h="1871108" w="1695441">
                <a:moveTo>
                  <a:pt x="0" y="0"/>
                </a:moveTo>
                <a:lnTo>
                  <a:pt x="1695441" y="0"/>
                </a:lnTo>
                <a:lnTo>
                  <a:pt x="1695441" y="1871108"/>
                </a:lnTo>
                <a:lnTo>
                  <a:pt x="0" y="18711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603614">
            <a:off x="7858350" y="5960715"/>
            <a:ext cx="1926790" cy="1584859"/>
          </a:xfrm>
          <a:custGeom>
            <a:avLst/>
            <a:gdLst/>
            <a:ahLst/>
            <a:cxnLst/>
            <a:rect r="r" b="b" t="t" l="l"/>
            <a:pathLst>
              <a:path h="1584859" w="1926790">
                <a:moveTo>
                  <a:pt x="0" y="0"/>
                </a:moveTo>
                <a:lnTo>
                  <a:pt x="1926790" y="0"/>
                </a:lnTo>
                <a:lnTo>
                  <a:pt x="1926790" y="1584858"/>
                </a:lnTo>
                <a:lnTo>
                  <a:pt x="0" y="15848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952558">
            <a:off x="5661851" y="140595"/>
            <a:ext cx="1200726" cy="1464407"/>
          </a:xfrm>
          <a:custGeom>
            <a:avLst/>
            <a:gdLst/>
            <a:ahLst/>
            <a:cxnLst/>
            <a:rect r="r" b="b" t="t" l="l"/>
            <a:pathLst>
              <a:path h="1464407" w="1200726">
                <a:moveTo>
                  <a:pt x="0" y="0"/>
                </a:moveTo>
                <a:lnTo>
                  <a:pt x="1200726" y="0"/>
                </a:lnTo>
                <a:lnTo>
                  <a:pt x="1200726" y="1464407"/>
                </a:lnTo>
                <a:lnTo>
                  <a:pt x="0" y="14644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59873">
            <a:off x="-1402042" y="157434"/>
            <a:ext cx="2769744" cy="1716976"/>
          </a:xfrm>
          <a:custGeom>
            <a:avLst/>
            <a:gdLst/>
            <a:ahLst/>
            <a:cxnLst/>
            <a:rect r="r" b="b" t="t" l="l"/>
            <a:pathLst>
              <a:path h="1716976" w="2769744">
                <a:moveTo>
                  <a:pt x="0" y="0"/>
                </a:moveTo>
                <a:lnTo>
                  <a:pt x="2769745" y="0"/>
                </a:lnTo>
                <a:lnTo>
                  <a:pt x="2769745" y="1716976"/>
                </a:lnTo>
                <a:lnTo>
                  <a:pt x="0" y="17169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528019">
            <a:off x="7942615" y="-417305"/>
            <a:ext cx="2222207" cy="1561862"/>
          </a:xfrm>
          <a:custGeom>
            <a:avLst/>
            <a:gdLst/>
            <a:ahLst/>
            <a:cxnLst/>
            <a:rect r="r" b="b" t="t" l="l"/>
            <a:pathLst>
              <a:path h="1561862" w="2222207">
                <a:moveTo>
                  <a:pt x="0" y="0"/>
                </a:moveTo>
                <a:lnTo>
                  <a:pt x="2222208" y="0"/>
                </a:lnTo>
                <a:lnTo>
                  <a:pt x="2222208" y="1561861"/>
                </a:lnTo>
                <a:lnTo>
                  <a:pt x="0" y="15618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42522" y="2243142"/>
            <a:ext cx="9151289" cy="3518862"/>
          </a:xfrm>
          <a:custGeom>
            <a:avLst/>
            <a:gdLst/>
            <a:ahLst/>
            <a:cxnLst/>
            <a:rect r="r" b="b" t="t" l="l"/>
            <a:pathLst>
              <a:path h="3518862" w="9151289">
                <a:moveTo>
                  <a:pt x="0" y="0"/>
                </a:moveTo>
                <a:lnTo>
                  <a:pt x="9151290" y="0"/>
                </a:lnTo>
                <a:lnTo>
                  <a:pt x="9151290" y="3518862"/>
                </a:lnTo>
                <a:lnTo>
                  <a:pt x="0" y="351886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-1101" r="-2390" b="-197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709061" y="3935804"/>
            <a:ext cx="3856992" cy="3234438"/>
          </a:xfrm>
          <a:custGeom>
            <a:avLst/>
            <a:gdLst/>
            <a:ahLst/>
            <a:cxnLst/>
            <a:rect r="r" b="b" t="t" l="l"/>
            <a:pathLst>
              <a:path h="3234438" w="3856992">
                <a:moveTo>
                  <a:pt x="0" y="0"/>
                </a:moveTo>
                <a:lnTo>
                  <a:pt x="3856992" y="0"/>
                </a:lnTo>
                <a:lnTo>
                  <a:pt x="3856992" y="3234438"/>
                </a:lnTo>
                <a:lnTo>
                  <a:pt x="0" y="323443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10863" t="-10865" r="-14608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42076" y="520622"/>
            <a:ext cx="289457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3"/>
              </a:lnSpc>
            </a:pPr>
            <a:r>
              <a:rPr lang="en-US" sz="3302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PIZZA MANIA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20331" y="1426008"/>
            <a:ext cx="9045722" cy="817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7"/>
              </a:lnSpc>
            </a:pPr>
            <a:r>
              <a:rPr lang="en-US" sz="2276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Determine the top 3 most ordered pizza types based on revenue for each pizza category.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940996"/>
            <a:ext cx="9753600" cy="9753600"/>
          </a:xfrm>
          <a:custGeom>
            <a:avLst/>
            <a:gdLst/>
            <a:ahLst/>
            <a:cxnLst/>
            <a:rect r="r" b="b" t="t" l="l"/>
            <a:pathLst>
              <a:path h="9753600" w="9753600">
                <a:moveTo>
                  <a:pt x="0" y="0"/>
                </a:moveTo>
                <a:lnTo>
                  <a:pt x="9753600" y="0"/>
                </a:lnTo>
                <a:lnTo>
                  <a:pt x="97536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0" y="0"/>
            <a:ext cx="9770770" cy="7315200"/>
            <a:chOff x="0" y="0"/>
            <a:chExt cx="42278454" cy="316531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278455" cy="31653119"/>
            </a:xfrm>
            <a:custGeom>
              <a:avLst/>
              <a:gdLst/>
              <a:ahLst/>
              <a:cxnLst/>
              <a:rect r="r" b="b" t="t" l="l"/>
              <a:pathLst>
                <a:path h="31653119" w="42278455">
                  <a:moveTo>
                    <a:pt x="0" y="0"/>
                  </a:moveTo>
                  <a:lnTo>
                    <a:pt x="42278455" y="0"/>
                  </a:lnTo>
                  <a:lnTo>
                    <a:pt x="42278455" y="31653119"/>
                  </a:lnTo>
                  <a:lnTo>
                    <a:pt x="0" y="31653119"/>
                  </a:lnTo>
                  <a:close/>
                </a:path>
              </a:pathLst>
            </a:custGeom>
            <a:solidFill>
              <a:srgbClr val="FF9B10">
                <a:alpha val="6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42278454" cy="31653120"/>
            </a:xfrm>
            <a:prstGeom prst="rect">
              <a:avLst/>
            </a:prstGeom>
          </p:spPr>
          <p:txBody>
            <a:bodyPr anchor="ctr" rtlCol="false" tIns="5318" lIns="5318" bIns="5318" rIns="5318"/>
            <a:lstStyle/>
            <a:p>
              <a:pPr algn="ctr">
                <a:lnSpc>
                  <a:spcPts val="14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072013">
            <a:off x="-23893" y="5985334"/>
            <a:ext cx="1695441" cy="1871108"/>
          </a:xfrm>
          <a:custGeom>
            <a:avLst/>
            <a:gdLst/>
            <a:ahLst/>
            <a:cxnLst/>
            <a:rect r="r" b="b" t="t" l="l"/>
            <a:pathLst>
              <a:path h="1871108" w="1695441">
                <a:moveTo>
                  <a:pt x="0" y="0"/>
                </a:moveTo>
                <a:lnTo>
                  <a:pt x="1695441" y="0"/>
                </a:lnTo>
                <a:lnTo>
                  <a:pt x="1695441" y="1871108"/>
                </a:lnTo>
                <a:lnTo>
                  <a:pt x="0" y="18711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603614">
            <a:off x="7858350" y="5960715"/>
            <a:ext cx="1926790" cy="1584859"/>
          </a:xfrm>
          <a:custGeom>
            <a:avLst/>
            <a:gdLst/>
            <a:ahLst/>
            <a:cxnLst/>
            <a:rect r="r" b="b" t="t" l="l"/>
            <a:pathLst>
              <a:path h="1584859" w="1926790">
                <a:moveTo>
                  <a:pt x="0" y="0"/>
                </a:moveTo>
                <a:lnTo>
                  <a:pt x="1926790" y="0"/>
                </a:lnTo>
                <a:lnTo>
                  <a:pt x="1926790" y="1584858"/>
                </a:lnTo>
                <a:lnTo>
                  <a:pt x="0" y="15848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952558">
            <a:off x="5661851" y="140595"/>
            <a:ext cx="1200726" cy="1464407"/>
          </a:xfrm>
          <a:custGeom>
            <a:avLst/>
            <a:gdLst/>
            <a:ahLst/>
            <a:cxnLst/>
            <a:rect r="r" b="b" t="t" l="l"/>
            <a:pathLst>
              <a:path h="1464407" w="1200726">
                <a:moveTo>
                  <a:pt x="0" y="0"/>
                </a:moveTo>
                <a:lnTo>
                  <a:pt x="1200726" y="0"/>
                </a:lnTo>
                <a:lnTo>
                  <a:pt x="1200726" y="1464407"/>
                </a:lnTo>
                <a:lnTo>
                  <a:pt x="0" y="14644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59873">
            <a:off x="-1402042" y="157434"/>
            <a:ext cx="2769744" cy="1716976"/>
          </a:xfrm>
          <a:custGeom>
            <a:avLst/>
            <a:gdLst/>
            <a:ahLst/>
            <a:cxnLst/>
            <a:rect r="r" b="b" t="t" l="l"/>
            <a:pathLst>
              <a:path h="1716976" w="2769744">
                <a:moveTo>
                  <a:pt x="0" y="0"/>
                </a:moveTo>
                <a:lnTo>
                  <a:pt x="2769745" y="0"/>
                </a:lnTo>
                <a:lnTo>
                  <a:pt x="2769745" y="1716976"/>
                </a:lnTo>
                <a:lnTo>
                  <a:pt x="0" y="17169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528019">
            <a:off x="7942615" y="-417305"/>
            <a:ext cx="2222207" cy="1561862"/>
          </a:xfrm>
          <a:custGeom>
            <a:avLst/>
            <a:gdLst/>
            <a:ahLst/>
            <a:cxnLst/>
            <a:rect r="r" b="b" t="t" l="l"/>
            <a:pathLst>
              <a:path h="1561862" w="2222207">
                <a:moveTo>
                  <a:pt x="0" y="0"/>
                </a:moveTo>
                <a:lnTo>
                  <a:pt x="2222208" y="0"/>
                </a:lnTo>
                <a:lnTo>
                  <a:pt x="2222208" y="1561861"/>
                </a:lnTo>
                <a:lnTo>
                  <a:pt x="0" y="15618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542076" y="520622"/>
            <a:ext cx="289457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3"/>
              </a:lnSpc>
            </a:pPr>
            <a:r>
              <a:rPr lang="en-US" sz="3302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PIZZA MANIA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7798" y="2497608"/>
            <a:ext cx="8494282" cy="1954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0"/>
              </a:lnSpc>
            </a:pPr>
            <a:r>
              <a:rPr lang="en-US" sz="5553" spc="1110">
                <a:solidFill>
                  <a:srgbClr val="FFFFFF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Thank you</a:t>
            </a:r>
          </a:p>
          <a:p>
            <a:pPr algn="l">
              <a:lnSpc>
                <a:spcPts val="7830"/>
              </a:lnSpc>
            </a:pPr>
            <a:r>
              <a:rPr lang="en-US" sz="5553" spc="1110">
                <a:solidFill>
                  <a:srgbClr val="FFFFFF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 </a:t>
            </a:r>
            <a:r>
              <a:rPr lang="en-US" sz="5553" spc="1110">
                <a:solidFill>
                  <a:srgbClr val="FFFFFF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for your time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940996"/>
            <a:ext cx="9753600" cy="9753600"/>
          </a:xfrm>
          <a:custGeom>
            <a:avLst/>
            <a:gdLst/>
            <a:ahLst/>
            <a:cxnLst/>
            <a:rect r="r" b="b" t="t" l="l"/>
            <a:pathLst>
              <a:path h="9753600" w="9753600">
                <a:moveTo>
                  <a:pt x="0" y="0"/>
                </a:moveTo>
                <a:lnTo>
                  <a:pt x="9753600" y="0"/>
                </a:lnTo>
                <a:lnTo>
                  <a:pt x="97536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0" y="20050"/>
            <a:ext cx="9770770" cy="7315200"/>
            <a:chOff x="0" y="0"/>
            <a:chExt cx="42278454" cy="316531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278455" cy="31653119"/>
            </a:xfrm>
            <a:custGeom>
              <a:avLst/>
              <a:gdLst/>
              <a:ahLst/>
              <a:cxnLst/>
              <a:rect r="r" b="b" t="t" l="l"/>
              <a:pathLst>
                <a:path h="31653119" w="42278455">
                  <a:moveTo>
                    <a:pt x="0" y="0"/>
                  </a:moveTo>
                  <a:lnTo>
                    <a:pt x="42278455" y="0"/>
                  </a:lnTo>
                  <a:lnTo>
                    <a:pt x="42278455" y="31653119"/>
                  </a:lnTo>
                  <a:lnTo>
                    <a:pt x="0" y="31653119"/>
                  </a:lnTo>
                  <a:close/>
                </a:path>
              </a:pathLst>
            </a:custGeom>
            <a:solidFill>
              <a:srgbClr val="FF9B10">
                <a:alpha val="6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42278454" cy="31653120"/>
            </a:xfrm>
            <a:prstGeom prst="rect">
              <a:avLst/>
            </a:prstGeom>
          </p:spPr>
          <p:txBody>
            <a:bodyPr anchor="ctr" rtlCol="false" tIns="5318" lIns="5318" bIns="5318" rIns="5318"/>
            <a:lstStyle/>
            <a:p>
              <a:pPr algn="ctr">
                <a:lnSpc>
                  <a:spcPts val="14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072013">
            <a:off x="-23893" y="5985334"/>
            <a:ext cx="1695441" cy="1871108"/>
          </a:xfrm>
          <a:custGeom>
            <a:avLst/>
            <a:gdLst/>
            <a:ahLst/>
            <a:cxnLst/>
            <a:rect r="r" b="b" t="t" l="l"/>
            <a:pathLst>
              <a:path h="1871108" w="1695441">
                <a:moveTo>
                  <a:pt x="0" y="0"/>
                </a:moveTo>
                <a:lnTo>
                  <a:pt x="1695441" y="0"/>
                </a:lnTo>
                <a:lnTo>
                  <a:pt x="1695441" y="1871108"/>
                </a:lnTo>
                <a:lnTo>
                  <a:pt x="0" y="18711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603614">
            <a:off x="7858350" y="5960715"/>
            <a:ext cx="1926790" cy="1584859"/>
          </a:xfrm>
          <a:custGeom>
            <a:avLst/>
            <a:gdLst/>
            <a:ahLst/>
            <a:cxnLst/>
            <a:rect r="r" b="b" t="t" l="l"/>
            <a:pathLst>
              <a:path h="1584859" w="1926790">
                <a:moveTo>
                  <a:pt x="0" y="0"/>
                </a:moveTo>
                <a:lnTo>
                  <a:pt x="1926790" y="0"/>
                </a:lnTo>
                <a:lnTo>
                  <a:pt x="1926790" y="1584858"/>
                </a:lnTo>
                <a:lnTo>
                  <a:pt x="0" y="15848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952558">
            <a:off x="5661851" y="140595"/>
            <a:ext cx="1200726" cy="1464407"/>
          </a:xfrm>
          <a:custGeom>
            <a:avLst/>
            <a:gdLst/>
            <a:ahLst/>
            <a:cxnLst/>
            <a:rect r="r" b="b" t="t" l="l"/>
            <a:pathLst>
              <a:path h="1464407" w="1200726">
                <a:moveTo>
                  <a:pt x="0" y="0"/>
                </a:moveTo>
                <a:lnTo>
                  <a:pt x="1200726" y="0"/>
                </a:lnTo>
                <a:lnTo>
                  <a:pt x="1200726" y="1464407"/>
                </a:lnTo>
                <a:lnTo>
                  <a:pt x="0" y="14644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59873">
            <a:off x="-1402042" y="157434"/>
            <a:ext cx="2769744" cy="1716976"/>
          </a:xfrm>
          <a:custGeom>
            <a:avLst/>
            <a:gdLst/>
            <a:ahLst/>
            <a:cxnLst/>
            <a:rect r="r" b="b" t="t" l="l"/>
            <a:pathLst>
              <a:path h="1716976" w="2769744">
                <a:moveTo>
                  <a:pt x="0" y="0"/>
                </a:moveTo>
                <a:lnTo>
                  <a:pt x="2769745" y="0"/>
                </a:lnTo>
                <a:lnTo>
                  <a:pt x="2769745" y="1716976"/>
                </a:lnTo>
                <a:lnTo>
                  <a:pt x="0" y="17169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528019">
            <a:off x="7942615" y="-417305"/>
            <a:ext cx="2222207" cy="1561862"/>
          </a:xfrm>
          <a:custGeom>
            <a:avLst/>
            <a:gdLst/>
            <a:ahLst/>
            <a:cxnLst/>
            <a:rect r="r" b="b" t="t" l="l"/>
            <a:pathLst>
              <a:path h="1561862" w="2222207">
                <a:moveTo>
                  <a:pt x="0" y="0"/>
                </a:moveTo>
                <a:lnTo>
                  <a:pt x="2222208" y="0"/>
                </a:lnTo>
                <a:lnTo>
                  <a:pt x="2222208" y="1561861"/>
                </a:lnTo>
                <a:lnTo>
                  <a:pt x="0" y="15618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542076" y="520622"/>
            <a:ext cx="289457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3"/>
              </a:lnSpc>
            </a:pPr>
            <a:r>
              <a:rPr lang="en-US" sz="3302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PIZZA MANIA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65776" y="1675372"/>
            <a:ext cx="8639218" cy="4599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sz="1598" spc="97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Pizza Sales Database: "pizzamania"</a:t>
            </a:r>
          </a:p>
          <a:p>
            <a:pPr algn="just">
              <a:lnSpc>
                <a:spcPts val="2381"/>
              </a:lnSpc>
            </a:pPr>
          </a:p>
          <a:p>
            <a:pPr algn="just">
              <a:lnSpc>
                <a:spcPts val="2381"/>
              </a:lnSpc>
            </a:pPr>
            <a:r>
              <a:rPr lang="en-US" sz="1598" spc="97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The "pizzamania" database in MySQL is specifically structured to manage pizza sales data. It includes four essential tables: pizzas, orders, order_details, and pizza_types. Each table is designed to capture different aspects of the sales process, providing a complete and detailed view of the data.</a:t>
            </a:r>
          </a:p>
          <a:p>
            <a:pPr algn="just">
              <a:lnSpc>
                <a:spcPts val="2381"/>
              </a:lnSpc>
            </a:pPr>
            <a:r>
              <a:rPr lang="en-US" sz="1598" spc="97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Database Structure</a:t>
            </a:r>
          </a:p>
          <a:p>
            <a:pPr algn="just">
              <a:lnSpc>
                <a:spcPts val="2381"/>
              </a:lnSpc>
            </a:pPr>
          </a:p>
          <a:p>
            <a:pPr algn="just" marL="345022" indent="-172511" lvl="1">
              <a:lnSpc>
                <a:spcPts val="2381"/>
              </a:lnSpc>
              <a:buAutoNum type="arabicPeriod" startAt="1"/>
            </a:pPr>
            <a:r>
              <a:rPr lang="en-US" sz="1598" spc="97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pizzas Table</a:t>
            </a:r>
          </a:p>
          <a:p>
            <a:pPr algn="just" marL="690043" indent="-230014" lvl="2">
              <a:lnSpc>
                <a:spcPts val="2381"/>
              </a:lnSpc>
              <a:buFont typeface="Arial"/>
              <a:buChar char="⚬"/>
            </a:pPr>
            <a:r>
              <a:rPr lang="en-US" sz="1598" spc="97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Columns:</a:t>
            </a:r>
          </a:p>
          <a:p>
            <a:pPr algn="just" marL="1035065" indent="-258766" lvl="3">
              <a:lnSpc>
                <a:spcPts val="2381"/>
              </a:lnSpc>
              <a:buFont typeface="Arial"/>
              <a:buChar char="￭"/>
            </a:pPr>
            <a:r>
              <a:rPr lang="en-US" sz="1598" spc="97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pizza_id: A unique identifier for each pizza.</a:t>
            </a:r>
          </a:p>
          <a:p>
            <a:pPr algn="just" marL="1035065" indent="-258766" lvl="3">
              <a:lnSpc>
                <a:spcPts val="2381"/>
              </a:lnSpc>
              <a:buFont typeface="Arial"/>
              <a:buChar char="￭"/>
            </a:pPr>
            <a:r>
              <a:rPr lang="en-US" sz="1598" spc="97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pizza_type_id: Links to the type of pizza.</a:t>
            </a:r>
          </a:p>
          <a:p>
            <a:pPr algn="just" marL="1035065" indent="-258766" lvl="3">
              <a:lnSpc>
                <a:spcPts val="2381"/>
              </a:lnSpc>
              <a:buFont typeface="Arial"/>
              <a:buChar char="￭"/>
            </a:pPr>
            <a:r>
              <a:rPr lang="en-US" sz="1598" spc="97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size: Describes the size of the pizza (small, medium, large).</a:t>
            </a:r>
          </a:p>
          <a:p>
            <a:pPr algn="just" marL="1035065" indent="-258766" lvl="3">
              <a:lnSpc>
                <a:spcPts val="2381"/>
              </a:lnSpc>
              <a:buFont typeface="Arial"/>
              <a:buChar char="￭"/>
            </a:pPr>
            <a:r>
              <a:rPr lang="en-US" sz="1598" spc="97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price: The price of the pizza.</a:t>
            </a:r>
          </a:p>
          <a:p>
            <a:pPr algn="just">
              <a:lnSpc>
                <a:spcPts val="129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940996"/>
            <a:ext cx="9753600" cy="9753600"/>
          </a:xfrm>
          <a:custGeom>
            <a:avLst/>
            <a:gdLst/>
            <a:ahLst/>
            <a:cxnLst/>
            <a:rect r="r" b="b" t="t" l="l"/>
            <a:pathLst>
              <a:path h="9753600" w="9753600">
                <a:moveTo>
                  <a:pt x="0" y="0"/>
                </a:moveTo>
                <a:lnTo>
                  <a:pt x="9753600" y="0"/>
                </a:lnTo>
                <a:lnTo>
                  <a:pt x="97536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0" y="20050"/>
            <a:ext cx="9770770" cy="7315200"/>
            <a:chOff x="0" y="0"/>
            <a:chExt cx="42278454" cy="316531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278455" cy="31653119"/>
            </a:xfrm>
            <a:custGeom>
              <a:avLst/>
              <a:gdLst/>
              <a:ahLst/>
              <a:cxnLst/>
              <a:rect r="r" b="b" t="t" l="l"/>
              <a:pathLst>
                <a:path h="31653119" w="42278455">
                  <a:moveTo>
                    <a:pt x="0" y="0"/>
                  </a:moveTo>
                  <a:lnTo>
                    <a:pt x="42278455" y="0"/>
                  </a:lnTo>
                  <a:lnTo>
                    <a:pt x="42278455" y="31653119"/>
                  </a:lnTo>
                  <a:lnTo>
                    <a:pt x="0" y="31653119"/>
                  </a:lnTo>
                  <a:close/>
                </a:path>
              </a:pathLst>
            </a:custGeom>
            <a:solidFill>
              <a:srgbClr val="FF9B10">
                <a:alpha val="6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42278454" cy="31653120"/>
            </a:xfrm>
            <a:prstGeom prst="rect">
              <a:avLst/>
            </a:prstGeom>
          </p:spPr>
          <p:txBody>
            <a:bodyPr anchor="ctr" rtlCol="false" tIns="5318" lIns="5318" bIns="5318" rIns="5318"/>
            <a:lstStyle/>
            <a:p>
              <a:pPr algn="ctr">
                <a:lnSpc>
                  <a:spcPts val="14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072013">
            <a:off x="-23893" y="5985334"/>
            <a:ext cx="1695441" cy="1871108"/>
          </a:xfrm>
          <a:custGeom>
            <a:avLst/>
            <a:gdLst/>
            <a:ahLst/>
            <a:cxnLst/>
            <a:rect r="r" b="b" t="t" l="l"/>
            <a:pathLst>
              <a:path h="1871108" w="1695441">
                <a:moveTo>
                  <a:pt x="0" y="0"/>
                </a:moveTo>
                <a:lnTo>
                  <a:pt x="1695441" y="0"/>
                </a:lnTo>
                <a:lnTo>
                  <a:pt x="1695441" y="1871108"/>
                </a:lnTo>
                <a:lnTo>
                  <a:pt x="0" y="18711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603614">
            <a:off x="7858350" y="5960715"/>
            <a:ext cx="1926790" cy="1584859"/>
          </a:xfrm>
          <a:custGeom>
            <a:avLst/>
            <a:gdLst/>
            <a:ahLst/>
            <a:cxnLst/>
            <a:rect r="r" b="b" t="t" l="l"/>
            <a:pathLst>
              <a:path h="1584859" w="1926790">
                <a:moveTo>
                  <a:pt x="0" y="0"/>
                </a:moveTo>
                <a:lnTo>
                  <a:pt x="1926790" y="0"/>
                </a:lnTo>
                <a:lnTo>
                  <a:pt x="1926790" y="1584858"/>
                </a:lnTo>
                <a:lnTo>
                  <a:pt x="0" y="15848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952558">
            <a:off x="5661851" y="140595"/>
            <a:ext cx="1200726" cy="1464407"/>
          </a:xfrm>
          <a:custGeom>
            <a:avLst/>
            <a:gdLst/>
            <a:ahLst/>
            <a:cxnLst/>
            <a:rect r="r" b="b" t="t" l="l"/>
            <a:pathLst>
              <a:path h="1464407" w="1200726">
                <a:moveTo>
                  <a:pt x="0" y="0"/>
                </a:moveTo>
                <a:lnTo>
                  <a:pt x="1200726" y="0"/>
                </a:lnTo>
                <a:lnTo>
                  <a:pt x="1200726" y="1464407"/>
                </a:lnTo>
                <a:lnTo>
                  <a:pt x="0" y="14644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59873">
            <a:off x="-1402042" y="157434"/>
            <a:ext cx="2769744" cy="1716976"/>
          </a:xfrm>
          <a:custGeom>
            <a:avLst/>
            <a:gdLst/>
            <a:ahLst/>
            <a:cxnLst/>
            <a:rect r="r" b="b" t="t" l="l"/>
            <a:pathLst>
              <a:path h="1716976" w="2769744">
                <a:moveTo>
                  <a:pt x="0" y="0"/>
                </a:moveTo>
                <a:lnTo>
                  <a:pt x="2769745" y="0"/>
                </a:lnTo>
                <a:lnTo>
                  <a:pt x="2769745" y="1716976"/>
                </a:lnTo>
                <a:lnTo>
                  <a:pt x="0" y="17169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528019">
            <a:off x="7942615" y="-417305"/>
            <a:ext cx="2222207" cy="1561862"/>
          </a:xfrm>
          <a:custGeom>
            <a:avLst/>
            <a:gdLst/>
            <a:ahLst/>
            <a:cxnLst/>
            <a:rect r="r" b="b" t="t" l="l"/>
            <a:pathLst>
              <a:path h="1561862" w="2222207">
                <a:moveTo>
                  <a:pt x="0" y="0"/>
                </a:moveTo>
                <a:lnTo>
                  <a:pt x="2222208" y="0"/>
                </a:lnTo>
                <a:lnTo>
                  <a:pt x="2222208" y="1561861"/>
                </a:lnTo>
                <a:lnTo>
                  <a:pt x="0" y="15618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542076" y="520622"/>
            <a:ext cx="289457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3"/>
              </a:lnSpc>
            </a:pPr>
            <a:r>
              <a:rPr lang="en-US" sz="3302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PIZZA MANIA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4215" y="1902914"/>
            <a:ext cx="8865170" cy="4304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1"/>
              </a:lnSpc>
            </a:pPr>
            <a:r>
              <a:rPr lang="en-US" sz="1598" spc="97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   2. orders Table</a:t>
            </a:r>
          </a:p>
          <a:p>
            <a:pPr algn="just" marL="690043" indent="-230014" lvl="2">
              <a:lnSpc>
                <a:spcPts val="2381"/>
              </a:lnSpc>
              <a:buFont typeface="Arial"/>
              <a:buChar char="⚬"/>
            </a:pPr>
            <a:r>
              <a:rPr lang="en-US" sz="1598" spc="97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Colu</a:t>
            </a:r>
            <a:r>
              <a:rPr lang="en-US" sz="1598" spc="97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mns:</a:t>
            </a:r>
          </a:p>
          <a:p>
            <a:pPr algn="just" marL="1035065" indent="-258766" lvl="3">
              <a:lnSpc>
                <a:spcPts val="2381"/>
              </a:lnSpc>
              <a:buFont typeface="Arial"/>
              <a:buChar char="￭"/>
            </a:pPr>
            <a:r>
              <a:rPr lang="en-US" sz="1598" spc="97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order_id: A unique identifier for each order.</a:t>
            </a:r>
          </a:p>
          <a:p>
            <a:pPr algn="just" marL="1035065" indent="-258766" lvl="3">
              <a:lnSpc>
                <a:spcPts val="2381"/>
              </a:lnSpc>
              <a:buFont typeface="Arial"/>
              <a:buChar char="￭"/>
            </a:pPr>
            <a:r>
              <a:rPr lang="en-US" sz="1598" spc="97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order_time: The time the order was placed.</a:t>
            </a:r>
          </a:p>
          <a:p>
            <a:pPr algn="just" marL="1035065" indent="-258766" lvl="3">
              <a:lnSpc>
                <a:spcPts val="2381"/>
              </a:lnSpc>
              <a:buFont typeface="Arial"/>
              <a:buChar char="￭"/>
            </a:pPr>
            <a:r>
              <a:rPr lang="en-US" sz="1598" spc="97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order_date: The date the order was placed.</a:t>
            </a:r>
          </a:p>
          <a:p>
            <a:pPr algn="just">
              <a:lnSpc>
                <a:spcPts val="2381"/>
              </a:lnSpc>
            </a:pPr>
          </a:p>
          <a:p>
            <a:pPr algn="just">
              <a:lnSpc>
                <a:spcPts val="2381"/>
              </a:lnSpc>
            </a:pPr>
            <a:r>
              <a:rPr lang="en-US" sz="1598" spc="97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   3.</a:t>
            </a:r>
            <a:r>
              <a:rPr lang="en-US" sz="1598" spc="97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order_details Table</a:t>
            </a:r>
          </a:p>
          <a:p>
            <a:pPr algn="just" marL="690043" indent="-230014" lvl="2">
              <a:lnSpc>
                <a:spcPts val="2381"/>
              </a:lnSpc>
              <a:buFont typeface="Arial"/>
              <a:buChar char="⚬"/>
            </a:pPr>
            <a:r>
              <a:rPr lang="en-US" sz="1598" spc="97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Columns:</a:t>
            </a:r>
          </a:p>
          <a:p>
            <a:pPr algn="just" marL="1035065" indent="-258766" lvl="3">
              <a:lnSpc>
                <a:spcPts val="2381"/>
              </a:lnSpc>
              <a:buFont typeface="Arial"/>
              <a:buChar char="￭"/>
            </a:pPr>
            <a:r>
              <a:rPr lang="en-US" sz="1598" spc="97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order_id: Links to the corresponding order.</a:t>
            </a:r>
          </a:p>
          <a:p>
            <a:pPr algn="just" marL="1035065" indent="-258766" lvl="3">
              <a:lnSpc>
                <a:spcPts val="2381"/>
              </a:lnSpc>
              <a:buFont typeface="Arial"/>
              <a:buChar char="￭"/>
            </a:pPr>
            <a:r>
              <a:rPr lang="en-US" sz="1598" spc="97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pizza_id: Links to the specific pizza ordered.</a:t>
            </a:r>
          </a:p>
          <a:p>
            <a:pPr algn="just" marL="1035065" indent="-258766" lvl="3">
              <a:lnSpc>
                <a:spcPts val="2381"/>
              </a:lnSpc>
              <a:buFont typeface="Arial"/>
              <a:buChar char="￭"/>
            </a:pPr>
            <a:r>
              <a:rPr lang="en-US" sz="1598" spc="97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quantity: The number of pizzas ordered.</a:t>
            </a:r>
          </a:p>
          <a:p>
            <a:pPr algn="just" marL="1035065" indent="-258766" lvl="3">
              <a:lnSpc>
                <a:spcPts val="2381"/>
              </a:lnSpc>
              <a:buFont typeface="Arial"/>
              <a:buChar char="￭"/>
            </a:pPr>
            <a:r>
              <a:rPr lang="en-US" sz="1598" spc="97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order_details_id: A unique identifier for each entry in the order details.</a:t>
            </a:r>
          </a:p>
          <a:p>
            <a:pPr algn="just">
              <a:lnSpc>
                <a:spcPts val="2381"/>
              </a:lnSpc>
            </a:pPr>
            <a:r>
              <a:rPr lang="en-US" sz="1598" spc="97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  <a:p>
            <a:pPr algn="just">
              <a:lnSpc>
                <a:spcPts val="12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940996"/>
            <a:ext cx="9753600" cy="9753600"/>
          </a:xfrm>
          <a:custGeom>
            <a:avLst/>
            <a:gdLst/>
            <a:ahLst/>
            <a:cxnLst/>
            <a:rect r="r" b="b" t="t" l="l"/>
            <a:pathLst>
              <a:path h="9753600" w="9753600">
                <a:moveTo>
                  <a:pt x="0" y="0"/>
                </a:moveTo>
                <a:lnTo>
                  <a:pt x="9753600" y="0"/>
                </a:lnTo>
                <a:lnTo>
                  <a:pt x="97536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0" y="20050"/>
            <a:ext cx="9770770" cy="7315200"/>
            <a:chOff x="0" y="0"/>
            <a:chExt cx="42278454" cy="316531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278455" cy="31653119"/>
            </a:xfrm>
            <a:custGeom>
              <a:avLst/>
              <a:gdLst/>
              <a:ahLst/>
              <a:cxnLst/>
              <a:rect r="r" b="b" t="t" l="l"/>
              <a:pathLst>
                <a:path h="31653119" w="42278455">
                  <a:moveTo>
                    <a:pt x="0" y="0"/>
                  </a:moveTo>
                  <a:lnTo>
                    <a:pt x="42278455" y="0"/>
                  </a:lnTo>
                  <a:lnTo>
                    <a:pt x="42278455" y="31653119"/>
                  </a:lnTo>
                  <a:lnTo>
                    <a:pt x="0" y="31653119"/>
                  </a:lnTo>
                  <a:close/>
                </a:path>
              </a:pathLst>
            </a:custGeom>
            <a:solidFill>
              <a:srgbClr val="FF9B10">
                <a:alpha val="6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42278454" cy="31653120"/>
            </a:xfrm>
            <a:prstGeom prst="rect">
              <a:avLst/>
            </a:prstGeom>
          </p:spPr>
          <p:txBody>
            <a:bodyPr anchor="ctr" rtlCol="false" tIns="5318" lIns="5318" bIns="5318" rIns="5318"/>
            <a:lstStyle/>
            <a:p>
              <a:pPr algn="ctr">
                <a:lnSpc>
                  <a:spcPts val="14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072013">
            <a:off x="-23893" y="5985334"/>
            <a:ext cx="1695441" cy="1871108"/>
          </a:xfrm>
          <a:custGeom>
            <a:avLst/>
            <a:gdLst/>
            <a:ahLst/>
            <a:cxnLst/>
            <a:rect r="r" b="b" t="t" l="l"/>
            <a:pathLst>
              <a:path h="1871108" w="1695441">
                <a:moveTo>
                  <a:pt x="0" y="0"/>
                </a:moveTo>
                <a:lnTo>
                  <a:pt x="1695441" y="0"/>
                </a:lnTo>
                <a:lnTo>
                  <a:pt x="1695441" y="1871108"/>
                </a:lnTo>
                <a:lnTo>
                  <a:pt x="0" y="18711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603614">
            <a:off x="7858350" y="5960715"/>
            <a:ext cx="1926790" cy="1584859"/>
          </a:xfrm>
          <a:custGeom>
            <a:avLst/>
            <a:gdLst/>
            <a:ahLst/>
            <a:cxnLst/>
            <a:rect r="r" b="b" t="t" l="l"/>
            <a:pathLst>
              <a:path h="1584859" w="1926790">
                <a:moveTo>
                  <a:pt x="0" y="0"/>
                </a:moveTo>
                <a:lnTo>
                  <a:pt x="1926790" y="0"/>
                </a:lnTo>
                <a:lnTo>
                  <a:pt x="1926790" y="1584858"/>
                </a:lnTo>
                <a:lnTo>
                  <a:pt x="0" y="15848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952558">
            <a:off x="5661851" y="140595"/>
            <a:ext cx="1200726" cy="1464407"/>
          </a:xfrm>
          <a:custGeom>
            <a:avLst/>
            <a:gdLst/>
            <a:ahLst/>
            <a:cxnLst/>
            <a:rect r="r" b="b" t="t" l="l"/>
            <a:pathLst>
              <a:path h="1464407" w="1200726">
                <a:moveTo>
                  <a:pt x="0" y="0"/>
                </a:moveTo>
                <a:lnTo>
                  <a:pt x="1200726" y="0"/>
                </a:lnTo>
                <a:lnTo>
                  <a:pt x="1200726" y="1464407"/>
                </a:lnTo>
                <a:lnTo>
                  <a:pt x="0" y="14644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59873">
            <a:off x="-1402042" y="157434"/>
            <a:ext cx="2769744" cy="1716976"/>
          </a:xfrm>
          <a:custGeom>
            <a:avLst/>
            <a:gdLst/>
            <a:ahLst/>
            <a:cxnLst/>
            <a:rect r="r" b="b" t="t" l="l"/>
            <a:pathLst>
              <a:path h="1716976" w="2769744">
                <a:moveTo>
                  <a:pt x="0" y="0"/>
                </a:moveTo>
                <a:lnTo>
                  <a:pt x="2769745" y="0"/>
                </a:lnTo>
                <a:lnTo>
                  <a:pt x="2769745" y="1716976"/>
                </a:lnTo>
                <a:lnTo>
                  <a:pt x="0" y="17169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528019">
            <a:off x="7942615" y="-417305"/>
            <a:ext cx="2222207" cy="1561862"/>
          </a:xfrm>
          <a:custGeom>
            <a:avLst/>
            <a:gdLst/>
            <a:ahLst/>
            <a:cxnLst/>
            <a:rect r="r" b="b" t="t" l="l"/>
            <a:pathLst>
              <a:path h="1561862" w="2222207">
                <a:moveTo>
                  <a:pt x="0" y="0"/>
                </a:moveTo>
                <a:lnTo>
                  <a:pt x="2222208" y="0"/>
                </a:lnTo>
                <a:lnTo>
                  <a:pt x="2222208" y="1561861"/>
                </a:lnTo>
                <a:lnTo>
                  <a:pt x="0" y="15618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542076" y="520622"/>
            <a:ext cx="289457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3"/>
              </a:lnSpc>
            </a:pPr>
            <a:r>
              <a:rPr lang="en-US" sz="3302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PIZZA MANIA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4215" y="2062853"/>
            <a:ext cx="8744355" cy="3467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409"/>
              </a:lnSpc>
            </a:pPr>
            <a:r>
              <a:rPr lang="en-US" sz="1617" spc="98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4.pizza_types Table</a:t>
            </a:r>
          </a:p>
          <a:p>
            <a:pPr algn="just" marL="698222" indent="-232741" lvl="2">
              <a:lnSpc>
                <a:spcPts val="2409"/>
              </a:lnSpc>
              <a:buFont typeface="Arial"/>
              <a:buChar char="⚬"/>
            </a:pPr>
            <a:r>
              <a:rPr lang="en-US" sz="1617" spc="98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Colu</a:t>
            </a:r>
            <a:r>
              <a:rPr lang="en-US" sz="1617" spc="98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mns:</a:t>
            </a:r>
          </a:p>
          <a:p>
            <a:pPr algn="just" marL="1047333" indent="-261833" lvl="3">
              <a:lnSpc>
                <a:spcPts val="2409"/>
              </a:lnSpc>
              <a:buFont typeface="Arial"/>
              <a:buChar char="￭"/>
            </a:pPr>
            <a:r>
              <a:rPr lang="en-US" sz="1617" spc="98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pizza_typ</a:t>
            </a:r>
            <a:r>
              <a:rPr lang="en-US" sz="1617" spc="98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e_id: A unique identifier for each type of pizza.</a:t>
            </a:r>
          </a:p>
          <a:p>
            <a:pPr algn="just" marL="1047333" indent="-261833" lvl="3">
              <a:lnSpc>
                <a:spcPts val="2409"/>
              </a:lnSpc>
              <a:buFont typeface="Arial"/>
              <a:buChar char="￭"/>
            </a:pPr>
            <a:r>
              <a:rPr lang="en-US" sz="1617" spc="98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na</a:t>
            </a:r>
            <a:r>
              <a:rPr lang="en-US" sz="1617" spc="98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me: The name of the pizza type.</a:t>
            </a:r>
          </a:p>
          <a:p>
            <a:pPr algn="just" marL="1047333" indent="-261833" lvl="3">
              <a:lnSpc>
                <a:spcPts val="2409"/>
              </a:lnSpc>
              <a:buFont typeface="Arial"/>
              <a:buChar char="￭"/>
            </a:pPr>
            <a:r>
              <a:rPr lang="en-US" sz="1617" spc="98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c</a:t>
            </a:r>
            <a:r>
              <a:rPr lang="en-US" sz="1617" spc="98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ategory: The category of the pizza (e.g.,</a:t>
            </a:r>
            <a:r>
              <a:rPr lang="en-US" sz="1617" spc="98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 vegetarian, n</a:t>
            </a:r>
            <a:r>
              <a:rPr lang="en-US" sz="1617" spc="98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on-vegetarian).</a:t>
            </a:r>
          </a:p>
          <a:p>
            <a:pPr algn="just" marL="1047333" indent="-261833" lvl="3">
              <a:lnSpc>
                <a:spcPts val="2409"/>
              </a:lnSpc>
              <a:buFont typeface="Arial"/>
              <a:buChar char="￭"/>
            </a:pPr>
            <a:r>
              <a:rPr lang="en-US" sz="1617" spc="98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i</a:t>
            </a:r>
            <a:r>
              <a:rPr lang="en-US" sz="1617" spc="98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ngredients: The ingredients used in the pizza.</a:t>
            </a:r>
          </a:p>
          <a:p>
            <a:pPr algn="just">
              <a:lnSpc>
                <a:spcPts val="2409"/>
              </a:lnSpc>
            </a:pPr>
          </a:p>
          <a:p>
            <a:pPr algn="just">
              <a:lnSpc>
                <a:spcPts val="2409"/>
              </a:lnSpc>
            </a:pPr>
          </a:p>
          <a:p>
            <a:pPr algn="just">
              <a:lnSpc>
                <a:spcPts val="2409"/>
              </a:lnSpc>
            </a:pPr>
            <a:r>
              <a:rPr lang="en-US" sz="1617" spc="98">
                <a:solidFill>
                  <a:srgbClr val="100F0D"/>
                </a:solidFill>
                <a:latin typeface="Poppins Bold"/>
                <a:ea typeface="Poppins Bold"/>
                <a:cs typeface="Poppins Bold"/>
                <a:sym typeface="Poppins Bold"/>
              </a:rPr>
              <a:t>This well-organized database structure ensures that all aspects of pizza sales are captured efficiently, facilitating easy data access and analysis.</a:t>
            </a:r>
          </a:p>
          <a:p>
            <a:pPr algn="just">
              <a:lnSpc>
                <a:spcPts val="131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940996"/>
            <a:ext cx="9753600" cy="9753600"/>
          </a:xfrm>
          <a:custGeom>
            <a:avLst/>
            <a:gdLst/>
            <a:ahLst/>
            <a:cxnLst/>
            <a:rect r="r" b="b" t="t" l="l"/>
            <a:pathLst>
              <a:path h="9753600" w="9753600">
                <a:moveTo>
                  <a:pt x="0" y="0"/>
                </a:moveTo>
                <a:lnTo>
                  <a:pt x="9753600" y="0"/>
                </a:lnTo>
                <a:lnTo>
                  <a:pt x="97536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0" y="20050"/>
            <a:ext cx="9770770" cy="7315200"/>
            <a:chOff x="0" y="0"/>
            <a:chExt cx="42278454" cy="316531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278455" cy="31653119"/>
            </a:xfrm>
            <a:custGeom>
              <a:avLst/>
              <a:gdLst/>
              <a:ahLst/>
              <a:cxnLst/>
              <a:rect r="r" b="b" t="t" l="l"/>
              <a:pathLst>
                <a:path h="31653119" w="42278455">
                  <a:moveTo>
                    <a:pt x="0" y="0"/>
                  </a:moveTo>
                  <a:lnTo>
                    <a:pt x="42278455" y="0"/>
                  </a:lnTo>
                  <a:lnTo>
                    <a:pt x="42278455" y="31653119"/>
                  </a:lnTo>
                  <a:lnTo>
                    <a:pt x="0" y="31653119"/>
                  </a:lnTo>
                  <a:close/>
                </a:path>
              </a:pathLst>
            </a:custGeom>
            <a:solidFill>
              <a:srgbClr val="FF9B10">
                <a:alpha val="6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42278454" cy="31653120"/>
            </a:xfrm>
            <a:prstGeom prst="rect">
              <a:avLst/>
            </a:prstGeom>
          </p:spPr>
          <p:txBody>
            <a:bodyPr anchor="ctr" rtlCol="false" tIns="5318" lIns="5318" bIns="5318" rIns="5318"/>
            <a:lstStyle/>
            <a:p>
              <a:pPr algn="ctr">
                <a:lnSpc>
                  <a:spcPts val="14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072013">
            <a:off x="-23893" y="5985334"/>
            <a:ext cx="1695441" cy="1871108"/>
          </a:xfrm>
          <a:custGeom>
            <a:avLst/>
            <a:gdLst/>
            <a:ahLst/>
            <a:cxnLst/>
            <a:rect r="r" b="b" t="t" l="l"/>
            <a:pathLst>
              <a:path h="1871108" w="1695441">
                <a:moveTo>
                  <a:pt x="0" y="0"/>
                </a:moveTo>
                <a:lnTo>
                  <a:pt x="1695441" y="0"/>
                </a:lnTo>
                <a:lnTo>
                  <a:pt x="1695441" y="1871108"/>
                </a:lnTo>
                <a:lnTo>
                  <a:pt x="0" y="18711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603614">
            <a:off x="7858350" y="5960715"/>
            <a:ext cx="1926790" cy="1584859"/>
          </a:xfrm>
          <a:custGeom>
            <a:avLst/>
            <a:gdLst/>
            <a:ahLst/>
            <a:cxnLst/>
            <a:rect r="r" b="b" t="t" l="l"/>
            <a:pathLst>
              <a:path h="1584859" w="1926790">
                <a:moveTo>
                  <a:pt x="0" y="0"/>
                </a:moveTo>
                <a:lnTo>
                  <a:pt x="1926790" y="0"/>
                </a:lnTo>
                <a:lnTo>
                  <a:pt x="1926790" y="1584858"/>
                </a:lnTo>
                <a:lnTo>
                  <a:pt x="0" y="15848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952558">
            <a:off x="5661851" y="140595"/>
            <a:ext cx="1200726" cy="1464407"/>
          </a:xfrm>
          <a:custGeom>
            <a:avLst/>
            <a:gdLst/>
            <a:ahLst/>
            <a:cxnLst/>
            <a:rect r="r" b="b" t="t" l="l"/>
            <a:pathLst>
              <a:path h="1464407" w="1200726">
                <a:moveTo>
                  <a:pt x="0" y="0"/>
                </a:moveTo>
                <a:lnTo>
                  <a:pt x="1200726" y="0"/>
                </a:lnTo>
                <a:lnTo>
                  <a:pt x="1200726" y="1464407"/>
                </a:lnTo>
                <a:lnTo>
                  <a:pt x="0" y="14644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59873">
            <a:off x="-1402042" y="157434"/>
            <a:ext cx="2769744" cy="1716976"/>
          </a:xfrm>
          <a:custGeom>
            <a:avLst/>
            <a:gdLst/>
            <a:ahLst/>
            <a:cxnLst/>
            <a:rect r="r" b="b" t="t" l="l"/>
            <a:pathLst>
              <a:path h="1716976" w="2769744">
                <a:moveTo>
                  <a:pt x="0" y="0"/>
                </a:moveTo>
                <a:lnTo>
                  <a:pt x="2769745" y="0"/>
                </a:lnTo>
                <a:lnTo>
                  <a:pt x="2769745" y="1716976"/>
                </a:lnTo>
                <a:lnTo>
                  <a:pt x="0" y="17169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528019">
            <a:off x="7942615" y="-417305"/>
            <a:ext cx="2222207" cy="1561862"/>
          </a:xfrm>
          <a:custGeom>
            <a:avLst/>
            <a:gdLst/>
            <a:ahLst/>
            <a:cxnLst/>
            <a:rect r="r" b="b" t="t" l="l"/>
            <a:pathLst>
              <a:path h="1561862" w="2222207">
                <a:moveTo>
                  <a:pt x="0" y="0"/>
                </a:moveTo>
                <a:lnTo>
                  <a:pt x="2222208" y="0"/>
                </a:lnTo>
                <a:lnTo>
                  <a:pt x="2222208" y="1561861"/>
                </a:lnTo>
                <a:lnTo>
                  <a:pt x="0" y="15618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73884" y="2288361"/>
            <a:ext cx="8048196" cy="2116120"/>
          </a:xfrm>
          <a:custGeom>
            <a:avLst/>
            <a:gdLst/>
            <a:ahLst/>
            <a:cxnLst/>
            <a:rect r="r" b="b" t="t" l="l"/>
            <a:pathLst>
              <a:path h="2116120" w="8048196">
                <a:moveTo>
                  <a:pt x="0" y="0"/>
                </a:moveTo>
                <a:lnTo>
                  <a:pt x="8048196" y="0"/>
                </a:lnTo>
                <a:lnTo>
                  <a:pt x="8048196" y="2116121"/>
                </a:lnTo>
                <a:lnTo>
                  <a:pt x="0" y="2116121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363234" y="4789506"/>
            <a:ext cx="3269496" cy="1334524"/>
          </a:xfrm>
          <a:custGeom>
            <a:avLst/>
            <a:gdLst/>
            <a:ahLst/>
            <a:cxnLst/>
            <a:rect r="r" b="b" t="t" l="l"/>
            <a:pathLst>
              <a:path h="1334524" w="3269496">
                <a:moveTo>
                  <a:pt x="0" y="0"/>
                </a:moveTo>
                <a:lnTo>
                  <a:pt x="3269496" y="0"/>
                </a:lnTo>
                <a:lnTo>
                  <a:pt x="3269496" y="1334524"/>
                </a:lnTo>
                <a:lnTo>
                  <a:pt x="0" y="1334524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15117" t="-82898" r="-12094" b="-61375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42076" y="520622"/>
            <a:ext cx="289457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3"/>
              </a:lnSpc>
            </a:pPr>
            <a:r>
              <a:rPr lang="en-US" sz="3302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PIZZA MANIA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3884" y="1585947"/>
            <a:ext cx="6970514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Retrieve the total number of orders placed.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940996"/>
            <a:ext cx="9753600" cy="9753600"/>
          </a:xfrm>
          <a:custGeom>
            <a:avLst/>
            <a:gdLst/>
            <a:ahLst/>
            <a:cxnLst/>
            <a:rect r="r" b="b" t="t" l="l"/>
            <a:pathLst>
              <a:path h="9753600" w="9753600">
                <a:moveTo>
                  <a:pt x="0" y="0"/>
                </a:moveTo>
                <a:lnTo>
                  <a:pt x="9753600" y="0"/>
                </a:lnTo>
                <a:lnTo>
                  <a:pt x="97536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0" y="20050"/>
            <a:ext cx="9770770" cy="7315200"/>
            <a:chOff x="0" y="0"/>
            <a:chExt cx="42278454" cy="316531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278455" cy="31653119"/>
            </a:xfrm>
            <a:custGeom>
              <a:avLst/>
              <a:gdLst/>
              <a:ahLst/>
              <a:cxnLst/>
              <a:rect r="r" b="b" t="t" l="l"/>
              <a:pathLst>
                <a:path h="31653119" w="42278455">
                  <a:moveTo>
                    <a:pt x="0" y="0"/>
                  </a:moveTo>
                  <a:lnTo>
                    <a:pt x="42278455" y="0"/>
                  </a:lnTo>
                  <a:lnTo>
                    <a:pt x="42278455" y="31653119"/>
                  </a:lnTo>
                  <a:lnTo>
                    <a:pt x="0" y="31653119"/>
                  </a:lnTo>
                  <a:close/>
                </a:path>
              </a:pathLst>
            </a:custGeom>
            <a:solidFill>
              <a:srgbClr val="FF9B10">
                <a:alpha val="6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42278454" cy="31653120"/>
            </a:xfrm>
            <a:prstGeom prst="rect">
              <a:avLst/>
            </a:prstGeom>
          </p:spPr>
          <p:txBody>
            <a:bodyPr anchor="ctr" rtlCol="false" tIns="5318" lIns="5318" bIns="5318" rIns="5318"/>
            <a:lstStyle/>
            <a:p>
              <a:pPr algn="ctr">
                <a:lnSpc>
                  <a:spcPts val="14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072013">
            <a:off x="-23893" y="5985334"/>
            <a:ext cx="1695441" cy="1871108"/>
          </a:xfrm>
          <a:custGeom>
            <a:avLst/>
            <a:gdLst/>
            <a:ahLst/>
            <a:cxnLst/>
            <a:rect r="r" b="b" t="t" l="l"/>
            <a:pathLst>
              <a:path h="1871108" w="1695441">
                <a:moveTo>
                  <a:pt x="0" y="0"/>
                </a:moveTo>
                <a:lnTo>
                  <a:pt x="1695441" y="0"/>
                </a:lnTo>
                <a:lnTo>
                  <a:pt x="1695441" y="1871108"/>
                </a:lnTo>
                <a:lnTo>
                  <a:pt x="0" y="18711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603614">
            <a:off x="7858350" y="5960715"/>
            <a:ext cx="1926790" cy="1584859"/>
          </a:xfrm>
          <a:custGeom>
            <a:avLst/>
            <a:gdLst/>
            <a:ahLst/>
            <a:cxnLst/>
            <a:rect r="r" b="b" t="t" l="l"/>
            <a:pathLst>
              <a:path h="1584859" w="1926790">
                <a:moveTo>
                  <a:pt x="0" y="0"/>
                </a:moveTo>
                <a:lnTo>
                  <a:pt x="1926790" y="0"/>
                </a:lnTo>
                <a:lnTo>
                  <a:pt x="1926790" y="1584858"/>
                </a:lnTo>
                <a:lnTo>
                  <a:pt x="0" y="15848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952558">
            <a:off x="5661851" y="140595"/>
            <a:ext cx="1200726" cy="1464407"/>
          </a:xfrm>
          <a:custGeom>
            <a:avLst/>
            <a:gdLst/>
            <a:ahLst/>
            <a:cxnLst/>
            <a:rect r="r" b="b" t="t" l="l"/>
            <a:pathLst>
              <a:path h="1464407" w="1200726">
                <a:moveTo>
                  <a:pt x="0" y="0"/>
                </a:moveTo>
                <a:lnTo>
                  <a:pt x="1200726" y="0"/>
                </a:lnTo>
                <a:lnTo>
                  <a:pt x="1200726" y="1464407"/>
                </a:lnTo>
                <a:lnTo>
                  <a:pt x="0" y="14644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59873">
            <a:off x="-1402042" y="157434"/>
            <a:ext cx="2769744" cy="1716976"/>
          </a:xfrm>
          <a:custGeom>
            <a:avLst/>
            <a:gdLst/>
            <a:ahLst/>
            <a:cxnLst/>
            <a:rect r="r" b="b" t="t" l="l"/>
            <a:pathLst>
              <a:path h="1716976" w="2769744">
                <a:moveTo>
                  <a:pt x="0" y="0"/>
                </a:moveTo>
                <a:lnTo>
                  <a:pt x="2769745" y="0"/>
                </a:lnTo>
                <a:lnTo>
                  <a:pt x="2769745" y="1716976"/>
                </a:lnTo>
                <a:lnTo>
                  <a:pt x="0" y="17169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528019">
            <a:off x="7942615" y="-417305"/>
            <a:ext cx="2222207" cy="1561862"/>
          </a:xfrm>
          <a:custGeom>
            <a:avLst/>
            <a:gdLst/>
            <a:ahLst/>
            <a:cxnLst/>
            <a:rect r="r" b="b" t="t" l="l"/>
            <a:pathLst>
              <a:path h="1561862" w="2222207">
                <a:moveTo>
                  <a:pt x="0" y="0"/>
                </a:moveTo>
                <a:lnTo>
                  <a:pt x="2222208" y="0"/>
                </a:lnTo>
                <a:lnTo>
                  <a:pt x="2222208" y="1561861"/>
                </a:lnTo>
                <a:lnTo>
                  <a:pt x="0" y="15618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4923" y="2485932"/>
            <a:ext cx="8322199" cy="1316506"/>
          </a:xfrm>
          <a:custGeom>
            <a:avLst/>
            <a:gdLst/>
            <a:ahLst/>
            <a:cxnLst/>
            <a:rect r="r" b="b" t="t" l="l"/>
            <a:pathLst>
              <a:path h="1316506" w="8322199">
                <a:moveTo>
                  <a:pt x="0" y="0"/>
                </a:moveTo>
                <a:lnTo>
                  <a:pt x="8322199" y="0"/>
                </a:lnTo>
                <a:lnTo>
                  <a:pt x="8322199" y="1316506"/>
                </a:lnTo>
                <a:lnTo>
                  <a:pt x="0" y="1316506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295741" y="4392025"/>
            <a:ext cx="3162118" cy="1651893"/>
          </a:xfrm>
          <a:custGeom>
            <a:avLst/>
            <a:gdLst/>
            <a:ahLst/>
            <a:cxnLst/>
            <a:rect r="r" b="b" t="t" l="l"/>
            <a:pathLst>
              <a:path h="1651893" w="3162118">
                <a:moveTo>
                  <a:pt x="0" y="0"/>
                </a:moveTo>
                <a:lnTo>
                  <a:pt x="3162118" y="0"/>
                </a:lnTo>
                <a:lnTo>
                  <a:pt x="3162118" y="1651893"/>
                </a:lnTo>
                <a:lnTo>
                  <a:pt x="0" y="165189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-10961" r="0" b="-9403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42076" y="520622"/>
            <a:ext cx="289457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3"/>
              </a:lnSpc>
            </a:pPr>
            <a:r>
              <a:rPr lang="en-US" sz="3302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PIZZA MANIA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1520" y="1675372"/>
            <a:ext cx="8689005" cy="408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0"/>
              </a:lnSpc>
            </a:pPr>
            <a:r>
              <a:rPr lang="en-US" sz="230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Calculate the total revenue generated from pizza sales.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940996"/>
            <a:ext cx="9753600" cy="9753600"/>
          </a:xfrm>
          <a:custGeom>
            <a:avLst/>
            <a:gdLst/>
            <a:ahLst/>
            <a:cxnLst/>
            <a:rect r="r" b="b" t="t" l="l"/>
            <a:pathLst>
              <a:path h="9753600" w="9753600">
                <a:moveTo>
                  <a:pt x="0" y="0"/>
                </a:moveTo>
                <a:lnTo>
                  <a:pt x="9753600" y="0"/>
                </a:lnTo>
                <a:lnTo>
                  <a:pt x="97536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0" y="0"/>
            <a:ext cx="9770770" cy="7315200"/>
            <a:chOff x="0" y="0"/>
            <a:chExt cx="42278454" cy="316531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278455" cy="31653119"/>
            </a:xfrm>
            <a:custGeom>
              <a:avLst/>
              <a:gdLst/>
              <a:ahLst/>
              <a:cxnLst/>
              <a:rect r="r" b="b" t="t" l="l"/>
              <a:pathLst>
                <a:path h="31653119" w="42278455">
                  <a:moveTo>
                    <a:pt x="0" y="0"/>
                  </a:moveTo>
                  <a:lnTo>
                    <a:pt x="42278455" y="0"/>
                  </a:lnTo>
                  <a:lnTo>
                    <a:pt x="42278455" y="31653119"/>
                  </a:lnTo>
                  <a:lnTo>
                    <a:pt x="0" y="31653119"/>
                  </a:lnTo>
                  <a:close/>
                </a:path>
              </a:pathLst>
            </a:custGeom>
            <a:solidFill>
              <a:srgbClr val="FF9B10">
                <a:alpha val="6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42278454" cy="31653120"/>
            </a:xfrm>
            <a:prstGeom prst="rect">
              <a:avLst/>
            </a:prstGeom>
          </p:spPr>
          <p:txBody>
            <a:bodyPr anchor="ctr" rtlCol="false" tIns="5318" lIns="5318" bIns="5318" rIns="5318"/>
            <a:lstStyle/>
            <a:p>
              <a:pPr algn="ctr">
                <a:lnSpc>
                  <a:spcPts val="14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072013">
            <a:off x="-23893" y="5985334"/>
            <a:ext cx="1695441" cy="1871108"/>
          </a:xfrm>
          <a:custGeom>
            <a:avLst/>
            <a:gdLst/>
            <a:ahLst/>
            <a:cxnLst/>
            <a:rect r="r" b="b" t="t" l="l"/>
            <a:pathLst>
              <a:path h="1871108" w="1695441">
                <a:moveTo>
                  <a:pt x="0" y="0"/>
                </a:moveTo>
                <a:lnTo>
                  <a:pt x="1695441" y="0"/>
                </a:lnTo>
                <a:lnTo>
                  <a:pt x="1695441" y="1871108"/>
                </a:lnTo>
                <a:lnTo>
                  <a:pt x="0" y="18711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603614">
            <a:off x="7858350" y="5960715"/>
            <a:ext cx="1926790" cy="1584859"/>
          </a:xfrm>
          <a:custGeom>
            <a:avLst/>
            <a:gdLst/>
            <a:ahLst/>
            <a:cxnLst/>
            <a:rect r="r" b="b" t="t" l="l"/>
            <a:pathLst>
              <a:path h="1584859" w="1926790">
                <a:moveTo>
                  <a:pt x="0" y="0"/>
                </a:moveTo>
                <a:lnTo>
                  <a:pt x="1926790" y="0"/>
                </a:lnTo>
                <a:lnTo>
                  <a:pt x="1926790" y="1584858"/>
                </a:lnTo>
                <a:lnTo>
                  <a:pt x="0" y="15848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952558">
            <a:off x="5661851" y="140595"/>
            <a:ext cx="1200726" cy="1464407"/>
          </a:xfrm>
          <a:custGeom>
            <a:avLst/>
            <a:gdLst/>
            <a:ahLst/>
            <a:cxnLst/>
            <a:rect r="r" b="b" t="t" l="l"/>
            <a:pathLst>
              <a:path h="1464407" w="1200726">
                <a:moveTo>
                  <a:pt x="0" y="0"/>
                </a:moveTo>
                <a:lnTo>
                  <a:pt x="1200726" y="0"/>
                </a:lnTo>
                <a:lnTo>
                  <a:pt x="1200726" y="1464407"/>
                </a:lnTo>
                <a:lnTo>
                  <a:pt x="0" y="14644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59873">
            <a:off x="-1402042" y="157434"/>
            <a:ext cx="2769744" cy="1716976"/>
          </a:xfrm>
          <a:custGeom>
            <a:avLst/>
            <a:gdLst/>
            <a:ahLst/>
            <a:cxnLst/>
            <a:rect r="r" b="b" t="t" l="l"/>
            <a:pathLst>
              <a:path h="1716976" w="2769744">
                <a:moveTo>
                  <a:pt x="0" y="0"/>
                </a:moveTo>
                <a:lnTo>
                  <a:pt x="2769745" y="0"/>
                </a:lnTo>
                <a:lnTo>
                  <a:pt x="2769745" y="1716976"/>
                </a:lnTo>
                <a:lnTo>
                  <a:pt x="0" y="17169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528019">
            <a:off x="7942615" y="-417305"/>
            <a:ext cx="2222207" cy="1561862"/>
          </a:xfrm>
          <a:custGeom>
            <a:avLst/>
            <a:gdLst/>
            <a:ahLst/>
            <a:cxnLst/>
            <a:rect r="r" b="b" t="t" l="l"/>
            <a:pathLst>
              <a:path h="1561862" w="2222207">
                <a:moveTo>
                  <a:pt x="0" y="0"/>
                </a:moveTo>
                <a:lnTo>
                  <a:pt x="2222208" y="0"/>
                </a:lnTo>
                <a:lnTo>
                  <a:pt x="2222208" y="1561861"/>
                </a:lnTo>
                <a:lnTo>
                  <a:pt x="0" y="15618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12451" y="2419257"/>
            <a:ext cx="7345867" cy="1814233"/>
          </a:xfrm>
          <a:custGeom>
            <a:avLst/>
            <a:gdLst/>
            <a:ahLst/>
            <a:cxnLst/>
            <a:rect r="r" b="b" t="t" l="l"/>
            <a:pathLst>
              <a:path h="1814233" w="7345867">
                <a:moveTo>
                  <a:pt x="0" y="0"/>
                </a:moveTo>
                <a:lnTo>
                  <a:pt x="7345867" y="0"/>
                </a:lnTo>
                <a:lnTo>
                  <a:pt x="7345867" y="1814233"/>
                </a:lnTo>
                <a:lnTo>
                  <a:pt x="0" y="181423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947441" y="4566865"/>
            <a:ext cx="3875888" cy="1610245"/>
          </a:xfrm>
          <a:custGeom>
            <a:avLst/>
            <a:gdLst/>
            <a:ahLst/>
            <a:cxnLst/>
            <a:rect r="r" b="b" t="t" l="l"/>
            <a:pathLst>
              <a:path h="1610245" w="3875888">
                <a:moveTo>
                  <a:pt x="0" y="0"/>
                </a:moveTo>
                <a:lnTo>
                  <a:pt x="3875888" y="0"/>
                </a:lnTo>
                <a:lnTo>
                  <a:pt x="3875888" y="1610246"/>
                </a:lnTo>
                <a:lnTo>
                  <a:pt x="0" y="161024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-35225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42076" y="520622"/>
            <a:ext cx="289457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3"/>
              </a:lnSpc>
            </a:pPr>
            <a:r>
              <a:rPr lang="en-US" sz="3302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PIZZA MANIA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0448" y="1677760"/>
            <a:ext cx="5342089" cy="408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0"/>
              </a:lnSpc>
            </a:pPr>
            <a:r>
              <a:rPr lang="en-US" sz="230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Identify the highest-priced pizza.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940996"/>
            <a:ext cx="9753600" cy="9753600"/>
          </a:xfrm>
          <a:custGeom>
            <a:avLst/>
            <a:gdLst/>
            <a:ahLst/>
            <a:cxnLst/>
            <a:rect r="r" b="b" t="t" l="l"/>
            <a:pathLst>
              <a:path h="9753600" w="9753600">
                <a:moveTo>
                  <a:pt x="0" y="0"/>
                </a:moveTo>
                <a:lnTo>
                  <a:pt x="9753600" y="0"/>
                </a:lnTo>
                <a:lnTo>
                  <a:pt x="97536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0" y="0"/>
            <a:ext cx="9770770" cy="7315200"/>
            <a:chOff x="0" y="0"/>
            <a:chExt cx="42278454" cy="316531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278455" cy="31653119"/>
            </a:xfrm>
            <a:custGeom>
              <a:avLst/>
              <a:gdLst/>
              <a:ahLst/>
              <a:cxnLst/>
              <a:rect r="r" b="b" t="t" l="l"/>
              <a:pathLst>
                <a:path h="31653119" w="42278455">
                  <a:moveTo>
                    <a:pt x="0" y="0"/>
                  </a:moveTo>
                  <a:lnTo>
                    <a:pt x="42278455" y="0"/>
                  </a:lnTo>
                  <a:lnTo>
                    <a:pt x="42278455" y="31653119"/>
                  </a:lnTo>
                  <a:lnTo>
                    <a:pt x="0" y="31653119"/>
                  </a:lnTo>
                  <a:close/>
                </a:path>
              </a:pathLst>
            </a:custGeom>
            <a:solidFill>
              <a:srgbClr val="FF9B10">
                <a:alpha val="6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42278454" cy="31653120"/>
            </a:xfrm>
            <a:prstGeom prst="rect">
              <a:avLst/>
            </a:prstGeom>
          </p:spPr>
          <p:txBody>
            <a:bodyPr anchor="ctr" rtlCol="false" tIns="5318" lIns="5318" bIns="5318" rIns="5318"/>
            <a:lstStyle/>
            <a:p>
              <a:pPr algn="ctr">
                <a:lnSpc>
                  <a:spcPts val="14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072013">
            <a:off x="-23893" y="5985334"/>
            <a:ext cx="1695441" cy="1871108"/>
          </a:xfrm>
          <a:custGeom>
            <a:avLst/>
            <a:gdLst/>
            <a:ahLst/>
            <a:cxnLst/>
            <a:rect r="r" b="b" t="t" l="l"/>
            <a:pathLst>
              <a:path h="1871108" w="1695441">
                <a:moveTo>
                  <a:pt x="0" y="0"/>
                </a:moveTo>
                <a:lnTo>
                  <a:pt x="1695441" y="0"/>
                </a:lnTo>
                <a:lnTo>
                  <a:pt x="1695441" y="1871108"/>
                </a:lnTo>
                <a:lnTo>
                  <a:pt x="0" y="18711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603614">
            <a:off x="7858350" y="5960715"/>
            <a:ext cx="1926790" cy="1584859"/>
          </a:xfrm>
          <a:custGeom>
            <a:avLst/>
            <a:gdLst/>
            <a:ahLst/>
            <a:cxnLst/>
            <a:rect r="r" b="b" t="t" l="l"/>
            <a:pathLst>
              <a:path h="1584859" w="1926790">
                <a:moveTo>
                  <a:pt x="0" y="0"/>
                </a:moveTo>
                <a:lnTo>
                  <a:pt x="1926790" y="0"/>
                </a:lnTo>
                <a:lnTo>
                  <a:pt x="1926790" y="1584858"/>
                </a:lnTo>
                <a:lnTo>
                  <a:pt x="0" y="15848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952558">
            <a:off x="5661851" y="140595"/>
            <a:ext cx="1200726" cy="1464407"/>
          </a:xfrm>
          <a:custGeom>
            <a:avLst/>
            <a:gdLst/>
            <a:ahLst/>
            <a:cxnLst/>
            <a:rect r="r" b="b" t="t" l="l"/>
            <a:pathLst>
              <a:path h="1464407" w="1200726">
                <a:moveTo>
                  <a:pt x="0" y="0"/>
                </a:moveTo>
                <a:lnTo>
                  <a:pt x="1200726" y="0"/>
                </a:lnTo>
                <a:lnTo>
                  <a:pt x="1200726" y="1464407"/>
                </a:lnTo>
                <a:lnTo>
                  <a:pt x="0" y="14644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59873">
            <a:off x="-1402042" y="157434"/>
            <a:ext cx="2769744" cy="1716976"/>
          </a:xfrm>
          <a:custGeom>
            <a:avLst/>
            <a:gdLst/>
            <a:ahLst/>
            <a:cxnLst/>
            <a:rect r="r" b="b" t="t" l="l"/>
            <a:pathLst>
              <a:path h="1716976" w="2769744">
                <a:moveTo>
                  <a:pt x="0" y="0"/>
                </a:moveTo>
                <a:lnTo>
                  <a:pt x="2769745" y="0"/>
                </a:lnTo>
                <a:lnTo>
                  <a:pt x="2769745" y="1716976"/>
                </a:lnTo>
                <a:lnTo>
                  <a:pt x="0" y="17169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528019">
            <a:off x="7942615" y="-417305"/>
            <a:ext cx="2222207" cy="1561862"/>
          </a:xfrm>
          <a:custGeom>
            <a:avLst/>
            <a:gdLst/>
            <a:ahLst/>
            <a:cxnLst/>
            <a:rect r="r" b="b" t="t" l="l"/>
            <a:pathLst>
              <a:path h="1561862" w="2222207">
                <a:moveTo>
                  <a:pt x="0" y="0"/>
                </a:moveTo>
                <a:lnTo>
                  <a:pt x="2222208" y="0"/>
                </a:lnTo>
                <a:lnTo>
                  <a:pt x="2222208" y="1561861"/>
                </a:lnTo>
                <a:lnTo>
                  <a:pt x="0" y="15618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09571" y="2260778"/>
            <a:ext cx="7131097" cy="2947664"/>
          </a:xfrm>
          <a:custGeom>
            <a:avLst/>
            <a:gdLst/>
            <a:ahLst/>
            <a:cxnLst/>
            <a:rect r="r" b="b" t="t" l="l"/>
            <a:pathLst>
              <a:path h="2947664" w="7131097">
                <a:moveTo>
                  <a:pt x="0" y="0"/>
                </a:moveTo>
                <a:lnTo>
                  <a:pt x="7131097" y="0"/>
                </a:lnTo>
                <a:lnTo>
                  <a:pt x="7131097" y="2947664"/>
                </a:lnTo>
                <a:lnTo>
                  <a:pt x="0" y="294766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-13652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657897" y="5597364"/>
            <a:ext cx="2437805" cy="1155780"/>
          </a:xfrm>
          <a:custGeom>
            <a:avLst/>
            <a:gdLst/>
            <a:ahLst/>
            <a:cxnLst/>
            <a:rect r="r" b="b" t="t" l="l"/>
            <a:pathLst>
              <a:path h="1155780" w="2437805">
                <a:moveTo>
                  <a:pt x="0" y="0"/>
                </a:moveTo>
                <a:lnTo>
                  <a:pt x="2437806" y="0"/>
                </a:lnTo>
                <a:lnTo>
                  <a:pt x="2437806" y="1155780"/>
                </a:lnTo>
                <a:lnTo>
                  <a:pt x="0" y="115578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-45553" b="-9192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42076" y="520622"/>
            <a:ext cx="289457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3"/>
              </a:lnSpc>
            </a:pPr>
            <a:r>
              <a:rPr lang="en-US" sz="3302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PIZZA MANIA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0448" y="1677760"/>
            <a:ext cx="7036730" cy="408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0"/>
              </a:lnSpc>
            </a:pPr>
            <a:r>
              <a:rPr lang="en-US" sz="230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Identify the most common pizza size ordered.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9753600" cy="7315200"/>
          </a:xfrm>
          <a:custGeom>
            <a:avLst/>
            <a:gdLst/>
            <a:ahLst/>
            <a:cxnLst/>
            <a:rect r="r" b="b" t="t" l="l"/>
            <a:pathLst>
              <a:path h="7315200" w="97536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85" t="0" r="-628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940996"/>
            <a:ext cx="9753600" cy="9753600"/>
          </a:xfrm>
          <a:custGeom>
            <a:avLst/>
            <a:gdLst/>
            <a:ahLst/>
            <a:cxnLst/>
            <a:rect r="r" b="b" t="t" l="l"/>
            <a:pathLst>
              <a:path h="9753600" w="9753600">
                <a:moveTo>
                  <a:pt x="0" y="0"/>
                </a:moveTo>
                <a:lnTo>
                  <a:pt x="9753600" y="0"/>
                </a:lnTo>
                <a:lnTo>
                  <a:pt x="9753600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0800000">
            <a:off x="0" y="0"/>
            <a:ext cx="9770770" cy="7315200"/>
            <a:chOff x="0" y="0"/>
            <a:chExt cx="42278454" cy="3165312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278455" cy="31653119"/>
            </a:xfrm>
            <a:custGeom>
              <a:avLst/>
              <a:gdLst/>
              <a:ahLst/>
              <a:cxnLst/>
              <a:rect r="r" b="b" t="t" l="l"/>
              <a:pathLst>
                <a:path h="31653119" w="42278455">
                  <a:moveTo>
                    <a:pt x="0" y="0"/>
                  </a:moveTo>
                  <a:lnTo>
                    <a:pt x="42278455" y="0"/>
                  </a:lnTo>
                  <a:lnTo>
                    <a:pt x="42278455" y="31653119"/>
                  </a:lnTo>
                  <a:lnTo>
                    <a:pt x="0" y="31653119"/>
                  </a:lnTo>
                  <a:close/>
                </a:path>
              </a:pathLst>
            </a:custGeom>
            <a:solidFill>
              <a:srgbClr val="FF9B10">
                <a:alpha val="69804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42278454" cy="31653120"/>
            </a:xfrm>
            <a:prstGeom prst="rect">
              <a:avLst/>
            </a:prstGeom>
          </p:spPr>
          <p:txBody>
            <a:bodyPr anchor="ctr" rtlCol="false" tIns="5318" lIns="5318" bIns="5318" rIns="5318"/>
            <a:lstStyle/>
            <a:p>
              <a:pPr algn="ctr">
                <a:lnSpc>
                  <a:spcPts val="143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2072013">
            <a:off x="-23893" y="5985334"/>
            <a:ext cx="1695441" cy="1871108"/>
          </a:xfrm>
          <a:custGeom>
            <a:avLst/>
            <a:gdLst/>
            <a:ahLst/>
            <a:cxnLst/>
            <a:rect r="r" b="b" t="t" l="l"/>
            <a:pathLst>
              <a:path h="1871108" w="1695441">
                <a:moveTo>
                  <a:pt x="0" y="0"/>
                </a:moveTo>
                <a:lnTo>
                  <a:pt x="1695441" y="0"/>
                </a:lnTo>
                <a:lnTo>
                  <a:pt x="1695441" y="1871108"/>
                </a:lnTo>
                <a:lnTo>
                  <a:pt x="0" y="18711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603614">
            <a:off x="7858350" y="5960715"/>
            <a:ext cx="1926790" cy="1584859"/>
          </a:xfrm>
          <a:custGeom>
            <a:avLst/>
            <a:gdLst/>
            <a:ahLst/>
            <a:cxnLst/>
            <a:rect r="r" b="b" t="t" l="l"/>
            <a:pathLst>
              <a:path h="1584859" w="1926790">
                <a:moveTo>
                  <a:pt x="0" y="0"/>
                </a:moveTo>
                <a:lnTo>
                  <a:pt x="1926790" y="0"/>
                </a:lnTo>
                <a:lnTo>
                  <a:pt x="1926790" y="1584858"/>
                </a:lnTo>
                <a:lnTo>
                  <a:pt x="0" y="15848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6952558">
            <a:off x="5661851" y="140595"/>
            <a:ext cx="1200726" cy="1464407"/>
          </a:xfrm>
          <a:custGeom>
            <a:avLst/>
            <a:gdLst/>
            <a:ahLst/>
            <a:cxnLst/>
            <a:rect r="r" b="b" t="t" l="l"/>
            <a:pathLst>
              <a:path h="1464407" w="1200726">
                <a:moveTo>
                  <a:pt x="0" y="0"/>
                </a:moveTo>
                <a:lnTo>
                  <a:pt x="1200726" y="0"/>
                </a:lnTo>
                <a:lnTo>
                  <a:pt x="1200726" y="1464407"/>
                </a:lnTo>
                <a:lnTo>
                  <a:pt x="0" y="14644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59873">
            <a:off x="-1402042" y="157434"/>
            <a:ext cx="2769744" cy="1716976"/>
          </a:xfrm>
          <a:custGeom>
            <a:avLst/>
            <a:gdLst/>
            <a:ahLst/>
            <a:cxnLst/>
            <a:rect r="r" b="b" t="t" l="l"/>
            <a:pathLst>
              <a:path h="1716976" w="2769744">
                <a:moveTo>
                  <a:pt x="0" y="0"/>
                </a:moveTo>
                <a:lnTo>
                  <a:pt x="2769745" y="0"/>
                </a:lnTo>
                <a:lnTo>
                  <a:pt x="2769745" y="1716976"/>
                </a:lnTo>
                <a:lnTo>
                  <a:pt x="0" y="17169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8528019">
            <a:off x="7942615" y="-417305"/>
            <a:ext cx="2222207" cy="1561862"/>
          </a:xfrm>
          <a:custGeom>
            <a:avLst/>
            <a:gdLst/>
            <a:ahLst/>
            <a:cxnLst/>
            <a:rect r="r" b="b" t="t" l="l"/>
            <a:pathLst>
              <a:path h="1561862" w="2222207">
                <a:moveTo>
                  <a:pt x="0" y="0"/>
                </a:moveTo>
                <a:lnTo>
                  <a:pt x="2222208" y="0"/>
                </a:lnTo>
                <a:lnTo>
                  <a:pt x="2222208" y="1561861"/>
                </a:lnTo>
                <a:lnTo>
                  <a:pt x="0" y="15618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48633" y="2419257"/>
            <a:ext cx="7905085" cy="2874025"/>
          </a:xfrm>
          <a:custGeom>
            <a:avLst/>
            <a:gdLst/>
            <a:ahLst/>
            <a:cxnLst/>
            <a:rect r="r" b="b" t="t" l="l"/>
            <a:pathLst>
              <a:path h="2874025" w="7905085">
                <a:moveTo>
                  <a:pt x="0" y="0"/>
                </a:moveTo>
                <a:lnTo>
                  <a:pt x="7905086" y="0"/>
                </a:lnTo>
                <a:lnTo>
                  <a:pt x="7905086" y="2874025"/>
                </a:lnTo>
                <a:lnTo>
                  <a:pt x="0" y="287402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-17571" r="-18079" b="-27782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325684" y="5521882"/>
            <a:ext cx="3550985" cy="1687167"/>
          </a:xfrm>
          <a:custGeom>
            <a:avLst/>
            <a:gdLst/>
            <a:ahLst/>
            <a:cxnLst/>
            <a:rect r="r" b="b" t="t" l="l"/>
            <a:pathLst>
              <a:path h="1687167" w="3550985">
                <a:moveTo>
                  <a:pt x="0" y="0"/>
                </a:moveTo>
                <a:lnTo>
                  <a:pt x="3550984" y="0"/>
                </a:lnTo>
                <a:lnTo>
                  <a:pt x="3550984" y="1687167"/>
                </a:lnTo>
                <a:lnTo>
                  <a:pt x="0" y="168716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9316" t="-42018" r="-5656" b="-19608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42076" y="520622"/>
            <a:ext cx="2894572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3"/>
              </a:lnSpc>
            </a:pPr>
            <a:r>
              <a:rPr lang="en-US" sz="3302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PIZZA MANIA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31520" y="1372960"/>
            <a:ext cx="8886713" cy="817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0"/>
              </a:lnSpc>
            </a:pPr>
            <a:r>
              <a:rPr lang="en-US" sz="230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List the top 5 most ordered pizza types along with their quantities.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DAGLYtogaxY</dc:identifier>
  <dcterms:modified xsi:type="dcterms:W3CDTF">2011-08-01T06:04:30Z</dcterms:modified>
  <cp:revision>1</cp:revision>
  <dc:title>Pizza_sales_ppt</dc:title>
</cp:coreProperties>
</file>