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7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6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2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6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E08DD5-D6F4-41BA-BD2B-839F8FA16551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D06E9B-88C2-42D3-AE36-D4A7D666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GA0FyXv0OfuU9H7q_SdBxbjwDvSxx2b/vie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24DC9D-E8D2-47CB-9356-F26E1EF7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895" y="964692"/>
            <a:ext cx="9712171" cy="970640"/>
          </a:xfr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IN" dirty="0"/>
              <a:t>International Institute of Professional Studies, DAVV, Indore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126370-9689-4888-BDAB-1D342A61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8" y="2672179"/>
            <a:ext cx="4234649" cy="7736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/>
              <a:t>System flowcharts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BDB7B46-E242-4D7E-87BB-F0832A2AA0F1}"/>
              </a:ext>
            </a:extLst>
          </p:cNvPr>
          <p:cNvSpPr txBox="1">
            <a:spLocks/>
          </p:cNvSpPr>
          <p:nvPr/>
        </p:nvSpPr>
        <p:spPr>
          <a:xfrm>
            <a:off x="5832628" y="2523859"/>
            <a:ext cx="3113221" cy="59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pic>
        <p:nvPicPr>
          <p:cNvPr id="12" name="image1.jpeg">
            <a:extLst>
              <a:ext uri="{FF2B5EF4-FFF2-40B4-BE49-F238E27FC236}">
                <a16:creationId xmlns:a16="http://schemas.microsoft.com/office/drawing/2014/main" id="{609CCCC7-91EB-4A1D-991E-B1A228D9AA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9931" y="2298412"/>
            <a:ext cx="2096135" cy="1905000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2F18AB80-7787-4D55-A492-9401B9C71E15}"/>
              </a:ext>
            </a:extLst>
          </p:cNvPr>
          <p:cNvSpPr txBox="1">
            <a:spLocks/>
          </p:cNvSpPr>
          <p:nvPr/>
        </p:nvSpPr>
        <p:spPr>
          <a:xfrm>
            <a:off x="1313895" y="4822265"/>
            <a:ext cx="4234649" cy="1530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Submitted by:</a:t>
            </a:r>
          </a:p>
          <a:p>
            <a:pPr marL="0" indent="0">
              <a:buNone/>
            </a:pPr>
            <a:r>
              <a:rPr lang="en-IN" sz="2400" dirty="0"/>
              <a:t>Nitin Dwivedi IT-2K19-37</a:t>
            </a:r>
          </a:p>
          <a:p>
            <a:pPr marL="0" indent="0">
              <a:buNone/>
            </a:pPr>
            <a:r>
              <a:rPr lang="en-IN" sz="2400" dirty="0" err="1"/>
              <a:t>M.tech</a:t>
            </a:r>
            <a:r>
              <a:rPr lang="en-IN" sz="2400" dirty="0"/>
              <a:t>(5th </a:t>
            </a:r>
            <a:r>
              <a:rPr lang="en-IN" sz="2400" dirty="0" err="1"/>
              <a:t>sem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C95627-C647-4B8C-9A9C-F97DBF22E1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3895" y="2298412"/>
            <a:ext cx="1905000" cy="1905000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6AA919B6-E82A-407C-A675-50E1A74B0BF5}"/>
              </a:ext>
            </a:extLst>
          </p:cNvPr>
          <p:cNvSpPr txBox="1">
            <a:spLocks/>
          </p:cNvSpPr>
          <p:nvPr/>
        </p:nvSpPr>
        <p:spPr>
          <a:xfrm>
            <a:off x="7555832" y="4822265"/>
            <a:ext cx="3470234" cy="1530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2400" dirty="0"/>
              <a:t>Submitted to:</a:t>
            </a:r>
          </a:p>
          <a:p>
            <a:pPr marL="0" indent="0" algn="r">
              <a:buNone/>
            </a:pPr>
            <a:r>
              <a:rPr lang="en-IN" sz="2400" dirty="0" err="1"/>
              <a:t>Dr.</a:t>
            </a:r>
            <a:r>
              <a:rPr lang="en-IN" sz="2400" dirty="0"/>
              <a:t>  </a:t>
            </a:r>
            <a:r>
              <a:rPr lang="en-IN" sz="2400" dirty="0" err="1"/>
              <a:t>Shaligram</a:t>
            </a:r>
            <a:r>
              <a:rPr lang="en-IN" sz="2400" dirty="0"/>
              <a:t> </a:t>
            </a:r>
            <a:r>
              <a:rPr lang="en-IN" sz="2400" dirty="0" err="1"/>
              <a:t>Prajapat</a:t>
            </a:r>
            <a:r>
              <a:rPr lang="en-IN" sz="2400" dirty="0"/>
              <a:t> Sir</a:t>
            </a:r>
          </a:p>
        </p:txBody>
      </p:sp>
    </p:spTree>
    <p:extLst>
      <p:ext uri="{BB962C8B-B14F-4D97-AF65-F5344CB8AC3E}">
        <p14:creationId xmlns:p14="http://schemas.microsoft.com/office/powerpoint/2010/main" val="32911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DCA9-8E15-438D-A180-FC314681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3265"/>
            <a:ext cx="7729728" cy="161573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sz="2400" dirty="0"/>
              <a:t>system flowchart (or system flow diagram) is a concrete, physical model that documents, in an easily visualized, graphical form, the system’s discrete physical components (its programs, procedures, files, reports, screens, etc.).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08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299B-192C-446F-832A-1BFB0F14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4.1 Flowcharting symbols and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489A-C5CA-4054-8B7F-377DD152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system flowchart, each component is represented by a symbol that visually suggests its function (Figure 1.1). </a:t>
            </a:r>
          </a:p>
          <a:p>
            <a:r>
              <a:rPr lang="en-US" dirty="0"/>
              <a:t>The symbols are linked by flowlines.</a:t>
            </a:r>
          </a:p>
          <a:p>
            <a:r>
              <a:rPr lang="en-US" dirty="0"/>
              <a:t>A given flowline might represent a data flow, a control flow, and/or a hardware interface.</a:t>
            </a:r>
          </a:p>
          <a:p>
            <a:r>
              <a:rPr lang="en-US" dirty="0"/>
              <a:t>By convention, the direction of flow is from the top left to the bottom right, and arrowheads must be used when that convention is not followed.</a:t>
            </a:r>
          </a:p>
          <a:p>
            <a:r>
              <a:rPr lang="en-US" dirty="0"/>
              <a:t>Arrowheads are recommended even when the convention is followed because they help to clarify the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0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EA43F7B-C886-4241-8536-11941C43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273" y="6276975"/>
            <a:ext cx="2771077" cy="443102"/>
          </a:xfrm>
        </p:spPr>
        <p:txBody>
          <a:bodyPr>
            <a:normAutofit fontScale="90000"/>
          </a:bodyPr>
          <a:lstStyle/>
          <a:p>
            <a:r>
              <a:rPr lang="en-IN" dirty="0"/>
              <a:t>Figure 1.1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E93A5A4-A384-491A-9861-9C2D8374B995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66974" y="342900"/>
            <a:ext cx="75533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AE6-A01C-4338-A29D-FBC12FCE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4.2 Predefined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AC15-80EA-442F-BC27-657E60FF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flowchart for a complex system can be quite large. </a:t>
            </a:r>
          </a:p>
          <a:p>
            <a:r>
              <a:rPr lang="en-US" dirty="0"/>
              <a:t>An off-page connector symbol (resembling a small home plate) can be used to continue the flowchart on a subsequent page, but multiple-page flowcharts are difficult to read. </a:t>
            </a:r>
          </a:p>
          <a:p>
            <a:r>
              <a:rPr lang="en-US" dirty="0"/>
              <a:t>When faced with a complex system, a good approach is to draw a high-level flowchart showing key functions as predefined processes and then explode those predefined processes to the appropriate level on subsequent 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5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2687-B558-4CA6-9596-464D5504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5575177"/>
            <a:ext cx="10670960" cy="653085"/>
          </a:xfrm>
        </p:spPr>
        <p:txBody>
          <a:bodyPr>
            <a:normAutofit/>
          </a:bodyPr>
          <a:lstStyle/>
          <a:p>
            <a:r>
              <a:rPr lang="en-US" sz="1600" dirty="0"/>
              <a:t>Figure 1.2 Use predefined processes to simplify a complex system flowchart.</a:t>
            </a:r>
            <a:endParaRPr lang="en-IN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FD607A-B4C1-4192-A721-616E5146B9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10" y="899227"/>
            <a:ext cx="7084380" cy="39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52EDB-1C27-4CC9-8ECF-F30406D58AB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886" y="195309"/>
            <a:ext cx="7617040" cy="524670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1F46BE2-C168-4724-82AC-E09B725A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3" y="5727855"/>
            <a:ext cx="10999433" cy="775038"/>
          </a:xfrm>
        </p:spPr>
        <p:txBody>
          <a:bodyPr>
            <a:normAutofit/>
          </a:bodyPr>
          <a:lstStyle/>
          <a:p>
            <a:r>
              <a:rPr lang="en-US" sz="1600" dirty="0"/>
              <a:t>Figure 1.3 A system flowchart for the predefined process named Check shipment.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2461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43DFF-47AE-44CE-9D00-69BDBDB4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0280"/>
            <a:ext cx="7729728" cy="1188720"/>
          </a:xfrm>
        </p:spPr>
        <p:txBody>
          <a:bodyPr/>
          <a:lstStyle/>
          <a:p>
            <a:r>
              <a:rPr lang="en-IN" dirty="0"/>
              <a:t>4.3 Supporting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0452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3936-6589-40EA-943C-6FF5584B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1315271"/>
            <a:ext cx="11132598" cy="3922554"/>
          </a:xfrm>
        </p:spPr>
        <p:txBody>
          <a:bodyPr>
            <a:noAutofit/>
          </a:bodyPr>
          <a:lstStyle/>
          <a:p>
            <a:r>
              <a:rPr lang="en-US" sz="2400" dirty="0"/>
              <a:t>Each symbol on a system flowchart represents a discrete hardware component and either software or data. </a:t>
            </a:r>
          </a:p>
          <a:p>
            <a:r>
              <a:rPr lang="en-US" sz="2400" dirty="0"/>
              <a:t>A process symbol (a rectangle) can represent a computer, a program, or both.</a:t>
            </a:r>
          </a:p>
          <a:p>
            <a:r>
              <a:rPr lang="en-US" sz="2400" dirty="0"/>
              <a:t> An on-line storage symbol represents a disk drive, a file, or both. </a:t>
            </a:r>
          </a:p>
          <a:p>
            <a:r>
              <a:rPr lang="en-US" sz="2400" dirty="0"/>
              <a:t>A printer symbol stands for a printer, a report, or both. </a:t>
            </a:r>
          </a:p>
          <a:p>
            <a:r>
              <a:rPr lang="en-US" sz="2400" dirty="0"/>
              <a:t>A display screen represents a display unit, the data displayed on the screen, or both. </a:t>
            </a:r>
          </a:p>
          <a:p>
            <a:r>
              <a:rPr lang="en-US" sz="2400" dirty="0"/>
              <a:t>A given flowline represents a hardware interface and a control or data flow.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756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9C45-7311-411D-9D76-36E8BD65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07" y="1800634"/>
            <a:ext cx="9605638" cy="2602689"/>
          </a:xfrm>
        </p:spPr>
        <p:txBody>
          <a:bodyPr>
            <a:noAutofit/>
          </a:bodyPr>
          <a:lstStyle/>
          <a:p>
            <a:r>
              <a:rPr lang="en-US" sz="2400" dirty="0"/>
              <a:t>To further complicate matters, a given symbol might represent multiple components. For example, an on-line storage symbol might imply one or more hard disks, one or more CD-ROMs, or one or more diskettes.</a:t>
            </a:r>
          </a:p>
          <a:p>
            <a:r>
              <a:rPr lang="en-US" sz="2400" dirty="0"/>
              <a:t>Consequently, it is easy to misinterpret a system flowchart. Detailed notes are often attached to the diagram to clearly explain the creator’s intent.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718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BF0A3-06F2-4613-AA06-A3ACE9D43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5. Key terms</a:t>
            </a:r>
          </a:p>
        </p:txBody>
      </p:sp>
    </p:spTree>
    <p:extLst>
      <p:ext uri="{BB962C8B-B14F-4D97-AF65-F5344CB8AC3E}">
        <p14:creationId xmlns:p14="http://schemas.microsoft.com/office/powerpoint/2010/main" val="23599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C89A-8DEE-4EC0-A431-B08E6C84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93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7862-07D7-4AC5-96E4-38052A24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47" y="2351051"/>
            <a:ext cx="10413506" cy="2155898"/>
          </a:xfrm>
        </p:spPr>
        <p:txBody>
          <a:bodyPr/>
          <a:lstStyle/>
          <a:p>
            <a:r>
              <a:rPr lang="en-US" sz="2400" b="1" dirty="0"/>
              <a:t>Predefined process </a:t>
            </a:r>
            <a:r>
              <a:rPr lang="en-US" sz="2400" dirty="0"/>
              <a:t>— On a system flowchart, a high-level process that is more fully documented in a separate, lower-level flowchart. </a:t>
            </a:r>
          </a:p>
          <a:p>
            <a:r>
              <a:rPr lang="en-US" sz="2400" b="1" dirty="0"/>
              <a:t>System flowchart </a:t>
            </a:r>
            <a:r>
              <a:rPr lang="en-US" sz="2400" dirty="0"/>
              <a:t>— A tool for documenting a physical system in which each component is represented by a symbol that visually suggests its function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55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F1A2-5E42-4803-ADA2-5F7E6226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36E6-2D68-4F97-B704-BC295C6D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https://drive.google.com/file/d/1NGA0FyXv0OfuU9H7q_SdBxbjwDvSxx2b/view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944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7236C-D131-46A9-9312-13E7EAFF2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561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FD22-EDB2-48D0-8B6E-07D247714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115" y="2044772"/>
            <a:ext cx="7729728" cy="2768456"/>
          </a:xfrm>
        </p:spPr>
        <p:txBody>
          <a:bodyPr>
            <a:noAutofit/>
          </a:bodyPr>
          <a:lstStyle/>
          <a:p>
            <a:r>
              <a:rPr lang="en-US" sz="3200" dirty="0"/>
              <a:t>A system flowchart is a concrete, physical model that documents, in an easily visualized, graphical form, the system’s discrete physical components (its programs, procedures, files, reports, screens, etc.).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40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DEF8-595E-49C3-9ACD-973E9A89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Strength, Weaknesses and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3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0F63-6376-4B9A-B36C-36A738AE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276A-62F2-453B-A6BB-0FB0564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shows how the system’s major components fit together and interact. </a:t>
            </a:r>
          </a:p>
          <a:p>
            <a:r>
              <a:rPr lang="en-US" dirty="0"/>
              <a:t>A system flowchart is an excellent tool for summarizing a great deal of technical information about the existing system.</a:t>
            </a:r>
          </a:p>
          <a:p>
            <a:r>
              <a:rPr lang="en-US" dirty="0"/>
              <a:t>A system flowchart can also be used to map a hardware system.</a:t>
            </a:r>
          </a:p>
          <a:p>
            <a:r>
              <a:rPr lang="en-US" dirty="0"/>
              <a:t>System flowcharts are valuable as project planning and project management aids. Using the system flowchart as a guide, discrete units of work (such as writing a program or installing a new printer) can be identified, cost estimated, and scheduled. On large projects, the components suggest how the work might be divided into subsystems.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8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2971-8D49-40EC-926F-CA17B3AF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Weaknesses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8B0D-5FEF-4591-A3C8-284D2356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system flowchart’s symbols represent physical components, and the mere act of drawing one implies a physical decision.</a:t>
            </a:r>
          </a:p>
          <a:p>
            <a:r>
              <a:rPr lang="en-US" dirty="0"/>
              <a:t>Consequently, system flowcharts are poor analysis tools because the appropriate time for making physical decisions is after analysis has been completed.</a:t>
            </a:r>
          </a:p>
          <a:p>
            <a:r>
              <a:rPr lang="en-US" dirty="0"/>
              <a:t>A system flowchart can be misleading. </a:t>
            </a:r>
          </a:p>
          <a:p>
            <a:r>
              <a:rPr lang="en-US" dirty="0"/>
              <a:t>For example, an on-line storage symbol might represent a diskette, a hard disk, a CD-ROM, or some combination of secondary storage devices. Given such ambiguity, two experts looking at the same flowchart might reasonably envision two different physical systems.</a:t>
            </a:r>
          </a:p>
          <a:p>
            <a:r>
              <a:rPr lang="en-US" dirty="0"/>
              <a:t>Consequently, the analyst’s intent must be clearly documented in an attached set of notes.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62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A99-B95A-45DF-B3EF-D367D8BDD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3. Inputs and related ideas</a:t>
            </a:r>
          </a:p>
        </p:txBody>
      </p:sp>
    </p:spTree>
    <p:extLst>
      <p:ext uri="{BB962C8B-B14F-4D97-AF65-F5344CB8AC3E}">
        <p14:creationId xmlns:p14="http://schemas.microsoft.com/office/powerpoint/2010/main" val="4077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E8B3E-9CFF-41F6-A0AF-47D64A61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3846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The first step in drawing a system flowchart is to identify the system’s physical components by using such tools as automation boundaries.</a:t>
            </a:r>
          </a:p>
          <a:p>
            <a:r>
              <a:rPr lang="en-US" sz="2000" dirty="0"/>
              <a:t>Some analysts prefer to use physical data flow diagrams to document physical alternatives. </a:t>
            </a:r>
          </a:p>
          <a:p>
            <a:r>
              <a:rPr lang="en-US" sz="2000" dirty="0"/>
              <a:t>A completed system flowchart is sometimes used to support the project planning stage.</a:t>
            </a:r>
          </a:p>
          <a:p>
            <a:r>
              <a:rPr lang="en-US" sz="2000" dirty="0"/>
              <a:t>During the design stage, a system flowchart serves as a high-level map of the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926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05C01-7783-4112-B9FB-6FFEF44F1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4. Concepts</a:t>
            </a:r>
          </a:p>
        </p:txBody>
      </p:sp>
    </p:spTree>
    <p:extLst>
      <p:ext uri="{BB962C8B-B14F-4D97-AF65-F5344CB8AC3E}">
        <p14:creationId xmlns:p14="http://schemas.microsoft.com/office/powerpoint/2010/main" val="2130982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844</TotalTime>
  <Words>871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Parcel</vt:lpstr>
      <vt:lpstr>International Institute of Professional Studies, DAVV, Indore</vt:lpstr>
      <vt:lpstr>1. Purpose</vt:lpstr>
      <vt:lpstr>PowerPoint Presentation</vt:lpstr>
      <vt:lpstr>2. Strength, Weaknesses and limitations</vt:lpstr>
      <vt:lpstr>strength</vt:lpstr>
      <vt:lpstr>Weaknesses &amp; limitations</vt:lpstr>
      <vt:lpstr>3. Inputs and related ideas</vt:lpstr>
      <vt:lpstr>PowerPoint Presentation</vt:lpstr>
      <vt:lpstr>4. Concepts</vt:lpstr>
      <vt:lpstr>PowerPoint Presentation</vt:lpstr>
      <vt:lpstr>4.1 Flowcharting symbols and conventions</vt:lpstr>
      <vt:lpstr>Figure 1.1</vt:lpstr>
      <vt:lpstr>4.2 Predefined processes</vt:lpstr>
      <vt:lpstr>Figure 1.2 Use predefined processes to simplify a complex system flowchart.</vt:lpstr>
      <vt:lpstr>Figure 1.3 A system flowchart for the predefined process named Check shipment.</vt:lpstr>
      <vt:lpstr>4.3 Supporting documentation</vt:lpstr>
      <vt:lpstr>PowerPoint Presentation</vt:lpstr>
      <vt:lpstr>PowerPoint Presentation</vt:lpstr>
      <vt:lpstr>5. Key terms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nitin dwivedi</dc:creator>
  <cp:lastModifiedBy>nitin dwivedi</cp:lastModifiedBy>
  <cp:revision>6</cp:revision>
  <dcterms:created xsi:type="dcterms:W3CDTF">2021-11-17T06:57:19Z</dcterms:created>
  <dcterms:modified xsi:type="dcterms:W3CDTF">2021-11-20T18:07:39Z</dcterms:modified>
</cp:coreProperties>
</file>