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60" r:id="rId2"/>
    <p:sldId id="261" r:id="rId3"/>
    <p:sldId id="265" r:id="rId4"/>
    <p:sldId id="259" r:id="rId5"/>
    <p:sldId id="258" r:id="rId6"/>
    <p:sldId id="262" r:id="rId7"/>
    <p:sldId id="264" r:id="rId8"/>
    <p:sldId id="266" r:id="rId9"/>
    <p:sldId id="269" r:id="rId10"/>
    <p:sldId id="271" r:id="rId11"/>
    <p:sldId id="268" r:id="rId12"/>
    <p:sldId id="272" r:id="rId13"/>
    <p:sldId id="257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20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7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0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7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1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BAAF4A-21FC-9447-AFD0-5BE049FEC42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341507-2546-9A47-9E80-3694787F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9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evolu.atlassian.net/wiki/spaces/JINC/pages/58884098/List+of+supported+Custom+Fields+and+Custom+Field+Typ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evolu.atlassian.net/wiki/spaces/JINC/pages/58884098/List+of+supported+Custom+Fields+and+Custom+Field+Typ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sft.its.cern.ch/jira/plugins/servlet/project-config/FCC/summary" TargetMode="External"/><Relationship Id="rId18" Type="http://schemas.openxmlformats.org/officeDocument/2006/relationships/hyperlink" Target="https://sft.its.cern.ch/jira/plugins/servlet/project-config/HEPMC/summary" TargetMode="External"/><Relationship Id="rId26" Type="http://schemas.openxmlformats.org/officeDocument/2006/relationships/hyperlink" Target="https://sft.its.cern.ch/jira/secure/ViewProfile.jspa?name=valassi" TargetMode="External"/><Relationship Id="rId21" Type="http://schemas.openxmlformats.org/officeDocument/2006/relationships/hyperlink" Target="https://sft.its.cern.ch/jira/secure/ViewProfile.jspa?name=agonzale" TargetMode="External"/><Relationship Id="rId34" Type="http://schemas.openxmlformats.org/officeDocument/2006/relationships/hyperlink" Target="https://sft.its.cern.ch/jira/plugins/servlet/project-config/TP/summary" TargetMode="External"/><Relationship Id="rId7" Type="http://schemas.openxmlformats.org/officeDocument/2006/relationships/hyperlink" Target="https://sft.its.cern.ch/jira/plugins/servlet/project-config/CFHEP/summary" TargetMode="External"/><Relationship Id="rId12" Type="http://schemas.openxmlformats.org/officeDocument/2006/relationships/hyperlink" Target="https://sft.its.cern.ch/jira/secure/ViewProfile.jspa?name=frankm" TargetMode="External"/><Relationship Id="rId17" Type="http://schemas.openxmlformats.org/officeDocument/2006/relationships/hyperlink" Target="https://sft.its.cern.ch/jira/secure/ViewProfile.jspa?name=dkonst" TargetMode="External"/><Relationship Id="rId25" Type="http://schemas.openxmlformats.org/officeDocument/2006/relationships/hyperlink" Target="https://sft.its.cern.ch/jira/plugins/servlet/project-config/PF/summary" TargetMode="External"/><Relationship Id="rId33" Type="http://schemas.openxmlformats.org/officeDocument/2006/relationships/hyperlink" Target="https://sft.its.cern.ch/jira/plugins/servlet/project-config/SPI/summary" TargetMode="External"/><Relationship Id="rId38" Type="http://schemas.openxmlformats.org/officeDocument/2006/relationships/hyperlink" Target="https://sft.its.cern.ch/jira/secure/ViewProfile.jspa?name=ihrivnac" TargetMode="External"/><Relationship Id="rId2" Type="http://schemas.openxmlformats.org/officeDocument/2006/relationships/hyperlink" Target="https://sft.its.cern.ch/jira/plugins/servlet/project-config/COGEVITO/summary" TargetMode="External"/><Relationship Id="rId16" Type="http://schemas.openxmlformats.org/officeDocument/2006/relationships/hyperlink" Target="https://sft.its.cern.ch/jira/plugins/servlet/project-config/GEANTVAL/summary" TargetMode="External"/><Relationship Id="rId20" Type="http://schemas.openxmlformats.org/officeDocument/2006/relationships/hyperlink" Target="https://sft.its.cern.ch/jira/plugins/servlet/project-config/ITTP/summary" TargetMode="External"/><Relationship Id="rId29" Type="http://schemas.openxmlformats.org/officeDocument/2006/relationships/hyperlink" Target="https://sft.its.cern.ch/jira/plugins/servlet/project-config/ROOT/summary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ft.its.cern.ch/jira/secure/ViewProfile.jspa?name=ganis" TargetMode="External"/><Relationship Id="rId11" Type="http://schemas.openxmlformats.org/officeDocument/2006/relationships/hyperlink" Target="https://sft.its.cern.ch/jira/plugins/servlet/project-config/DDFORHEP/summary" TargetMode="External"/><Relationship Id="rId24" Type="http://schemas.openxmlformats.org/officeDocument/2006/relationships/hyperlink" Target="https://sft.its.cern.ch/jira/plugins/servlet/project-config/GENSER/summary" TargetMode="External"/><Relationship Id="rId32" Type="http://schemas.openxmlformats.org/officeDocument/2006/relationships/hyperlink" Target="https://sft.its.cern.ch/jira/secure/ViewProfile.jspa?name=gcosmo" TargetMode="External"/><Relationship Id="rId37" Type="http://schemas.openxmlformats.org/officeDocument/2006/relationships/hyperlink" Target="https://sft.its.cern.ch/jira/plugins/servlet/project-config/VMC/summary" TargetMode="External"/><Relationship Id="rId5" Type="http://schemas.openxmlformats.org/officeDocument/2006/relationships/hyperlink" Target="https://sft.its.cern.ch/jira/plugins/servlet/project-config/CVM/summary" TargetMode="External"/><Relationship Id="rId15" Type="http://schemas.openxmlformats.org/officeDocument/2006/relationships/hyperlink" Target="https://sft.its.cern.ch/jira/plugins/servlet/project-config/GEANT/summary" TargetMode="External"/><Relationship Id="rId23" Type="http://schemas.openxmlformats.org/officeDocument/2006/relationships/hyperlink" Target="https://sft.its.cern.ch/jira/secure/ViewProfile.jspa?name=bcouturi" TargetMode="External"/><Relationship Id="rId28" Type="http://schemas.openxmlformats.org/officeDocument/2006/relationships/hyperlink" Target="https://sft.its.cern.ch/jira/plugins/servlet/project-config/PROOF/summary" TargetMode="External"/><Relationship Id="rId36" Type="http://schemas.openxmlformats.org/officeDocument/2006/relationships/hyperlink" Target="https://sft.its.cern.ch/jira/plugins/servlet/project-config/VECGEOM/summary" TargetMode="External"/><Relationship Id="rId10" Type="http://schemas.openxmlformats.org/officeDocument/2006/relationships/hyperlink" Target="https://sft.its.cern.ch/jira/secure/ViewProfile.jspa?name=cdelort" TargetMode="External"/><Relationship Id="rId19" Type="http://schemas.openxmlformats.org/officeDocument/2006/relationships/hyperlink" Target="https://sft.its.cern.ch/jira/secure/ViewProfile.jspa?name=witoldp" TargetMode="External"/><Relationship Id="rId31" Type="http://schemas.openxmlformats.org/officeDocument/2006/relationships/hyperlink" Target="https://sft.its.cern.ch/jira/plugins/servlet/project-config/SIM/summary" TargetMode="External"/><Relationship Id="rId4" Type="http://schemas.openxmlformats.org/officeDocument/2006/relationships/hyperlink" Target="https://sft.its.cern.ch/jira/secure/BrowseProjects.jspa?selectedCategory=10000" TargetMode="External"/><Relationship Id="rId9" Type="http://schemas.openxmlformats.org/officeDocument/2006/relationships/hyperlink" Target="https://sft.its.cern.ch/jira/plugins/servlet/project-config/CORALCOOL/summary" TargetMode="External"/><Relationship Id="rId14" Type="http://schemas.openxmlformats.org/officeDocument/2006/relationships/hyperlink" Target="https://sft.its.cern.ch/jira/secure/ViewProfile.jspa?name=cbernet" TargetMode="External"/><Relationship Id="rId22" Type="http://schemas.openxmlformats.org/officeDocument/2006/relationships/hyperlink" Target="https://sft.its.cern.ch/jira/plugins/servlet/project-config/LHCBDEP/summary" TargetMode="External"/><Relationship Id="rId27" Type="http://schemas.openxmlformats.org/officeDocument/2006/relationships/hyperlink" Target="https://sft.its.cern.ch/jira/plugins/servlet/project-config/PODIO/summary" TargetMode="External"/><Relationship Id="rId30" Type="http://schemas.openxmlformats.org/officeDocument/2006/relationships/hyperlink" Target="https://sft.its.cern.ch/jira/secure/ViewProfile.jspa?name=axel" TargetMode="External"/><Relationship Id="rId35" Type="http://schemas.openxmlformats.org/officeDocument/2006/relationships/hyperlink" Target="https://sft.its.cern.ch/jira/plugins/servlet/project-config/TES/summary" TargetMode="External"/><Relationship Id="rId8" Type="http://schemas.openxmlformats.org/officeDocument/2006/relationships/hyperlink" Target="https://sft.its.cern.ch/jira/secure/ViewProfile.jspa?name=mato" TargetMode="External"/><Relationship Id="rId3" Type="http://schemas.openxmlformats.org/officeDocument/2006/relationships/hyperlink" Target="https://sft.its.cern.ch/jira/secure/ViewProfile.jspa?name=goula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nfluence.atlassian.com/adminjiracloud/connect-jira-cloud-to-github-814188429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user/project/integrations/jira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evolu.atlassian.net/wiki/spaces/JINC/pages/58884098/List+of+supported+Custom+Fields+and+Custom+Field+Type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, </a:t>
            </a:r>
            <a:r>
              <a:rPr lang="en-US" sz="3200" i="1" dirty="0">
                <a:solidFill>
                  <a:schemeClr val="accent5">
                    <a:lumMod val="75000"/>
                  </a:schemeClr>
                </a:solidFill>
              </a:rPr>
              <a:t>by </a:t>
            </a:r>
            <a:r>
              <a:rPr lang="en-US" sz="3200" i="1" dirty="0" err="1">
                <a:solidFill>
                  <a:schemeClr val="accent5">
                    <a:lumMod val="75000"/>
                  </a:schemeClr>
                </a:solidFill>
              </a:rPr>
              <a:t>Atlassian</a:t>
            </a:r>
            <a:endParaRPr lang="en-US" sz="3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JIRA is a tool developed by Australian Company </a:t>
            </a:r>
            <a:r>
              <a:rPr lang="en-US" dirty="0" err="1"/>
              <a:t>Atlassian</a:t>
            </a:r>
            <a:r>
              <a:rPr lang="en-US" dirty="0"/>
              <a:t>. It is used for bug tracking, issue tracking, and project management. The name "JIRA" is actually inherited from the Japanese word "</a:t>
            </a:r>
            <a:r>
              <a:rPr lang="en-US" dirty="0" err="1"/>
              <a:t>Gojira</a:t>
            </a:r>
            <a:r>
              <a:rPr lang="en-US" dirty="0"/>
              <a:t>" which means "Godzilla".</a:t>
            </a:r>
          </a:p>
          <a:p>
            <a:endParaRPr lang="en-US" dirty="0"/>
          </a:p>
          <a:p>
            <a:r>
              <a:rPr lang="en-US" dirty="0"/>
              <a:t>The basic use of this tool is to </a:t>
            </a:r>
          </a:p>
          <a:p>
            <a:pPr lvl="1"/>
            <a:r>
              <a:rPr lang="en-US" dirty="0"/>
              <a:t>track issue and bugs related to your software and Mobile apps. </a:t>
            </a:r>
          </a:p>
          <a:p>
            <a:pPr lvl="1"/>
            <a:r>
              <a:rPr lang="en-US" dirty="0"/>
              <a:t>It is also used for project management. </a:t>
            </a:r>
          </a:p>
          <a:p>
            <a:pPr lvl="1"/>
            <a:endParaRPr lang="en-US" dirty="0"/>
          </a:p>
          <a:p>
            <a:r>
              <a:rPr lang="en-US" dirty="0"/>
              <a:t>The JIRA dashboard consists of many useful functions and features which make handling of issues easy. </a:t>
            </a:r>
          </a:p>
        </p:txBody>
      </p:sp>
    </p:spTree>
    <p:extLst>
      <p:ext uri="{BB962C8B-B14F-4D97-AF65-F5344CB8AC3E}">
        <p14:creationId xmlns:p14="http://schemas.microsoft.com/office/powerpoint/2010/main" val="30522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Jira</a:t>
            </a:r>
            <a:r>
              <a:rPr lang="en-US" dirty="0"/>
              <a:t> Software standard Custom Fields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665" y="6642556"/>
            <a:ext cx="7126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https://aevolu.atlassian.net/wiki/spaces/JINC/pages/58884098/List+of+supported+Custom+Fields+and+Custom+Field+Types</a:t>
            </a:r>
            <a:r>
              <a:rPr lang="en-US" sz="1000" dirty="0"/>
              <a:t> </a:t>
            </a:r>
          </a:p>
        </p:txBody>
      </p:sp>
      <p:pic>
        <p:nvPicPr>
          <p:cNvPr id="5" name="Picture 4" descr="Screenshot 2019-09-20 at 09.13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2" y="1417638"/>
            <a:ext cx="7715946" cy="5042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1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possible to create new customized fields for each project whenever there is need for that.</a:t>
            </a:r>
          </a:p>
          <a:p>
            <a:r>
              <a:rPr lang="en-US" dirty="0"/>
              <a:t>It may be useful in some cases to use project specific custom fields because the projects are dynamic and may change their requirements in time. For example, using a “field” with values from a predefined list, it may be a problem if it is needed to modify the list in case it is used by other projects also in the same </a:t>
            </a:r>
            <a:r>
              <a:rPr lang="en-US" dirty="0" err="1"/>
              <a:t>Jira</a:t>
            </a:r>
            <a:r>
              <a:rPr lang="en-US" dirty="0"/>
              <a:t> instance. </a:t>
            </a:r>
          </a:p>
          <a:p>
            <a:r>
              <a:rPr lang="en-US" dirty="0" err="1"/>
              <a:t>Jira</a:t>
            </a:r>
            <a:r>
              <a:rPr lang="en-US" dirty="0"/>
              <a:t> disposes of a wide type of field types that may be chosen from a predefined list which is shown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05480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6"/>
            <a:ext cx="8229600" cy="710746"/>
          </a:xfrm>
        </p:spPr>
        <p:txBody>
          <a:bodyPr>
            <a:normAutofit/>
          </a:bodyPr>
          <a:lstStyle/>
          <a:p>
            <a:r>
              <a:rPr lang="en-US" dirty="0"/>
              <a:t>Standard Custom Field Types</a:t>
            </a:r>
          </a:p>
        </p:txBody>
      </p:sp>
      <p:pic>
        <p:nvPicPr>
          <p:cNvPr id="4" name="Picture 3" descr="Screenshot 2019-09-20 at 09.25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97" y="919692"/>
            <a:ext cx="5772844" cy="5440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08665" y="6642556"/>
            <a:ext cx="7126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https://aevolu.atlassian.net/wiki/spaces/JINC/pages/58884098/List+of+supported+Custom+Fields+and+Custom+Field+Types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609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SFT </a:t>
            </a:r>
            <a:r>
              <a:rPr lang="en-US" dirty="0" err="1"/>
              <a:t>Jira</a:t>
            </a:r>
            <a:r>
              <a:rPr lang="en-US" dirty="0"/>
              <a:t> projects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09399"/>
              </p:ext>
            </p:extLst>
          </p:nvPr>
        </p:nvGraphicFramePr>
        <p:xfrm>
          <a:off x="382221" y="1586329"/>
          <a:ext cx="8304581" cy="478725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35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Project</a:t>
                      </a:r>
                      <a:endParaRPr lang="en-US" sz="1000" b="1" i="0" u="none" strike="noStrike" dirty="0">
                        <a:solidFill>
                          <a:srgbClr val="7A869A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33108" marB="3310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Key</a:t>
                      </a:r>
                      <a:endParaRPr lang="en-US" sz="1000" b="1" i="0" u="none" strike="noStrike">
                        <a:solidFill>
                          <a:srgbClr val="7A869A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33108" marB="3310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Project lead</a:t>
                      </a:r>
                      <a:endParaRPr lang="en-US" sz="1000" b="1" i="0" u="none" strike="noStrike">
                        <a:solidFill>
                          <a:srgbClr val="7A869A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33108" marB="3310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Project category</a:t>
                      </a:r>
                      <a:endParaRPr lang="en-US" sz="1000" b="1" i="0" u="none" strike="noStrike">
                        <a:solidFill>
                          <a:srgbClr val="7A869A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33108" marB="33108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 issue update</a:t>
                      </a:r>
                      <a:endParaRPr lang="en-US" sz="1000" b="1" i="0" u="none" strike="noStrike">
                        <a:solidFill>
                          <a:srgbClr val="7A869A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33108" marB="3310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Issues</a:t>
                      </a:r>
                      <a:endParaRPr lang="en-US" sz="1000" b="1" i="0" u="none" strike="noStrike">
                        <a:solidFill>
                          <a:srgbClr val="7A869A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33108" marB="331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sngStrike" dirty="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 Complex Geometry Visualizzation Tool</a:t>
                      </a:r>
                      <a:endParaRPr lang="en-US" sz="1000" b="0" i="0" u="sng" strike="sng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sngStrike" dirty="0">
                          <a:solidFill>
                            <a:srgbClr val="FF0000"/>
                          </a:solidFill>
                          <a:effectLst/>
                        </a:rPr>
                        <a:t>COGEVITO</a:t>
                      </a:r>
                      <a:endParaRPr lang="en-US" sz="1000" b="0" i="0" u="none" strike="sng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sngStrike" dirty="0">
                          <a:solidFill>
                            <a:srgbClr val="FF0000"/>
                          </a:solidFill>
                          <a:effectLst/>
                          <a:hlinkClick r:id="rId3"/>
                        </a:rPr>
                        <a:t>Ilias Goulas</a:t>
                      </a:r>
                      <a:endParaRPr lang="en-US" sz="1000" b="0" i="0" u="sng" strike="sng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sngStrike" dirty="0">
                          <a:solidFill>
                            <a:srgbClr val="FF0000"/>
                          </a:solidFill>
                          <a:effectLst/>
                          <a:hlinkClick r:id="rId4"/>
                        </a:rPr>
                        <a:t>Applications Area</a:t>
                      </a:r>
                      <a:endParaRPr lang="en-US" sz="1000" b="0" i="0" u="sng" strike="sng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sngStrike" dirty="0">
                          <a:solidFill>
                            <a:srgbClr val="FF0000"/>
                          </a:solidFill>
                          <a:effectLst/>
                        </a:rPr>
                        <a:t>25.Jun.19</a:t>
                      </a:r>
                      <a:endParaRPr lang="en-US" sz="1000" b="0" i="0" u="none" strike="sng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sngStrike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US" sz="1000" b="0" i="0" u="none" strike="sng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5"/>
                        </a:rPr>
                        <a:t>CernVM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CVM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6"/>
                        </a:rPr>
                        <a:t>Gerardo Ganis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14.Jul.19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1,782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7"/>
                        </a:rPr>
                        <a:t>CF4hep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CFHEP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8"/>
                        </a:rPr>
                        <a:t>Pere Mato Vila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21.Dec.17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183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9"/>
                        </a:rPr>
                        <a:t>CORAL and COOL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CORALCOOL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0"/>
                        </a:rPr>
                        <a:t>Charles Delort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05.Jul.19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3,038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1"/>
                        </a:rPr>
                        <a:t>DD4hep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DDFORHEP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2"/>
                        </a:rPr>
                        <a:t>Markus Frank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26.Aug.16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8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3"/>
                        </a:rPr>
                        <a:t>FCC Experiments Software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FCC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4"/>
                        </a:rPr>
                        <a:t>Colin Bernet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10.Oct.16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5"/>
                        </a:rPr>
                        <a:t>Geant detector simulation prototype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GEANT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8"/>
                        </a:rPr>
                        <a:t>Pere Mato Vila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04.Jun.19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398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6"/>
                        </a:rPr>
                        <a:t>GEANT-VAL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GEANTVAL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7"/>
                        </a:rPr>
                        <a:t>Dmitri Konstantinov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15.Jul.19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8"/>
                        </a:rPr>
                        <a:t>HepMC - a C++ Event Record for Monte Carlo Generators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HEPMC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9"/>
                        </a:rPr>
                        <a:t>Witold Pokorski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26.May.17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186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  <a:hlinkClick r:id="rId20"/>
                        </a:rPr>
                        <a:t>Issue Tracking test project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ITTP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  <a:hlinkClick r:id="rId21"/>
                        </a:rPr>
                        <a:t>Alvaro Gonzalez Alvarez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 category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21.Sep.16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22"/>
                        </a:rPr>
                        <a:t>LHCb Deployment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LHCBDEP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23"/>
                        </a:rPr>
                        <a:t>Ben Couturier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31.May.18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3,805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24"/>
                        </a:rPr>
                        <a:t>MC Generator Services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GENSER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19"/>
                        </a:rPr>
                        <a:t>Witold Pokorski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07.Jun.19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428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  <a:hlinkClick r:id="rId25"/>
                        </a:rPr>
                        <a:t>Persistency Framework (OBSOLETE)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PF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  <a:hlinkClick r:id="rId26"/>
                        </a:rPr>
                        <a:t>Andrea Valassi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  <a:hlinkClick r:id="rId4"/>
                        </a:rPr>
                        <a:t>Applications Area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--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--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27"/>
                        </a:rPr>
                        <a:t>podio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PODIO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21"/>
                        </a:rPr>
                        <a:t>Alvaro Gonzalez Alvarez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03.Oct.16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28"/>
                        </a:rPr>
                        <a:t>PROOF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PROOF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6"/>
                        </a:rPr>
                        <a:t>Gerardo Ganis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19.Dec.14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29"/>
                        </a:rPr>
                        <a:t>ROOT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ROOT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30"/>
                        </a:rPr>
                        <a:t>Axel Naumann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13.Jul.19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10,209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31"/>
                        </a:rPr>
                        <a:t>Simulation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SIM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32"/>
                        </a:rPr>
                        <a:t>Gabriele Cosmo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11.Jul.19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744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33"/>
                        </a:rPr>
                        <a:t>SPI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SPI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6"/>
                        </a:rPr>
                        <a:t>Gerardo Ganis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4"/>
                        </a:rPr>
                        <a:t>Applications Area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14.Jul.19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1,356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08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  <a:hlinkClick r:id="rId34"/>
                        </a:rPr>
                        <a:t>Test Project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TP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solidFill>
                            <a:srgbClr val="FF0000"/>
                          </a:solidFill>
                          <a:effectLst/>
                          <a:hlinkClick r:id="rId3"/>
                        </a:rPr>
                        <a:t>Ilias Goulas</a:t>
                      </a:r>
                      <a:endParaRPr lang="en-US" sz="1000" b="0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 category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23.Apr.19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8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solidFill>
                            <a:srgbClr val="FF0000"/>
                          </a:solidFill>
                          <a:effectLst/>
                          <a:hlinkClick r:id="rId35"/>
                        </a:rPr>
                        <a:t>TestProject</a:t>
                      </a:r>
                      <a:endParaRPr lang="en-US" sz="1000" b="0" i="0" u="sng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TES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solidFill>
                            <a:srgbClr val="FF0000"/>
                          </a:solidFill>
                          <a:effectLst/>
                          <a:hlinkClick r:id="rId21"/>
                        </a:rPr>
                        <a:t>Alvaro Gonzalez Alvarez</a:t>
                      </a:r>
                      <a:endParaRPr lang="en-US" sz="1000" b="0" i="0" u="sng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22.May.19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36"/>
                        </a:rPr>
                        <a:t>VecGeom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VECGEOM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32"/>
                        </a:rPr>
                        <a:t>Gabriele Cosmo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14.Jul.19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531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7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37"/>
                        </a:rPr>
                        <a:t>Virtual Monte Carlo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VMC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hlinkClick r:id="rId38"/>
                        </a:rPr>
                        <a:t>Ivana Hrivnacova</a:t>
                      </a:r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 category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20.Aug.18</a:t>
                      </a:r>
                      <a:endParaRPr lang="en-US" sz="1000" b="0" i="0" u="none" strike="noStrike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172B4D"/>
                        </a:solidFill>
                        <a:effectLst/>
                        <a:latin typeface="Helvetica Neue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44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85637" y="377152"/>
            <a:ext cx="715818" cy="794307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640947" y="377152"/>
            <a:ext cx="715818" cy="794307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199" y="2035956"/>
            <a:ext cx="7886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Connect </a:t>
            </a:r>
            <a:r>
              <a:rPr lang="en-US" dirty="0" err="1"/>
              <a:t>Jira</a:t>
            </a:r>
            <a:r>
              <a:rPr lang="en-US" dirty="0"/>
              <a:t> Cloud to </a:t>
            </a:r>
            <a:r>
              <a:rPr lang="en-US"/>
              <a:t>GitHub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394" y="341389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GitHub</a:t>
            </a:r>
            <a:r>
              <a:rPr lang="en-US" dirty="0"/>
              <a:t> is linked to JIRA Software, branches, commit messages and pull requests are all seamlessly referenced in JIRA Software issues. </a:t>
            </a:r>
          </a:p>
          <a:p>
            <a:r>
              <a:rPr lang="en-US" dirty="0"/>
              <a:t>This allows JIRA Software to display information about your development activity in the corresponding 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849" y="6457859"/>
            <a:ext cx="894387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https://confluence.atlassian.com/adminjiracloud/connect-jira-cloud-to-github-814188429.html</a:t>
            </a:r>
            <a:r>
              <a:rPr lang="en-US" sz="1400" dirty="0"/>
              <a:t> </a:t>
            </a:r>
          </a:p>
        </p:txBody>
      </p:sp>
      <p:pic>
        <p:nvPicPr>
          <p:cNvPr id="5" name="Picture 4" descr="Screenshot 2019-09-27 at 17.02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59" y="2170546"/>
            <a:ext cx="3618764" cy="3590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7650788" y="4864485"/>
            <a:ext cx="1036012" cy="792788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and </a:t>
            </a:r>
            <a:r>
              <a:rPr lang="en-US" dirty="0" err="1"/>
              <a:t>GitLab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01" y="626534"/>
            <a:ext cx="1234123" cy="54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1685637" y="377152"/>
            <a:ext cx="715818" cy="794307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640947" y="377152"/>
            <a:ext cx="715818" cy="794307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0193" y="2212940"/>
            <a:ext cx="2250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GitLab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Jira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193" y="3133342"/>
            <a:ext cx="38193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the </a:t>
            </a:r>
            <a:r>
              <a:rPr lang="en-US" dirty="0" err="1"/>
              <a:t>GitLab</a:t>
            </a:r>
            <a:r>
              <a:rPr lang="en-US" dirty="0"/>
              <a:t> project is integrated with the </a:t>
            </a:r>
            <a:r>
              <a:rPr lang="en-US" dirty="0" err="1"/>
              <a:t>Jira</a:t>
            </a:r>
            <a:r>
              <a:rPr lang="en-US" dirty="0"/>
              <a:t> instance, its possible to automatically detect and cross-reference activity between the </a:t>
            </a:r>
            <a:r>
              <a:rPr lang="en-US" dirty="0" err="1"/>
              <a:t>GitLab</a:t>
            </a:r>
            <a:r>
              <a:rPr lang="en-US" dirty="0"/>
              <a:t> project and any of project in </a:t>
            </a:r>
            <a:r>
              <a:rPr lang="en-US" dirty="0" err="1"/>
              <a:t>Jira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includes the ability to close or transition </a:t>
            </a:r>
            <a:r>
              <a:rPr lang="en-US" dirty="0" err="1"/>
              <a:t>Jira</a:t>
            </a:r>
            <a:r>
              <a:rPr lang="en-US" dirty="0"/>
              <a:t> issues when the work is completed in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303" y="6069169"/>
            <a:ext cx="6950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https://docs.gitlab.com/ee/user/project/integrations/jira.html</a:t>
            </a:r>
            <a:r>
              <a:rPr lang="en-US" dirty="0"/>
              <a:t> </a:t>
            </a:r>
          </a:p>
        </p:txBody>
      </p:sp>
      <p:pic>
        <p:nvPicPr>
          <p:cNvPr id="13" name="Picture 12" descr="Screenshot 2019-09-27 at 17.21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93" y="1417638"/>
            <a:ext cx="4261424" cy="43320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604935" y="4764424"/>
            <a:ext cx="1871366" cy="446424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JIRA Scheme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JIRA scheme, everything can be configured, and it consists of</a:t>
            </a:r>
          </a:p>
          <a:p>
            <a:endParaRPr lang="en-US" dirty="0"/>
          </a:p>
          <a:p>
            <a:pPr lvl="1"/>
            <a:r>
              <a:rPr lang="en-US" dirty="0"/>
              <a:t>Workflows</a:t>
            </a:r>
          </a:p>
          <a:p>
            <a:pPr lvl="1"/>
            <a:r>
              <a:rPr lang="en-US" dirty="0"/>
              <a:t>Issue Types</a:t>
            </a:r>
          </a:p>
          <a:p>
            <a:pPr lvl="1"/>
            <a:r>
              <a:rPr lang="en-US" dirty="0"/>
              <a:t>Custom Fields</a:t>
            </a:r>
          </a:p>
          <a:p>
            <a:pPr lvl="1"/>
            <a:r>
              <a:rPr lang="en-US" dirty="0"/>
              <a:t>Screens</a:t>
            </a:r>
          </a:p>
          <a:p>
            <a:pPr lvl="1"/>
            <a:r>
              <a:rPr lang="en-US" dirty="0"/>
              <a:t>Field Configuration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r>
              <a:rPr lang="en-US" dirty="0"/>
              <a:t>Permissions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9996" y="3394101"/>
            <a:ext cx="4192938" cy="23083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All those definitions are instantiated and associated together in order to define the information that will be contained, edited and visualized in each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Jira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2218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159582"/>
            <a:ext cx="8229600" cy="1143000"/>
          </a:xfrm>
        </p:spPr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scheme associations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2671768"/>
            <a:ext cx="1270000" cy="6590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46014" y="1533836"/>
            <a:ext cx="1273060" cy="4489046"/>
            <a:chOff x="5246014" y="1533836"/>
            <a:chExt cx="1273060" cy="4489046"/>
          </a:xfrm>
        </p:grpSpPr>
        <p:sp>
          <p:nvSpPr>
            <p:cNvPr id="8" name="Rounded Rectangle 7"/>
            <p:cNvSpPr/>
            <p:nvPr/>
          </p:nvSpPr>
          <p:spPr>
            <a:xfrm>
              <a:off x="5246014" y="1533836"/>
              <a:ext cx="1270000" cy="6590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Field Configuration Scheme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49074" y="3559601"/>
              <a:ext cx="1270000" cy="65905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Issue Type Screen Scheme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49074" y="5363824"/>
              <a:ext cx="1270000" cy="65905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Workflow Scheme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22400" y="1309367"/>
            <a:ext cx="2465200" cy="1691930"/>
            <a:chOff x="1422400" y="1309367"/>
            <a:chExt cx="2465200" cy="1691930"/>
          </a:xfrm>
        </p:grpSpPr>
        <p:sp>
          <p:nvSpPr>
            <p:cNvPr id="7" name="Rounded Rectangle 6"/>
            <p:cNvSpPr/>
            <p:nvPr/>
          </p:nvSpPr>
          <p:spPr>
            <a:xfrm>
              <a:off x="2617600" y="1533836"/>
              <a:ext cx="1270000" cy="6590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Field Configuration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91795" y="1309367"/>
              <a:ext cx="10436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  <a:latin typeface="Arial Narrow"/>
                  <a:cs typeface="Arial Narrow"/>
                </a:rPr>
                <a:t>Visibility and other properties are specified in:</a:t>
              </a:r>
            </a:p>
          </p:txBody>
        </p:sp>
        <p:cxnSp>
          <p:nvCxnSpPr>
            <p:cNvPr id="24" name="Elbow Connector 23"/>
            <p:cNvCxnSpPr>
              <a:stCxn id="6" idx="3"/>
              <a:endCxn id="7" idx="1"/>
            </p:cNvCxnSpPr>
            <p:nvPr/>
          </p:nvCxnSpPr>
          <p:spPr>
            <a:xfrm flipV="1">
              <a:off x="1422400" y="1863365"/>
              <a:ext cx="1195200" cy="1137932"/>
            </a:xfrm>
            <a:prstGeom prst="bentConnector3">
              <a:avLst>
                <a:gd name="adj1" fmla="val 12956"/>
              </a:avLst>
            </a:prstGeom>
            <a:ln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430860" y="3427465"/>
            <a:ext cx="2459800" cy="1498303"/>
            <a:chOff x="1430860" y="3427465"/>
            <a:chExt cx="2459800" cy="1498303"/>
          </a:xfrm>
        </p:grpSpPr>
        <p:sp>
          <p:nvSpPr>
            <p:cNvPr id="10" name="Rounded Rectangle 9"/>
            <p:cNvSpPr/>
            <p:nvPr/>
          </p:nvSpPr>
          <p:spPr>
            <a:xfrm>
              <a:off x="2620660" y="3578275"/>
              <a:ext cx="1270000" cy="65905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Screen Scheme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68584" y="3427465"/>
              <a:ext cx="1066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  <a:latin typeface="Arial Narrow"/>
                  <a:cs typeface="Arial Narrow"/>
                </a:rPr>
                <a:t>Is mapped to Issue Operation by:</a:t>
              </a:r>
            </a:p>
          </p:txBody>
        </p:sp>
        <p:cxnSp>
          <p:nvCxnSpPr>
            <p:cNvPr id="27" name="Elbow Connector 26"/>
            <p:cNvCxnSpPr>
              <a:endCxn id="10" idx="1"/>
            </p:cNvCxnSpPr>
            <p:nvPr/>
          </p:nvCxnSpPr>
          <p:spPr>
            <a:xfrm flipV="1">
              <a:off x="1430860" y="3907804"/>
              <a:ext cx="1189800" cy="1017964"/>
            </a:xfrm>
            <a:prstGeom prst="bentConnector3">
              <a:avLst>
                <a:gd name="adj1" fmla="val 1670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422400" y="4925768"/>
            <a:ext cx="2465200" cy="1097114"/>
            <a:chOff x="1422400" y="4925768"/>
            <a:chExt cx="2465200" cy="1097114"/>
          </a:xfrm>
        </p:grpSpPr>
        <p:sp>
          <p:nvSpPr>
            <p:cNvPr id="12" name="Rounded Rectangle 11"/>
            <p:cNvSpPr/>
            <p:nvPr/>
          </p:nvSpPr>
          <p:spPr>
            <a:xfrm>
              <a:off x="2617600" y="5363824"/>
              <a:ext cx="1270000" cy="65905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Workflow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91795" y="5152055"/>
              <a:ext cx="11131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  <a:latin typeface="Arial Narrow"/>
                  <a:cs typeface="Arial Narrow"/>
                </a:rPr>
                <a:t>Is mapped to Issue transition (Open Close </a:t>
              </a:r>
              <a:r>
                <a:rPr lang="mr-IN" sz="1000" dirty="0">
                  <a:solidFill>
                    <a:schemeClr val="accent2">
                      <a:lumMod val="75000"/>
                    </a:schemeClr>
                  </a:solidFill>
                  <a:latin typeface="Arial Narrow"/>
                  <a:cs typeface="Arial Narrow"/>
                </a:rPr>
                <a:t>…</a:t>
              </a:r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  <a:latin typeface="Arial Narrow"/>
                  <a:cs typeface="Arial Narrow"/>
                </a:rPr>
                <a:t>) by:</a:t>
              </a:r>
            </a:p>
          </p:txBody>
        </p:sp>
        <p:cxnSp>
          <p:nvCxnSpPr>
            <p:cNvPr id="30" name="Elbow Connector 29"/>
            <p:cNvCxnSpPr>
              <a:stCxn id="9" idx="3"/>
              <a:endCxn id="12" idx="1"/>
            </p:cNvCxnSpPr>
            <p:nvPr/>
          </p:nvCxnSpPr>
          <p:spPr>
            <a:xfrm>
              <a:off x="1422400" y="4925768"/>
              <a:ext cx="1195200" cy="767585"/>
            </a:xfrm>
            <a:prstGeom prst="bentConnector3">
              <a:avLst>
                <a:gd name="adj1" fmla="val 17830"/>
              </a:avLst>
            </a:prstGeom>
            <a:ln>
              <a:solidFill>
                <a:schemeClr val="accent6">
                  <a:lumMod val="75000"/>
                </a:schemeClr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87600" y="1857015"/>
            <a:ext cx="4799200" cy="3849038"/>
            <a:chOff x="3887600" y="1857015"/>
            <a:chExt cx="4799200" cy="3849038"/>
          </a:xfrm>
        </p:grpSpPr>
        <p:sp>
          <p:nvSpPr>
            <p:cNvPr id="14" name="Rounded Rectangle 13"/>
            <p:cNvSpPr/>
            <p:nvPr/>
          </p:nvSpPr>
          <p:spPr>
            <a:xfrm>
              <a:off x="7416800" y="3553776"/>
              <a:ext cx="1270000" cy="659058"/>
            </a:xfrm>
            <a:prstGeom prst="round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0773" y="3462971"/>
              <a:ext cx="886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  <a:latin typeface="Arial Narrow"/>
                  <a:cs typeface="Arial Narrow"/>
                </a:rPr>
                <a:t>Is associated to a:</a:t>
              </a:r>
            </a:p>
          </p:txBody>
        </p:sp>
        <p:cxnSp>
          <p:nvCxnSpPr>
            <p:cNvPr id="32" name="Elbow Connector 31"/>
            <p:cNvCxnSpPr>
              <a:stCxn id="10" idx="3"/>
            </p:cNvCxnSpPr>
            <p:nvPr/>
          </p:nvCxnSpPr>
          <p:spPr>
            <a:xfrm>
              <a:off x="3890660" y="3907804"/>
              <a:ext cx="1358414" cy="12700"/>
            </a:xfrm>
            <a:prstGeom prst="bentConnector3">
              <a:avLst/>
            </a:prstGeom>
            <a:ln>
              <a:solidFill>
                <a:srgbClr val="31859C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2" idx="3"/>
              <a:endCxn id="13" idx="1"/>
            </p:cNvCxnSpPr>
            <p:nvPr/>
          </p:nvCxnSpPr>
          <p:spPr>
            <a:xfrm>
              <a:off x="3887600" y="5693353"/>
              <a:ext cx="1361474" cy="12700"/>
            </a:xfrm>
            <a:prstGeom prst="bentConnector3">
              <a:avLst/>
            </a:prstGeom>
            <a:ln>
              <a:solidFill>
                <a:srgbClr val="E46C0A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>
              <a:off x="3887600" y="1857015"/>
              <a:ext cx="1358414" cy="12700"/>
            </a:xfrm>
            <a:prstGeom prst="bentConnector3">
              <a:avLst/>
            </a:prstGeom>
            <a:ln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3" idx="3"/>
              <a:endCxn id="14" idx="1"/>
            </p:cNvCxnSpPr>
            <p:nvPr/>
          </p:nvCxnSpPr>
          <p:spPr>
            <a:xfrm flipV="1">
              <a:off x="6519074" y="3883305"/>
              <a:ext cx="897726" cy="1810048"/>
            </a:xfrm>
            <a:prstGeom prst="bentConnector3">
              <a:avLst>
                <a:gd name="adj1" fmla="val 19500"/>
              </a:avLst>
            </a:prstGeom>
            <a:ln>
              <a:solidFill>
                <a:srgbClr val="E46C0A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3"/>
              <a:endCxn id="14" idx="1"/>
            </p:cNvCxnSpPr>
            <p:nvPr/>
          </p:nvCxnSpPr>
          <p:spPr>
            <a:xfrm>
              <a:off x="6516014" y="1863365"/>
              <a:ext cx="900786" cy="2019940"/>
            </a:xfrm>
            <a:prstGeom prst="bentConnector3">
              <a:avLst>
                <a:gd name="adj1" fmla="val 18957"/>
              </a:avLst>
            </a:prstGeom>
            <a:ln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1" idx="3"/>
              <a:endCxn id="14" idx="1"/>
            </p:cNvCxnSpPr>
            <p:nvPr/>
          </p:nvCxnSpPr>
          <p:spPr>
            <a:xfrm flipV="1">
              <a:off x="6519074" y="3883305"/>
              <a:ext cx="897726" cy="5825"/>
            </a:xfrm>
            <a:prstGeom prst="bentConnector3">
              <a:avLst/>
            </a:prstGeom>
            <a:ln>
              <a:solidFill>
                <a:srgbClr val="31859C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6200000">
            <a:off x="2442963" y="3688634"/>
            <a:ext cx="4195955" cy="276999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</a:rPr>
              <a:t>Is mapped to Issue Types by: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330826"/>
            <a:ext cx="1270000" cy="1924471"/>
            <a:chOff x="152400" y="3330826"/>
            <a:chExt cx="1270000" cy="1924471"/>
          </a:xfrm>
        </p:grpSpPr>
        <p:sp>
          <p:nvSpPr>
            <p:cNvPr id="9" name="Rounded Rectangle 8"/>
            <p:cNvSpPr/>
            <p:nvPr/>
          </p:nvSpPr>
          <p:spPr>
            <a:xfrm>
              <a:off x="152400" y="4596239"/>
              <a:ext cx="1270000" cy="65905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Screen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" y="3663026"/>
              <a:ext cx="6806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  <a:latin typeface="Arial Narrow"/>
                  <a:cs typeface="Arial Narrow"/>
                </a:rPr>
                <a:t>Visualized by placing it on:</a:t>
              </a:r>
            </a:p>
          </p:txBody>
        </p:sp>
        <p:cxnSp>
          <p:nvCxnSpPr>
            <p:cNvPr id="25" name="Straight Arrow Connector 24"/>
            <p:cNvCxnSpPr>
              <a:stCxn id="6" idx="2"/>
              <a:endCxn id="9" idx="0"/>
            </p:cNvCxnSpPr>
            <p:nvPr/>
          </p:nvCxnSpPr>
          <p:spPr>
            <a:xfrm>
              <a:off x="787400" y="3330826"/>
              <a:ext cx="0" cy="126541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0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84705"/>
              </p:ext>
            </p:extLst>
          </p:nvPr>
        </p:nvGraphicFramePr>
        <p:xfrm>
          <a:off x="1690254" y="2067369"/>
          <a:ext cx="5763492" cy="4588720"/>
        </p:xfrm>
        <a:graphic>
          <a:graphicData uri="http://schemas.openxmlformats.org/drawingml/2006/table">
            <a:tbl>
              <a:tblPr/>
              <a:tblGrid>
                <a:gridCol w="1197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Bug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 problem which impairs or prevents the functions of the product. 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Epic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Created by Jira Software - do not edit or delete. Issue type for a big user story that needs to be broken down. 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Improvement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An improvement or enhancement to an existing feature or task. 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Incident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Issue template (</a:t>
                      </a:r>
                      <a:r>
                        <a:rPr 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WBSGantt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Issue template 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New Feature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 new feature of the product, which has yet to be developed. 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Question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Story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Created by Jira Software - do not edit or delete. Issue type for a user story. 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Suggestion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support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New issue type for support tickets required from Savannah import. 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Task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Standard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 task that needs to be done. 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Bug sub-task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Sub-Task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Improvement sub-task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Sub-Task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Sub-task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sub-task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 sub-task of the issue 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 task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Sub-Task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 technical task.</a:t>
                      </a:r>
                    </a:p>
                  </a:txBody>
                  <a:tcPr marL="12475" marR="12475" marT="124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89926" y="1530540"/>
            <a:ext cx="5763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All types of items that can be created and tracked via JIRA.</a:t>
            </a:r>
          </a:p>
        </p:txBody>
      </p:sp>
    </p:spTree>
    <p:extLst>
      <p:ext uri="{BB962C8B-B14F-4D97-AF65-F5344CB8AC3E}">
        <p14:creationId xmlns:p14="http://schemas.microsoft.com/office/powerpoint/2010/main" val="308543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schemes</a:t>
            </a:r>
          </a:p>
        </p:txBody>
      </p:sp>
      <p:pic>
        <p:nvPicPr>
          <p:cNvPr id="3" name="Picture 2" descr="Screenshot 2019-07-15 at 16.04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66" y="1307374"/>
            <a:ext cx="3701034" cy="2747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Screenshot 2019-07-15 at 16.0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07" y="3185045"/>
            <a:ext cx="4086196" cy="1257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shot 2019-07-15 at 16.06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04" y="4442336"/>
            <a:ext cx="4086196" cy="1492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 2019-07-15 at 16.06.4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1" y="1510116"/>
            <a:ext cx="2597264" cy="4867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076256" y="1423803"/>
            <a:ext cx="184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Issue scheme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Jira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 collection of different types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Jira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14385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13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Components are sub-sections of a project; they are used to group issues within a project into smaller parts.</a:t>
            </a:r>
          </a:p>
          <a:p>
            <a:r>
              <a:rPr lang="en-US" dirty="0"/>
              <a:t>Components add some structures to the projects, breaking it up into features, teams, modules, subprojects and more.</a:t>
            </a:r>
          </a:p>
          <a:p>
            <a:r>
              <a:rPr lang="en-US" dirty="0"/>
              <a:t>Using components you can generate reports, collect statistics, and display it on dashboards and so on.</a:t>
            </a:r>
          </a:p>
          <a:p>
            <a:endParaRPr lang="en-US" dirty="0"/>
          </a:p>
          <a:p>
            <a:r>
              <a:rPr lang="en-US" dirty="0"/>
              <a:t>To add new components, as shown in the screen below, you can add name, description, component lead and default assignee.</a:t>
            </a:r>
          </a:p>
        </p:txBody>
      </p:sp>
      <p:pic>
        <p:nvPicPr>
          <p:cNvPr id="5" name="Content Placeholder 4" descr="Screenshot 2019-07-17 at 14.43.28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3" y="2285708"/>
            <a:ext cx="3797300" cy="2951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495800" y="3360027"/>
            <a:ext cx="4190999" cy="1072742"/>
            <a:chOff x="4495800" y="3360027"/>
            <a:chExt cx="4190999" cy="1072742"/>
          </a:xfrm>
        </p:grpSpPr>
        <p:sp>
          <p:nvSpPr>
            <p:cNvPr id="6" name="Oval 5"/>
            <p:cNvSpPr/>
            <p:nvPr/>
          </p:nvSpPr>
          <p:spPr>
            <a:xfrm>
              <a:off x="4495800" y="4075188"/>
              <a:ext cx="653474" cy="357581"/>
            </a:xfrm>
            <a:prstGeom prst="ellipse">
              <a:avLst/>
            </a:prstGeom>
            <a:solidFill>
              <a:srgbClr val="C0504D">
                <a:alpha val="3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49274" y="3360027"/>
              <a:ext cx="1292984" cy="172626"/>
            </a:xfrm>
            <a:prstGeom prst="roundRect">
              <a:avLst/>
            </a:prstGeom>
            <a:solidFill>
              <a:srgbClr val="C0504D">
                <a:alpha val="2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33434" y="3360027"/>
              <a:ext cx="1153365" cy="172626"/>
            </a:xfrm>
            <a:prstGeom prst="roundRect">
              <a:avLst/>
            </a:prstGeom>
            <a:solidFill>
              <a:srgbClr val="C0504D">
                <a:alpha val="2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3908" y="3360027"/>
              <a:ext cx="819923" cy="172626"/>
            </a:xfrm>
            <a:prstGeom prst="roundRect">
              <a:avLst/>
            </a:prstGeom>
            <a:solidFill>
              <a:srgbClr val="C0504D">
                <a:alpha val="2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99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“Screen”, is used by </a:t>
            </a:r>
            <a:r>
              <a:rPr lang="en-US" dirty="0" err="1"/>
              <a:t>Jira</a:t>
            </a:r>
            <a:r>
              <a:rPr lang="en-US" dirty="0"/>
              <a:t> to build the interface in order to create, modify and display an issue.</a:t>
            </a:r>
          </a:p>
          <a:p>
            <a:r>
              <a:rPr lang="en-US" dirty="0"/>
              <a:t>A Screen is defined with </a:t>
            </a:r>
          </a:p>
          <a:p>
            <a:pPr lvl="1"/>
            <a:r>
              <a:rPr lang="en-US" dirty="0"/>
              <a:t>a name and description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. it needs to be configured by adding a list of fields</a:t>
            </a:r>
          </a:p>
          <a:p>
            <a:r>
              <a:rPr lang="en-US" dirty="0"/>
              <a:t>In order to associate a Screen to an issue operation it is needed to create a “Screen Scheme” by assigning a name a description and a “Screen”</a:t>
            </a:r>
          </a:p>
          <a:p>
            <a:r>
              <a:rPr lang="en-US" dirty="0"/>
              <a:t>To add or associate an issue operation with a screen you have to:</a:t>
            </a:r>
          </a:p>
          <a:p>
            <a:pPr lvl="1"/>
            <a:r>
              <a:rPr lang="en-US" dirty="0"/>
              <a:t>go in main menu and click on Issues </a:t>
            </a:r>
          </a:p>
          <a:p>
            <a:pPr lvl="1"/>
            <a:r>
              <a:rPr lang="en-US" dirty="0"/>
              <a:t>then click on Screen Schemes and </a:t>
            </a:r>
          </a:p>
          <a:p>
            <a:pPr lvl="1"/>
            <a:r>
              <a:rPr lang="en-US" dirty="0"/>
              <a:t>then click on "Associate an issue operation with a screen" and </a:t>
            </a:r>
          </a:p>
          <a:p>
            <a:pPr lvl="1"/>
            <a:r>
              <a:rPr lang="en-US" dirty="0"/>
              <a:t>add the screen according to the requirement.</a:t>
            </a:r>
          </a:p>
          <a:p>
            <a:endParaRPr lang="en-US" dirty="0"/>
          </a:p>
        </p:txBody>
      </p:sp>
      <p:pic>
        <p:nvPicPr>
          <p:cNvPr id="6" name="Content Placeholder 5" descr="Screenshot 2019-09-20 at 08.27.30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r="2532"/>
          <a:stretch>
            <a:fillRect/>
          </a:stretch>
        </p:blipFill>
        <p:spPr>
          <a:xfrm>
            <a:off x="4648200" y="1417638"/>
            <a:ext cx="4038600" cy="241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shot 2019-09-20 at 08.35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422473"/>
            <a:ext cx="4099877" cy="1977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648200" y="3921100"/>
            <a:ext cx="409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In this example the specified fields of a “bug” issue type are displayed by using the following screen: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11714" y="6126163"/>
            <a:ext cx="1937729" cy="180296"/>
          </a:xfrm>
          <a:prstGeom prst="roundRect">
            <a:avLst/>
          </a:prstGeom>
          <a:noFill/>
          <a:ln w="3175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Jira</a:t>
            </a:r>
            <a:r>
              <a:rPr lang="en-US" dirty="0">
                <a:solidFill>
                  <a:schemeClr val="tx1"/>
                </a:solidFill>
              </a:rPr>
              <a:t> Fields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12002"/>
              </p:ext>
            </p:extLst>
          </p:nvPr>
        </p:nvGraphicFramePr>
        <p:xfrm>
          <a:off x="523327" y="1582410"/>
          <a:ext cx="2132925" cy="4671030"/>
        </p:xfrm>
        <a:graphic>
          <a:graphicData uri="http://schemas.openxmlformats.org/drawingml/2006/table">
            <a:tbl>
              <a:tblPr/>
              <a:tblGrid>
                <a:gridCol w="213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Actual End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Actual Start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Affects Version/s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Approver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Ariadne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Assignee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Attachment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Baseline Effort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Baseline End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Baseline finish date (WBSGantt)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Baseline Start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Baseline start date (WBSGantt)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Bug / Feature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Business Value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Cause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Change scope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Comment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Component/s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Customer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Date of Baselining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Description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REQUIRED</a:t>
                      </a: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Destination sites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Development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LOCKED</a:t>
                      </a: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Due Date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Effort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Environment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Epic Colour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LOCKED</a:t>
                      </a: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Epic Link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LOCKED</a:t>
                      </a: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Epic Name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REQUIRED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LOCKED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32785"/>
              </p:ext>
            </p:extLst>
          </p:nvPr>
        </p:nvGraphicFramePr>
        <p:xfrm>
          <a:off x="3459519" y="1582410"/>
          <a:ext cx="2132925" cy="4671030"/>
        </p:xfrm>
        <a:graphic>
          <a:graphicData uri="http://schemas.openxmlformats.org/drawingml/2006/table">
            <a:tbl>
              <a:tblPr/>
              <a:tblGrid>
                <a:gridCol w="213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Epic Status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LOCKED</a:t>
                      </a: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Epic/Theme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External issue ID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External issue URL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External reporter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Finish date (WBSGantt)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Fix Version/s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Flagged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Gantt Chart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Gantt Options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Group watchers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Issue Type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REQUIRED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Item Group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Labels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Latest End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Latest Start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Linked Issues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Locking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Log Work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Manually scheduled (WBSGantt)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Milestone (WBSGantt)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MS-Project ID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Operating System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Original Reporter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Originator Email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Other Custom Fields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Output types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Percent Complete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PercentDone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92898"/>
              </p:ext>
            </p:extLst>
          </p:nvPr>
        </p:nvGraphicFramePr>
        <p:xfrm>
          <a:off x="6395712" y="1582410"/>
          <a:ext cx="2132925" cy="4671030"/>
        </p:xfrm>
        <a:graphic>
          <a:graphicData uri="http://schemas.openxmlformats.org/drawingml/2006/table">
            <a:tbl>
              <a:tblPr/>
              <a:tblGrid>
                <a:gridCol w="213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Planned End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Planned Release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Planned Start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PlannedEnd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PlannedStart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Platforms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Priority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Progress (WBSGantt)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Project/Package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Rank (Obsolete)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Rank (Obsolete)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LOCKED</a:t>
                      </a: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Rank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LOCKED</a:t>
                      </a: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Release Version History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Reporter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REQUIRED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Request/Incident domain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Resolution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Savana Fields Container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Savannah Fields Container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Security Level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Severity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Should Start On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Sprint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LOCKED</a:t>
                      </a: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Start date (WBSGantt)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Story Points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Summary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 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REQUIRED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Tag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Time Tracking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Units (WBSGantt)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Velocity % </a:t>
                      </a:r>
                    </a:p>
                  </a:txBody>
                  <a:tcPr marL="8670" marR="8670" marT="86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40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83206"/>
            <a:ext cx="7765322" cy="970450"/>
          </a:xfrm>
        </p:spPr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Core standard Fields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665" y="6642556"/>
            <a:ext cx="7126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https://aevolu.atlassian.net/wiki/spaces/JINC/pages/58884098/List+of+supported+Custom+Fields+and+Custom+Field+Types</a:t>
            </a:r>
            <a:r>
              <a:rPr lang="en-US" sz="1000" dirty="0"/>
              <a:t> </a:t>
            </a:r>
          </a:p>
        </p:txBody>
      </p:sp>
      <p:pic>
        <p:nvPicPr>
          <p:cNvPr id="4" name="Picture 3" descr="Screenshot 2019-09-20 at 09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92" y="1292013"/>
            <a:ext cx="5957220" cy="5182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802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1248</TotalTime>
  <Words>1515</Words>
  <Application>Microsoft Office PowerPoint</Application>
  <PresentationFormat>On-screen Show (4:3)</PresentationFormat>
  <Paragraphs>348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Narrow</vt:lpstr>
      <vt:lpstr>Calibri</vt:lpstr>
      <vt:lpstr>Calisto MT</vt:lpstr>
      <vt:lpstr>Helvetica Neue</vt:lpstr>
      <vt:lpstr>Wingdings 2</vt:lpstr>
      <vt:lpstr>Slate</vt:lpstr>
      <vt:lpstr>Jira, by Atlassian</vt:lpstr>
      <vt:lpstr>JIRA Scheme</vt:lpstr>
      <vt:lpstr>Jira scheme associations</vt:lpstr>
      <vt:lpstr>Issue types</vt:lpstr>
      <vt:lpstr>Issue schemes</vt:lpstr>
      <vt:lpstr>Components</vt:lpstr>
      <vt:lpstr>Jira Screen</vt:lpstr>
      <vt:lpstr>Jira Fields</vt:lpstr>
      <vt:lpstr>Jira Core standard Fields</vt:lpstr>
      <vt:lpstr>Jira Software standard Custom Fields</vt:lpstr>
      <vt:lpstr>Custom fields</vt:lpstr>
      <vt:lpstr>Standard Custom Field Types</vt:lpstr>
      <vt:lpstr>SFT Jira projects</vt:lpstr>
      <vt:lpstr>Jira and GitHub</vt:lpstr>
      <vt:lpstr>Jira and GitLab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Ilias Goulas</dc:creator>
  <cp:lastModifiedBy>Nitin Santosh Gavhane</cp:lastModifiedBy>
  <cp:revision>49</cp:revision>
  <dcterms:created xsi:type="dcterms:W3CDTF">2019-07-15T09:29:07Z</dcterms:created>
  <dcterms:modified xsi:type="dcterms:W3CDTF">2023-10-04T10:25:47Z</dcterms:modified>
</cp:coreProperties>
</file>