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DB44900-14DE-A649-B77F-32C6B25AD9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7853EF-6912-0045-A3D3-0FA8E875DCB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C4FB76-F6A0-714E-B539-DA046CF6C98A}" type="datetimeFigureOut">
              <a:rPr lang="en-US" smtClean="0"/>
              <a:t>4/30/22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93EB49-25B8-CE48-BCD1-8B789F316B0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89270D-5F06-8549-81E6-537EFE72D5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CC5E9-E60E-CC44-909C-DDDC110C8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060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A90B2-9907-7743-BA21-B9D97E46B982}" type="datetimeFigureOut">
              <a:rPr lang="en-US" smtClean="0"/>
              <a:t>4/30/22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A3E6D4-D120-DF41-B668-A34541AC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11668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2203-8990-B540-9037-DDD9E8E53D66}" type="datetime1">
              <a:rPr lang="en-US" smtClean="0"/>
              <a:t>4/30/22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C875A-B263-854E-AFC1-35ED6C8F5B10}" type="datetime1">
              <a:rPr lang="en-US" smtClean="0"/>
              <a:t>4/30/22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7EE4-82A7-B743-A7F8-0683D661026A}" type="datetime1">
              <a:rPr lang="en-US" smtClean="0"/>
              <a:t>4/30/22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50D9A-E310-6C49-9994-E3B1E1D82BAD}" type="datetime1">
              <a:rPr lang="en-US" smtClean="0"/>
              <a:t>4/30/22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8430B-D4AA-0543-8F82-CEC38F79A24C}" type="datetime1">
              <a:rPr lang="en-US" smtClean="0"/>
              <a:t>4/30/22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82854-5A8C-2A43-A51A-E7B62A7547E5}" type="datetime1">
              <a:rPr lang="en-US" smtClean="0"/>
              <a:t>4/30/22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D8A6-95D6-5B43-A087-9EE49DFD20B2}" type="datetime1">
              <a:rPr lang="en-US" smtClean="0"/>
              <a:t>4/30/22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ED6E-A1B3-5449-860F-5A72BF976887}" type="datetime1">
              <a:rPr lang="en-US" smtClean="0"/>
              <a:t>4/30/22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9B92-319E-9645-A8C4-6F783186F267}" type="datetime1">
              <a:rPr lang="en-US" smtClean="0"/>
              <a:t>4/30/22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18C2-4A01-5041-B889-3C7726A1F9DB}" type="datetime1">
              <a:rPr lang="en-US" smtClean="0"/>
              <a:t>4/30/22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36D4AA3-3ECE-BA4B-9BC2-EC29BB62DDB7}" type="datetime1">
              <a:rPr lang="en-US" smtClean="0"/>
              <a:t>4/30/22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D07FB-AB73-6444-8D00-C30E5BABB615}" type="datetime1">
              <a:rPr lang="en-US" smtClean="0"/>
              <a:t>4/30/22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80" y="164059"/>
            <a:ext cx="8637073" cy="2541431"/>
          </a:xfrm>
        </p:spPr>
        <p:txBody>
          <a:bodyPr>
            <a:noAutofit/>
          </a:bodyPr>
          <a:lstStyle/>
          <a:p>
            <a:r>
              <a:rPr lang="en-US" sz="4000" dirty="0"/>
              <a:t>Feedback Tool - Identifying Argumentative Essay Elements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41143"/>
            <a:ext cx="8637072" cy="1892021"/>
          </a:xfrm>
        </p:spPr>
        <p:txBody>
          <a:bodyPr vert="horz" lIns="91440" tIns="91440" rIns="91440" bIns="91440" rtlCol="0" anchor="t">
            <a:normAutofit/>
          </a:bodyPr>
          <a:lstStyle/>
          <a:p>
            <a:r>
              <a:rPr lang="en-US" dirty="0"/>
              <a:t>Nitin </a:t>
            </a:r>
            <a:r>
              <a:rPr lang="en-US" dirty="0" err="1"/>
              <a:t>Godi</a:t>
            </a:r>
            <a:endParaRPr lang="en-US" dirty="0"/>
          </a:p>
          <a:p>
            <a:r>
              <a:rPr lang="en-US" sz="1400" dirty="0"/>
              <a:t>Supervised by Amir </a:t>
            </a:r>
            <a:r>
              <a:rPr lang="en-US" sz="1400" dirty="0" err="1"/>
              <a:t>jafari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9332F-4616-B543-B674-06A16CE1C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1: naïve bayes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F7A9B-B00A-AE46-ABD5-1EC09C098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Concept: </a:t>
            </a:r>
            <a:r>
              <a:rPr lang="en-US" dirty="0"/>
              <a:t>Sequence classification</a:t>
            </a:r>
            <a:endParaRPr lang="en-US" b="1" dirty="0"/>
          </a:p>
          <a:p>
            <a:r>
              <a:rPr lang="en-US" b="1" dirty="0"/>
              <a:t>Preprocessing: </a:t>
            </a:r>
            <a:r>
              <a:rPr lang="en-US" dirty="0"/>
              <a:t>Essays were broken down to sentences.</a:t>
            </a:r>
          </a:p>
          <a:p>
            <a:r>
              <a:rPr lang="en-US" b="1" dirty="0"/>
              <a:t>Input: </a:t>
            </a:r>
            <a:r>
              <a:rPr lang="en-US" dirty="0"/>
              <a:t>Features extracted from these sentences using </a:t>
            </a:r>
            <a:r>
              <a:rPr lang="en-US" dirty="0" err="1"/>
              <a:t>CountVectorizer</a:t>
            </a:r>
            <a:r>
              <a:rPr lang="en-US" dirty="0"/>
              <a:t> and </a:t>
            </a:r>
            <a:r>
              <a:rPr lang="en-US" dirty="0" err="1"/>
              <a:t>TFIDFTransformer</a:t>
            </a:r>
            <a:r>
              <a:rPr lang="en-US" dirty="0"/>
              <a:t>.</a:t>
            </a:r>
          </a:p>
          <a:p>
            <a:r>
              <a:rPr lang="en-US" b="1" dirty="0"/>
              <a:t>Model: </a:t>
            </a:r>
            <a:r>
              <a:rPr lang="en-US" dirty="0"/>
              <a:t>Multinomial Naive Bayes model</a:t>
            </a:r>
          </a:p>
          <a:p>
            <a:r>
              <a:rPr lang="en-US" b="1" dirty="0"/>
              <a:t>Metrics: </a:t>
            </a:r>
            <a:r>
              <a:rPr lang="en-US" dirty="0"/>
              <a:t>F1 macro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24391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99C07-F94E-4E42-B484-414CD0C00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2: </a:t>
            </a:r>
            <a:r>
              <a:rPr lang="en-US" dirty="0" err="1"/>
              <a:t>lstm</a:t>
            </a:r>
            <a:r>
              <a:rPr lang="en-US" dirty="0"/>
              <a:t> model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8D6A8-F94A-7E46-94F8-7637F7863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Concept: </a:t>
            </a:r>
            <a:r>
              <a:rPr lang="en-US" dirty="0"/>
              <a:t>Chunking through Named-Entity Recognition</a:t>
            </a:r>
            <a:endParaRPr lang="en-US" b="1" dirty="0"/>
          </a:p>
          <a:p>
            <a:r>
              <a:rPr lang="en-US" b="1" dirty="0"/>
              <a:t>Preprocessing: </a:t>
            </a:r>
            <a:r>
              <a:rPr lang="en-US" dirty="0"/>
              <a:t>Essays were broken down to words. They were tokenized and assigned label of discourse element they belong to.</a:t>
            </a:r>
          </a:p>
          <a:p>
            <a:r>
              <a:rPr lang="en-US" b="1" dirty="0"/>
              <a:t>Input: </a:t>
            </a:r>
            <a:r>
              <a:rPr lang="en-US" dirty="0"/>
              <a:t>Batches of entire essays and labels.</a:t>
            </a:r>
            <a:endParaRPr lang="en-US" b="1" dirty="0"/>
          </a:p>
          <a:p>
            <a:r>
              <a:rPr lang="en-US" b="1" dirty="0"/>
              <a:t>Model: </a:t>
            </a:r>
            <a:r>
              <a:rPr lang="en-US" dirty="0"/>
              <a:t>LSTM model</a:t>
            </a:r>
          </a:p>
          <a:p>
            <a:r>
              <a:rPr lang="en-US" b="1" dirty="0"/>
              <a:t>Metrics: </a:t>
            </a:r>
            <a:r>
              <a:rPr lang="en-US" dirty="0"/>
              <a:t>F1 macro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756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1A25D-4F73-274E-934B-4C6F45E81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3: Roberta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57A15-CF15-2A4A-9D07-01FBD86E4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Concept: </a:t>
            </a:r>
            <a:r>
              <a:rPr lang="en-US" dirty="0"/>
              <a:t>Chunking through Named-Entity Recognition</a:t>
            </a:r>
            <a:endParaRPr lang="en-US" b="1" dirty="0"/>
          </a:p>
          <a:p>
            <a:r>
              <a:rPr lang="en-US" b="1" dirty="0"/>
              <a:t>Preprocessing: </a:t>
            </a:r>
            <a:r>
              <a:rPr lang="en-US" dirty="0"/>
              <a:t>Essays were broken down to words and sub words. They were tokenized and assigned label of discourse element they belong to.</a:t>
            </a:r>
          </a:p>
          <a:p>
            <a:r>
              <a:rPr lang="en-US" b="1" dirty="0"/>
              <a:t>Input: </a:t>
            </a:r>
            <a:r>
              <a:rPr lang="en-US" dirty="0"/>
              <a:t>Batches of tokenized discourse chunks and labels.</a:t>
            </a:r>
            <a:endParaRPr lang="en-US" b="1" dirty="0"/>
          </a:p>
          <a:p>
            <a:r>
              <a:rPr lang="en-US" b="1" dirty="0"/>
              <a:t>Model: </a:t>
            </a:r>
            <a:r>
              <a:rPr lang="en-US" dirty="0"/>
              <a:t>Roberta base model</a:t>
            </a:r>
          </a:p>
          <a:p>
            <a:r>
              <a:rPr lang="en-US" b="1" dirty="0"/>
              <a:t>Metrics: </a:t>
            </a:r>
            <a:r>
              <a:rPr lang="en-US" dirty="0"/>
              <a:t>F1 macro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509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1833E-34FA-6940-90CE-75BBF0C2D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4D66D8F-A3A4-3C4B-ABE0-9E83176431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3930487"/>
              </p:ext>
            </p:extLst>
          </p:nvPr>
        </p:nvGraphicFramePr>
        <p:xfrm>
          <a:off x="1450975" y="2016125"/>
          <a:ext cx="960437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2187">
                  <a:extLst>
                    <a:ext uri="{9D8B030D-6E8A-4147-A177-3AD203B41FA5}">
                      <a16:colId xmlns:a16="http://schemas.microsoft.com/office/drawing/2014/main" val="2677887563"/>
                    </a:ext>
                  </a:extLst>
                </a:gridCol>
                <a:gridCol w="4802187">
                  <a:extLst>
                    <a:ext uri="{9D8B030D-6E8A-4147-A177-3AD203B41FA5}">
                      <a16:colId xmlns:a16="http://schemas.microsoft.com/office/drawing/2014/main" val="2836349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 F1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880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 1 (Naïve Bayes model)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0.1489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465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 2 (LSTM model)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0.4726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780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 3 (Roberta model)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491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7081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A41E62-9E8D-3942-9AD4-F22B1C865D88}"/>
              </a:ext>
            </a:extLst>
          </p:cNvPr>
          <p:cNvSpPr txBox="1"/>
          <p:nvPr/>
        </p:nvSpPr>
        <p:spPr>
          <a:xfrm>
            <a:off x="4897595" y="2967335"/>
            <a:ext cx="23968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08447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F8A8E-D3F8-4B14-9E1A-BC45FCAB9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A4F1B-BE4C-477D-AE53-226888E5F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is one of the most important skills that contributes towards a successful career. </a:t>
            </a:r>
          </a:p>
          <a:p>
            <a:r>
              <a:rPr lang="en-US" dirty="0"/>
              <a:t>According to National Assessment of Educational Progress, more than two-thirds of high school seniors are not proficient writers.</a:t>
            </a:r>
          </a:p>
          <a:p>
            <a:r>
              <a:rPr lang="en-US" dirty="0"/>
              <a:t>Automated feedback tools help students improve their writing skills.</a:t>
            </a:r>
          </a:p>
          <a:p>
            <a:r>
              <a:rPr lang="en-US" dirty="0"/>
              <a:t>However, most of these tools are proprietary and/or often fail to recognize the writing structures such as thesis statements, support for claims, and so on. </a:t>
            </a:r>
          </a:p>
        </p:txBody>
      </p:sp>
    </p:spTree>
    <p:extLst>
      <p:ext uri="{BB962C8B-B14F-4D97-AF65-F5344CB8AC3E}">
        <p14:creationId xmlns:p14="http://schemas.microsoft.com/office/powerpoint/2010/main" val="993950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B59A0-C0B6-4E7C-A6B1-107AFA486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5C56C-72AA-4025-A309-6CBA4AD83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aims to train a model that distinguishes essay statements and develop an application that uses this trained model to provide visual feedback. </a:t>
            </a:r>
          </a:p>
          <a:p>
            <a:r>
              <a:rPr lang="en-US" dirty="0"/>
              <a:t>This resulting application will allow students from all walks of life to enhance their writing skills.</a:t>
            </a:r>
          </a:p>
        </p:txBody>
      </p:sp>
    </p:spTree>
    <p:extLst>
      <p:ext uri="{BB962C8B-B14F-4D97-AF65-F5344CB8AC3E}">
        <p14:creationId xmlns:p14="http://schemas.microsoft.com/office/powerpoint/2010/main" val="3820379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AC6EF-970F-6748-BC32-E431B0E4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Argumentative essay?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147A4-D551-D740-8C3A-DCDA97BE3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piece of writing that takes a stance on an issue.</a:t>
            </a:r>
            <a:endParaRPr lang="en-US" baseline="30000" dirty="0"/>
          </a:p>
          <a:p>
            <a:r>
              <a:rPr lang="en-US" dirty="0"/>
              <a:t>The writer attempts to persuade readers to understand and support their point of view about a topic by stating their reasoning and providing evidence to back it up.</a:t>
            </a:r>
            <a:endParaRPr lang="en-US" baseline="30000" dirty="0"/>
          </a:p>
          <a:p>
            <a:r>
              <a:rPr lang="en-US" dirty="0"/>
              <a:t>An argumentative essay contains four parts: Introductory paragraph, Thesis statement, Body paragraphs, and Conclusion.</a:t>
            </a:r>
            <a:endParaRPr lang="en-US" baseline="30000" dirty="0"/>
          </a:p>
          <a:p>
            <a:r>
              <a:rPr lang="en-US" dirty="0"/>
              <a:t>There are seven different types of statements that are used in constructing an argumentative essay.</a:t>
            </a:r>
          </a:p>
        </p:txBody>
      </p:sp>
    </p:spTree>
    <p:extLst>
      <p:ext uri="{BB962C8B-B14F-4D97-AF65-F5344CB8AC3E}">
        <p14:creationId xmlns:p14="http://schemas.microsoft.com/office/powerpoint/2010/main" val="1458109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92CF4-9F00-CF43-9678-F65549287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statements in argumentative essay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2FDA8-BCF3-F641-8690-69727B567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Lead Statement: </a:t>
            </a:r>
            <a:r>
              <a:rPr lang="en-US" dirty="0"/>
              <a:t>It is the opening statement of an essay or other piece of writing. It is part of the introductory paragraph. It is meant to capture the reader’s attention.</a:t>
            </a:r>
          </a:p>
          <a:p>
            <a:r>
              <a:rPr lang="en-US" b="1" dirty="0"/>
              <a:t>Position Statement: </a:t>
            </a:r>
            <a:r>
              <a:rPr lang="en-US" dirty="0"/>
              <a:t>Describes one side of an arguable viewpoint. It is like a thesis statement. </a:t>
            </a:r>
          </a:p>
          <a:p>
            <a:r>
              <a:rPr lang="en-US" b="1" dirty="0"/>
              <a:t>Claim Statement: </a:t>
            </a:r>
            <a:r>
              <a:rPr lang="en-US" dirty="0"/>
              <a:t> A debatable argument that generally states a fact which is not just a personal opinion. </a:t>
            </a:r>
          </a:p>
          <a:p>
            <a:r>
              <a:rPr lang="en-US" b="1" dirty="0"/>
              <a:t>Counter Claim Statement: </a:t>
            </a:r>
            <a:r>
              <a:rPr lang="en-US" dirty="0"/>
              <a:t>It is the argument opposing the thesis or position statement.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44239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1F5F3-6DD4-4545-A132-1183F477C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statements in argumentative essay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B3E0B-D148-5342-8ADD-1E9E862E8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Evidence Statement: </a:t>
            </a:r>
            <a:r>
              <a:rPr lang="en-US" dirty="0"/>
              <a:t>Information that provides proof of or support for an idea. </a:t>
            </a:r>
          </a:p>
          <a:p>
            <a:r>
              <a:rPr lang="en-US" b="1" dirty="0"/>
              <a:t>Rebuttal Statement: </a:t>
            </a:r>
            <a:r>
              <a:rPr lang="en-US" dirty="0"/>
              <a:t>It a contradiction to someone else’s argument. It is an attempt to present reasons and evidence for why the argument is not true.</a:t>
            </a:r>
          </a:p>
          <a:p>
            <a:r>
              <a:rPr lang="en-US" b="1" dirty="0"/>
              <a:t>Concluding Statement: </a:t>
            </a:r>
            <a:r>
              <a:rPr lang="en-US" dirty="0"/>
              <a:t> Last sentence in a paragraph. It summarizes the main idea of the paragraph.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61111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6AFFB-9506-9F4F-AA16-3B2F30356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8716D-A8FA-A94F-BA72-338C09034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is taken from a Kaggle competition named “Feedback Prize – Evaluating Student Writing”.</a:t>
            </a:r>
          </a:p>
          <a:p>
            <a:r>
              <a:rPr lang="en-US" dirty="0"/>
              <a:t>The data consists of essays written by U.S. students in grades 6 – 12.</a:t>
            </a:r>
          </a:p>
          <a:p>
            <a:r>
              <a:rPr lang="en-US" dirty="0"/>
              <a:t>These essays were annotated by expert raters for elements commonly found in argumentative writing.</a:t>
            </a:r>
          </a:p>
          <a:p>
            <a:r>
              <a:rPr lang="en-US" dirty="0"/>
              <a:t>Consists of approximately 15.6 thousand essays having approximately 144 thousand discourse elements.</a:t>
            </a:r>
          </a:p>
        </p:txBody>
      </p:sp>
    </p:spTree>
    <p:extLst>
      <p:ext uri="{BB962C8B-B14F-4D97-AF65-F5344CB8AC3E}">
        <p14:creationId xmlns:p14="http://schemas.microsoft.com/office/powerpoint/2010/main" val="613538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8EE0A-A9FC-FD4F-9085-E7C399B96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53334-2033-0449-B259-8C3FC0400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883499" cy="345061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details of all the annotated discourse elements are complied in a csv. </a:t>
            </a:r>
          </a:p>
          <a:p>
            <a:r>
              <a:rPr lang="en-US" dirty="0"/>
              <a:t>The csv file consists of the following details:</a:t>
            </a:r>
          </a:p>
          <a:p>
            <a:pPr lvl="1"/>
            <a:r>
              <a:rPr lang="en-US" dirty="0"/>
              <a:t>id: ID code for essay	</a:t>
            </a:r>
          </a:p>
          <a:p>
            <a:pPr lvl="1"/>
            <a:r>
              <a:rPr lang="en-US" dirty="0" err="1"/>
              <a:t>discourse_id</a:t>
            </a:r>
            <a:r>
              <a:rPr lang="en-US" dirty="0"/>
              <a:t> : ID code for discourse element</a:t>
            </a:r>
          </a:p>
          <a:p>
            <a:pPr lvl="1"/>
            <a:r>
              <a:rPr lang="en-US" dirty="0" err="1"/>
              <a:t>discourse_start</a:t>
            </a:r>
            <a:r>
              <a:rPr lang="en-US" dirty="0"/>
              <a:t>: character position where discourse element begins in the essay</a:t>
            </a:r>
          </a:p>
          <a:p>
            <a:pPr lvl="1"/>
            <a:r>
              <a:rPr lang="en-US" dirty="0" err="1"/>
              <a:t>discourse_end</a:t>
            </a:r>
            <a:r>
              <a:rPr lang="en-US" dirty="0"/>
              <a:t>: character position where discourse element ends in the essay</a:t>
            </a:r>
          </a:p>
          <a:p>
            <a:pPr lvl="1"/>
            <a:r>
              <a:rPr lang="en-US" dirty="0" err="1"/>
              <a:t>discourse_text</a:t>
            </a:r>
            <a:r>
              <a:rPr lang="en-US" dirty="0"/>
              <a:t>: text of discourse element</a:t>
            </a:r>
          </a:p>
          <a:p>
            <a:pPr lvl="1"/>
            <a:r>
              <a:rPr lang="en-US" dirty="0" err="1"/>
              <a:t>discourse_type</a:t>
            </a:r>
            <a:r>
              <a:rPr lang="en-US" dirty="0"/>
              <a:t>: classification of discourse element</a:t>
            </a:r>
          </a:p>
          <a:p>
            <a:pPr lvl="1"/>
            <a:r>
              <a:rPr lang="en-US" dirty="0" err="1"/>
              <a:t>discourse_type_num</a:t>
            </a:r>
            <a:r>
              <a:rPr lang="en-US" dirty="0"/>
              <a:t>: enumerated class label of discourse element</a:t>
            </a:r>
          </a:p>
          <a:p>
            <a:pPr lvl="1"/>
            <a:r>
              <a:rPr lang="en-US" dirty="0" err="1"/>
              <a:t>predictionstring</a:t>
            </a:r>
            <a:r>
              <a:rPr lang="en-US" dirty="0"/>
              <a:t>: the word indices of the training sample, as required for predictions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812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D5182-064D-5440-99A3-D37356BD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4EC62-E435-CB40-A7D1-EE2D852AD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three different methodologies. They are:</a:t>
            </a:r>
          </a:p>
          <a:p>
            <a:pPr lvl="1"/>
            <a:r>
              <a:rPr lang="en-US" dirty="0"/>
              <a:t>Method 1: Sequence Classification using Naïve Bayes model.</a:t>
            </a:r>
          </a:p>
          <a:p>
            <a:pPr lvl="1"/>
            <a:r>
              <a:rPr lang="en-US" dirty="0"/>
              <a:t>Method 2: NER using LSTM model.</a:t>
            </a:r>
          </a:p>
          <a:p>
            <a:pPr lvl="1"/>
            <a:r>
              <a:rPr lang="en-US" dirty="0"/>
              <a:t>Method 3: NER using Roberta model.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27952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1419</TotalTime>
  <Words>763</Words>
  <Application>Microsoft Macintosh PowerPoint</Application>
  <PresentationFormat>Widescreen</PresentationFormat>
  <Paragraphs>74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Gill Sans MT</vt:lpstr>
      <vt:lpstr>Gallery</vt:lpstr>
      <vt:lpstr>Feedback Tool - Identifying Argumentative Essay Elements</vt:lpstr>
      <vt:lpstr>Introduction</vt:lpstr>
      <vt:lpstr>Problem statement</vt:lpstr>
      <vt:lpstr>What is an Argumentative essay? </vt:lpstr>
      <vt:lpstr>Types of statements in argumentative essay</vt:lpstr>
      <vt:lpstr>Types of statements in argumentative essay</vt:lpstr>
      <vt:lpstr>Data description</vt:lpstr>
      <vt:lpstr>Data description </vt:lpstr>
      <vt:lpstr>Methodology </vt:lpstr>
      <vt:lpstr>Method 1: naïve bayes model</vt:lpstr>
      <vt:lpstr>Method 2: lstm model </vt:lpstr>
      <vt:lpstr>Method 3: Roberta model</vt:lpstr>
      <vt:lpstr>Results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Nitin G</cp:lastModifiedBy>
  <cp:revision>31</cp:revision>
  <dcterms:created xsi:type="dcterms:W3CDTF">2022-03-21T20:25:37Z</dcterms:created>
  <dcterms:modified xsi:type="dcterms:W3CDTF">2022-04-30T19:51:17Z</dcterms:modified>
</cp:coreProperties>
</file>