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93" r:id="rId7"/>
    <p:sldId id="294" r:id="rId8"/>
    <p:sldId id="295" r:id="rId9"/>
    <p:sldId id="296" r:id="rId10"/>
    <p:sldId id="284" r:id="rId11"/>
    <p:sldId id="262" r:id="rId12"/>
    <p:sldId id="277" r:id="rId13"/>
    <p:sldId id="263" r:id="rId14"/>
    <p:sldId id="265" r:id="rId15"/>
    <p:sldId id="285" r:id="rId16"/>
    <p:sldId id="286" r:id="rId17"/>
    <p:sldId id="287" r:id="rId18"/>
    <p:sldId id="288" r:id="rId19"/>
    <p:sldId id="290" r:id="rId20"/>
    <p:sldId id="289" r:id="rId21"/>
    <p:sldId id="291" r:id="rId22"/>
    <p:sldId id="271" r:id="rId23"/>
    <p:sldId id="272" r:id="rId24"/>
    <p:sldId id="292" r:id="rId25"/>
    <p:sldId id="273" r:id="rId26"/>
    <p:sldId id="276" r:id="rId2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978169-4917-4D65-8717-48B16FFD7362}" v="71" dt="2025-05-13T17:17:06.18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860" y="5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av Mittal" userId="6a3376cea45599d8" providerId="LiveId" clId="{15978169-4917-4D65-8717-48B16FFD7362}"/>
    <pc:docChg chg="undo custSel addSld delSld modSld sldOrd modMainMaster">
      <pc:chgData name="Raghav Mittal" userId="6a3376cea45599d8" providerId="LiveId" clId="{15978169-4917-4D65-8717-48B16FFD7362}" dt="2025-05-13T17:17:50.014" v="825"/>
      <pc:docMkLst>
        <pc:docMk/>
      </pc:docMkLst>
      <pc:sldChg chg="modSp mod">
        <pc:chgData name="Raghav Mittal" userId="6a3376cea45599d8" providerId="LiveId" clId="{15978169-4917-4D65-8717-48B16FFD7362}" dt="2025-05-13T12:59:42.837" v="23" actId="20577"/>
        <pc:sldMkLst>
          <pc:docMk/>
          <pc:sldMk cId="0" sldId="256"/>
        </pc:sldMkLst>
        <pc:spChg chg="mod">
          <ac:chgData name="Raghav Mittal" userId="6a3376cea45599d8" providerId="LiveId" clId="{15978169-4917-4D65-8717-48B16FFD7362}" dt="2025-05-13T12:59:42.837" v="23" actId="20577"/>
          <ac:spMkLst>
            <pc:docMk/>
            <pc:sldMk cId="0" sldId="256"/>
            <ac:spMk id="5" creationId="{00000000-0000-0000-0000-000000000000}"/>
          </ac:spMkLst>
        </pc:spChg>
      </pc:sldChg>
      <pc:sldChg chg="modSp">
        <pc:chgData name="Raghav Mittal" userId="6a3376cea45599d8" providerId="LiveId" clId="{15978169-4917-4D65-8717-48B16FFD7362}" dt="2025-05-13T12:59:22.984" v="0"/>
        <pc:sldMkLst>
          <pc:docMk/>
          <pc:sldMk cId="0" sldId="257"/>
        </pc:sldMkLst>
        <pc:spChg chg="mod">
          <ac:chgData name="Raghav Mittal" userId="6a3376cea45599d8" providerId="LiveId" clId="{15978169-4917-4D65-8717-48B16FFD7362}" dt="2025-05-13T12:59:22.984" v="0"/>
          <ac:spMkLst>
            <pc:docMk/>
            <pc:sldMk cId="0" sldId="257"/>
            <ac:spMk id="4" creationId="{00000000-0000-0000-0000-000000000000}"/>
          </ac:spMkLst>
        </pc:spChg>
      </pc:sldChg>
      <pc:sldChg chg="modSp">
        <pc:chgData name="Raghav Mittal" userId="6a3376cea45599d8" providerId="LiveId" clId="{15978169-4917-4D65-8717-48B16FFD7362}" dt="2025-05-13T12:59:22.984" v="0"/>
        <pc:sldMkLst>
          <pc:docMk/>
          <pc:sldMk cId="0" sldId="258"/>
        </pc:sldMkLst>
        <pc:spChg chg="mod">
          <ac:chgData name="Raghav Mittal" userId="6a3376cea45599d8" providerId="LiveId" clId="{15978169-4917-4D65-8717-48B16FFD7362}" dt="2025-05-13T12:59:22.984" v="0"/>
          <ac:spMkLst>
            <pc:docMk/>
            <pc:sldMk cId="0" sldId="258"/>
            <ac:spMk id="4" creationId="{00000000-0000-0000-0000-000000000000}"/>
          </ac:spMkLst>
        </pc:spChg>
      </pc:sldChg>
      <pc:sldChg chg="modSp mod">
        <pc:chgData name="Raghav Mittal" userId="6a3376cea45599d8" providerId="LiveId" clId="{15978169-4917-4D65-8717-48B16FFD7362}" dt="2025-05-13T13:04:30.956" v="75" actId="20577"/>
        <pc:sldMkLst>
          <pc:docMk/>
          <pc:sldMk cId="0" sldId="259"/>
        </pc:sldMkLst>
        <pc:spChg chg="mod">
          <ac:chgData name="Raghav Mittal" userId="6a3376cea45599d8" providerId="LiveId" clId="{15978169-4917-4D65-8717-48B16FFD7362}" dt="2025-05-13T12:59:22.984" v="0"/>
          <ac:spMkLst>
            <pc:docMk/>
            <pc:sldMk cId="0" sldId="259"/>
            <ac:spMk id="4" creationId="{00000000-0000-0000-0000-000000000000}"/>
          </ac:spMkLst>
        </pc:spChg>
        <pc:spChg chg="mod">
          <ac:chgData name="Raghav Mittal" userId="6a3376cea45599d8" providerId="LiveId" clId="{15978169-4917-4D65-8717-48B16FFD7362}" dt="2025-05-13T13:04:30.956" v="75" actId="20577"/>
          <ac:spMkLst>
            <pc:docMk/>
            <pc:sldMk cId="0" sldId="259"/>
            <ac:spMk id="6" creationId="{00000000-0000-0000-0000-000000000000}"/>
          </ac:spMkLst>
        </pc:spChg>
      </pc:sldChg>
      <pc:sldChg chg="modSp mod">
        <pc:chgData name="Raghav Mittal" userId="6a3376cea45599d8" providerId="LiveId" clId="{15978169-4917-4D65-8717-48B16FFD7362}" dt="2025-05-13T13:03:19.062" v="30" actId="2710"/>
        <pc:sldMkLst>
          <pc:docMk/>
          <pc:sldMk cId="0" sldId="260"/>
        </pc:sldMkLst>
        <pc:spChg chg="mod">
          <ac:chgData name="Raghav Mittal" userId="6a3376cea45599d8" providerId="LiveId" clId="{15978169-4917-4D65-8717-48B16FFD7362}" dt="2025-05-13T13:03:19.062" v="30" actId="2710"/>
          <ac:spMkLst>
            <pc:docMk/>
            <pc:sldMk cId="0" sldId="260"/>
            <ac:spMk id="3" creationId="{00000000-0000-0000-0000-000000000000}"/>
          </ac:spMkLst>
        </pc:spChg>
        <pc:spChg chg="mod">
          <ac:chgData name="Raghav Mittal" userId="6a3376cea45599d8" providerId="LiveId" clId="{15978169-4917-4D65-8717-48B16FFD7362}" dt="2025-05-13T12:59:22.984" v="0"/>
          <ac:spMkLst>
            <pc:docMk/>
            <pc:sldMk cId="0" sldId="260"/>
            <ac:spMk id="4" creationId="{00000000-0000-0000-0000-000000000000}"/>
          </ac:spMkLst>
        </pc:spChg>
      </pc:sldChg>
      <pc:sldChg chg="modSp del">
        <pc:chgData name="Raghav Mittal" userId="6a3376cea45599d8" providerId="LiveId" clId="{15978169-4917-4D65-8717-48B16FFD7362}" dt="2025-05-13T13:17:36.384" v="190" actId="47"/>
        <pc:sldMkLst>
          <pc:docMk/>
          <pc:sldMk cId="0" sldId="261"/>
        </pc:sldMkLst>
        <pc:spChg chg="mod">
          <ac:chgData name="Raghav Mittal" userId="6a3376cea45599d8" providerId="LiveId" clId="{15978169-4917-4D65-8717-48B16FFD7362}" dt="2025-05-13T12:59:22.984" v="0"/>
          <ac:spMkLst>
            <pc:docMk/>
            <pc:sldMk cId="0" sldId="261"/>
            <ac:spMk id="4" creationId="{00000000-0000-0000-0000-000000000000}"/>
          </ac:spMkLst>
        </pc:spChg>
      </pc:sldChg>
      <pc:sldChg chg="modSp">
        <pc:chgData name="Raghav Mittal" userId="6a3376cea45599d8" providerId="LiveId" clId="{15978169-4917-4D65-8717-48B16FFD7362}" dt="2025-05-13T12:59:22.984" v="0"/>
        <pc:sldMkLst>
          <pc:docMk/>
          <pc:sldMk cId="0" sldId="262"/>
        </pc:sldMkLst>
        <pc:spChg chg="mod">
          <ac:chgData name="Raghav Mittal" userId="6a3376cea45599d8" providerId="LiveId" clId="{15978169-4917-4D65-8717-48B16FFD7362}" dt="2025-05-13T12:59:22.984" v="0"/>
          <ac:spMkLst>
            <pc:docMk/>
            <pc:sldMk cId="0" sldId="262"/>
            <ac:spMk id="4" creationId="{00000000-0000-0000-0000-000000000000}"/>
          </ac:spMkLst>
        </pc:spChg>
      </pc:sldChg>
      <pc:sldChg chg="modSp">
        <pc:chgData name="Raghav Mittal" userId="6a3376cea45599d8" providerId="LiveId" clId="{15978169-4917-4D65-8717-48B16FFD7362}" dt="2025-05-13T12:59:22.984" v="0"/>
        <pc:sldMkLst>
          <pc:docMk/>
          <pc:sldMk cId="0" sldId="263"/>
        </pc:sldMkLst>
        <pc:spChg chg="mod">
          <ac:chgData name="Raghav Mittal" userId="6a3376cea45599d8" providerId="LiveId" clId="{15978169-4917-4D65-8717-48B16FFD7362}" dt="2025-05-13T12:59:22.984" v="0"/>
          <ac:spMkLst>
            <pc:docMk/>
            <pc:sldMk cId="0" sldId="263"/>
            <ac:spMk id="4" creationId="{00000000-0000-0000-0000-000000000000}"/>
          </ac:spMkLst>
        </pc:spChg>
      </pc:sldChg>
      <pc:sldChg chg="addSp delSp modSp mod">
        <pc:chgData name="Raghav Mittal" userId="6a3376cea45599d8" providerId="LiveId" clId="{15978169-4917-4D65-8717-48B16FFD7362}" dt="2025-05-13T13:28:00.379" v="387" actId="1076"/>
        <pc:sldMkLst>
          <pc:docMk/>
          <pc:sldMk cId="0" sldId="265"/>
        </pc:sldMkLst>
        <pc:spChg chg="mod">
          <ac:chgData name="Raghav Mittal" userId="6a3376cea45599d8" providerId="LiveId" clId="{15978169-4917-4D65-8717-48B16FFD7362}" dt="2025-05-13T12:59:22.984" v="0"/>
          <ac:spMkLst>
            <pc:docMk/>
            <pc:sldMk cId="0" sldId="265"/>
            <ac:spMk id="4" creationId="{00000000-0000-0000-0000-000000000000}"/>
          </ac:spMkLst>
        </pc:spChg>
        <pc:spChg chg="del mod">
          <ac:chgData name="Raghav Mittal" userId="6a3376cea45599d8" providerId="LiveId" clId="{15978169-4917-4D65-8717-48B16FFD7362}" dt="2025-05-13T13:18:18.751" v="200"/>
          <ac:spMkLst>
            <pc:docMk/>
            <pc:sldMk cId="0" sldId="265"/>
            <ac:spMk id="7" creationId="{00000000-0000-0000-0000-000000000000}"/>
          </ac:spMkLst>
        </pc:spChg>
        <pc:spChg chg="add mod">
          <ac:chgData name="Raghav Mittal" userId="6a3376cea45599d8" providerId="LiveId" clId="{15978169-4917-4D65-8717-48B16FFD7362}" dt="2025-05-13T13:26:10.492" v="319" actId="1076"/>
          <ac:spMkLst>
            <pc:docMk/>
            <pc:sldMk cId="0" sldId="265"/>
            <ac:spMk id="14" creationId="{1AEB19F6-4CE5-836F-2A13-285606824A68}"/>
          </ac:spMkLst>
        </pc:spChg>
        <pc:spChg chg="add mod">
          <ac:chgData name="Raghav Mittal" userId="6a3376cea45599d8" providerId="LiveId" clId="{15978169-4917-4D65-8717-48B16FFD7362}" dt="2025-05-13T13:28:00.379" v="387" actId="1076"/>
          <ac:spMkLst>
            <pc:docMk/>
            <pc:sldMk cId="0" sldId="265"/>
            <ac:spMk id="16" creationId="{15ACA71D-C5B6-30E9-CA66-587A85900A03}"/>
          </ac:spMkLst>
        </pc:spChg>
        <pc:picChg chg="del">
          <ac:chgData name="Raghav Mittal" userId="6a3376cea45599d8" providerId="LiveId" clId="{15978169-4917-4D65-8717-48B16FFD7362}" dt="2025-05-13T13:18:03.781" v="194" actId="478"/>
          <ac:picMkLst>
            <pc:docMk/>
            <pc:sldMk cId="0" sldId="265"/>
            <ac:picMk id="8" creationId="{00000000-0000-0000-0000-000000000000}"/>
          </ac:picMkLst>
        </pc:picChg>
        <pc:picChg chg="add mod">
          <ac:chgData name="Raghav Mittal" userId="6a3376cea45599d8" providerId="LiveId" clId="{15978169-4917-4D65-8717-48B16FFD7362}" dt="2025-05-13T13:22:43.769" v="208" actId="1076"/>
          <ac:picMkLst>
            <pc:docMk/>
            <pc:sldMk cId="0" sldId="265"/>
            <ac:picMk id="9" creationId="{860C0662-1276-B900-A554-60E9EC3619CC}"/>
          </ac:picMkLst>
        </pc:picChg>
        <pc:picChg chg="del">
          <ac:chgData name="Raghav Mittal" userId="6a3376cea45599d8" providerId="LiveId" clId="{15978169-4917-4D65-8717-48B16FFD7362}" dt="2025-05-13T13:18:06.192" v="195" actId="478"/>
          <ac:picMkLst>
            <pc:docMk/>
            <pc:sldMk cId="0" sldId="265"/>
            <ac:picMk id="11" creationId="{00000000-0000-0000-0000-000000000000}"/>
          </ac:picMkLst>
        </pc:picChg>
        <pc:picChg chg="add mod">
          <ac:chgData name="Raghav Mittal" userId="6a3376cea45599d8" providerId="LiveId" clId="{15978169-4917-4D65-8717-48B16FFD7362}" dt="2025-05-13T13:23:48.682" v="217" actId="14100"/>
          <ac:picMkLst>
            <pc:docMk/>
            <pc:sldMk cId="0" sldId="265"/>
            <ac:picMk id="12" creationId="{5C8EADD9-AE19-3DAC-164D-B85AF5838046}"/>
          </ac:picMkLst>
        </pc:picChg>
        <pc:picChg chg="del">
          <ac:chgData name="Raghav Mittal" userId="6a3376cea45599d8" providerId="LiveId" clId="{15978169-4917-4D65-8717-48B16FFD7362}" dt="2025-05-13T13:18:08.451" v="196" actId="478"/>
          <ac:picMkLst>
            <pc:docMk/>
            <pc:sldMk cId="0" sldId="265"/>
            <ac:picMk id="13" creationId="{00000000-0000-0000-0000-000000000000}"/>
          </ac:picMkLst>
        </pc:picChg>
        <pc:picChg chg="del">
          <ac:chgData name="Raghav Mittal" userId="6a3376cea45599d8" providerId="LiveId" clId="{15978169-4917-4D65-8717-48B16FFD7362}" dt="2025-05-13T13:18:10.231" v="197" actId="478"/>
          <ac:picMkLst>
            <pc:docMk/>
            <pc:sldMk cId="0" sldId="265"/>
            <ac:picMk id="15" creationId="{00000000-0000-0000-0000-000000000000}"/>
          </ac:picMkLst>
        </pc:picChg>
      </pc:sldChg>
      <pc:sldChg chg="modSp">
        <pc:chgData name="Raghav Mittal" userId="6a3376cea45599d8" providerId="LiveId" clId="{15978169-4917-4D65-8717-48B16FFD7362}" dt="2025-05-13T12:59:22.984" v="0"/>
        <pc:sldMkLst>
          <pc:docMk/>
          <pc:sldMk cId="0" sldId="271"/>
        </pc:sldMkLst>
        <pc:spChg chg="mod">
          <ac:chgData name="Raghav Mittal" userId="6a3376cea45599d8" providerId="LiveId" clId="{15978169-4917-4D65-8717-48B16FFD7362}" dt="2025-05-13T12:59:22.984" v="0"/>
          <ac:spMkLst>
            <pc:docMk/>
            <pc:sldMk cId="0" sldId="271"/>
            <ac:spMk id="4" creationId="{00000000-0000-0000-0000-000000000000}"/>
          </ac:spMkLst>
        </pc:spChg>
      </pc:sldChg>
      <pc:sldChg chg="modSp">
        <pc:chgData name="Raghav Mittal" userId="6a3376cea45599d8" providerId="LiveId" clId="{15978169-4917-4D65-8717-48B16FFD7362}" dt="2025-05-13T12:59:22.984" v="0"/>
        <pc:sldMkLst>
          <pc:docMk/>
          <pc:sldMk cId="0" sldId="272"/>
        </pc:sldMkLst>
        <pc:spChg chg="mod">
          <ac:chgData name="Raghav Mittal" userId="6a3376cea45599d8" providerId="LiveId" clId="{15978169-4917-4D65-8717-48B16FFD7362}" dt="2025-05-13T12:59:22.984" v="0"/>
          <ac:spMkLst>
            <pc:docMk/>
            <pc:sldMk cId="0" sldId="272"/>
            <ac:spMk id="4" creationId="{00000000-0000-0000-0000-000000000000}"/>
          </ac:spMkLst>
        </pc:spChg>
      </pc:sldChg>
      <pc:sldChg chg="addSp delSp modSp mod">
        <pc:chgData name="Raghav Mittal" userId="6a3376cea45599d8" providerId="LiveId" clId="{15978169-4917-4D65-8717-48B16FFD7362}" dt="2025-05-13T17:17:39.981" v="823" actId="5793"/>
        <pc:sldMkLst>
          <pc:docMk/>
          <pc:sldMk cId="0" sldId="273"/>
        </pc:sldMkLst>
        <pc:spChg chg="add del mod">
          <ac:chgData name="Raghav Mittal" userId="6a3376cea45599d8" providerId="LiveId" clId="{15978169-4917-4D65-8717-48B16FFD7362}" dt="2025-05-13T17:16:59.448" v="813"/>
          <ac:spMkLst>
            <pc:docMk/>
            <pc:sldMk cId="0" sldId="273"/>
            <ac:spMk id="3" creationId="{184DFB50-D46F-E10F-060C-1A2763C05206}"/>
          </ac:spMkLst>
        </pc:spChg>
        <pc:spChg chg="mod">
          <ac:chgData name="Raghav Mittal" userId="6a3376cea45599d8" providerId="LiveId" clId="{15978169-4917-4D65-8717-48B16FFD7362}" dt="2025-05-13T12:59:22.984" v="0"/>
          <ac:spMkLst>
            <pc:docMk/>
            <pc:sldMk cId="0" sldId="273"/>
            <ac:spMk id="4" creationId="{00000000-0000-0000-0000-000000000000}"/>
          </ac:spMkLst>
        </pc:spChg>
        <pc:spChg chg="del mod">
          <ac:chgData name="Raghav Mittal" userId="6a3376cea45599d8" providerId="LiveId" clId="{15978169-4917-4D65-8717-48B16FFD7362}" dt="2025-05-13T17:16:50.331" v="809"/>
          <ac:spMkLst>
            <pc:docMk/>
            <pc:sldMk cId="0" sldId="273"/>
            <ac:spMk id="6" creationId="{35D581E7-11D7-7955-15D6-F0E393CCB851}"/>
          </ac:spMkLst>
        </pc:spChg>
        <pc:spChg chg="add mod">
          <ac:chgData name="Raghav Mittal" userId="6a3376cea45599d8" providerId="LiveId" clId="{15978169-4917-4D65-8717-48B16FFD7362}" dt="2025-05-13T17:17:39.981" v="823" actId="5793"/>
          <ac:spMkLst>
            <pc:docMk/>
            <pc:sldMk cId="0" sldId="273"/>
            <ac:spMk id="7" creationId="{90E228A6-5EF1-6B70-54D8-101FEE1E4E38}"/>
          </ac:spMkLst>
        </pc:spChg>
      </pc:sldChg>
      <pc:sldChg chg="modSp">
        <pc:chgData name="Raghav Mittal" userId="6a3376cea45599d8" providerId="LiveId" clId="{15978169-4917-4D65-8717-48B16FFD7362}" dt="2025-05-13T12:59:22.984" v="0"/>
        <pc:sldMkLst>
          <pc:docMk/>
          <pc:sldMk cId="0" sldId="276"/>
        </pc:sldMkLst>
        <pc:spChg chg="mod">
          <ac:chgData name="Raghav Mittal" userId="6a3376cea45599d8" providerId="LiveId" clId="{15978169-4917-4D65-8717-48B16FFD7362}" dt="2025-05-13T12:59:22.984" v="0"/>
          <ac:spMkLst>
            <pc:docMk/>
            <pc:sldMk cId="0" sldId="276"/>
            <ac:spMk id="3" creationId="{00000000-0000-0000-0000-000000000000}"/>
          </ac:spMkLst>
        </pc:spChg>
      </pc:sldChg>
      <pc:sldChg chg="del">
        <pc:chgData name="Raghav Mittal" userId="6a3376cea45599d8" providerId="LiveId" clId="{15978169-4917-4D65-8717-48B16FFD7362}" dt="2025-05-13T13:18:20.312" v="201" actId="47"/>
        <pc:sldMkLst>
          <pc:docMk/>
          <pc:sldMk cId="0" sldId="278"/>
        </pc:sldMkLst>
      </pc:sldChg>
      <pc:sldChg chg="del">
        <pc:chgData name="Raghav Mittal" userId="6a3376cea45599d8" providerId="LiveId" clId="{15978169-4917-4D65-8717-48B16FFD7362}" dt="2025-05-13T13:17:38.310" v="191" actId="47"/>
        <pc:sldMkLst>
          <pc:docMk/>
          <pc:sldMk cId="0" sldId="279"/>
        </pc:sldMkLst>
      </pc:sldChg>
      <pc:sldChg chg="del">
        <pc:chgData name="Raghav Mittal" userId="6a3376cea45599d8" providerId="LiveId" clId="{15978169-4917-4D65-8717-48B16FFD7362}" dt="2025-05-13T13:17:38.961" v="192" actId="47"/>
        <pc:sldMkLst>
          <pc:docMk/>
          <pc:sldMk cId="0" sldId="280"/>
        </pc:sldMkLst>
      </pc:sldChg>
      <pc:sldChg chg="modSp del">
        <pc:chgData name="Raghav Mittal" userId="6a3376cea45599d8" providerId="LiveId" clId="{15978169-4917-4D65-8717-48B16FFD7362}" dt="2025-05-13T13:04:44.291" v="76" actId="47"/>
        <pc:sldMkLst>
          <pc:docMk/>
          <pc:sldMk cId="0" sldId="281"/>
        </pc:sldMkLst>
        <pc:spChg chg="mod">
          <ac:chgData name="Raghav Mittal" userId="6a3376cea45599d8" providerId="LiveId" clId="{15978169-4917-4D65-8717-48B16FFD7362}" dt="2025-05-13T12:59:22.984" v="0"/>
          <ac:spMkLst>
            <pc:docMk/>
            <pc:sldMk cId="0" sldId="281"/>
            <ac:spMk id="4" creationId="{00000000-0000-0000-0000-000000000000}"/>
          </ac:spMkLst>
        </pc:spChg>
      </pc:sldChg>
      <pc:sldChg chg="del">
        <pc:chgData name="Raghav Mittal" userId="6a3376cea45599d8" providerId="LiveId" clId="{15978169-4917-4D65-8717-48B16FFD7362}" dt="2025-05-13T13:17:39.532" v="193" actId="47"/>
        <pc:sldMkLst>
          <pc:docMk/>
          <pc:sldMk cId="0" sldId="282"/>
        </pc:sldMkLst>
      </pc:sldChg>
      <pc:sldChg chg="addSp delSp modSp new del mod">
        <pc:chgData name="Raghav Mittal" userId="6a3376cea45599d8" providerId="LiveId" clId="{15978169-4917-4D65-8717-48B16FFD7362}" dt="2025-05-13T13:07:51.156" v="82" actId="47"/>
        <pc:sldMkLst>
          <pc:docMk/>
          <pc:sldMk cId="2610159434" sldId="283"/>
        </pc:sldMkLst>
        <pc:spChg chg="add del mod">
          <ac:chgData name="Raghav Mittal" userId="6a3376cea45599d8" providerId="LiveId" clId="{15978169-4917-4D65-8717-48B16FFD7362}" dt="2025-05-13T13:07:17.007" v="80"/>
          <ac:spMkLst>
            <pc:docMk/>
            <pc:sldMk cId="2610159434" sldId="283"/>
            <ac:spMk id="4" creationId="{8E6E4CA0-40D5-C08C-74C2-25ED8BE9B09B}"/>
          </ac:spMkLst>
        </pc:spChg>
      </pc:sldChg>
      <pc:sldChg chg="addSp delSp modSp add mod">
        <pc:chgData name="Raghav Mittal" userId="6a3376cea45599d8" providerId="LiveId" clId="{15978169-4917-4D65-8717-48B16FFD7362}" dt="2025-05-13T13:16:01.713" v="189" actId="20577"/>
        <pc:sldMkLst>
          <pc:docMk/>
          <pc:sldMk cId="3296065586" sldId="284"/>
        </pc:sldMkLst>
        <pc:spChg chg="mod">
          <ac:chgData name="Raghav Mittal" userId="6a3376cea45599d8" providerId="LiveId" clId="{15978169-4917-4D65-8717-48B16FFD7362}" dt="2025-05-13T13:08:23.458" v="87" actId="207"/>
          <ac:spMkLst>
            <pc:docMk/>
            <pc:sldMk cId="3296065586" sldId="284"/>
            <ac:spMk id="2" creationId="{F5869373-84A7-C8FF-BD2C-568B1B464C39}"/>
          </ac:spMkLst>
        </pc:spChg>
        <pc:spChg chg="mod">
          <ac:chgData name="Raghav Mittal" userId="6a3376cea45599d8" providerId="LiveId" clId="{15978169-4917-4D65-8717-48B16FFD7362}" dt="2025-05-13T13:12:36.485" v="135" actId="5793"/>
          <ac:spMkLst>
            <pc:docMk/>
            <pc:sldMk cId="3296065586" sldId="284"/>
            <ac:spMk id="3" creationId="{1E9C694B-D04B-F6EE-0F85-6EA90111CEA5}"/>
          </ac:spMkLst>
        </pc:spChg>
        <pc:spChg chg="add">
          <ac:chgData name="Raghav Mittal" userId="6a3376cea45599d8" providerId="LiveId" clId="{15978169-4917-4D65-8717-48B16FFD7362}" dt="2025-05-13T13:12:24.174" v="90"/>
          <ac:spMkLst>
            <pc:docMk/>
            <pc:sldMk cId="3296065586" sldId="284"/>
            <ac:spMk id="6" creationId="{AA0A3174-935B-BD0F-908A-122AB93AA488}"/>
          </ac:spMkLst>
        </pc:spChg>
        <pc:spChg chg="add">
          <ac:chgData name="Raghav Mittal" userId="6a3376cea45599d8" providerId="LiveId" clId="{15978169-4917-4D65-8717-48B16FFD7362}" dt="2025-05-13T13:12:38.133" v="136"/>
          <ac:spMkLst>
            <pc:docMk/>
            <pc:sldMk cId="3296065586" sldId="284"/>
            <ac:spMk id="7" creationId="{DBCE5A5E-1E3F-B80A-A98F-314EEB779ACF}"/>
          </ac:spMkLst>
        </pc:spChg>
        <pc:spChg chg="add mod">
          <ac:chgData name="Raghav Mittal" userId="6a3376cea45599d8" providerId="LiveId" clId="{15978169-4917-4D65-8717-48B16FFD7362}" dt="2025-05-13T13:12:42.512" v="142"/>
          <ac:spMkLst>
            <pc:docMk/>
            <pc:sldMk cId="3296065586" sldId="284"/>
            <ac:spMk id="8" creationId="{542BA662-ABE2-B460-E2AB-D17396CA6F5F}"/>
          </ac:spMkLst>
        </pc:spChg>
        <pc:spChg chg="add mod">
          <ac:chgData name="Raghav Mittal" userId="6a3376cea45599d8" providerId="LiveId" clId="{15978169-4917-4D65-8717-48B16FFD7362}" dt="2025-05-13T13:12:42.260" v="141"/>
          <ac:spMkLst>
            <pc:docMk/>
            <pc:sldMk cId="3296065586" sldId="284"/>
            <ac:spMk id="9" creationId="{CB70DD54-CA3B-D2BE-18C4-5D070C979E49}"/>
          </ac:spMkLst>
        </pc:spChg>
        <pc:spChg chg="add mod">
          <ac:chgData name="Raghav Mittal" userId="6a3376cea45599d8" providerId="LiveId" clId="{15978169-4917-4D65-8717-48B16FFD7362}" dt="2025-05-13T13:12:41.979" v="140"/>
          <ac:spMkLst>
            <pc:docMk/>
            <pc:sldMk cId="3296065586" sldId="284"/>
            <ac:spMk id="10" creationId="{1AA6B97C-6594-DD8A-E837-668ADE62FA18}"/>
          </ac:spMkLst>
        </pc:spChg>
        <pc:spChg chg="add mod">
          <ac:chgData name="Raghav Mittal" userId="6a3376cea45599d8" providerId="LiveId" clId="{15978169-4917-4D65-8717-48B16FFD7362}" dt="2025-05-13T13:12:57.309" v="144" actId="767"/>
          <ac:spMkLst>
            <pc:docMk/>
            <pc:sldMk cId="3296065586" sldId="284"/>
            <ac:spMk id="11" creationId="{08A3CC3C-3F94-49EC-7400-1DDD2345B146}"/>
          </ac:spMkLst>
        </pc:spChg>
        <pc:spChg chg="add del mod">
          <ac:chgData name="Raghav Mittal" userId="6a3376cea45599d8" providerId="LiveId" clId="{15978169-4917-4D65-8717-48B16FFD7362}" dt="2025-05-13T13:13:15.952" v="147" actId="478"/>
          <ac:spMkLst>
            <pc:docMk/>
            <pc:sldMk cId="3296065586" sldId="284"/>
            <ac:spMk id="12" creationId="{3C37AFC5-B4C8-7A05-BA06-43444BB7929B}"/>
          </ac:spMkLst>
        </pc:spChg>
        <pc:spChg chg="add del">
          <ac:chgData name="Raghav Mittal" userId="6a3376cea45599d8" providerId="LiveId" clId="{15978169-4917-4D65-8717-48B16FFD7362}" dt="2025-05-13T13:13:15.952" v="147" actId="478"/>
          <ac:spMkLst>
            <pc:docMk/>
            <pc:sldMk cId="3296065586" sldId="284"/>
            <ac:spMk id="13" creationId="{A5C5B6D8-154A-3D0D-6D4E-AE9F2A920BD0}"/>
          </ac:spMkLst>
        </pc:spChg>
        <pc:spChg chg="add mod">
          <ac:chgData name="Raghav Mittal" userId="6a3376cea45599d8" providerId="LiveId" clId="{15978169-4917-4D65-8717-48B16FFD7362}" dt="2025-05-13T13:15:23.054" v="168" actId="20577"/>
          <ac:spMkLst>
            <pc:docMk/>
            <pc:sldMk cId="3296065586" sldId="284"/>
            <ac:spMk id="14" creationId="{2694A417-1B5A-B3D8-865C-70AAB8819204}"/>
          </ac:spMkLst>
        </pc:spChg>
        <pc:spChg chg="add mod">
          <ac:chgData name="Raghav Mittal" userId="6a3376cea45599d8" providerId="LiveId" clId="{15978169-4917-4D65-8717-48B16FFD7362}" dt="2025-05-13T13:16:01.713" v="189" actId="20577"/>
          <ac:spMkLst>
            <pc:docMk/>
            <pc:sldMk cId="3296065586" sldId="284"/>
            <ac:spMk id="15" creationId="{E579202F-8C11-1236-7055-025891752CE7}"/>
          </ac:spMkLst>
        </pc:spChg>
      </pc:sldChg>
      <pc:sldChg chg="new del">
        <pc:chgData name="Raghav Mittal" userId="6a3376cea45599d8" providerId="LiveId" clId="{15978169-4917-4D65-8717-48B16FFD7362}" dt="2025-05-13T13:22:57.638" v="210" actId="680"/>
        <pc:sldMkLst>
          <pc:docMk/>
          <pc:sldMk cId="461769337" sldId="285"/>
        </pc:sldMkLst>
      </pc:sldChg>
      <pc:sldChg chg="addSp delSp modSp add mod">
        <pc:chgData name="Raghav Mittal" userId="6a3376cea45599d8" providerId="LiveId" clId="{15978169-4917-4D65-8717-48B16FFD7362}" dt="2025-05-13T13:58:16.639" v="449" actId="1076"/>
        <pc:sldMkLst>
          <pc:docMk/>
          <pc:sldMk cId="1824420994" sldId="285"/>
        </pc:sldMkLst>
        <pc:spChg chg="mod">
          <ac:chgData name="Raghav Mittal" userId="6a3376cea45599d8" providerId="LiveId" clId="{15978169-4917-4D65-8717-48B16FFD7362}" dt="2025-05-13T13:30:54.854" v="399" actId="207"/>
          <ac:spMkLst>
            <pc:docMk/>
            <pc:sldMk cId="1824420994" sldId="285"/>
            <ac:spMk id="2" creationId="{5DCF0D7C-CC82-F7F2-DA53-8E120C23A6D9}"/>
          </ac:spMkLst>
        </pc:spChg>
        <pc:spChg chg="mod">
          <ac:chgData name="Raghav Mittal" userId="6a3376cea45599d8" providerId="LiveId" clId="{15978169-4917-4D65-8717-48B16FFD7362}" dt="2025-05-13T13:31:30.773" v="400"/>
          <ac:spMkLst>
            <pc:docMk/>
            <pc:sldMk cId="1824420994" sldId="285"/>
            <ac:spMk id="6" creationId="{9BF8BEF7-104D-A0EB-5F63-329F8C1BD5B5}"/>
          </ac:spMkLst>
        </pc:spChg>
        <pc:spChg chg="add mod">
          <ac:chgData name="Raghav Mittal" userId="6a3376cea45599d8" providerId="LiveId" clId="{15978169-4917-4D65-8717-48B16FFD7362}" dt="2025-05-13T13:58:16.639" v="449" actId="1076"/>
          <ac:spMkLst>
            <pc:docMk/>
            <pc:sldMk cId="1824420994" sldId="285"/>
            <ac:spMk id="8" creationId="{ABDDAAAC-D348-6DCF-4C62-C40B4E8221F7}"/>
          </ac:spMkLst>
        </pc:spChg>
        <pc:spChg chg="del mod">
          <ac:chgData name="Raghav Mittal" userId="6a3376cea45599d8" providerId="LiveId" clId="{15978169-4917-4D65-8717-48B16FFD7362}" dt="2025-05-13T13:29:18.826" v="395"/>
          <ac:spMkLst>
            <pc:docMk/>
            <pc:sldMk cId="1824420994" sldId="285"/>
            <ac:spMk id="14" creationId="{32D880DA-5717-16F2-17A2-4A808D0E80ED}"/>
          </ac:spMkLst>
        </pc:spChg>
        <pc:spChg chg="del mod">
          <ac:chgData name="Raghav Mittal" userId="6a3376cea45599d8" providerId="LiveId" clId="{15978169-4917-4D65-8717-48B16FFD7362}" dt="2025-05-13T13:29:18.827" v="397"/>
          <ac:spMkLst>
            <pc:docMk/>
            <pc:sldMk cId="1824420994" sldId="285"/>
            <ac:spMk id="16" creationId="{8558BB16-A1F8-E8AA-D853-8BA7BADA5B48}"/>
          </ac:spMkLst>
        </pc:spChg>
        <pc:picChg chg="add mod">
          <ac:chgData name="Raghav Mittal" userId="6a3376cea45599d8" providerId="LiveId" clId="{15978169-4917-4D65-8717-48B16FFD7362}" dt="2025-05-13T13:54:49.714" v="404" actId="1076"/>
          <ac:picMkLst>
            <pc:docMk/>
            <pc:sldMk cId="1824420994" sldId="285"/>
            <ac:picMk id="7" creationId="{0CA70986-354B-1174-C336-83FFB2211C0B}"/>
          </ac:picMkLst>
        </pc:picChg>
        <pc:picChg chg="del">
          <ac:chgData name="Raghav Mittal" userId="6a3376cea45599d8" providerId="LiveId" clId="{15978169-4917-4D65-8717-48B16FFD7362}" dt="2025-05-13T13:29:07.747" v="390" actId="478"/>
          <ac:picMkLst>
            <pc:docMk/>
            <pc:sldMk cId="1824420994" sldId="285"/>
            <ac:picMk id="9" creationId="{1F23B729-8529-ECF0-8D7A-E14D2EF91828}"/>
          </ac:picMkLst>
        </pc:picChg>
        <pc:picChg chg="del">
          <ac:chgData name="Raghav Mittal" userId="6a3376cea45599d8" providerId="LiveId" clId="{15978169-4917-4D65-8717-48B16FFD7362}" dt="2025-05-13T13:29:05.927" v="389" actId="478"/>
          <ac:picMkLst>
            <pc:docMk/>
            <pc:sldMk cId="1824420994" sldId="285"/>
            <ac:picMk id="12" creationId="{B084C59B-F6A1-4B41-C3AF-8AD9B5D6C5F4}"/>
          </ac:picMkLst>
        </pc:picChg>
      </pc:sldChg>
      <pc:sldChg chg="addSp delSp modSp add mod">
        <pc:chgData name="Raghav Mittal" userId="6a3376cea45599d8" providerId="LiveId" clId="{15978169-4917-4D65-8717-48B16FFD7362}" dt="2025-05-13T13:58:06.995" v="448" actId="1076"/>
        <pc:sldMkLst>
          <pc:docMk/>
          <pc:sldMk cId="2312407694" sldId="286"/>
        </pc:sldMkLst>
        <pc:spChg chg="mod">
          <ac:chgData name="Raghav Mittal" userId="6a3376cea45599d8" providerId="LiveId" clId="{15978169-4917-4D65-8717-48B16FFD7362}" dt="2025-05-13T13:56:47.197" v="425" actId="207"/>
          <ac:spMkLst>
            <pc:docMk/>
            <pc:sldMk cId="2312407694" sldId="286"/>
            <ac:spMk id="2" creationId="{C8388B3B-7108-E627-A74D-8419A42CE0DF}"/>
          </ac:spMkLst>
        </pc:spChg>
        <pc:spChg chg="del mod">
          <ac:chgData name="Raghav Mittal" userId="6a3376cea45599d8" providerId="LiveId" clId="{15978169-4917-4D65-8717-48B16FFD7362}" dt="2025-05-13T13:56:48.181" v="429"/>
          <ac:spMkLst>
            <pc:docMk/>
            <pc:sldMk cId="2312407694" sldId="286"/>
            <ac:spMk id="6" creationId="{BDC016CA-6711-06C1-75C5-590B16B4C8B6}"/>
          </ac:spMkLst>
        </pc:spChg>
        <pc:spChg chg="del mod">
          <ac:chgData name="Raghav Mittal" userId="6a3376cea45599d8" providerId="LiveId" clId="{15978169-4917-4D65-8717-48B16FFD7362}" dt="2025-05-13T13:56:48.181" v="427"/>
          <ac:spMkLst>
            <pc:docMk/>
            <pc:sldMk cId="2312407694" sldId="286"/>
            <ac:spMk id="8" creationId="{C824E85F-1E2C-323D-2E8D-E09BD8256633}"/>
          </ac:spMkLst>
        </pc:spChg>
        <pc:spChg chg="add mod">
          <ac:chgData name="Raghav Mittal" userId="6a3376cea45599d8" providerId="LiveId" clId="{15978169-4917-4D65-8717-48B16FFD7362}" dt="2025-05-13T13:58:06.995" v="448" actId="1076"/>
          <ac:spMkLst>
            <pc:docMk/>
            <pc:sldMk cId="2312407694" sldId="286"/>
            <ac:spMk id="10" creationId="{562C641F-9E2E-35E6-3DE1-67CD251253C8}"/>
          </ac:spMkLst>
        </pc:spChg>
        <pc:picChg chg="del">
          <ac:chgData name="Raghav Mittal" userId="6a3376cea45599d8" providerId="LiveId" clId="{15978169-4917-4D65-8717-48B16FFD7362}" dt="2025-05-13T13:56:09.612" v="419" actId="478"/>
          <ac:picMkLst>
            <pc:docMk/>
            <pc:sldMk cId="2312407694" sldId="286"/>
            <ac:picMk id="7" creationId="{6821E394-557E-B03A-6A46-D75D77BF391F}"/>
          </ac:picMkLst>
        </pc:picChg>
        <pc:picChg chg="add mod">
          <ac:chgData name="Raghav Mittal" userId="6a3376cea45599d8" providerId="LiveId" clId="{15978169-4917-4D65-8717-48B16FFD7362}" dt="2025-05-13T13:57:13.248" v="433" actId="1076"/>
          <ac:picMkLst>
            <pc:docMk/>
            <pc:sldMk cId="2312407694" sldId="286"/>
            <ac:picMk id="9" creationId="{B2F8BCEC-8179-8E44-EA0C-BCC18EC80B50}"/>
          </ac:picMkLst>
        </pc:picChg>
      </pc:sldChg>
      <pc:sldChg chg="addSp delSp modSp add mod">
        <pc:chgData name="Raghav Mittal" userId="6a3376cea45599d8" providerId="LiveId" clId="{15978169-4917-4D65-8717-48B16FFD7362}" dt="2025-05-13T14:01:43.907" v="486" actId="1076"/>
        <pc:sldMkLst>
          <pc:docMk/>
          <pc:sldMk cId="594787875" sldId="287"/>
        </pc:sldMkLst>
        <pc:spChg chg="del mod">
          <ac:chgData name="Raghav Mittal" userId="6a3376cea45599d8" providerId="LiveId" clId="{15978169-4917-4D65-8717-48B16FFD7362}" dt="2025-05-13T14:00:35.993" v="470"/>
          <ac:spMkLst>
            <pc:docMk/>
            <pc:sldMk cId="594787875" sldId="287"/>
            <ac:spMk id="10" creationId="{A13D3954-D2B5-92BD-D726-31D839EEE99F}"/>
          </ac:spMkLst>
        </pc:spChg>
        <pc:spChg chg="add mod">
          <ac:chgData name="Raghav Mittal" userId="6a3376cea45599d8" providerId="LiveId" clId="{15978169-4917-4D65-8717-48B16FFD7362}" dt="2025-05-13T14:01:43.907" v="486" actId="1076"/>
          <ac:spMkLst>
            <pc:docMk/>
            <pc:sldMk cId="594787875" sldId="287"/>
            <ac:spMk id="11" creationId="{5ED0B405-D74C-54BB-9FFE-CC2BF235A477}"/>
          </ac:spMkLst>
        </pc:spChg>
        <pc:picChg chg="add mod">
          <ac:chgData name="Raghav Mittal" userId="6a3376cea45599d8" providerId="LiveId" clId="{15978169-4917-4D65-8717-48B16FFD7362}" dt="2025-05-13T13:59:02.068" v="456" actId="931"/>
          <ac:picMkLst>
            <pc:docMk/>
            <pc:sldMk cId="594787875" sldId="287"/>
            <ac:picMk id="6" creationId="{8B110716-2D3A-AFE9-46AF-8BBAFCD68A0E}"/>
          </ac:picMkLst>
        </pc:picChg>
        <pc:picChg chg="add del mod">
          <ac:chgData name="Raghav Mittal" userId="6a3376cea45599d8" providerId="LiveId" clId="{15978169-4917-4D65-8717-48B16FFD7362}" dt="2025-05-13T13:59:23.892" v="462" actId="478"/>
          <ac:picMkLst>
            <pc:docMk/>
            <pc:sldMk cId="594787875" sldId="287"/>
            <ac:picMk id="8" creationId="{0770C890-00E2-E706-7B6D-EF8B4D05297B}"/>
          </ac:picMkLst>
        </pc:picChg>
        <pc:picChg chg="del">
          <ac:chgData name="Raghav Mittal" userId="6a3376cea45599d8" providerId="LiveId" clId="{15978169-4917-4D65-8717-48B16FFD7362}" dt="2025-05-13T13:58:45.645" v="451" actId="478"/>
          <ac:picMkLst>
            <pc:docMk/>
            <pc:sldMk cId="594787875" sldId="287"/>
            <ac:picMk id="9" creationId="{D6008922-9037-C109-1D89-756F6E34D559}"/>
          </ac:picMkLst>
        </pc:picChg>
        <pc:picChg chg="add mod">
          <ac:chgData name="Raghav Mittal" userId="6a3376cea45599d8" providerId="LiveId" clId="{15978169-4917-4D65-8717-48B16FFD7362}" dt="2025-05-13T14:00:35.302" v="468" actId="14100"/>
          <ac:picMkLst>
            <pc:docMk/>
            <pc:sldMk cId="594787875" sldId="287"/>
            <ac:picMk id="2050" creationId="{4B25EA8B-6234-1500-E0DB-62C66700330A}"/>
          </ac:picMkLst>
        </pc:picChg>
      </pc:sldChg>
      <pc:sldChg chg="addSp delSp modSp add mod">
        <pc:chgData name="Raghav Mittal" userId="6a3376cea45599d8" providerId="LiveId" clId="{15978169-4917-4D65-8717-48B16FFD7362}" dt="2025-05-13T14:59:17.121" v="662" actId="1076"/>
        <pc:sldMkLst>
          <pc:docMk/>
          <pc:sldMk cId="71122914" sldId="288"/>
        </pc:sldMkLst>
        <pc:spChg chg="mod">
          <ac:chgData name="Raghav Mittal" userId="6a3376cea45599d8" providerId="LiveId" clId="{15978169-4917-4D65-8717-48B16FFD7362}" dt="2025-05-13T14:03:39.707" v="492" actId="207"/>
          <ac:spMkLst>
            <pc:docMk/>
            <pc:sldMk cId="71122914" sldId="288"/>
            <ac:spMk id="2" creationId="{A286D4EF-D822-F343-43F1-51DC9E75EF3C}"/>
          </ac:spMkLst>
        </pc:spChg>
        <pc:spChg chg="add del mod">
          <ac:chgData name="Raghav Mittal" userId="6a3376cea45599d8" providerId="LiveId" clId="{15978169-4917-4D65-8717-48B16FFD7362}" dt="2025-05-13T14:59:09.647" v="661"/>
          <ac:spMkLst>
            <pc:docMk/>
            <pc:sldMk cId="71122914" sldId="288"/>
            <ac:spMk id="3" creationId="{6308FD83-0DAD-D437-ED1C-93B41BBCE962}"/>
          </ac:spMkLst>
        </pc:spChg>
        <pc:spChg chg="add mod">
          <ac:chgData name="Raghav Mittal" userId="6a3376cea45599d8" providerId="LiveId" clId="{15978169-4917-4D65-8717-48B16FFD7362}" dt="2025-05-13T14:59:17.121" v="662" actId="1076"/>
          <ac:spMkLst>
            <pc:docMk/>
            <pc:sldMk cId="71122914" sldId="288"/>
            <ac:spMk id="7" creationId="{59A23974-D90E-70ED-1CD9-5B3CDC6D0CA9}"/>
          </ac:spMkLst>
        </pc:spChg>
        <pc:spChg chg="del mod">
          <ac:chgData name="Raghav Mittal" userId="6a3376cea45599d8" providerId="LiveId" clId="{15978169-4917-4D65-8717-48B16FFD7362}" dt="2025-05-13T14:03:40.511" v="494"/>
          <ac:spMkLst>
            <pc:docMk/>
            <pc:sldMk cId="71122914" sldId="288"/>
            <ac:spMk id="11" creationId="{DB07F3BB-7E64-AA03-9AA7-E7ECFA96668F}"/>
          </ac:spMkLst>
        </pc:spChg>
        <pc:picChg chg="add del mod">
          <ac:chgData name="Raghav Mittal" userId="6a3376cea45599d8" providerId="LiveId" clId="{15978169-4917-4D65-8717-48B16FFD7362}" dt="2025-05-13T14:41:54.806" v="508" actId="478"/>
          <ac:picMkLst>
            <pc:docMk/>
            <pc:sldMk cId="71122914" sldId="288"/>
            <ac:picMk id="6" creationId="{9C925B41-4AD0-EF93-D1BD-45CAB4BE03E2}"/>
          </ac:picMkLst>
        </pc:picChg>
        <pc:picChg chg="del">
          <ac:chgData name="Raghav Mittal" userId="6a3376cea45599d8" providerId="LiveId" clId="{15978169-4917-4D65-8717-48B16FFD7362}" dt="2025-05-13T14:03:25.213" v="488" actId="478"/>
          <ac:picMkLst>
            <pc:docMk/>
            <pc:sldMk cId="71122914" sldId="288"/>
            <ac:picMk id="2050" creationId="{04A9FB49-7DE2-3599-8AF9-70114B2BDD89}"/>
          </ac:picMkLst>
        </pc:picChg>
      </pc:sldChg>
      <pc:sldChg chg="new del">
        <pc:chgData name="Raghav Mittal" userId="6a3376cea45599d8" providerId="LiveId" clId="{15978169-4917-4D65-8717-48B16FFD7362}" dt="2025-05-13T13:59:05.463" v="458" actId="680"/>
        <pc:sldMkLst>
          <pc:docMk/>
          <pc:sldMk cId="3672679105" sldId="288"/>
        </pc:sldMkLst>
      </pc:sldChg>
      <pc:sldChg chg="addSp delSp modSp add mod">
        <pc:chgData name="Raghav Mittal" userId="6a3376cea45599d8" providerId="LiveId" clId="{15978169-4917-4D65-8717-48B16FFD7362}" dt="2025-05-13T15:00:50.716" v="669" actId="14100"/>
        <pc:sldMkLst>
          <pc:docMk/>
          <pc:sldMk cId="611773647" sldId="289"/>
        </pc:sldMkLst>
        <pc:spChg chg="mod">
          <ac:chgData name="Raghav Mittal" userId="6a3376cea45599d8" providerId="LiveId" clId="{15978169-4917-4D65-8717-48B16FFD7362}" dt="2025-05-13T15:00:50.716" v="669" actId="14100"/>
          <ac:spMkLst>
            <pc:docMk/>
            <pc:sldMk cId="611773647" sldId="289"/>
            <ac:spMk id="2" creationId="{1BB41FA2-CB70-E78B-DFD4-6E982F0B5642}"/>
          </ac:spMkLst>
        </pc:spChg>
        <pc:spChg chg="del mod">
          <ac:chgData name="Raghav Mittal" userId="6a3376cea45599d8" providerId="LiveId" clId="{15978169-4917-4D65-8717-48B16FFD7362}" dt="2025-05-13T14:41:05.780" v="507"/>
          <ac:spMkLst>
            <pc:docMk/>
            <pc:sldMk cId="611773647" sldId="289"/>
            <ac:spMk id="3" creationId="{E5E3E03B-B5D1-65C4-D159-1E0871435658}"/>
          </ac:spMkLst>
        </pc:spChg>
        <pc:spChg chg="add mod">
          <ac:chgData name="Raghav Mittal" userId="6a3376cea45599d8" providerId="LiveId" clId="{15978169-4917-4D65-8717-48B16FFD7362}" dt="2025-05-13T14:56:03.954" v="650" actId="255"/>
          <ac:spMkLst>
            <pc:docMk/>
            <pc:sldMk cId="611773647" sldId="289"/>
            <ac:spMk id="7" creationId="{341D41C8-D539-400D-7071-4D88428F0ABD}"/>
          </ac:spMkLst>
        </pc:spChg>
        <pc:picChg chg="mod">
          <ac:chgData name="Raghav Mittal" userId="6a3376cea45599d8" providerId="LiveId" clId="{15978169-4917-4D65-8717-48B16FFD7362}" dt="2025-05-13T14:54:09.417" v="531" actId="1076"/>
          <ac:picMkLst>
            <pc:docMk/>
            <pc:sldMk cId="611773647" sldId="289"/>
            <ac:picMk id="6" creationId="{66618947-610D-C0F5-7087-A85D1F677135}"/>
          </ac:picMkLst>
        </pc:picChg>
      </pc:sldChg>
      <pc:sldChg chg="addSp delSp modSp add mod ord">
        <pc:chgData name="Raghav Mittal" userId="6a3376cea45599d8" providerId="LiveId" clId="{15978169-4917-4D65-8717-48B16FFD7362}" dt="2025-05-13T15:00:10.821" v="666" actId="207"/>
        <pc:sldMkLst>
          <pc:docMk/>
          <pc:sldMk cId="3528938128" sldId="290"/>
        </pc:sldMkLst>
        <pc:spChg chg="mod">
          <ac:chgData name="Raghav Mittal" userId="6a3376cea45599d8" providerId="LiveId" clId="{15978169-4917-4D65-8717-48B16FFD7362}" dt="2025-05-13T15:00:10.821" v="666" actId="207"/>
          <ac:spMkLst>
            <pc:docMk/>
            <pc:sldMk cId="3528938128" sldId="290"/>
            <ac:spMk id="2" creationId="{4A3B6FCC-971B-D7D5-3020-A0852BB9327E}"/>
          </ac:spMkLst>
        </pc:spChg>
        <pc:spChg chg="add mod">
          <ac:chgData name="Raghav Mittal" userId="6a3376cea45599d8" providerId="LiveId" clId="{15978169-4917-4D65-8717-48B16FFD7362}" dt="2025-05-13T14:53:31.925" v="530" actId="255"/>
          <ac:spMkLst>
            <pc:docMk/>
            <pc:sldMk cId="3528938128" sldId="290"/>
            <ac:spMk id="8" creationId="{95715D28-C5CD-32D0-B75C-8F1D607D8530}"/>
          </ac:spMkLst>
        </pc:spChg>
        <pc:picChg chg="del">
          <ac:chgData name="Raghav Mittal" userId="6a3376cea45599d8" providerId="LiveId" clId="{15978169-4917-4D65-8717-48B16FFD7362}" dt="2025-05-13T14:49:54.052" v="510" actId="478"/>
          <ac:picMkLst>
            <pc:docMk/>
            <pc:sldMk cId="3528938128" sldId="290"/>
            <ac:picMk id="6" creationId="{6923D3E1-FCA1-F6F4-27E7-7BBB048B3471}"/>
          </ac:picMkLst>
        </pc:picChg>
        <pc:picChg chg="add mod">
          <ac:chgData name="Raghav Mittal" userId="6a3376cea45599d8" providerId="LiveId" clId="{15978169-4917-4D65-8717-48B16FFD7362}" dt="2025-05-13T14:51:29.539" v="515" actId="14100"/>
          <ac:picMkLst>
            <pc:docMk/>
            <pc:sldMk cId="3528938128" sldId="290"/>
            <ac:picMk id="7" creationId="{08976256-D5FA-97DB-3097-8B11CA1DD4FB}"/>
          </ac:picMkLst>
        </pc:picChg>
      </pc:sldChg>
      <pc:sldChg chg="addSp delSp modSp add mod ord">
        <pc:chgData name="Raghav Mittal" userId="6a3376cea45599d8" providerId="LiveId" clId="{15978169-4917-4D65-8717-48B16FFD7362}" dt="2025-05-13T17:12:33.754" v="684"/>
        <pc:sldMkLst>
          <pc:docMk/>
          <pc:sldMk cId="1985261086" sldId="291"/>
        </pc:sldMkLst>
        <pc:spChg chg="mod">
          <ac:chgData name="Raghav Mittal" userId="6a3376cea45599d8" providerId="LiveId" clId="{15978169-4917-4D65-8717-48B16FFD7362}" dt="2025-05-13T17:01:09.930" v="672" actId="207"/>
          <ac:spMkLst>
            <pc:docMk/>
            <pc:sldMk cId="1985261086" sldId="291"/>
            <ac:spMk id="2" creationId="{3DF319C4-1A94-6DE0-628C-3CF4CC4A8C0E}"/>
          </ac:spMkLst>
        </pc:spChg>
        <pc:spChg chg="del mod">
          <ac:chgData name="Raghav Mittal" userId="6a3376cea45599d8" providerId="LiveId" clId="{15978169-4917-4D65-8717-48B16FFD7362}" dt="2025-05-13T17:11:50.868" v="681"/>
          <ac:spMkLst>
            <pc:docMk/>
            <pc:sldMk cId="1985261086" sldId="291"/>
            <ac:spMk id="3" creationId="{EEDB579F-6F12-4A8D-9496-FE69C64C9B16}"/>
          </ac:spMkLst>
        </pc:spChg>
        <pc:spChg chg="add mod">
          <ac:chgData name="Raghav Mittal" userId="6a3376cea45599d8" providerId="LiveId" clId="{15978169-4917-4D65-8717-48B16FFD7362}" dt="2025-05-13T17:11:58.781" v="682" actId="1076"/>
          <ac:spMkLst>
            <pc:docMk/>
            <pc:sldMk cId="1985261086" sldId="291"/>
            <ac:spMk id="6" creationId="{31CF46A1-1665-1B1C-AA1F-5779D7A3BAD5}"/>
          </ac:spMkLst>
        </pc:spChg>
      </pc:sldChg>
      <pc:sldChg chg="modSp add mod ord">
        <pc:chgData name="Raghav Mittal" userId="6a3376cea45599d8" providerId="LiveId" clId="{15978169-4917-4D65-8717-48B16FFD7362}" dt="2025-05-13T17:17:50.014" v="825"/>
        <pc:sldMkLst>
          <pc:docMk/>
          <pc:sldMk cId="2344914744" sldId="292"/>
        </pc:sldMkLst>
        <pc:spChg chg="mod">
          <ac:chgData name="Raghav Mittal" userId="6a3376cea45599d8" providerId="LiveId" clId="{15978169-4917-4D65-8717-48B16FFD7362}" dt="2025-05-13T17:16:30.889" v="805" actId="5793"/>
          <ac:spMkLst>
            <pc:docMk/>
            <pc:sldMk cId="2344914744" sldId="292"/>
            <ac:spMk id="6" creationId="{B9F674D0-8AAB-82F5-C66A-926F1F182377}"/>
          </ac:spMkLst>
        </pc:spChg>
      </pc:sldChg>
      <pc:sldMasterChg chg="modSp modSldLayout">
        <pc:chgData name="Raghav Mittal" userId="6a3376cea45599d8" providerId="LiveId" clId="{15978169-4917-4D65-8717-48B16FFD7362}" dt="2025-05-13T12:59:22.984" v="0"/>
        <pc:sldMasterMkLst>
          <pc:docMk/>
          <pc:sldMasterMk cId="0" sldId="2147483648"/>
        </pc:sldMasterMkLst>
        <pc:spChg chg="mod">
          <ac:chgData name="Raghav Mittal" userId="6a3376cea45599d8" providerId="LiveId" clId="{15978169-4917-4D65-8717-48B16FFD7362}" dt="2025-05-13T12:59:22.984" v="0"/>
          <ac:spMkLst>
            <pc:docMk/>
            <pc:sldMasterMk cId="0" sldId="2147483648"/>
            <ac:spMk id="4" creationId="{00000000-0000-0000-0000-000000000000}"/>
          </ac:spMkLst>
        </pc:spChg>
        <pc:sldLayoutChg chg="modSp">
          <pc:chgData name="Raghav Mittal" userId="6a3376cea45599d8" providerId="LiveId" clId="{15978169-4917-4D65-8717-48B16FFD7362}" dt="2025-05-13T12:59:22.984" v="0"/>
          <pc:sldLayoutMkLst>
            <pc:docMk/>
            <pc:sldMasterMk cId="0" sldId="2147483648"/>
            <pc:sldLayoutMk cId="0" sldId="2147483661"/>
          </pc:sldLayoutMkLst>
          <pc:spChg chg="mod">
            <ac:chgData name="Raghav Mittal" userId="6a3376cea45599d8" providerId="LiveId" clId="{15978169-4917-4D65-8717-48B16FFD7362}" dt="2025-05-13T12:59:22.984" v="0"/>
            <ac:spMkLst>
              <pc:docMk/>
              <pc:sldMasterMk cId="0" sldId="2147483648"/>
              <pc:sldLayoutMk cId="0" sldId="2147483661"/>
              <ac:spMk id="4" creationId="{00000000-0000-0000-0000-000000000000}"/>
            </ac:spMkLst>
          </pc:spChg>
        </pc:sldLayoutChg>
        <pc:sldLayoutChg chg="modSp">
          <pc:chgData name="Raghav Mittal" userId="6a3376cea45599d8" providerId="LiveId" clId="{15978169-4917-4D65-8717-48B16FFD7362}" dt="2025-05-13T12:59:22.984" v="0"/>
          <pc:sldLayoutMkLst>
            <pc:docMk/>
            <pc:sldMasterMk cId="0" sldId="2147483648"/>
            <pc:sldLayoutMk cId="0" sldId="2147483662"/>
          </pc:sldLayoutMkLst>
          <pc:spChg chg="mod">
            <ac:chgData name="Raghav Mittal" userId="6a3376cea45599d8" providerId="LiveId" clId="{15978169-4917-4D65-8717-48B16FFD7362}" dt="2025-05-13T12:59:22.984" v="0"/>
            <ac:spMkLst>
              <pc:docMk/>
              <pc:sldMasterMk cId="0" sldId="2147483648"/>
              <pc:sldLayoutMk cId="0" sldId="2147483662"/>
              <ac:spMk id="4" creationId="{00000000-0000-0000-0000-000000000000}"/>
            </ac:spMkLst>
          </pc:spChg>
        </pc:sldLayoutChg>
        <pc:sldLayoutChg chg="modSp">
          <pc:chgData name="Raghav Mittal" userId="6a3376cea45599d8" providerId="LiveId" clId="{15978169-4917-4D65-8717-48B16FFD7362}" dt="2025-05-13T12:59:22.984" v="0"/>
          <pc:sldLayoutMkLst>
            <pc:docMk/>
            <pc:sldMasterMk cId="0" sldId="2147483648"/>
            <pc:sldLayoutMk cId="0" sldId="2147483663"/>
          </pc:sldLayoutMkLst>
          <pc:spChg chg="mod">
            <ac:chgData name="Raghav Mittal" userId="6a3376cea45599d8" providerId="LiveId" clId="{15978169-4917-4D65-8717-48B16FFD7362}" dt="2025-05-13T12:59:22.984" v="0"/>
            <ac:spMkLst>
              <pc:docMk/>
              <pc:sldMasterMk cId="0" sldId="2147483648"/>
              <pc:sldLayoutMk cId="0" sldId="2147483663"/>
              <ac:spMk id="5" creationId="{00000000-0000-0000-0000-000000000000}"/>
            </ac:spMkLst>
          </pc:spChg>
        </pc:sldLayoutChg>
        <pc:sldLayoutChg chg="modSp">
          <pc:chgData name="Raghav Mittal" userId="6a3376cea45599d8" providerId="LiveId" clId="{15978169-4917-4D65-8717-48B16FFD7362}" dt="2025-05-13T12:59:22.984" v="0"/>
          <pc:sldLayoutMkLst>
            <pc:docMk/>
            <pc:sldMasterMk cId="0" sldId="2147483648"/>
            <pc:sldLayoutMk cId="0" sldId="2147483664"/>
          </pc:sldLayoutMkLst>
          <pc:spChg chg="mod">
            <ac:chgData name="Raghav Mittal" userId="6a3376cea45599d8" providerId="LiveId" clId="{15978169-4917-4D65-8717-48B16FFD7362}" dt="2025-05-13T12:59:22.984" v="0"/>
            <ac:spMkLst>
              <pc:docMk/>
              <pc:sldMasterMk cId="0" sldId="2147483648"/>
              <pc:sldLayoutMk cId="0" sldId="2147483664"/>
              <ac:spMk id="3" creationId="{00000000-0000-0000-0000-000000000000}"/>
            </ac:spMkLst>
          </pc:spChg>
        </pc:sldLayoutChg>
        <pc:sldLayoutChg chg="modSp">
          <pc:chgData name="Raghav Mittal" userId="6a3376cea45599d8" providerId="LiveId" clId="{15978169-4917-4D65-8717-48B16FFD7362}" dt="2025-05-13T12:59:22.984" v="0"/>
          <pc:sldLayoutMkLst>
            <pc:docMk/>
            <pc:sldMasterMk cId="0" sldId="2147483648"/>
            <pc:sldLayoutMk cId="0" sldId="2147483665"/>
          </pc:sldLayoutMkLst>
          <pc:spChg chg="mod">
            <ac:chgData name="Raghav Mittal" userId="6a3376cea45599d8" providerId="LiveId" clId="{15978169-4917-4D65-8717-48B16FFD7362}" dt="2025-05-13T12:59:22.984" v="0"/>
            <ac:spMkLst>
              <pc:docMk/>
              <pc:sldMasterMk cId="0" sldId="2147483648"/>
              <pc:sldLayoutMk cId="0" sldId="2147483665"/>
              <ac:spMk id="2"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001F5F"/>
                </a:solidFill>
                <a:latin typeface="Ebrima"/>
                <a:cs typeface="Ebrima"/>
              </a:defRPr>
            </a:lvl1pPr>
          </a:lstStyle>
          <a:p>
            <a:pPr marL="12700">
              <a:lnSpc>
                <a:spcPct val="100000"/>
              </a:lnSpc>
              <a:spcBef>
                <a:spcPts val="170"/>
              </a:spcBef>
            </a:pPr>
            <a:r>
              <a:rPr spc="-10" dirty="0"/>
              <a:t>Minor Project (18B19CI691) </a:t>
            </a:r>
            <a:r>
              <a:rPr lang="en-IN" spc="-10" dirty="0"/>
              <a:t>End</a:t>
            </a:r>
            <a:r>
              <a:rPr spc="-10" dirty="0"/>
              <a:t>-Term Evaluation </a:t>
            </a:r>
            <a:r>
              <a:rPr dirty="0"/>
              <a:t>| </a:t>
            </a:r>
            <a:r>
              <a:rPr spc="-10" dirty="0"/>
              <a:t>Department </a:t>
            </a:r>
            <a:r>
              <a:rPr spc="-5" dirty="0"/>
              <a:t>of </a:t>
            </a:r>
            <a:r>
              <a:rPr spc="-10" dirty="0"/>
              <a:t>CSE </a:t>
            </a:r>
            <a:r>
              <a:rPr dirty="0"/>
              <a:t>&amp; </a:t>
            </a:r>
            <a:r>
              <a:rPr spc="-5" dirty="0"/>
              <a:t>IT </a:t>
            </a:r>
            <a:r>
              <a:rPr dirty="0"/>
              <a:t>|</a:t>
            </a:r>
            <a:r>
              <a:rPr spc="-10" dirty="0"/>
              <a:t> 2025</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5/14/2025</a:t>
            </a:fld>
            <a:endParaRPr lang="en-US"/>
          </a:p>
        </p:txBody>
      </p:sp>
      <p:sp>
        <p:nvSpPr>
          <p:cNvPr id="6" name="Holder 6"/>
          <p:cNvSpPr>
            <a:spLocks noGrp="1"/>
          </p:cNvSpPr>
          <p:nvPr>
            <p:ph type="sldNum" sz="quarter" idx="7"/>
          </p:nvPr>
        </p:nvSpPr>
        <p:spPr/>
        <p:txBody>
          <a:bodyPr lIns="0" tIns="0" rIns="0" bIns="0"/>
          <a:lstStyle>
            <a:lvl1pPr>
              <a:defRPr sz="900" b="0" i="0">
                <a:solidFill>
                  <a:srgbClr val="005392"/>
                </a:solidFill>
                <a:latin typeface="Ebrima"/>
                <a:cs typeface="Ebrima"/>
              </a:defRPr>
            </a:lvl1pPr>
          </a:lstStyle>
          <a:p>
            <a:pPr marL="38100">
              <a:lnSpc>
                <a:spcPct val="100000"/>
              </a:lnSpc>
              <a:spcBef>
                <a:spcPts val="170"/>
              </a:spcBef>
            </a:pPr>
            <a:fld id="{81D60167-4931-47E6-BA6A-407CBD079E47}" type="slidenum">
              <a:rPr dirty="0"/>
              <a:pPr marL="38100">
                <a:lnSpc>
                  <a:spcPct val="100000"/>
                </a:lnSpc>
                <a:spcBef>
                  <a:spcPts val="170"/>
                </a:spcBef>
              </a:pPr>
              <a:t>‹#›</a:t>
            </a:fld>
            <a:r>
              <a:rPr dirty="0"/>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001F5F"/>
                </a:solidFill>
                <a:latin typeface="Ebrima"/>
                <a:cs typeface="Ebrima"/>
              </a:defRPr>
            </a:lvl1pPr>
          </a:lstStyle>
          <a:p>
            <a:pPr marL="12700">
              <a:lnSpc>
                <a:spcPct val="100000"/>
              </a:lnSpc>
              <a:spcBef>
                <a:spcPts val="170"/>
              </a:spcBef>
            </a:pPr>
            <a:r>
              <a:rPr spc="-10" dirty="0"/>
              <a:t>Minor Project (18B19CI691) </a:t>
            </a:r>
            <a:r>
              <a:rPr lang="en-IN" spc="-10" dirty="0"/>
              <a:t>End</a:t>
            </a:r>
            <a:r>
              <a:rPr spc="-10" dirty="0"/>
              <a:t>-Term Evaluation </a:t>
            </a:r>
            <a:r>
              <a:rPr dirty="0"/>
              <a:t>| </a:t>
            </a:r>
            <a:r>
              <a:rPr spc="-10" dirty="0"/>
              <a:t>Department </a:t>
            </a:r>
            <a:r>
              <a:rPr spc="-5" dirty="0"/>
              <a:t>of </a:t>
            </a:r>
            <a:r>
              <a:rPr spc="-10" dirty="0"/>
              <a:t>CSE </a:t>
            </a:r>
            <a:r>
              <a:rPr dirty="0"/>
              <a:t>&amp; </a:t>
            </a:r>
            <a:r>
              <a:rPr spc="-5" dirty="0"/>
              <a:t>IT </a:t>
            </a:r>
            <a:r>
              <a:rPr dirty="0"/>
              <a:t>|</a:t>
            </a:r>
            <a:r>
              <a:rPr spc="-10" dirty="0"/>
              <a:t> 2025</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5/14/2025</a:t>
            </a:fld>
            <a:endParaRPr lang="en-US"/>
          </a:p>
        </p:txBody>
      </p:sp>
      <p:sp>
        <p:nvSpPr>
          <p:cNvPr id="6" name="Holder 6"/>
          <p:cNvSpPr>
            <a:spLocks noGrp="1"/>
          </p:cNvSpPr>
          <p:nvPr>
            <p:ph type="sldNum" sz="quarter" idx="7"/>
          </p:nvPr>
        </p:nvSpPr>
        <p:spPr/>
        <p:txBody>
          <a:bodyPr lIns="0" tIns="0" rIns="0" bIns="0"/>
          <a:lstStyle>
            <a:lvl1pPr>
              <a:defRPr sz="900" b="0" i="0">
                <a:solidFill>
                  <a:srgbClr val="005392"/>
                </a:solidFill>
                <a:latin typeface="Ebrima"/>
                <a:cs typeface="Ebrima"/>
              </a:defRPr>
            </a:lvl1pPr>
          </a:lstStyle>
          <a:p>
            <a:pPr marL="38100">
              <a:lnSpc>
                <a:spcPct val="100000"/>
              </a:lnSpc>
              <a:spcBef>
                <a:spcPts val="170"/>
              </a:spcBef>
            </a:pPr>
            <a:fld id="{81D60167-4931-47E6-BA6A-407CBD079E47}" type="slidenum">
              <a:rPr dirty="0"/>
              <a:pPr marL="38100">
                <a:lnSpc>
                  <a:spcPct val="100000"/>
                </a:lnSpc>
                <a:spcBef>
                  <a:spcPts val="170"/>
                </a:spcBef>
              </a:pPr>
              <a:t>‹#›</a:t>
            </a:fld>
            <a:r>
              <a:rPr dirty="0"/>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rgbClr val="001F5F"/>
                </a:solidFill>
                <a:latin typeface="Ebrima"/>
                <a:cs typeface="Ebrima"/>
              </a:defRPr>
            </a:lvl1pPr>
          </a:lstStyle>
          <a:p>
            <a:pPr marL="12700">
              <a:lnSpc>
                <a:spcPct val="100000"/>
              </a:lnSpc>
              <a:spcBef>
                <a:spcPts val="170"/>
              </a:spcBef>
            </a:pPr>
            <a:r>
              <a:rPr spc="-10" dirty="0"/>
              <a:t>Minor Project (18B19CI691) </a:t>
            </a:r>
            <a:r>
              <a:rPr lang="en-IN" spc="-10" dirty="0"/>
              <a:t>End</a:t>
            </a:r>
            <a:r>
              <a:rPr spc="-10" dirty="0"/>
              <a:t>-Term Evaluation </a:t>
            </a:r>
            <a:r>
              <a:rPr dirty="0"/>
              <a:t>| </a:t>
            </a:r>
            <a:r>
              <a:rPr spc="-10" dirty="0"/>
              <a:t>Department </a:t>
            </a:r>
            <a:r>
              <a:rPr spc="-5" dirty="0"/>
              <a:t>of </a:t>
            </a:r>
            <a:r>
              <a:rPr spc="-10" dirty="0"/>
              <a:t>CSE </a:t>
            </a:r>
            <a:r>
              <a:rPr dirty="0"/>
              <a:t>&amp; </a:t>
            </a:r>
            <a:r>
              <a:rPr spc="-5" dirty="0"/>
              <a:t>IT </a:t>
            </a:r>
            <a:r>
              <a:rPr dirty="0"/>
              <a:t>|</a:t>
            </a:r>
            <a:r>
              <a:rPr spc="-10" dirty="0"/>
              <a:t> 2025</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5/14/2025</a:t>
            </a:fld>
            <a:endParaRPr lang="en-US"/>
          </a:p>
        </p:txBody>
      </p:sp>
      <p:sp>
        <p:nvSpPr>
          <p:cNvPr id="7" name="Holder 7"/>
          <p:cNvSpPr>
            <a:spLocks noGrp="1"/>
          </p:cNvSpPr>
          <p:nvPr>
            <p:ph type="sldNum" sz="quarter" idx="7"/>
          </p:nvPr>
        </p:nvSpPr>
        <p:spPr/>
        <p:txBody>
          <a:bodyPr lIns="0" tIns="0" rIns="0" bIns="0"/>
          <a:lstStyle>
            <a:lvl1pPr>
              <a:defRPr sz="900" b="0" i="0">
                <a:solidFill>
                  <a:srgbClr val="005392"/>
                </a:solidFill>
                <a:latin typeface="Ebrima"/>
                <a:cs typeface="Ebrima"/>
              </a:defRPr>
            </a:lvl1pPr>
          </a:lstStyle>
          <a:p>
            <a:pPr marL="38100">
              <a:lnSpc>
                <a:spcPct val="100000"/>
              </a:lnSpc>
              <a:spcBef>
                <a:spcPts val="170"/>
              </a:spcBef>
            </a:pPr>
            <a:fld id="{81D60167-4931-47E6-BA6A-407CBD079E47}" type="slidenum">
              <a:rPr dirty="0"/>
              <a:pPr marL="38100">
                <a:lnSpc>
                  <a:spcPct val="100000"/>
                </a:lnSpc>
                <a:spcBef>
                  <a:spcPts val="170"/>
                </a:spcBef>
              </a:pPr>
              <a:t>‹#›</a:t>
            </a:fld>
            <a:r>
              <a:rPr dirty="0"/>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421337" y="42901"/>
            <a:ext cx="686528" cy="679004"/>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579119" y="6658235"/>
            <a:ext cx="7934959" cy="0"/>
          </a:xfrm>
          <a:custGeom>
            <a:avLst/>
            <a:gdLst/>
            <a:ahLst/>
            <a:cxnLst/>
            <a:rect l="l" t="t" r="r" b="b"/>
            <a:pathLst>
              <a:path w="7934959">
                <a:moveTo>
                  <a:pt x="0" y="0"/>
                </a:moveTo>
                <a:lnTo>
                  <a:pt x="7934959" y="0"/>
                </a:lnTo>
              </a:path>
            </a:pathLst>
          </a:custGeom>
          <a:ln w="9525">
            <a:solidFill>
              <a:srgbClr val="005392"/>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0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900" b="0" i="0">
                <a:solidFill>
                  <a:srgbClr val="001F5F"/>
                </a:solidFill>
                <a:latin typeface="Ebrima"/>
                <a:cs typeface="Ebrima"/>
              </a:defRPr>
            </a:lvl1pPr>
          </a:lstStyle>
          <a:p>
            <a:pPr marL="12700">
              <a:lnSpc>
                <a:spcPct val="100000"/>
              </a:lnSpc>
              <a:spcBef>
                <a:spcPts val="170"/>
              </a:spcBef>
            </a:pPr>
            <a:r>
              <a:rPr spc="-10" dirty="0"/>
              <a:t>Minor Project (18B19CI691) </a:t>
            </a:r>
            <a:r>
              <a:rPr lang="en-IN" spc="-10" dirty="0"/>
              <a:t>End</a:t>
            </a:r>
            <a:r>
              <a:rPr spc="-10" dirty="0"/>
              <a:t>-Term Evaluation </a:t>
            </a:r>
            <a:r>
              <a:rPr dirty="0"/>
              <a:t>| </a:t>
            </a:r>
            <a:r>
              <a:rPr spc="-10" dirty="0"/>
              <a:t>Department </a:t>
            </a:r>
            <a:r>
              <a:rPr spc="-5" dirty="0"/>
              <a:t>of </a:t>
            </a:r>
            <a:r>
              <a:rPr spc="-10" dirty="0"/>
              <a:t>CSE </a:t>
            </a:r>
            <a:r>
              <a:rPr dirty="0"/>
              <a:t>&amp; </a:t>
            </a:r>
            <a:r>
              <a:rPr spc="-5" dirty="0"/>
              <a:t>IT </a:t>
            </a:r>
            <a:r>
              <a:rPr dirty="0"/>
              <a:t>|</a:t>
            </a:r>
            <a:r>
              <a:rPr spc="-10" dirty="0"/>
              <a:t> 2025</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5/14/2025</a:t>
            </a:fld>
            <a:endParaRPr lang="en-US"/>
          </a:p>
        </p:txBody>
      </p:sp>
      <p:sp>
        <p:nvSpPr>
          <p:cNvPr id="5" name="Holder 5"/>
          <p:cNvSpPr>
            <a:spLocks noGrp="1"/>
          </p:cNvSpPr>
          <p:nvPr>
            <p:ph type="sldNum" sz="quarter" idx="7"/>
          </p:nvPr>
        </p:nvSpPr>
        <p:spPr/>
        <p:txBody>
          <a:bodyPr lIns="0" tIns="0" rIns="0" bIns="0"/>
          <a:lstStyle>
            <a:lvl1pPr>
              <a:defRPr sz="900" b="0" i="0">
                <a:solidFill>
                  <a:srgbClr val="005392"/>
                </a:solidFill>
                <a:latin typeface="Ebrima"/>
                <a:cs typeface="Ebrima"/>
              </a:defRPr>
            </a:lvl1pPr>
          </a:lstStyle>
          <a:p>
            <a:pPr marL="38100">
              <a:lnSpc>
                <a:spcPct val="100000"/>
              </a:lnSpc>
              <a:spcBef>
                <a:spcPts val="170"/>
              </a:spcBef>
            </a:pPr>
            <a:fld id="{81D60167-4931-47E6-BA6A-407CBD079E47}" type="slidenum">
              <a:rPr dirty="0"/>
              <a:pPr marL="38100">
                <a:lnSpc>
                  <a:spcPct val="100000"/>
                </a:lnSpc>
                <a:spcBef>
                  <a:spcPts val="170"/>
                </a:spcBef>
              </a:pPr>
              <a:t>‹#›</a:t>
            </a:fld>
            <a:r>
              <a:rPr dirty="0"/>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900" b="0" i="0">
                <a:solidFill>
                  <a:srgbClr val="001F5F"/>
                </a:solidFill>
                <a:latin typeface="Ebrima"/>
                <a:cs typeface="Ebrima"/>
              </a:defRPr>
            </a:lvl1pPr>
          </a:lstStyle>
          <a:p>
            <a:pPr marL="12700">
              <a:lnSpc>
                <a:spcPct val="100000"/>
              </a:lnSpc>
              <a:spcBef>
                <a:spcPts val="170"/>
              </a:spcBef>
            </a:pPr>
            <a:r>
              <a:rPr spc="-10" dirty="0"/>
              <a:t>Minor Project (18B19CI691) </a:t>
            </a:r>
            <a:r>
              <a:rPr lang="en-IN" spc="-10" dirty="0"/>
              <a:t>End</a:t>
            </a:r>
            <a:r>
              <a:rPr spc="-10" dirty="0"/>
              <a:t>-Term Evaluation </a:t>
            </a:r>
            <a:r>
              <a:rPr dirty="0"/>
              <a:t>| </a:t>
            </a:r>
            <a:r>
              <a:rPr spc="-10" dirty="0"/>
              <a:t>Department </a:t>
            </a:r>
            <a:r>
              <a:rPr spc="-5" dirty="0"/>
              <a:t>of </a:t>
            </a:r>
            <a:r>
              <a:rPr spc="-10" dirty="0"/>
              <a:t>CSE </a:t>
            </a:r>
            <a:r>
              <a:rPr dirty="0"/>
              <a:t>&amp; </a:t>
            </a:r>
            <a:r>
              <a:rPr spc="-5" dirty="0"/>
              <a:t>IT </a:t>
            </a:r>
            <a:r>
              <a:rPr dirty="0"/>
              <a:t>|</a:t>
            </a:r>
            <a:r>
              <a:rPr spc="-10" dirty="0"/>
              <a:t> 2025</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5/14/2025</a:t>
            </a:fld>
            <a:endParaRPr lang="en-US"/>
          </a:p>
        </p:txBody>
      </p:sp>
      <p:sp>
        <p:nvSpPr>
          <p:cNvPr id="4" name="Holder 4"/>
          <p:cNvSpPr>
            <a:spLocks noGrp="1"/>
          </p:cNvSpPr>
          <p:nvPr>
            <p:ph type="sldNum" sz="quarter" idx="7"/>
          </p:nvPr>
        </p:nvSpPr>
        <p:spPr/>
        <p:txBody>
          <a:bodyPr lIns="0" tIns="0" rIns="0" bIns="0"/>
          <a:lstStyle>
            <a:lvl1pPr>
              <a:defRPr sz="900" b="0" i="0">
                <a:solidFill>
                  <a:srgbClr val="005392"/>
                </a:solidFill>
                <a:latin typeface="Ebrima"/>
                <a:cs typeface="Ebrima"/>
              </a:defRPr>
            </a:lvl1pPr>
          </a:lstStyle>
          <a:p>
            <a:pPr marL="38100">
              <a:lnSpc>
                <a:spcPct val="100000"/>
              </a:lnSpc>
              <a:spcBef>
                <a:spcPts val="170"/>
              </a:spcBef>
            </a:pPr>
            <a:fld id="{81D60167-4931-47E6-BA6A-407CBD079E47}" type="slidenum">
              <a:rPr dirty="0"/>
              <a:pPr marL="38100">
                <a:lnSpc>
                  <a:spcPct val="100000"/>
                </a:lnSpc>
                <a:spcBef>
                  <a:spcPts val="170"/>
                </a:spcBef>
              </a:pPr>
              <a:t>‹#›</a:t>
            </a:fld>
            <a:r>
              <a:rPr dirty="0"/>
              <a:t>.</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421337" y="42901"/>
            <a:ext cx="686528" cy="679004"/>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579119" y="6658235"/>
            <a:ext cx="7934959" cy="0"/>
          </a:xfrm>
          <a:custGeom>
            <a:avLst/>
            <a:gdLst/>
            <a:ahLst/>
            <a:cxnLst/>
            <a:rect l="l" t="t" r="r" b="b"/>
            <a:pathLst>
              <a:path w="7934959">
                <a:moveTo>
                  <a:pt x="0" y="0"/>
                </a:moveTo>
                <a:lnTo>
                  <a:pt x="7934959" y="0"/>
                </a:lnTo>
              </a:path>
            </a:pathLst>
          </a:custGeom>
          <a:ln w="9525">
            <a:solidFill>
              <a:srgbClr val="005392"/>
            </a:solidFill>
          </a:ln>
        </p:spPr>
        <p:txBody>
          <a:bodyPr wrap="square" lIns="0" tIns="0" rIns="0" bIns="0" rtlCol="0"/>
          <a:lstStyle/>
          <a:p>
            <a:endParaRPr/>
          </a:p>
        </p:txBody>
      </p:sp>
      <p:sp>
        <p:nvSpPr>
          <p:cNvPr id="18" name="bk object 18"/>
          <p:cNvSpPr/>
          <p:nvPr/>
        </p:nvSpPr>
        <p:spPr>
          <a:xfrm>
            <a:off x="40640" y="30480"/>
            <a:ext cx="8329295" cy="694690"/>
          </a:xfrm>
          <a:custGeom>
            <a:avLst/>
            <a:gdLst/>
            <a:ahLst/>
            <a:cxnLst/>
            <a:rect l="l" t="t" r="r" b="b"/>
            <a:pathLst>
              <a:path w="8329295" h="694690">
                <a:moveTo>
                  <a:pt x="0" y="0"/>
                </a:moveTo>
                <a:lnTo>
                  <a:pt x="8328748" y="0"/>
                </a:lnTo>
                <a:lnTo>
                  <a:pt x="8328748" y="694067"/>
                </a:lnTo>
                <a:lnTo>
                  <a:pt x="0" y="694067"/>
                </a:lnTo>
                <a:lnTo>
                  <a:pt x="0" y="0"/>
                </a:lnTo>
                <a:close/>
              </a:path>
            </a:pathLst>
          </a:custGeom>
          <a:solidFill>
            <a:srgbClr val="0037A3"/>
          </a:solidFill>
        </p:spPr>
        <p:txBody>
          <a:bodyPr wrap="square" lIns="0" tIns="0" rIns="0" bIns="0" rtlCol="0"/>
          <a:lstStyle/>
          <a:p>
            <a:endParaRPr/>
          </a:p>
        </p:txBody>
      </p:sp>
      <p:sp>
        <p:nvSpPr>
          <p:cNvPr id="19" name="bk object 19"/>
          <p:cNvSpPr/>
          <p:nvPr/>
        </p:nvSpPr>
        <p:spPr>
          <a:xfrm>
            <a:off x="40640" y="30480"/>
            <a:ext cx="8329295" cy="694690"/>
          </a:xfrm>
          <a:custGeom>
            <a:avLst/>
            <a:gdLst/>
            <a:ahLst/>
            <a:cxnLst/>
            <a:rect l="l" t="t" r="r" b="b"/>
            <a:pathLst>
              <a:path w="8329295" h="694690">
                <a:moveTo>
                  <a:pt x="0" y="0"/>
                </a:moveTo>
                <a:lnTo>
                  <a:pt x="8328748" y="0"/>
                </a:lnTo>
                <a:lnTo>
                  <a:pt x="8328748" y="694067"/>
                </a:lnTo>
                <a:lnTo>
                  <a:pt x="0" y="694067"/>
                </a:lnTo>
                <a:lnTo>
                  <a:pt x="0" y="0"/>
                </a:lnTo>
                <a:close/>
              </a:path>
            </a:pathLst>
          </a:custGeom>
          <a:ln w="31749">
            <a:solidFill>
              <a:srgbClr val="FFFFFF"/>
            </a:solidFill>
          </a:ln>
        </p:spPr>
        <p:txBody>
          <a:bodyPr wrap="square" lIns="0" tIns="0" rIns="0" bIns="0" rtlCol="0"/>
          <a:lstStyle/>
          <a:p>
            <a:endParaRPr/>
          </a:p>
        </p:txBody>
      </p:sp>
      <p:sp>
        <p:nvSpPr>
          <p:cNvPr id="2" name="Holder 2"/>
          <p:cNvSpPr>
            <a:spLocks noGrp="1"/>
          </p:cNvSpPr>
          <p:nvPr>
            <p:ph type="title"/>
          </p:nvPr>
        </p:nvSpPr>
        <p:spPr>
          <a:xfrm>
            <a:off x="4058636" y="3325943"/>
            <a:ext cx="1026726" cy="330835"/>
          </a:xfrm>
          <a:prstGeom prst="rect">
            <a:avLst/>
          </a:prstGeom>
        </p:spPr>
        <p:txBody>
          <a:bodyPr wrap="square" lIns="0" tIns="0" rIns="0" bIns="0">
            <a:spAutoFit/>
          </a:bodyPr>
          <a:lstStyle>
            <a:lvl1pPr>
              <a:defRPr sz="20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253132" y="6668612"/>
            <a:ext cx="4077970" cy="138499"/>
          </a:xfrm>
          <a:prstGeom prst="rect">
            <a:avLst/>
          </a:prstGeom>
        </p:spPr>
        <p:txBody>
          <a:bodyPr wrap="square" lIns="0" tIns="0" rIns="0" bIns="0">
            <a:spAutoFit/>
          </a:bodyPr>
          <a:lstStyle>
            <a:lvl1pPr>
              <a:defRPr sz="900" b="0" i="0">
                <a:solidFill>
                  <a:srgbClr val="001F5F"/>
                </a:solidFill>
                <a:latin typeface="Ebrima"/>
                <a:cs typeface="Ebrima"/>
              </a:defRPr>
            </a:lvl1pPr>
          </a:lstStyle>
          <a:p>
            <a:pPr marL="12700">
              <a:lnSpc>
                <a:spcPct val="100000"/>
              </a:lnSpc>
              <a:spcBef>
                <a:spcPts val="170"/>
              </a:spcBef>
            </a:pPr>
            <a:r>
              <a:rPr spc="-10" dirty="0"/>
              <a:t>Minor Project (18B19CI691) </a:t>
            </a:r>
            <a:r>
              <a:rPr lang="en-IN" spc="-10" dirty="0"/>
              <a:t>End</a:t>
            </a:r>
            <a:r>
              <a:rPr spc="-10" dirty="0"/>
              <a:t>-Term Evaluation </a:t>
            </a:r>
            <a:r>
              <a:rPr dirty="0"/>
              <a:t>| </a:t>
            </a:r>
            <a:r>
              <a:rPr spc="-10" dirty="0"/>
              <a:t>Department </a:t>
            </a:r>
            <a:r>
              <a:rPr spc="-5" dirty="0"/>
              <a:t>of </a:t>
            </a:r>
            <a:r>
              <a:rPr spc="-10" dirty="0"/>
              <a:t>CSE </a:t>
            </a:r>
            <a:r>
              <a:rPr dirty="0"/>
              <a:t>&amp; </a:t>
            </a:r>
            <a:r>
              <a:rPr spc="-5" dirty="0"/>
              <a:t>IT </a:t>
            </a:r>
            <a:r>
              <a:rPr dirty="0"/>
              <a:t>|</a:t>
            </a:r>
            <a:r>
              <a:rPr spc="-10" dirty="0"/>
              <a:t> 2025</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5/14/2025</a:t>
            </a:fld>
            <a:endParaRPr lang="en-US"/>
          </a:p>
        </p:txBody>
      </p:sp>
      <p:sp>
        <p:nvSpPr>
          <p:cNvPr id="6" name="Holder 6"/>
          <p:cNvSpPr>
            <a:spLocks noGrp="1"/>
          </p:cNvSpPr>
          <p:nvPr>
            <p:ph type="sldNum" sz="quarter" idx="7"/>
          </p:nvPr>
        </p:nvSpPr>
        <p:spPr>
          <a:xfrm>
            <a:off x="8870186" y="6665320"/>
            <a:ext cx="198120" cy="177800"/>
          </a:xfrm>
          <a:prstGeom prst="rect">
            <a:avLst/>
          </a:prstGeom>
        </p:spPr>
        <p:txBody>
          <a:bodyPr wrap="square" lIns="0" tIns="0" rIns="0" bIns="0">
            <a:spAutoFit/>
          </a:bodyPr>
          <a:lstStyle>
            <a:lvl1pPr>
              <a:defRPr sz="900" b="0" i="0">
                <a:solidFill>
                  <a:srgbClr val="005392"/>
                </a:solidFill>
                <a:latin typeface="Ebrima"/>
                <a:cs typeface="Ebrima"/>
              </a:defRPr>
            </a:lvl1pPr>
          </a:lstStyle>
          <a:p>
            <a:pPr marL="38100">
              <a:lnSpc>
                <a:spcPct val="100000"/>
              </a:lnSpc>
              <a:spcBef>
                <a:spcPts val="170"/>
              </a:spcBef>
            </a:pPr>
            <a:fld id="{81D60167-4931-47E6-BA6A-407CBD079E47}" type="slidenum">
              <a:rPr dirty="0"/>
              <a:pPr marL="38100">
                <a:lnSpc>
                  <a:spcPct val="100000"/>
                </a:lnSpc>
                <a:spcBef>
                  <a:spcPts val="170"/>
                </a:spcBef>
              </a:pPr>
              <a:t>‹#›</a:t>
            </a:fld>
            <a:r>
              <a:rPr dirty="0"/>
              <a:t>.</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3401212"/>
            <a:ext cx="9144000" cy="760095"/>
          </a:xfrm>
          <a:custGeom>
            <a:avLst/>
            <a:gdLst/>
            <a:ahLst/>
            <a:cxnLst/>
            <a:rect l="l" t="t" r="r" b="b"/>
            <a:pathLst>
              <a:path w="9144000" h="760095">
                <a:moveTo>
                  <a:pt x="0" y="759866"/>
                </a:moveTo>
                <a:lnTo>
                  <a:pt x="9144000" y="759866"/>
                </a:lnTo>
                <a:lnTo>
                  <a:pt x="9144000" y="0"/>
                </a:lnTo>
                <a:lnTo>
                  <a:pt x="0" y="0"/>
                </a:lnTo>
                <a:lnTo>
                  <a:pt x="0" y="759866"/>
                </a:lnTo>
                <a:close/>
              </a:path>
            </a:pathLst>
          </a:custGeom>
          <a:solidFill>
            <a:srgbClr val="0037A3"/>
          </a:solidFill>
        </p:spPr>
        <p:txBody>
          <a:bodyPr wrap="square" lIns="0" tIns="0" rIns="0" bIns="0" rtlCol="0"/>
          <a:lstStyle/>
          <a:p>
            <a:endParaRPr dirty="0"/>
          </a:p>
        </p:txBody>
      </p:sp>
      <p:sp>
        <p:nvSpPr>
          <p:cNvPr id="3" name="object 3"/>
          <p:cNvSpPr txBox="1"/>
          <p:nvPr/>
        </p:nvSpPr>
        <p:spPr>
          <a:xfrm>
            <a:off x="3541934" y="3559197"/>
            <a:ext cx="2887454" cy="443070"/>
          </a:xfrm>
          <a:prstGeom prst="rect">
            <a:avLst/>
          </a:prstGeom>
        </p:spPr>
        <p:txBody>
          <a:bodyPr vert="horz" wrap="square" lIns="0" tIns="12065" rIns="0" bIns="0" rtlCol="0">
            <a:spAutoFit/>
          </a:bodyPr>
          <a:lstStyle/>
          <a:p>
            <a:pPr marL="12700">
              <a:lnSpc>
                <a:spcPct val="100000"/>
              </a:lnSpc>
              <a:spcBef>
                <a:spcPts val="95"/>
              </a:spcBef>
            </a:pPr>
            <a:r>
              <a:rPr lang="en-IN" sz="2800" b="1" spc="-5" dirty="0">
                <a:solidFill>
                  <a:srgbClr val="FFFFFF"/>
                </a:solidFill>
                <a:latin typeface="Arial"/>
                <a:cs typeface="Arial"/>
              </a:rPr>
              <a:t>JUIT Companion</a:t>
            </a:r>
            <a:endParaRPr sz="2800" dirty="0">
              <a:latin typeface="Arial"/>
              <a:cs typeface="Arial"/>
            </a:endParaRPr>
          </a:p>
        </p:txBody>
      </p:sp>
      <p:sp>
        <p:nvSpPr>
          <p:cNvPr id="4" name="object 4"/>
          <p:cNvSpPr txBox="1">
            <a:spLocks noGrp="1"/>
          </p:cNvSpPr>
          <p:nvPr>
            <p:ph type="title"/>
          </p:nvPr>
        </p:nvSpPr>
        <p:spPr>
          <a:xfrm>
            <a:off x="1243779" y="600216"/>
            <a:ext cx="6860540" cy="940435"/>
          </a:xfrm>
          <a:prstGeom prst="rect">
            <a:avLst/>
          </a:prstGeom>
        </p:spPr>
        <p:txBody>
          <a:bodyPr vert="horz" wrap="square" lIns="0" tIns="12700" rIns="0" bIns="0" rtlCol="0">
            <a:spAutoFit/>
          </a:bodyPr>
          <a:lstStyle/>
          <a:p>
            <a:pPr marL="12700" marR="5080" indent="671830">
              <a:lnSpc>
                <a:spcPct val="107200"/>
              </a:lnSpc>
              <a:spcBef>
                <a:spcPts val="100"/>
              </a:spcBef>
            </a:pPr>
            <a:r>
              <a:rPr sz="2800" spc="-10" dirty="0">
                <a:solidFill>
                  <a:srgbClr val="000099"/>
                </a:solidFill>
                <a:latin typeface="Ebrima"/>
                <a:cs typeface="Ebrima"/>
              </a:rPr>
              <a:t>Jaypee </a:t>
            </a:r>
            <a:r>
              <a:rPr sz="2800" spc="-5" dirty="0">
                <a:solidFill>
                  <a:srgbClr val="000099"/>
                </a:solidFill>
                <a:latin typeface="Ebrima"/>
                <a:cs typeface="Ebrima"/>
              </a:rPr>
              <a:t>University </a:t>
            </a:r>
            <a:r>
              <a:rPr sz="2800" spc="-10" dirty="0">
                <a:solidFill>
                  <a:srgbClr val="000099"/>
                </a:solidFill>
                <a:latin typeface="Ebrima"/>
                <a:cs typeface="Ebrima"/>
              </a:rPr>
              <a:t>of Information  </a:t>
            </a:r>
            <a:r>
              <a:rPr sz="2800" spc="-5" dirty="0">
                <a:solidFill>
                  <a:srgbClr val="000099"/>
                </a:solidFill>
                <a:latin typeface="Ebrima"/>
                <a:cs typeface="Ebrima"/>
              </a:rPr>
              <a:t>Technology, </a:t>
            </a:r>
            <a:r>
              <a:rPr sz="2800" spc="-10" dirty="0">
                <a:solidFill>
                  <a:srgbClr val="000099"/>
                </a:solidFill>
                <a:latin typeface="Ebrima"/>
                <a:cs typeface="Ebrima"/>
              </a:rPr>
              <a:t>Waknaghat </a:t>
            </a:r>
            <a:r>
              <a:rPr sz="2800" spc="-5" dirty="0">
                <a:solidFill>
                  <a:srgbClr val="000099"/>
                </a:solidFill>
                <a:latin typeface="Ebrima"/>
                <a:cs typeface="Ebrima"/>
              </a:rPr>
              <a:t>- </a:t>
            </a:r>
            <a:r>
              <a:rPr sz="2800" spc="-10" dirty="0">
                <a:solidFill>
                  <a:srgbClr val="000099"/>
                </a:solidFill>
                <a:latin typeface="Ebrima"/>
                <a:cs typeface="Ebrima"/>
              </a:rPr>
              <a:t>173234</a:t>
            </a:r>
            <a:r>
              <a:rPr sz="2800" spc="125" dirty="0">
                <a:solidFill>
                  <a:srgbClr val="000099"/>
                </a:solidFill>
                <a:latin typeface="Ebrima"/>
                <a:cs typeface="Ebrima"/>
              </a:rPr>
              <a:t> </a:t>
            </a:r>
            <a:r>
              <a:rPr sz="2800" spc="-5" dirty="0">
                <a:solidFill>
                  <a:srgbClr val="000099"/>
                </a:solidFill>
                <a:latin typeface="Ebrima"/>
                <a:cs typeface="Ebrima"/>
              </a:rPr>
              <a:t>(India)</a:t>
            </a:r>
            <a:endParaRPr sz="2800" dirty="0">
              <a:latin typeface="Ebrima"/>
              <a:cs typeface="Ebrima"/>
            </a:endParaRPr>
          </a:p>
        </p:txBody>
      </p:sp>
      <p:sp>
        <p:nvSpPr>
          <p:cNvPr id="5" name="object 5"/>
          <p:cNvSpPr txBox="1"/>
          <p:nvPr/>
        </p:nvSpPr>
        <p:spPr>
          <a:xfrm>
            <a:off x="1710025" y="1980935"/>
            <a:ext cx="5930900" cy="975994"/>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Ebrima"/>
                <a:cs typeface="Ebrima"/>
              </a:rPr>
              <a:t>Minor Project (18B19CI691) </a:t>
            </a:r>
            <a:r>
              <a:rPr sz="2400" b="1" dirty="0">
                <a:latin typeface="Ebrima"/>
                <a:cs typeface="Ebrima"/>
              </a:rPr>
              <a:t>| AY</a:t>
            </a:r>
            <a:r>
              <a:rPr sz="2400" b="1" spc="-65" dirty="0">
                <a:latin typeface="Ebrima"/>
                <a:cs typeface="Ebrima"/>
              </a:rPr>
              <a:t> </a:t>
            </a:r>
            <a:r>
              <a:rPr sz="2400" b="1" spc="-5" dirty="0">
                <a:latin typeface="Ebrima"/>
                <a:cs typeface="Ebrima"/>
              </a:rPr>
              <a:t>2024-25</a:t>
            </a:r>
            <a:endParaRPr sz="2400" dirty="0">
              <a:latin typeface="Ebrima"/>
              <a:cs typeface="Ebrima"/>
            </a:endParaRPr>
          </a:p>
          <a:p>
            <a:pPr marL="117475">
              <a:lnSpc>
                <a:spcPct val="100000"/>
              </a:lnSpc>
              <a:spcBef>
                <a:spcPts val="2200"/>
              </a:spcBef>
            </a:pPr>
            <a:r>
              <a:rPr lang="en-IN" sz="2000" b="1" spc="-5" dirty="0">
                <a:latin typeface="Ebrima"/>
                <a:cs typeface="Ebrima"/>
              </a:rPr>
              <a:t>End</a:t>
            </a:r>
            <a:r>
              <a:rPr sz="2000" b="1" spc="-5" dirty="0">
                <a:latin typeface="Ebrima"/>
                <a:cs typeface="Ebrima"/>
              </a:rPr>
              <a:t>-Term Evaluation </a:t>
            </a:r>
            <a:r>
              <a:rPr sz="2000" b="1" dirty="0">
                <a:latin typeface="Ebrima"/>
                <a:cs typeface="Ebrima"/>
              </a:rPr>
              <a:t>| </a:t>
            </a:r>
            <a:r>
              <a:rPr lang="en-US" sz="2000" b="1" spc="-5" dirty="0">
                <a:latin typeface="Ebrima"/>
                <a:cs typeface="Ebrima"/>
              </a:rPr>
              <a:t>May 14</a:t>
            </a:r>
            <a:r>
              <a:rPr sz="2000" b="1" spc="-5" dirty="0">
                <a:latin typeface="Ebrima"/>
                <a:cs typeface="Ebrima"/>
              </a:rPr>
              <a:t>,</a:t>
            </a:r>
            <a:r>
              <a:rPr sz="2000" b="1" spc="-45" dirty="0">
                <a:latin typeface="Ebrima"/>
                <a:cs typeface="Ebrima"/>
              </a:rPr>
              <a:t> </a:t>
            </a:r>
            <a:r>
              <a:rPr sz="2000" b="1" spc="-5" dirty="0">
                <a:latin typeface="Ebrima"/>
                <a:cs typeface="Ebrima"/>
              </a:rPr>
              <a:t>2025.</a:t>
            </a:r>
            <a:endParaRPr sz="2000" dirty="0">
              <a:latin typeface="Ebrima"/>
              <a:cs typeface="Ebrima"/>
            </a:endParaRPr>
          </a:p>
        </p:txBody>
      </p:sp>
      <p:sp>
        <p:nvSpPr>
          <p:cNvPr id="6" name="object 6"/>
          <p:cNvSpPr txBox="1"/>
          <p:nvPr/>
        </p:nvSpPr>
        <p:spPr>
          <a:xfrm>
            <a:off x="596538" y="4415360"/>
            <a:ext cx="1618008" cy="289823"/>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Arial"/>
                <a:cs typeface="Arial"/>
              </a:rPr>
              <a:t>Group</a:t>
            </a:r>
            <a:r>
              <a:rPr sz="1800" b="1" spc="-75" dirty="0">
                <a:latin typeface="Arial"/>
                <a:cs typeface="Arial"/>
              </a:rPr>
              <a:t> </a:t>
            </a:r>
            <a:r>
              <a:rPr sz="1800" b="1" spc="-5" dirty="0">
                <a:latin typeface="Arial"/>
                <a:cs typeface="Arial"/>
              </a:rPr>
              <a:t>No.:</a:t>
            </a:r>
            <a:r>
              <a:rPr lang="en-IN" sz="1800" b="1" spc="-5" dirty="0">
                <a:latin typeface="Arial"/>
                <a:cs typeface="Arial"/>
              </a:rPr>
              <a:t> 84</a:t>
            </a:r>
            <a:endParaRPr sz="1800" dirty="0">
              <a:latin typeface="Arial"/>
              <a:cs typeface="Arial"/>
            </a:endParaRPr>
          </a:p>
        </p:txBody>
      </p:sp>
      <p:sp>
        <p:nvSpPr>
          <p:cNvPr id="7" name="object 7"/>
          <p:cNvSpPr txBox="1"/>
          <p:nvPr/>
        </p:nvSpPr>
        <p:spPr>
          <a:xfrm>
            <a:off x="596538" y="4945786"/>
            <a:ext cx="1679575" cy="258404"/>
          </a:xfrm>
          <a:prstGeom prst="rect">
            <a:avLst/>
          </a:prstGeom>
        </p:spPr>
        <p:txBody>
          <a:bodyPr vert="horz" wrap="square" lIns="0" tIns="12065" rIns="0" bIns="0" rtlCol="0">
            <a:spAutoFit/>
          </a:bodyPr>
          <a:lstStyle/>
          <a:p>
            <a:pPr marL="12700">
              <a:lnSpc>
                <a:spcPct val="100000"/>
              </a:lnSpc>
              <a:spcBef>
                <a:spcPts val="95"/>
              </a:spcBef>
            </a:pPr>
            <a:r>
              <a:rPr sz="1600" b="1" spc="-40" dirty="0">
                <a:latin typeface="Arial"/>
                <a:cs typeface="Arial"/>
              </a:rPr>
              <a:t>Team </a:t>
            </a:r>
            <a:r>
              <a:rPr sz="1600" b="1" spc="-10" dirty="0">
                <a:latin typeface="Arial"/>
                <a:cs typeface="Arial"/>
              </a:rPr>
              <a:t>Member</a:t>
            </a:r>
            <a:r>
              <a:rPr lang="en-IN" sz="1600" b="1" spc="15" dirty="0">
                <a:latin typeface="Arial"/>
                <a:cs typeface="Arial"/>
              </a:rPr>
              <a:t>s</a:t>
            </a:r>
            <a:endParaRPr sz="1600" dirty="0">
              <a:latin typeface="Arial"/>
              <a:cs typeface="Arial"/>
            </a:endParaRPr>
          </a:p>
        </p:txBody>
      </p:sp>
      <p:sp>
        <p:nvSpPr>
          <p:cNvPr id="8" name="object 8"/>
          <p:cNvSpPr txBox="1"/>
          <p:nvPr/>
        </p:nvSpPr>
        <p:spPr>
          <a:xfrm>
            <a:off x="596538" y="5335855"/>
            <a:ext cx="3118206" cy="1250983"/>
          </a:xfrm>
          <a:prstGeom prst="rect">
            <a:avLst/>
          </a:prstGeom>
        </p:spPr>
        <p:txBody>
          <a:bodyPr vert="horz" wrap="square" lIns="0" tIns="70485" rIns="0" bIns="0" rtlCol="0">
            <a:spAutoFit/>
          </a:bodyPr>
          <a:lstStyle/>
          <a:p>
            <a:pPr marL="299085" indent="-287020">
              <a:lnSpc>
                <a:spcPct val="100000"/>
              </a:lnSpc>
              <a:spcBef>
                <a:spcPts val="555"/>
              </a:spcBef>
              <a:buFont typeface="Arial"/>
              <a:buChar char="•"/>
              <a:tabLst>
                <a:tab pos="299085" algn="l"/>
                <a:tab pos="299720" algn="l"/>
              </a:tabLst>
            </a:pPr>
            <a:r>
              <a:rPr lang="en-IN" sz="1500" spc="-5" dirty="0">
                <a:latin typeface="Tahoma"/>
                <a:cs typeface="Tahoma"/>
              </a:rPr>
              <a:t>Kavya Sharma (221030106)</a:t>
            </a:r>
            <a:r>
              <a:rPr sz="1500" spc="-5" dirty="0">
                <a:latin typeface="Tahoma"/>
                <a:cs typeface="Tahoma"/>
              </a:rPr>
              <a:t> </a:t>
            </a:r>
            <a:endParaRPr sz="1500" dirty="0">
              <a:latin typeface="Tahoma"/>
              <a:cs typeface="Tahoma"/>
            </a:endParaRPr>
          </a:p>
          <a:p>
            <a:pPr marL="299085" indent="-287020">
              <a:lnSpc>
                <a:spcPct val="100000"/>
              </a:lnSpc>
              <a:spcBef>
                <a:spcPts val="455"/>
              </a:spcBef>
              <a:buFont typeface="Arial"/>
              <a:buChar char="•"/>
              <a:tabLst>
                <a:tab pos="299085" algn="l"/>
                <a:tab pos="299720" algn="l"/>
              </a:tabLst>
            </a:pPr>
            <a:r>
              <a:rPr lang="en-US" sz="1600" spc="-5" dirty="0">
                <a:latin typeface="Tahoma"/>
                <a:cs typeface="Tahoma"/>
              </a:rPr>
              <a:t>Khushi Mehta</a:t>
            </a:r>
            <a:r>
              <a:rPr sz="1500" spc="-5" dirty="0">
                <a:latin typeface="Tahoma"/>
                <a:cs typeface="Tahoma"/>
              </a:rPr>
              <a:t> (</a:t>
            </a:r>
            <a:r>
              <a:rPr lang="en-US" sz="1600" dirty="0"/>
              <a:t>221030437</a:t>
            </a:r>
            <a:r>
              <a:rPr sz="1500" spc="-5" dirty="0">
                <a:latin typeface="Tahoma"/>
                <a:cs typeface="Tahoma"/>
              </a:rPr>
              <a:t>)</a:t>
            </a:r>
            <a:endParaRPr sz="1500" dirty="0">
              <a:latin typeface="Tahoma"/>
              <a:cs typeface="Tahoma"/>
            </a:endParaRPr>
          </a:p>
          <a:p>
            <a:pPr marL="299085" indent="-287020">
              <a:lnSpc>
                <a:spcPct val="100000"/>
              </a:lnSpc>
              <a:spcBef>
                <a:spcPts val="445"/>
              </a:spcBef>
              <a:buFont typeface="Arial"/>
              <a:buChar char="•"/>
              <a:tabLst>
                <a:tab pos="299085" algn="l"/>
                <a:tab pos="299720" algn="l"/>
              </a:tabLst>
            </a:pPr>
            <a:r>
              <a:rPr lang="en-IN" sz="1500" spc="-5" dirty="0">
                <a:latin typeface="Tahoma"/>
                <a:cs typeface="Tahoma"/>
              </a:rPr>
              <a:t>Raghav Mittal</a:t>
            </a:r>
            <a:r>
              <a:rPr sz="1500" spc="-5" dirty="0">
                <a:latin typeface="Tahoma"/>
                <a:cs typeface="Tahoma"/>
              </a:rPr>
              <a:t> (</a:t>
            </a:r>
            <a:r>
              <a:rPr lang="en-US" sz="1600" dirty="0"/>
              <a:t>221030208</a:t>
            </a:r>
            <a:r>
              <a:rPr sz="1500" spc="-5" dirty="0">
                <a:latin typeface="Tahoma"/>
                <a:cs typeface="Tahoma"/>
              </a:rPr>
              <a:t>)</a:t>
            </a:r>
            <a:endParaRPr sz="1500" dirty="0">
              <a:latin typeface="Tahoma"/>
              <a:cs typeface="Tahoma"/>
            </a:endParaRPr>
          </a:p>
          <a:p>
            <a:pPr marL="299085" indent="-287020">
              <a:lnSpc>
                <a:spcPct val="100000"/>
              </a:lnSpc>
              <a:spcBef>
                <a:spcPts val="455"/>
              </a:spcBef>
              <a:buFont typeface="Arial"/>
              <a:buChar char="•"/>
              <a:tabLst>
                <a:tab pos="299085" algn="l"/>
                <a:tab pos="299720" algn="l"/>
              </a:tabLst>
            </a:pPr>
            <a:r>
              <a:rPr lang="en-IN" sz="1500" spc="-5" dirty="0">
                <a:latin typeface="Tahoma"/>
                <a:cs typeface="Tahoma"/>
              </a:rPr>
              <a:t>Siddharth Sharma</a:t>
            </a:r>
            <a:r>
              <a:rPr sz="1500" spc="-5" dirty="0">
                <a:latin typeface="Tahoma"/>
                <a:cs typeface="Tahoma"/>
              </a:rPr>
              <a:t> (</a:t>
            </a:r>
            <a:r>
              <a:rPr lang="en-US" sz="1600" dirty="0"/>
              <a:t>221030316</a:t>
            </a:r>
            <a:r>
              <a:rPr sz="1500" spc="-5" dirty="0">
                <a:latin typeface="Tahoma"/>
                <a:cs typeface="Tahoma"/>
              </a:rPr>
              <a:t>)</a:t>
            </a:r>
            <a:endParaRPr sz="1500" dirty="0">
              <a:latin typeface="Tahoma"/>
              <a:cs typeface="Tahoma"/>
            </a:endParaRPr>
          </a:p>
        </p:txBody>
      </p:sp>
      <p:sp>
        <p:nvSpPr>
          <p:cNvPr id="9" name="object 9"/>
          <p:cNvSpPr txBox="1"/>
          <p:nvPr/>
        </p:nvSpPr>
        <p:spPr>
          <a:xfrm>
            <a:off x="4950178" y="4959306"/>
            <a:ext cx="3050846" cy="963725"/>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Arial"/>
                <a:cs typeface="Arial"/>
              </a:rPr>
              <a:t>Supervisor</a:t>
            </a:r>
            <a:r>
              <a:rPr sz="1600" b="1" dirty="0">
                <a:latin typeface="Arial"/>
                <a:cs typeface="Arial"/>
              </a:rPr>
              <a:t> </a:t>
            </a:r>
            <a:endParaRPr sz="1600" dirty="0">
              <a:latin typeface="Arial"/>
              <a:cs typeface="Arial"/>
            </a:endParaRPr>
          </a:p>
          <a:p>
            <a:pPr marL="354965" marR="7620" indent="-354965">
              <a:lnSpc>
                <a:spcPct val="124700"/>
              </a:lnSpc>
              <a:spcBef>
                <a:spcPts val="985"/>
              </a:spcBef>
              <a:buFont typeface="Arial"/>
              <a:buChar char="•"/>
              <a:tabLst>
                <a:tab pos="354965" algn="l"/>
                <a:tab pos="355600" algn="l"/>
              </a:tabLst>
            </a:pPr>
            <a:r>
              <a:rPr sz="1500" spc="-5" dirty="0">
                <a:latin typeface="Tahoma"/>
                <a:cs typeface="Tahoma"/>
              </a:rPr>
              <a:t>Name: </a:t>
            </a:r>
            <a:r>
              <a:rPr lang="en-IN" sz="1500" spc="-5" dirty="0">
                <a:latin typeface="Tahoma"/>
                <a:cs typeface="Tahoma"/>
              </a:rPr>
              <a:t>Ms. Seema Verma</a:t>
            </a:r>
            <a:r>
              <a:rPr sz="1500" spc="-5" dirty="0">
                <a:latin typeface="Tahoma"/>
                <a:cs typeface="Tahoma"/>
              </a:rPr>
              <a:t> </a:t>
            </a:r>
            <a:r>
              <a:rPr sz="1500" dirty="0">
                <a:latin typeface="Tahoma"/>
                <a:cs typeface="Tahoma"/>
              </a:rPr>
              <a:t>De</a:t>
            </a:r>
            <a:r>
              <a:rPr sz="1500" spc="-5" dirty="0">
                <a:latin typeface="Tahoma"/>
                <a:cs typeface="Tahoma"/>
              </a:rPr>
              <a:t>p</a:t>
            </a:r>
            <a:r>
              <a:rPr sz="1500" dirty="0">
                <a:latin typeface="Tahoma"/>
                <a:cs typeface="Tahoma"/>
              </a:rPr>
              <a:t>a</a:t>
            </a:r>
            <a:r>
              <a:rPr sz="1500" spc="-5" dirty="0">
                <a:latin typeface="Tahoma"/>
                <a:cs typeface="Tahoma"/>
              </a:rPr>
              <a:t>r</a:t>
            </a:r>
            <a:r>
              <a:rPr sz="1500" dirty="0">
                <a:latin typeface="Tahoma"/>
                <a:cs typeface="Tahoma"/>
              </a:rPr>
              <a:t>t</a:t>
            </a:r>
            <a:r>
              <a:rPr sz="1500" spc="-5" dirty="0">
                <a:latin typeface="Tahoma"/>
                <a:cs typeface="Tahoma"/>
              </a:rPr>
              <a:t>m</a:t>
            </a:r>
            <a:r>
              <a:rPr sz="1500" dirty="0">
                <a:latin typeface="Tahoma"/>
                <a:cs typeface="Tahoma"/>
              </a:rPr>
              <a:t>ent:</a:t>
            </a:r>
            <a:r>
              <a:rPr lang="en-IN" sz="1500" dirty="0">
                <a:latin typeface="Tahoma"/>
                <a:cs typeface="Tahoma"/>
              </a:rPr>
              <a:t> CSE &amp; IT</a:t>
            </a:r>
            <a:endParaRPr sz="1500" dirty="0">
              <a:latin typeface="Tahoma"/>
              <a:cs typeface="Tahoma"/>
            </a:endParaRPr>
          </a:p>
        </p:txBody>
      </p:sp>
      <p:sp>
        <p:nvSpPr>
          <p:cNvPr id="10" name="object 10"/>
          <p:cNvSpPr/>
          <p:nvPr/>
        </p:nvSpPr>
        <p:spPr>
          <a:xfrm>
            <a:off x="6852491" y="0"/>
            <a:ext cx="1178797" cy="730580"/>
          </a:xfrm>
          <a:prstGeom prst="rect">
            <a:avLst/>
          </a:prstGeom>
          <a:blipFill>
            <a:blip r:embed="rId2" cstate="print"/>
            <a:stretch>
              <a:fillRect/>
            </a:stretch>
          </a:blipFill>
        </p:spPr>
        <p:txBody>
          <a:bodyPr wrap="square" lIns="0" tIns="0" rIns="0" bIns="0" rtlCol="0"/>
          <a:lstStyle/>
          <a:p>
            <a:endParaRPr dirty="0"/>
          </a:p>
        </p:txBody>
      </p:sp>
      <p:sp>
        <p:nvSpPr>
          <p:cNvPr id="11" name="object 11"/>
          <p:cNvSpPr/>
          <p:nvPr/>
        </p:nvSpPr>
        <p:spPr>
          <a:xfrm>
            <a:off x="8054900" y="160426"/>
            <a:ext cx="1015706" cy="345490"/>
          </a:xfrm>
          <a:prstGeom prst="rect">
            <a:avLst/>
          </a:prstGeom>
          <a:blipFill>
            <a:blip r:embed="rId3" cstate="print"/>
            <a:stretch>
              <a:fillRect/>
            </a:stretch>
          </a:blipFill>
        </p:spPr>
        <p:txBody>
          <a:bodyPr wrap="square" lIns="0" tIns="0" rIns="0" bIns="0" rtlCol="0"/>
          <a:lstStyle/>
          <a:p>
            <a:endParaRPr dirty="0"/>
          </a:p>
        </p:txBody>
      </p:sp>
      <p:sp>
        <p:nvSpPr>
          <p:cNvPr id="12" name="object 12"/>
          <p:cNvSpPr/>
          <p:nvPr/>
        </p:nvSpPr>
        <p:spPr>
          <a:xfrm>
            <a:off x="83489" y="93344"/>
            <a:ext cx="688426" cy="679005"/>
          </a:xfrm>
          <a:prstGeom prst="rect">
            <a:avLst/>
          </a:prstGeom>
          <a:blipFill>
            <a:blip r:embed="rId4" cstate="print"/>
            <a:stretch>
              <a:fillRect/>
            </a:stretch>
          </a:blipFill>
        </p:spPr>
        <p:txBody>
          <a:bodyPr wrap="square" lIns="0" tIns="0" rIns="0" bIns="0" rtlCol="0"/>
          <a:lstStyle/>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1331C-B612-838B-5E55-76E54602F3F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5869373-84A7-C8FF-BD2C-568B1B464C39}"/>
              </a:ext>
            </a:extLst>
          </p:cNvPr>
          <p:cNvSpPr txBox="1">
            <a:spLocks noGrp="1"/>
          </p:cNvSpPr>
          <p:nvPr>
            <p:ph type="title"/>
          </p:nvPr>
        </p:nvSpPr>
        <p:spPr>
          <a:xfrm>
            <a:off x="210820" y="174312"/>
            <a:ext cx="6305396"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chemeClr val="bg1"/>
                </a:solidFill>
                <a:ea typeface="Palatino" pitchFamily="2" charset="77"/>
              </a:rPr>
              <a:t>Work Done </a:t>
            </a:r>
            <a:r>
              <a:rPr lang="en-IN" sz="2400" b="0" dirty="0">
                <a:solidFill>
                  <a:schemeClr val="bg1"/>
                </a:solidFill>
                <a:ea typeface="Palatino" pitchFamily="2" charset="77"/>
              </a:rPr>
              <a:t>(after Mid-Term Evaluation)</a:t>
            </a:r>
            <a:endParaRPr sz="2400" dirty="0">
              <a:solidFill>
                <a:schemeClr val="bg1"/>
              </a:solidFill>
            </a:endParaRPr>
          </a:p>
        </p:txBody>
      </p:sp>
      <p:sp>
        <p:nvSpPr>
          <p:cNvPr id="4" name="object 4">
            <a:extLst>
              <a:ext uri="{FF2B5EF4-FFF2-40B4-BE49-F238E27FC236}">
                <a16:creationId xmlns:a16="http://schemas.microsoft.com/office/drawing/2014/main" id="{69BE6FAE-A789-5FCC-D17D-A121845541B8}"/>
              </a:ext>
            </a:extLst>
          </p:cNvPr>
          <p:cNvSpPr txBox="1">
            <a:spLocks noGrp="1"/>
          </p:cNvSpPr>
          <p:nvPr>
            <p:ph type="ftr" sz="quarter" idx="5"/>
          </p:nvPr>
        </p:nvSpPr>
        <p:spPr>
          <a:xfrm>
            <a:off x="2253132" y="6668612"/>
            <a:ext cx="4077970" cy="160300"/>
          </a:xfrm>
          <a:prstGeom prst="rect">
            <a:avLst/>
          </a:prstGeom>
        </p:spPr>
        <p:txBody>
          <a:bodyPr vert="horz" wrap="square" lIns="0" tIns="21590" rIns="0" bIns="0" rtlCol="0">
            <a:spAutoFit/>
          </a:bodyPr>
          <a:lstStyle/>
          <a:p>
            <a:pPr marL="12700">
              <a:lnSpc>
                <a:spcPct val="100000"/>
              </a:lnSpc>
              <a:spcBef>
                <a:spcPts val="170"/>
              </a:spcBef>
            </a:pPr>
            <a:r>
              <a:rPr spc="-10" dirty="0"/>
              <a:t>Minor Project (18B19CI691) </a:t>
            </a:r>
            <a:r>
              <a:rPr lang="en-IN" spc="-10" dirty="0"/>
              <a:t>End</a:t>
            </a:r>
            <a:r>
              <a:rPr spc="-10" dirty="0"/>
              <a:t>-Term Evaluation </a:t>
            </a:r>
            <a:r>
              <a:rPr dirty="0"/>
              <a:t>| </a:t>
            </a:r>
            <a:r>
              <a:rPr spc="-10" dirty="0"/>
              <a:t>Department </a:t>
            </a:r>
            <a:r>
              <a:rPr spc="-5" dirty="0"/>
              <a:t>of </a:t>
            </a:r>
            <a:r>
              <a:rPr spc="-10" dirty="0"/>
              <a:t>CSE </a:t>
            </a:r>
            <a:r>
              <a:rPr dirty="0"/>
              <a:t>&amp; </a:t>
            </a:r>
            <a:r>
              <a:rPr spc="-5" dirty="0"/>
              <a:t>IT </a:t>
            </a:r>
            <a:r>
              <a:rPr dirty="0"/>
              <a:t>|</a:t>
            </a:r>
            <a:r>
              <a:rPr spc="-10" dirty="0"/>
              <a:t> 2025</a:t>
            </a:r>
          </a:p>
        </p:txBody>
      </p:sp>
      <p:sp>
        <p:nvSpPr>
          <p:cNvPr id="5" name="object 5">
            <a:extLst>
              <a:ext uri="{FF2B5EF4-FFF2-40B4-BE49-F238E27FC236}">
                <a16:creationId xmlns:a16="http://schemas.microsoft.com/office/drawing/2014/main" id="{ADFDD835-AFF9-D2AD-ED5B-5F85ED615138}"/>
              </a:ext>
            </a:extLst>
          </p:cNvPr>
          <p:cNvSpPr txBox="1">
            <a:spLocks noGrp="1"/>
          </p:cNvSpPr>
          <p:nvPr>
            <p:ph type="sldNum" sz="quarter" idx="7"/>
          </p:nvPr>
        </p:nvSpPr>
        <p:spPr>
          <a:prstGeom prst="rect">
            <a:avLst/>
          </a:prstGeom>
        </p:spPr>
        <p:txBody>
          <a:bodyPr vert="horz" wrap="square" lIns="0" tIns="21590" rIns="0" bIns="0" rtlCol="0">
            <a:spAutoFit/>
          </a:bodyPr>
          <a:lstStyle/>
          <a:p>
            <a:pPr marL="38100">
              <a:lnSpc>
                <a:spcPct val="100000"/>
              </a:lnSpc>
              <a:spcBef>
                <a:spcPts val="170"/>
              </a:spcBef>
            </a:pPr>
            <a:r>
              <a:rPr dirty="0"/>
              <a:t>4.</a:t>
            </a:r>
          </a:p>
        </p:txBody>
      </p:sp>
      <p:sp>
        <p:nvSpPr>
          <p:cNvPr id="3" name="object 3">
            <a:extLst>
              <a:ext uri="{FF2B5EF4-FFF2-40B4-BE49-F238E27FC236}">
                <a16:creationId xmlns:a16="http://schemas.microsoft.com/office/drawing/2014/main" id="{1E9C694B-D04B-F6EE-0F85-6EA90111CEA5}"/>
              </a:ext>
            </a:extLst>
          </p:cNvPr>
          <p:cNvSpPr txBox="1"/>
          <p:nvPr/>
        </p:nvSpPr>
        <p:spPr>
          <a:xfrm>
            <a:off x="285720" y="1285860"/>
            <a:ext cx="8034906" cy="4444807"/>
          </a:xfrm>
          <a:prstGeom prst="rect">
            <a:avLst/>
          </a:prstGeom>
        </p:spPr>
        <p:txBody>
          <a:bodyPr vert="horz" wrap="square" lIns="0" tIns="12700" rIns="0" bIns="0" rtlCol="0">
            <a:spAutoFit/>
          </a:bodyPr>
          <a:lstStyle/>
          <a:p>
            <a:pPr>
              <a:lnSpc>
                <a:spcPct val="300000"/>
              </a:lnSpc>
            </a:pPr>
            <a:endParaRPr lang="en-US" b="1" dirty="0">
              <a:latin typeface="奪햴s餻夵"/>
            </a:endParaRPr>
          </a:p>
          <a:p>
            <a:endParaRPr lang="en-US" b="1" dirty="0"/>
          </a:p>
          <a:p>
            <a:pPr>
              <a:buFont typeface="Arial" pitchFamily="34" charset="0"/>
              <a:buChar char="•"/>
            </a:pPr>
            <a:endParaRPr lang="en-US" dirty="0"/>
          </a:p>
          <a:p>
            <a:pPr>
              <a:buFont typeface="Arial" pitchFamily="34" charset="0"/>
              <a:buChar char="•"/>
            </a:pPr>
            <a:endParaRPr lang="en-US" b="1" dirty="0"/>
          </a:p>
          <a:p>
            <a:pPr>
              <a:buFont typeface="Arial" pitchFamily="34" charset="0"/>
              <a:buChar char="•"/>
            </a:pPr>
            <a:endParaRPr lang="en-US" b="1" dirty="0"/>
          </a:p>
          <a:p>
            <a:pPr>
              <a:buFont typeface="Arial" pitchFamily="34" charset="0"/>
              <a:buChar char="•"/>
            </a:pPr>
            <a:endParaRPr lang="en-US" b="1" dirty="0"/>
          </a:p>
          <a:p>
            <a:pPr>
              <a:buFont typeface="Arial" pitchFamily="34" charset="0"/>
              <a:buChar char="•"/>
            </a:pPr>
            <a:endParaRPr lang="en-US" dirty="0"/>
          </a:p>
          <a:p>
            <a:pPr>
              <a:buFont typeface="Arial" pitchFamily="34" charset="0"/>
              <a:buChar char="•"/>
            </a:pPr>
            <a:endParaRPr lang="en-US" dirty="0"/>
          </a:p>
          <a:p>
            <a:pPr>
              <a:buFont typeface="Wingdings" pitchFamily="2" charset="2"/>
              <a:buChar char="v"/>
            </a:pPr>
            <a:endParaRPr lang="en-US" dirty="0"/>
          </a:p>
          <a:p>
            <a:pPr>
              <a:buFont typeface="Wingdings" pitchFamily="2" charset="2"/>
              <a:buChar char="v"/>
            </a:pPr>
            <a:endParaRPr lang="en-US" dirty="0"/>
          </a:p>
          <a:p>
            <a:pPr>
              <a:buFont typeface="Wingdings" pitchFamily="2" charset="2"/>
              <a:buChar char="v"/>
            </a:pPr>
            <a:endParaRPr lang="en-US" dirty="0"/>
          </a:p>
          <a:p>
            <a:pPr>
              <a:buFont typeface="Wingdings" pitchFamily="2" charset="2"/>
              <a:buChar char="v"/>
            </a:pPr>
            <a:endParaRPr lang="en-US" dirty="0"/>
          </a:p>
          <a:p>
            <a:pPr>
              <a:buFont typeface="Wingdings" pitchFamily="2" charset="2"/>
              <a:buChar char="v"/>
            </a:pPr>
            <a:endParaRPr lang="en-US" dirty="0"/>
          </a:p>
          <a:p>
            <a:pPr>
              <a:buFont typeface="Wingdings" pitchFamily="2" charset="2"/>
              <a:buChar char="v"/>
            </a:pPr>
            <a:endParaRPr lang="en-US" dirty="0"/>
          </a:p>
        </p:txBody>
      </p:sp>
      <p:sp>
        <p:nvSpPr>
          <p:cNvPr id="14" name="Rectangle 7">
            <a:extLst>
              <a:ext uri="{FF2B5EF4-FFF2-40B4-BE49-F238E27FC236}">
                <a16:creationId xmlns:a16="http://schemas.microsoft.com/office/drawing/2014/main" id="{2694A417-1B5A-B3D8-865C-70AAB8819204}"/>
              </a:ext>
            </a:extLst>
          </p:cNvPr>
          <p:cNvSpPr>
            <a:spLocks noChangeArrowheads="1"/>
          </p:cNvSpPr>
          <p:nvPr/>
        </p:nvSpPr>
        <p:spPr bwMode="auto">
          <a:xfrm rot="10800000" flipV="1">
            <a:off x="210820" y="1050403"/>
            <a:ext cx="846563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Implementation &amp; Backend Integration</a:t>
            </a:r>
            <a:r>
              <a:rPr kumimoji="0" lang="en-US" altLang="en-US" sz="1800" b="0" i="0" u="none" strike="noStrike" cap="none" normalizeH="0" baseline="0" dirty="0">
                <a:ln>
                  <a:noFill/>
                </a:ln>
                <a:solidFill>
                  <a:schemeClr val="tx1"/>
                </a:solidFill>
                <a:effectLst/>
                <a:latin typeface="Arial" panose="020B0604020202020204" pitchFamily="34" charset="0"/>
              </a:rPr>
              <a:t> – Developed the core functionality of the app by integrating the backend with the university portal to fetch real-time attendance and timetable data seamlessly.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 Enhancements &amp; Optimization</a:t>
            </a:r>
            <a:r>
              <a:rPr kumimoji="0" lang="en-US" altLang="en-US" sz="1800" b="0" i="0" u="none" strike="noStrike" cap="none" normalizeH="0" baseline="0" dirty="0">
                <a:ln>
                  <a:noFill/>
                </a:ln>
                <a:solidFill>
                  <a:schemeClr val="tx1"/>
                </a:solidFill>
                <a:effectLst/>
                <a:latin typeface="Arial" panose="020B0604020202020204" pitchFamily="34" charset="0"/>
              </a:rPr>
              <a:t> – Added key features like real-time notifications, improved data synchronization, and optimized performance for smoother access to academic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p:txBody>
      </p:sp>
      <p:sp>
        <p:nvSpPr>
          <p:cNvPr id="15" name="Rectangle 8">
            <a:extLst>
              <a:ext uri="{FF2B5EF4-FFF2-40B4-BE49-F238E27FC236}">
                <a16:creationId xmlns:a16="http://schemas.microsoft.com/office/drawing/2014/main" id="{E579202F-8C11-1236-7055-025891752CE7}"/>
              </a:ext>
            </a:extLst>
          </p:cNvPr>
          <p:cNvSpPr>
            <a:spLocks noChangeArrowheads="1"/>
          </p:cNvSpPr>
          <p:nvPr/>
        </p:nvSpPr>
        <p:spPr bwMode="auto">
          <a:xfrm>
            <a:off x="210820" y="2239616"/>
            <a:ext cx="846563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b="1"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Testing &amp; User Feedback</a:t>
            </a:r>
            <a:r>
              <a:rPr kumimoji="0" lang="en-US" altLang="en-US" sz="1800" b="0" i="0" u="none" strike="noStrike" cap="none" normalizeH="0" baseline="0" dirty="0">
                <a:ln>
                  <a:noFill/>
                </a:ln>
                <a:solidFill>
                  <a:schemeClr val="tx1"/>
                </a:solidFill>
                <a:effectLst/>
                <a:latin typeface="Arial" panose="020B0604020202020204" pitchFamily="34" charset="0"/>
              </a:rPr>
              <a:t> – Conducted extensive testing with students to identify usability improvements, gather feedback, and refine the user experience based on actual needs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 &amp; Future Scalability Planning</a:t>
            </a:r>
            <a:r>
              <a:rPr kumimoji="0" lang="en-US" altLang="en-US" sz="1800" b="0" i="0" u="none" strike="noStrike" cap="none" normalizeH="0" baseline="0" dirty="0">
                <a:ln>
                  <a:noFill/>
                </a:ln>
                <a:solidFill>
                  <a:schemeClr val="tx1"/>
                </a:solidFill>
                <a:effectLst/>
                <a:latin typeface="Arial" panose="020B0604020202020204" pitchFamily="34" charset="0"/>
              </a:rPr>
              <a:t> – Prepared the application for deployment while mapping out future enhancements such as push notifications, offline mode, and faculty integration.</a:t>
            </a:r>
          </a:p>
        </p:txBody>
      </p:sp>
    </p:spTree>
    <p:extLst>
      <p:ext uri="{BB962C8B-B14F-4D97-AF65-F5344CB8AC3E}">
        <p14:creationId xmlns:p14="http://schemas.microsoft.com/office/powerpoint/2010/main" val="3296065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820" y="174312"/>
            <a:ext cx="215582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rPr>
              <a:t>Project</a:t>
            </a:r>
            <a:r>
              <a:rPr sz="2400" spc="-85" dirty="0">
                <a:solidFill>
                  <a:srgbClr val="FFFFFF"/>
                </a:solidFill>
              </a:rPr>
              <a:t> </a:t>
            </a:r>
            <a:r>
              <a:rPr sz="2400" spc="-5" dirty="0">
                <a:solidFill>
                  <a:srgbClr val="FFFFFF"/>
                </a:solidFill>
              </a:rPr>
              <a:t>Design</a:t>
            </a:r>
            <a:endParaRPr sz="2400"/>
          </a:p>
        </p:txBody>
      </p:sp>
      <p:sp>
        <p:nvSpPr>
          <p:cNvPr id="4" name="object 4"/>
          <p:cNvSpPr txBox="1">
            <a:spLocks noGrp="1"/>
          </p:cNvSpPr>
          <p:nvPr>
            <p:ph type="ftr" sz="quarter" idx="5"/>
          </p:nvPr>
        </p:nvSpPr>
        <p:spPr>
          <a:xfrm>
            <a:off x="2253132" y="6668612"/>
            <a:ext cx="4077970" cy="160300"/>
          </a:xfrm>
          <a:prstGeom prst="rect">
            <a:avLst/>
          </a:prstGeom>
        </p:spPr>
        <p:txBody>
          <a:bodyPr vert="horz" wrap="square" lIns="0" tIns="21590" rIns="0" bIns="0" rtlCol="0">
            <a:spAutoFit/>
          </a:bodyPr>
          <a:lstStyle/>
          <a:p>
            <a:pPr marL="12700">
              <a:lnSpc>
                <a:spcPct val="100000"/>
              </a:lnSpc>
              <a:spcBef>
                <a:spcPts val="170"/>
              </a:spcBef>
            </a:pPr>
            <a:r>
              <a:rPr spc="-10" dirty="0"/>
              <a:t>Minor Project (18B19CI691) </a:t>
            </a:r>
            <a:r>
              <a:rPr lang="en-IN" spc="-10" dirty="0"/>
              <a:t>End</a:t>
            </a:r>
            <a:r>
              <a:rPr spc="-10" dirty="0"/>
              <a:t>-Term Evaluation </a:t>
            </a:r>
            <a:r>
              <a:rPr dirty="0"/>
              <a:t>| </a:t>
            </a:r>
            <a:r>
              <a:rPr spc="-10" dirty="0"/>
              <a:t>Department </a:t>
            </a:r>
            <a:r>
              <a:rPr spc="-5" dirty="0"/>
              <a:t>of </a:t>
            </a:r>
            <a:r>
              <a:rPr spc="-10" dirty="0"/>
              <a:t>CSE </a:t>
            </a:r>
            <a:r>
              <a:rPr dirty="0"/>
              <a:t>&amp; </a:t>
            </a:r>
            <a:r>
              <a:rPr spc="-5" dirty="0"/>
              <a:t>IT </a:t>
            </a:r>
            <a:r>
              <a:rPr dirty="0"/>
              <a:t>|</a:t>
            </a:r>
            <a:r>
              <a:rPr spc="-10" dirty="0"/>
              <a:t> 2025</a:t>
            </a:r>
          </a:p>
        </p:txBody>
      </p:sp>
      <p:sp>
        <p:nvSpPr>
          <p:cNvPr id="5" name="object 5"/>
          <p:cNvSpPr txBox="1">
            <a:spLocks noGrp="1"/>
          </p:cNvSpPr>
          <p:nvPr>
            <p:ph type="sldNum" sz="quarter" idx="7"/>
          </p:nvPr>
        </p:nvSpPr>
        <p:spPr>
          <a:prstGeom prst="rect">
            <a:avLst/>
          </a:prstGeom>
        </p:spPr>
        <p:txBody>
          <a:bodyPr vert="horz" wrap="square" lIns="0" tIns="21590" rIns="0" bIns="0" rtlCol="0">
            <a:spAutoFit/>
          </a:bodyPr>
          <a:lstStyle/>
          <a:p>
            <a:pPr marL="38100">
              <a:lnSpc>
                <a:spcPct val="100000"/>
              </a:lnSpc>
              <a:spcBef>
                <a:spcPts val="170"/>
              </a:spcBef>
            </a:pPr>
            <a:r>
              <a:rPr dirty="0"/>
              <a:t>6.</a:t>
            </a:r>
          </a:p>
        </p:txBody>
      </p:sp>
      <p:sp>
        <p:nvSpPr>
          <p:cNvPr id="3" name="object 3"/>
          <p:cNvSpPr txBox="1"/>
          <p:nvPr/>
        </p:nvSpPr>
        <p:spPr>
          <a:xfrm>
            <a:off x="251870" y="778188"/>
            <a:ext cx="8702675" cy="5293757"/>
          </a:xfrm>
          <a:prstGeom prst="rect">
            <a:avLst/>
          </a:prstGeom>
        </p:spPr>
        <p:txBody>
          <a:bodyPr vert="horz" wrap="square" lIns="0" tIns="152400" rIns="0" bIns="0" rtlCol="0">
            <a:spAutoFit/>
          </a:bodyPr>
          <a:lstStyle/>
          <a:p>
            <a:pPr marL="342900" indent="-342900" algn="just">
              <a:buAutoNum type="arabicPeriod"/>
            </a:pPr>
            <a:r>
              <a:rPr lang="en-US" b="1" dirty="0">
                <a:latin typeface="奪햴s餻夵"/>
              </a:rPr>
              <a:t>User Interface (UI) Design</a:t>
            </a:r>
          </a:p>
          <a:p>
            <a:pPr marL="342900" indent="-342900" algn="just"/>
            <a:endParaRPr lang="en-US" b="1" dirty="0">
              <a:latin typeface="奪햴s餻夵"/>
            </a:endParaRPr>
          </a:p>
          <a:p>
            <a:pPr algn="just"/>
            <a:r>
              <a:rPr lang="en-US" b="1" dirty="0">
                <a:latin typeface="奪햴s餻夵"/>
              </a:rPr>
              <a:t>Dashboard:</a:t>
            </a:r>
            <a:r>
              <a:rPr lang="en-US" dirty="0">
                <a:latin typeface="奪햴s餻夵"/>
              </a:rPr>
              <a:t> Displays an overview of attendance, marks, and timetables in a clean, minimalistic layout.</a:t>
            </a:r>
          </a:p>
          <a:p>
            <a:pPr algn="just"/>
            <a:r>
              <a:rPr lang="en-US" b="1" dirty="0">
                <a:latin typeface="奪햴s餻夵"/>
              </a:rPr>
              <a:t>Navigation Bar:</a:t>
            </a:r>
            <a:r>
              <a:rPr lang="en-US" dirty="0">
                <a:latin typeface="奪햴s餻夵"/>
              </a:rPr>
              <a:t> Provides quick access to key sections like Attendance, Marks, Timetable, and Profile Settings.</a:t>
            </a:r>
          </a:p>
          <a:p>
            <a:pPr algn="just"/>
            <a:r>
              <a:rPr lang="en-US" b="1" dirty="0">
                <a:latin typeface="奪햴s餻夵"/>
              </a:rPr>
              <a:t>Sync Button:</a:t>
            </a:r>
            <a:r>
              <a:rPr lang="en-US" dirty="0">
                <a:latin typeface="奪햴s餻夵"/>
              </a:rPr>
              <a:t> Allows students to manually refresh their data to ensure they always have the latest updates.</a:t>
            </a:r>
          </a:p>
          <a:p>
            <a:pPr algn="just"/>
            <a:endParaRPr lang="en-US" dirty="0">
              <a:latin typeface="奪햴s餻夵"/>
            </a:endParaRPr>
          </a:p>
          <a:p>
            <a:pPr algn="just"/>
            <a:r>
              <a:rPr lang="en-US" b="1" dirty="0">
                <a:latin typeface="奪햴s餻夵"/>
              </a:rPr>
              <a:t>2. User Experience (UX) Design</a:t>
            </a:r>
          </a:p>
          <a:p>
            <a:pPr algn="just"/>
            <a:endParaRPr lang="en-US" b="1" dirty="0">
              <a:latin typeface="奪햴s餻夵"/>
            </a:endParaRPr>
          </a:p>
          <a:p>
            <a:pPr algn="just"/>
            <a:r>
              <a:rPr lang="en-US" b="1" dirty="0">
                <a:latin typeface="奪햴s餻夵"/>
              </a:rPr>
              <a:t>Single Sign-On :</a:t>
            </a:r>
            <a:r>
              <a:rPr lang="en-US" dirty="0">
                <a:latin typeface="奪햴s餻夵"/>
              </a:rPr>
              <a:t> Eliminates repeated logins, offering a seamless user experience.</a:t>
            </a:r>
          </a:p>
          <a:p>
            <a:pPr algn="just"/>
            <a:r>
              <a:rPr lang="en-US" b="1" dirty="0">
                <a:latin typeface="奪햴s餻夵"/>
              </a:rPr>
              <a:t>Mobile Optimization:</a:t>
            </a:r>
            <a:r>
              <a:rPr lang="en-US" dirty="0">
                <a:latin typeface="奪햴s餻夵"/>
              </a:rPr>
              <a:t> Ensures smooth navigation on different screen sizes.</a:t>
            </a:r>
          </a:p>
          <a:p>
            <a:pPr algn="just"/>
            <a:r>
              <a:rPr lang="en-US" b="1" dirty="0">
                <a:latin typeface="奪햴s餻夵"/>
              </a:rPr>
              <a:t>Minimal Steps to Access Information:</a:t>
            </a:r>
            <a:r>
              <a:rPr lang="en-US" dirty="0">
                <a:latin typeface="奪햴s餻夵"/>
              </a:rPr>
              <a:t> Reduces the effort needed to check marks, attendance, or timetables.</a:t>
            </a:r>
          </a:p>
          <a:p>
            <a:pPr algn="just"/>
            <a:r>
              <a:rPr lang="en-US" b="1" dirty="0">
                <a:latin typeface="奪햴s餻夵"/>
              </a:rPr>
              <a:t>Push Notifications:</a:t>
            </a:r>
            <a:r>
              <a:rPr lang="en-US" dirty="0">
                <a:latin typeface="奪햴s餻夵"/>
              </a:rPr>
              <a:t> Alerts students about attendance shortages, exam results, or timetable changes.</a:t>
            </a:r>
          </a:p>
          <a:p>
            <a:pPr marL="274320" indent="-262255" algn="just">
              <a:lnSpc>
                <a:spcPct val="100000"/>
              </a:lnSpc>
              <a:spcBef>
                <a:spcPts val="1200"/>
              </a:spcBef>
              <a:buSzPct val="125000"/>
              <a:buChar char="•"/>
              <a:tabLst>
                <a:tab pos="274320" algn="l"/>
                <a:tab pos="274955" algn="l"/>
              </a:tabLst>
            </a:pPr>
            <a:endParaRPr sz="1800"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2844" y="142852"/>
            <a:ext cx="2319866" cy="461665"/>
          </a:xfrm>
          <a:prstGeom prst="rect">
            <a:avLst/>
          </a:prstGeom>
        </p:spPr>
        <p:txBody>
          <a:bodyPr wrap="none">
            <a:spAutoFit/>
          </a:bodyPr>
          <a:lstStyle/>
          <a:p>
            <a:r>
              <a:rPr lang="en-US" sz="2400" b="1" spc="-5" dirty="0">
                <a:solidFill>
                  <a:srgbClr val="FFFFFF"/>
                </a:solidFill>
                <a:latin typeface="奪햜s餻夵"/>
              </a:rPr>
              <a:t>Project</a:t>
            </a:r>
            <a:r>
              <a:rPr lang="en-US" sz="2400" b="1" spc="-85" dirty="0">
                <a:solidFill>
                  <a:srgbClr val="FFFFFF"/>
                </a:solidFill>
                <a:latin typeface="奪햜s餻夵"/>
              </a:rPr>
              <a:t> </a:t>
            </a:r>
            <a:r>
              <a:rPr lang="en-US" sz="2400" b="1" spc="-5" dirty="0">
                <a:solidFill>
                  <a:srgbClr val="FFFFFF"/>
                </a:solidFill>
                <a:latin typeface="奪햜s餻夵"/>
              </a:rPr>
              <a:t>Design</a:t>
            </a:r>
            <a:endParaRPr lang="en-US" sz="2400" b="1" dirty="0">
              <a:latin typeface="奪햜s餻夵"/>
            </a:endParaRPr>
          </a:p>
        </p:txBody>
      </p:sp>
      <p:pic>
        <p:nvPicPr>
          <p:cNvPr id="6" name="Picture 5" descr="Screenshot 2025-03-30 115000.png"/>
          <p:cNvPicPr>
            <a:picLocks noChangeAspect="1"/>
          </p:cNvPicPr>
          <p:nvPr/>
        </p:nvPicPr>
        <p:blipFill>
          <a:blip r:embed="rId2"/>
          <a:stretch>
            <a:fillRect/>
          </a:stretch>
        </p:blipFill>
        <p:spPr>
          <a:xfrm>
            <a:off x="0" y="1571611"/>
            <a:ext cx="9144000" cy="4934875"/>
          </a:xfrm>
          <a:prstGeom prst="rect">
            <a:avLst/>
          </a:prstGeom>
        </p:spPr>
      </p:pic>
      <p:sp>
        <p:nvSpPr>
          <p:cNvPr id="7" name="TextBox 6"/>
          <p:cNvSpPr txBox="1"/>
          <p:nvPr/>
        </p:nvSpPr>
        <p:spPr>
          <a:xfrm>
            <a:off x="142844" y="1071546"/>
            <a:ext cx="3929090" cy="400110"/>
          </a:xfrm>
          <a:prstGeom prst="rect">
            <a:avLst/>
          </a:prstGeom>
          <a:noFill/>
        </p:spPr>
        <p:txBody>
          <a:bodyPr wrap="square" rtlCol="0">
            <a:spAutoFit/>
          </a:bodyPr>
          <a:lstStyle/>
          <a:p>
            <a:r>
              <a:rPr lang="en-IN" sz="2000" b="1" dirty="0">
                <a:latin typeface="奪햴s餻夵"/>
              </a:rPr>
              <a:t>Information Architecture:</a:t>
            </a:r>
            <a:endParaRPr lang="en-US" sz="2000" b="1" dirty="0">
              <a:latin typeface="奪햴s餻夵"/>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820" y="174312"/>
            <a:ext cx="3326129"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rPr>
              <a:t>Project Design</a:t>
            </a:r>
            <a:r>
              <a:rPr sz="2400" spc="-55" dirty="0">
                <a:solidFill>
                  <a:srgbClr val="FFFFFF"/>
                </a:solidFill>
              </a:rPr>
              <a:t> </a:t>
            </a:r>
            <a:r>
              <a:rPr sz="2400" b="0" spc="-5" dirty="0">
                <a:solidFill>
                  <a:srgbClr val="FFFFFF"/>
                </a:solidFill>
                <a:latin typeface="Arial"/>
                <a:cs typeface="Arial"/>
              </a:rPr>
              <a:t>(cont…)</a:t>
            </a:r>
            <a:endParaRPr sz="2400">
              <a:latin typeface="Arial"/>
              <a:cs typeface="Arial"/>
            </a:endParaRPr>
          </a:p>
        </p:txBody>
      </p:sp>
      <p:sp>
        <p:nvSpPr>
          <p:cNvPr id="4" name="object 4"/>
          <p:cNvSpPr txBox="1">
            <a:spLocks noGrp="1"/>
          </p:cNvSpPr>
          <p:nvPr>
            <p:ph type="ftr" sz="quarter" idx="5"/>
          </p:nvPr>
        </p:nvSpPr>
        <p:spPr>
          <a:xfrm>
            <a:off x="2253132" y="6668612"/>
            <a:ext cx="4077970" cy="160300"/>
          </a:xfrm>
          <a:prstGeom prst="rect">
            <a:avLst/>
          </a:prstGeom>
        </p:spPr>
        <p:txBody>
          <a:bodyPr vert="horz" wrap="square" lIns="0" tIns="21590" rIns="0" bIns="0" rtlCol="0">
            <a:spAutoFit/>
          </a:bodyPr>
          <a:lstStyle/>
          <a:p>
            <a:pPr marL="12700">
              <a:lnSpc>
                <a:spcPct val="100000"/>
              </a:lnSpc>
              <a:spcBef>
                <a:spcPts val="170"/>
              </a:spcBef>
            </a:pPr>
            <a:r>
              <a:rPr spc="-10" dirty="0"/>
              <a:t>Minor Project (18B19CI691) </a:t>
            </a:r>
            <a:r>
              <a:rPr lang="en-IN" spc="-10" dirty="0"/>
              <a:t>End</a:t>
            </a:r>
            <a:r>
              <a:rPr spc="-10" dirty="0"/>
              <a:t>-Term Evaluation </a:t>
            </a:r>
            <a:r>
              <a:rPr dirty="0"/>
              <a:t>| </a:t>
            </a:r>
            <a:r>
              <a:rPr spc="-10" dirty="0"/>
              <a:t>Department </a:t>
            </a:r>
            <a:r>
              <a:rPr spc="-5" dirty="0"/>
              <a:t>of </a:t>
            </a:r>
            <a:r>
              <a:rPr spc="-10" dirty="0"/>
              <a:t>CSE </a:t>
            </a:r>
            <a:r>
              <a:rPr dirty="0"/>
              <a:t>&amp; </a:t>
            </a:r>
            <a:r>
              <a:rPr spc="-5" dirty="0"/>
              <a:t>IT </a:t>
            </a:r>
            <a:r>
              <a:rPr dirty="0"/>
              <a:t>|</a:t>
            </a:r>
            <a:r>
              <a:rPr spc="-10" dirty="0"/>
              <a:t> 2025</a:t>
            </a:r>
          </a:p>
        </p:txBody>
      </p:sp>
      <p:sp>
        <p:nvSpPr>
          <p:cNvPr id="5" name="object 5"/>
          <p:cNvSpPr txBox="1">
            <a:spLocks noGrp="1"/>
          </p:cNvSpPr>
          <p:nvPr>
            <p:ph type="sldNum" sz="quarter" idx="7"/>
          </p:nvPr>
        </p:nvSpPr>
        <p:spPr>
          <a:prstGeom prst="rect">
            <a:avLst/>
          </a:prstGeom>
        </p:spPr>
        <p:txBody>
          <a:bodyPr vert="horz" wrap="square" lIns="0" tIns="21590" rIns="0" bIns="0" rtlCol="0">
            <a:spAutoFit/>
          </a:bodyPr>
          <a:lstStyle/>
          <a:p>
            <a:pPr marL="38100">
              <a:lnSpc>
                <a:spcPct val="100000"/>
              </a:lnSpc>
              <a:spcBef>
                <a:spcPts val="170"/>
              </a:spcBef>
            </a:pPr>
            <a:r>
              <a:rPr dirty="0"/>
              <a:t>7.</a:t>
            </a:r>
          </a:p>
        </p:txBody>
      </p:sp>
      <p:sp>
        <p:nvSpPr>
          <p:cNvPr id="7" name="TextBox 6"/>
          <p:cNvSpPr txBox="1"/>
          <p:nvPr/>
        </p:nvSpPr>
        <p:spPr>
          <a:xfrm>
            <a:off x="285720" y="1000108"/>
            <a:ext cx="5072098" cy="677108"/>
          </a:xfrm>
          <a:prstGeom prst="rect">
            <a:avLst/>
          </a:prstGeom>
          <a:noFill/>
        </p:spPr>
        <p:txBody>
          <a:bodyPr wrap="square" rtlCol="0">
            <a:spAutoFit/>
          </a:bodyPr>
          <a:lstStyle/>
          <a:p>
            <a:r>
              <a:rPr lang="en-IN" sz="2000" b="1" dirty="0"/>
              <a:t>User </a:t>
            </a:r>
            <a:r>
              <a:rPr lang="en-IN" sz="2000" b="1" dirty="0">
                <a:latin typeface="奪햴s餻夵"/>
              </a:rPr>
              <a:t>Flow</a:t>
            </a:r>
            <a:r>
              <a:rPr lang="en-IN" sz="2000" b="1" dirty="0"/>
              <a:t>:</a:t>
            </a:r>
          </a:p>
          <a:p>
            <a:endParaRPr lang="en-US" dirty="0"/>
          </a:p>
        </p:txBody>
      </p:sp>
      <p:pic>
        <p:nvPicPr>
          <p:cNvPr id="8" name="Picture 7" descr="Screenshot 2025-03-30 124740.png"/>
          <p:cNvPicPr>
            <a:picLocks noChangeAspect="1"/>
          </p:cNvPicPr>
          <p:nvPr/>
        </p:nvPicPr>
        <p:blipFill>
          <a:blip r:embed="rId2"/>
          <a:srcRect b="3049"/>
          <a:stretch>
            <a:fillRect/>
          </a:stretch>
        </p:blipFill>
        <p:spPr>
          <a:xfrm>
            <a:off x="0" y="1428736"/>
            <a:ext cx="9144000" cy="485778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820" y="174312"/>
            <a:ext cx="4289742" cy="382156"/>
          </a:xfrm>
          <a:prstGeom prst="rect">
            <a:avLst/>
          </a:prstGeom>
        </p:spPr>
        <p:txBody>
          <a:bodyPr vert="horz" wrap="square" lIns="0" tIns="12700" rIns="0" bIns="0" rtlCol="0">
            <a:spAutoFit/>
          </a:bodyPr>
          <a:lstStyle/>
          <a:p>
            <a:pPr marL="12700">
              <a:lnSpc>
                <a:spcPct val="100000"/>
              </a:lnSpc>
              <a:spcBef>
                <a:spcPts val="100"/>
              </a:spcBef>
            </a:pPr>
            <a:r>
              <a:rPr lang="en-US" sz="2400" spc="-5" dirty="0">
                <a:solidFill>
                  <a:srgbClr val="FFFFFF"/>
                </a:solidFill>
                <a:latin typeface="奪햜s餻夵"/>
              </a:rPr>
              <a:t>Project Design</a:t>
            </a:r>
            <a:r>
              <a:rPr lang="en-US" sz="2400" spc="-55" dirty="0">
                <a:solidFill>
                  <a:srgbClr val="FFFFFF"/>
                </a:solidFill>
                <a:latin typeface="奪햜s餻夵"/>
              </a:rPr>
              <a:t> </a:t>
            </a:r>
            <a:r>
              <a:rPr lang="en-US" sz="2400" b="0" spc="-5" dirty="0">
                <a:solidFill>
                  <a:srgbClr val="FFFFFF"/>
                </a:solidFill>
                <a:latin typeface="奪햜s餻夵"/>
              </a:rPr>
              <a:t>(cont…)</a:t>
            </a:r>
            <a:endParaRPr sz="2400">
              <a:latin typeface="奪햜s餻夵"/>
            </a:endParaRPr>
          </a:p>
        </p:txBody>
      </p:sp>
      <p:sp>
        <p:nvSpPr>
          <p:cNvPr id="4" name="object 4"/>
          <p:cNvSpPr txBox="1">
            <a:spLocks noGrp="1"/>
          </p:cNvSpPr>
          <p:nvPr>
            <p:ph type="ftr" sz="quarter" idx="5"/>
          </p:nvPr>
        </p:nvSpPr>
        <p:spPr>
          <a:xfrm>
            <a:off x="2253132" y="6668612"/>
            <a:ext cx="4077970" cy="160300"/>
          </a:xfrm>
          <a:prstGeom prst="rect">
            <a:avLst/>
          </a:prstGeom>
        </p:spPr>
        <p:txBody>
          <a:bodyPr vert="horz" wrap="square" lIns="0" tIns="21590" rIns="0" bIns="0" rtlCol="0">
            <a:spAutoFit/>
          </a:bodyPr>
          <a:lstStyle/>
          <a:p>
            <a:pPr marL="12700">
              <a:lnSpc>
                <a:spcPct val="100000"/>
              </a:lnSpc>
              <a:spcBef>
                <a:spcPts val="170"/>
              </a:spcBef>
            </a:pPr>
            <a:r>
              <a:rPr spc="-10" dirty="0"/>
              <a:t>Minor Project (18B19CI691) </a:t>
            </a:r>
            <a:r>
              <a:rPr lang="en-IN" spc="-10" dirty="0"/>
              <a:t>End</a:t>
            </a:r>
            <a:r>
              <a:rPr spc="-10" dirty="0"/>
              <a:t>-Term Evaluation </a:t>
            </a:r>
            <a:r>
              <a:rPr dirty="0"/>
              <a:t>| </a:t>
            </a:r>
            <a:r>
              <a:rPr spc="-10" dirty="0"/>
              <a:t>Department </a:t>
            </a:r>
            <a:r>
              <a:rPr spc="-5" dirty="0"/>
              <a:t>of </a:t>
            </a:r>
            <a:r>
              <a:rPr spc="-10" dirty="0"/>
              <a:t>CSE </a:t>
            </a:r>
            <a:r>
              <a:rPr dirty="0"/>
              <a:t>&amp; </a:t>
            </a:r>
            <a:r>
              <a:rPr spc="-5" dirty="0"/>
              <a:t>IT </a:t>
            </a:r>
            <a:r>
              <a:rPr dirty="0"/>
              <a:t>|</a:t>
            </a:r>
            <a:r>
              <a:rPr spc="-10" dirty="0"/>
              <a:t> 2025</a:t>
            </a:r>
          </a:p>
        </p:txBody>
      </p:sp>
      <p:sp>
        <p:nvSpPr>
          <p:cNvPr id="5" name="object 5"/>
          <p:cNvSpPr txBox="1">
            <a:spLocks noGrp="1"/>
          </p:cNvSpPr>
          <p:nvPr>
            <p:ph type="sldNum" sz="quarter" idx="7"/>
          </p:nvPr>
        </p:nvSpPr>
        <p:spPr>
          <a:xfrm>
            <a:off x="8870186" y="6665320"/>
            <a:ext cx="198120" cy="160300"/>
          </a:xfrm>
          <a:prstGeom prst="rect">
            <a:avLst/>
          </a:prstGeom>
        </p:spPr>
        <p:txBody>
          <a:bodyPr vert="horz" wrap="square" lIns="0" tIns="21590" rIns="0" bIns="0" rtlCol="0">
            <a:spAutoFit/>
          </a:bodyPr>
          <a:lstStyle/>
          <a:p>
            <a:pPr marL="38100">
              <a:lnSpc>
                <a:spcPct val="100000"/>
              </a:lnSpc>
              <a:spcBef>
                <a:spcPts val="170"/>
              </a:spcBef>
            </a:pPr>
            <a:r>
              <a:rPr lang="en-IN" dirty="0"/>
              <a:t>8</a:t>
            </a:r>
            <a:r>
              <a:rPr dirty="0"/>
              <a:t>.</a:t>
            </a:r>
          </a:p>
        </p:txBody>
      </p:sp>
      <p:sp>
        <p:nvSpPr>
          <p:cNvPr id="6" name="TextBox 5"/>
          <p:cNvSpPr txBox="1"/>
          <p:nvPr/>
        </p:nvSpPr>
        <p:spPr>
          <a:xfrm>
            <a:off x="285720" y="928670"/>
            <a:ext cx="8358246" cy="646331"/>
          </a:xfrm>
          <a:prstGeom prst="rect">
            <a:avLst/>
          </a:prstGeom>
          <a:noFill/>
        </p:spPr>
        <p:txBody>
          <a:bodyPr wrap="square" rtlCol="0">
            <a:spAutoFit/>
          </a:bodyPr>
          <a:lstStyle/>
          <a:p>
            <a:r>
              <a:rPr lang="en-US" dirty="0">
                <a:latin typeface="奪햴s餻夵"/>
              </a:rPr>
              <a:t>To ensure a smooth </a:t>
            </a:r>
            <a:r>
              <a:rPr lang="en-US" dirty="0" err="1">
                <a:latin typeface="奪햴s餻夵"/>
              </a:rPr>
              <a:t>onboarding</a:t>
            </a:r>
            <a:r>
              <a:rPr lang="en-US" dirty="0">
                <a:latin typeface="奪햴s餻夵"/>
              </a:rPr>
              <a:t> experience, </a:t>
            </a:r>
            <a:r>
              <a:rPr lang="en-US" b="1" dirty="0">
                <a:latin typeface="奪햴s餻夵"/>
              </a:rPr>
              <a:t>JUIT Companion</a:t>
            </a:r>
            <a:r>
              <a:rPr lang="en-US" dirty="0">
                <a:latin typeface="奪햴s餻夵"/>
              </a:rPr>
              <a:t> features an intuitive and user-friendly registration process.</a:t>
            </a:r>
          </a:p>
        </p:txBody>
      </p:sp>
      <p:pic>
        <p:nvPicPr>
          <p:cNvPr id="9" name="Picture 8" descr="A screenshot of a login form&#10;&#10;AI-generated content may be incorrect.">
            <a:extLst>
              <a:ext uri="{FF2B5EF4-FFF2-40B4-BE49-F238E27FC236}">
                <a16:creationId xmlns:a16="http://schemas.microsoft.com/office/drawing/2014/main" id="{860C0662-1276-B900-A554-60E9EC3619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747" y="1700808"/>
            <a:ext cx="1988295" cy="4476752"/>
          </a:xfrm>
          <a:prstGeom prst="rect">
            <a:avLst/>
          </a:prstGeom>
        </p:spPr>
      </p:pic>
      <p:pic>
        <p:nvPicPr>
          <p:cNvPr id="12" name="Picture 11" descr="A screenshot of a phone&#10;&#10;AI-generated content may be incorrect.">
            <a:extLst>
              <a:ext uri="{FF2B5EF4-FFF2-40B4-BE49-F238E27FC236}">
                <a16:creationId xmlns:a16="http://schemas.microsoft.com/office/drawing/2014/main" id="{5C8EADD9-AE19-3DAC-164D-B85AF58380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912" y="1700808"/>
            <a:ext cx="1988296" cy="4476752"/>
          </a:xfrm>
          <a:prstGeom prst="rect">
            <a:avLst/>
          </a:prstGeom>
        </p:spPr>
      </p:pic>
      <p:sp>
        <p:nvSpPr>
          <p:cNvPr id="14" name="TextBox 13">
            <a:extLst>
              <a:ext uri="{FF2B5EF4-FFF2-40B4-BE49-F238E27FC236}">
                <a16:creationId xmlns:a16="http://schemas.microsoft.com/office/drawing/2014/main" id="{1AEB19F6-4CE5-836F-2A13-285606824A68}"/>
              </a:ext>
            </a:extLst>
          </p:cNvPr>
          <p:cNvSpPr txBox="1"/>
          <p:nvPr/>
        </p:nvSpPr>
        <p:spPr>
          <a:xfrm>
            <a:off x="210820" y="6233812"/>
            <a:ext cx="5487397" cy="246221"/>
          </a:xfrm>
          <a:prstGeom prst="rect">
            <a:avLst/>
          </a:prstGeom>
          <a:noFill/>
        </p:spPr>
        <p:txBody>
          <a:bodyPr wrap="square" rtlCol="0">
            <a:spAutoFit/>
          </a:bodyPr>
          <a:lstStyle/>
          <a:p>
            <a:r>
              <a:rPr lang="en-US" sz="1000" dirty="0"/>
              <a:t>Figure 1: login screen requiring credentials</a:t>
            </a:r>
            <a:endParaRPr lang="en-IN" sz="1000" dirty="0"/>
          </a:p>
        </p:txBody>
      </p:sp>
      <p:sp>
        <p:nvSpPr>
          <p:cNvPr id="16" name="TextBox 15">
            <a:extLst>
              <a:ext uri="{FF2B5EF4-FFF2-40B4-BE49-F238E27FC236}">
                <a16:creationId xmlns:a16="http://schemas.microsoft.com/office/drawing/2014/main" id="{15ACA71D-C5B6-30E9-CA66-587A85900A03}"/>
              </a:ext>
            </a:extLst>
          </p:cNvPr>
          <p:cNvSpPr txBox="1"/>
          <p:nvPr/>
        </p:nvSpPr>
        <p:spPr>
          <a:xfrm>
            <a:off x="3491880" y="6234836"/>
            <a:ext cx="5225276" cy="246221"/>
          </a:xfrm>
          <a:prstGeom prst="rect">
            <a:avLst/>
          </a:prstGeom>
          <a:noFill/>
        </p:spPr>
        <p:txBody>
          <a:bodyPr wrap="square" rtlCol="0">
            <a:spAutoFit/>
          </a:bodyPr>
          <a:lstStyle/>
          <a:p>
            <a:r>
              <a:rPr lang="en-US" sz="1000" dirty="0"/>
              <a:t>Figure 2: screen showing marks in university format</a:t>
            </a:r>
            <a:endParaRPr lang="en-IN" sz="1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14F3-374D-E811-37A1-AAB9465A753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DCF0D7C-CC82-F7F2-DA53-8E120C23A6D9}"/>
              </a:ext>
            </a:extLst>
          </p:cNvPr>
          <p:cNvSpPr txBox="1">
            <a:spLocks noGrp="1"/>
          </p:cNvSpPr>
          <p:nvPr>
            <p:ph type="title"/>
          </p:nvPr>
        </p:nvSpPr>
        <p:spPr>
          <a:xfrm>
            <a:off x="210820" y="174312"/>
            <a:ext cx="4289742"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chemeClr val="bg1"/>
                </a:solidFill>
                <a:ea typeface="Palatino" pitchFamily="2" charset="77"/>
              </a:rPr>
              <a:t>Implementation</a:t>
            </a:r>
            <a:endParaRPr sz="2400" dirty="0">
              <a:solidFill>
                <a:schemeClr val="bg1"/>
              </a:solidFill>
              <a:latin typeface="奪햜s餻夵"/>
            </a:endParaRPr>
          </a:p>
        </p:txBody>
      </p:sp>
      <p:sp>
        <p:nvSpPr>
          <p:cNvPr id="4" name="object 4">
            <a:extLst>
              <a:ext uri="{FF2B5EF4-FFF2-40B4-BE49-F238E27FC236}">
                <a16:creationId xmlns:a16="http://schemas.microsoft.com/office/drawing/2014/main" id="{418D0C13-CB6D-40E8-CFB4-189907C4089D}"/>
              </a:ext>
            </a:extLst>
          </p:cNvPr>
          <p:cNvSpPr txBox="1">
            <a:spLocks noGrp="1"/>
          </p:cNvSpPr>
          <p:nvPr>
            <p:ph type="ftr" sz="quarter" idx="5"/>
          </p:nvPr>
        </p:nvSpPr>
        <p:spPr>
          <a:xfrm>
            <a:off x="2253132" y="6668612"/>
            <a:ext cx="4077970" cy="160300"/>
          </a:xfrm>
          <a:prstGeom prst="rect">
            <a:avLst/>
          </a:prstGeom>
        </p:spPr>
        <p:txBody>
          <a:bodyPr vert="horz" wrap="square" lIns="0" tIns="21590" rIns="0" bIns="0" rtlCol="0">
            <a:spAutoFit/>
          </a:bodyPr>
          <a:lstStyle/>
          <a:p>
            <a:pPr marL="12700">
              <a:lnSpc>
                <a:spcPct val="100000"/>
              </a:lnSpc>
              <a:spcBef>
                <a:spcPts val="170"/>
              </a:spcBef>
            </a:pPr>
            <a:r>
              <a:rPr spc="-10" dirty="0"/>
              <a:t>Minor Project (18B19CI691) </a:t>
            </a:r>
            <a:r>
              <a:rPr lang="en-IN" spc="-10" dirty="0"/>
              <a:t>End</a:t>
            </a:r>
            <a:r>
              <a:rPr spc="-10" dirty="0"/>
              <a:t>-Term Evaluation </a:t>
            </a:r>
            <a:r>
              <a:rPr dirty="0"/>
              <a:t>| </a:t>
            </a:r>
            <a:r>
              <a:rPr spc="-10" dirty="0"/>
              <a:t>Department </a:t>
            </a:r>
            <a:r>
              <a:rPr spc="-5" dirty="0"/>
              <a:t>of </a:t>
            </a:r>
            <a:r>
              <a:rPr spc="-10" dirty="0"/>
              <a:t>CSE </a:t>
            </a:r>
            <a:r>
              <a:rPr dirty="0"/>
              <a:t>&amp; </a:t>
            </a:r>
            <a:r>
              <a:rPr spc="-5" dirty="0"/>
              <a:t>IT </a:t>
            </a:r>
            <a:r>
              <a:rPr dirty="0"/>
              <a:t>|</a:t>
            </a:r>
            <a:r>
              <a:rPr spc="-10" dirty="0"/>
              <a:t> 2025</a:t>
            </a:r>
          </a:p>
        </p:txBody>
      </p:sp>
      <p:sp>
        <p:nvSpPr>
          <p:cNvPr id="5" name="object 5">
            <a:extLst>
              <a:ext uri="{FF2B5EF4-FFF2-40B4-BE49-F238E27FC236}">
                <a16:creationId xmlns:a16="http://schemas.microsoft.com/office/drawing/2014/main" id="{F1047EA8-7746-032B-318F-6B5B80192E89}"/>
              </a:ext>
            </a:extLst>
          </p:cNvPr>
          <p:cNvSpPr txBox="1">
            <a:spLocks noGrp="1"/>
          </p:cNvSpPr>
          <p:nvPr>
            <p:ph type="sldNum" sz="quarter" idx="7"/>
          </p:nvPr>
        </p:nvSpPr>
        <p:spPr>
          <a:xfrm>
            <a:off x="8870186" y="6665320"/>
            <a:ext cx="198120" cy="160300"/>
          </a:xfrm>
          <a:prstGeom prst="rect">
            <a:avLst/>
          </a:prstGeom>
        </p:spPr>
        <p:txBody>
          <a:bodyPr vert="horz" wrap="square" lIns="0" tIns="21590" rIns="0" bIns="0" rtlCol="0">
            <a:spAutoFit/>
          </a:bodyPr>
          <a:lstStyle/>
          <a:p>
            <a:pPr marL="38100">
              <a:lnSpc>
                <a:spcPct val="100000"/>
              </a:lnSpc>
              <a:spcBef>
                <a:spcPts val="170"/>
              </a:spcBef>
            </a:pPr>
            <a:r>
              <a:rPr lang="en-IN" dirty="0"/>
              <a:t>8</a:t>
            </a:r>
            <a:r>
              <a:rPr dirty="0"/>
              <a:t>.</a:t>
            </a:r>
          </a:p>
        </p:txBody>
      </p:sp>
      <p:sp>
        <p:nvSpPr>
          <p:cNvPr id="6" name="TextBox 5">
            <a:extLst>
              <a:ext uri="{FF2B5EF4-FFF2-40B4-BE49-F238E27FC236}">
                <a16:creationId xmlns:a16="http://schemas.microsoft.com/office/drawing/2014/main" id="{9BF8BEF7-104D-A0EB-5F63-329F8C1BD5B5}"/>
              </a:ext>
            </a:extLst>
          </p:cNvPr>
          <p:cNvSpPr txBox="1"/>
          <p:nvPr/>
        </p:nvSpPr>
        <p:spPr>
          <a:xfrm>
            <a:off x="285720" y="928670"/>
            <a:ext cx="8358246" cy="2031325"/>
          </a:xfrm>
          <a:prstGeom prst="rect">
            <a:avLst/>
          </a:prstGeom>
          <a:noFill/>
        </p:spPr>
        <p:txBody>
          <a:bodyPr wrap="square" rtlCol="0">
            <a:spAutoFit/>
          </a:bodyPr>
          <a:lstStyle/>
          <a:p>
            <a:pPr algn="just"/>
            <a:r>
              <a:rPr lang="en-US" dirty="0"/>
              <a:t>The project's dataset is made up of structured academic records that were either used as mock data or extracted from a simulated academic database. It contains important information such as class schedules, exam results, student profiles, and attendance by subject. The application's connection to the official JUIT student portal ensures authenticity and relevance while facilitating real-time academic data extraction. This integration enables the app to provide personalized academic insights based on each student's profile as well as real-time tracking capabilities.</a:t>
            </a:r>
            <a:endParaRPr lang="en-US" dirty="0">
              <a:latin typeface="奪햴s餻夵"/>
            </a:endParaRPr>
          </a:p>
        </p:txBody>
      </p:sp>
      <p:pic>
        <p:nvPicPr>
          <p:cNvPr id="7" name="Picture 6" descr="A screenshot of a computer program&#10;&#10;AI-generated content may be incorrect.">
            <a:extLst>
              <a:ext uri="{FF2B5EF4-FFF2-40B4-BE49-F238E27FC236}">
                <a16:creationId xmlns:a16="http://schemas.microsoft.com/office/drawing/2014/main" id="{0CA70986-354B-1174-C336-83FFB2211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3190572"/>
            <a:ext cx="4915326" cy="2149026"/>
          </a:xfrm>
          <a:prstGeom prst="rect">
            <a:avLst/>
          </a:prstGeom>
        </p:spPr>
      </p:pic>
      <p:sp>
        <p:nvSpPr>
          <p:cNvPr id="8" name="TextBox 7">
            <a:extLst>
              <a:ext uri="{FF2B5EF4-FFF2-40B4-BE49-F238E27FC236}">
                <a16:creationId xmlns:a16="http://schemas.microsoft.com/office/drawing/2014/main" id="{ABDDAAAC-D348-6DCF-4C62-C40B4E8221F7}"/>
              </a:ext>
            </a:extLst>
          </p:cNvPr>
          <p:cNvSpPr txBox="1"/>
          <p:nvPr/>
        </p:nvSpPr>
        <p:spPr>
          <a:xfrm>
            <a:off x="285720" y="5431675"/>
            <a:ext cx="4915326" cy="276999"/>
          </a:xfrm>
          <a:prstGeom prst="rect">
            <a:avLst/>
          </a:prstGeom>
          <a:noFill/>
        </p:spPr>
        <p:txBody>
          <a:bodyPr wrap="square" rtlCol="0">
            <a:spAutoFit/>
          </a:bodyPr>
          <a:lstStyle/>
          <a:p>
            <a:r>
              <a:rPr lang="en-US" sz="1200" dirty="0"/>
              <a:t>Figure 3 :</a:t>
            </a:r>
            <a:r>
              <a:rPr lang="en-US" sz="1200" b="0" i="0" dirty="0">
                <a:solidFill>
                  <a:srgbClr val="000000"/>
                </a:solidFill>
                <a:effectLst/>
                <a:latin typeface="Times New Roman" panose="02020603050405020304" pitchFamily="18" charset="0"/>
              </a:rPr>
              <a:t>Algorithm to fetch the time table </a:t>
            </a:r>
            <a:endParaRPr lang="en-IN" sz="1200" dirty="0"/>
          </a:p>
        </p:txBody>
      </p:sp>
    </p:spTree>
    <p:extLst>
      <p:ext uri="{BB962C8B-B14F-4D97-AF65-F5344CB8AC3E}">
        <p14:creationId xmlns:p14="http://schemas.microsoft.com/office/powerpoint/2010/main" val="1824420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9899A-5090-B9B5-BBFE-68FF9343563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8388B3B-7108-E627-A74D-8419A42CE0DF}"/>
              </a:ext>
            </a:extLst>
          </p:cNvPr>
          <p:cNvSpPr txBox="1">
            <a:spLocks noGrp="1"/>
          </p:cNvSpPr>
          <p:nvPr>
            <p:ph type="title"/>
          </p:nvPr>
        </p:nvSpPr>
        <p:spPr>
          <a:xfrm>
            <a:off x="210820" y="174312"/>
            <a:ext cx="4289742"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chemeClr val="bg1"/>
                </a:solidFill>
                <a:ea typeface="Palatino" pitchFamily="2" charset="77"/>
              </a:rPr>
              <a:t>Implementation </a:t>
            </a:r>
            <a:r>
              <a:rPr lang="en-IN" sz="2400" b="0" dirty="0">
                <a:solidFill>
                  <a:schemeClr val="bg1"/>
                </a:solidFill>
                <a:ea typeface="Palatino" pitchFamily="2" charset="77"/>
              </a:rPr>
              <a:t>(</a:t>
            </a:r>
            <a:r>
              <a:rPr lang="en-IN" sz="2400" b="0" dirty="0" err="1">
                <a:solidFill>
                  <a:schemeClr val="bg1"/>
                </a:solidFill>
                <a:ea typeface="Palatino" pitchFamily="2" charset="77"/>
              </a:rPr>
              <a:t>cont</a:t>
            </a:r>
            <a:r>
              <a:rPr lang="en-IN" sz="2400" b="0" dirty="0">
                <a:solidFill>
                  <a:schemeClr val="bg1"/>
                </a:solidFill>
                <a:ea typeface="Palatino" pitchFamily="2" charset="77"/>
              </a:rPr>
              <a:t>…)</a:t>
            </a:r>
            <a:endParaRPr sz="2400" dirty="0">
              <a:solidFill>
                <a:schemeClr val="bg1"/>
              </a:solidFill>
              <a:latin typeface="奪햜s餻夵"/>
            </a:endParaRPr>
          </a:p>
        </p:txBody>
      </p:sp>
      <p:sp>
        <p:nvSpPr>
          <p:cNvPr id="4" name="object 4">
            <a:extLst>
              <a:ext uri="{FF2B5EF4-FFF2-40B4-BE49-F238E27FC236}">
                <a16:creationId xmlns:a16="http://schemas.microsoft.com/office/drawing/2014/main" id="{E7E7B57E-F7F5-8E07-C711-3265FABD890D}"/>
              </a:ext>
            </a:extLst>
          </p:cNvPr>
          <p:cNvSpPr txBox="1">
            <a:spLocks noGrp="1"/>
          </p:cNvSpPr>
          <p:nvPr>
            <p:ph type="ftr" sz="quarter" idx="5"/>
          </p:nvPr>
        </p:nvSpPr>
        <p:spPr>
          <a:xfrm>
            <a:off x="2253132" y="6668612"/>
            <a:ext cx="4077970" cy="160300"/>
          </a:xfrm>
          <a:prstGeom prst="rect">
            <a:avLst/>
          </a:prstGeom>
        </p:spPr>
        <p:txBody>
          <a:bodyPr vert="horz" wrap="square" lIns="0" tIns="21590" rIns="0" bIns="0" rtlCol="0">
            <a:spAutoFit/>
          </a:bodyPr>
          <a:lstStyle/>
          <a:p>
            <a:pPr marL="12700">
              <a:lnSpc>
                <a:spcPct val="100000"/>
              </a:lnSpc>
              <a:spcBef>
                <a:spcPts val="170"/>
              </a:spcBef>
            </a:pPr>
            <a:r>
              <a:rPr spc="-10" dirty="0"/>
              <a:t>Minor Project (18B19CI691) </a:t>
            </a:r>
            <a:r>
              <a:rPr lang="en-IN" spc="-10" dirty="0"/>
              <a:t>End</a:t>
            </a:r>
            <a:r>
              <a:rPr spc="-10" dirty="0"/>
              <a:t>-Term Evaluation </a:t>
            </a:r>
            <a:r>
              <a:rPr dirty="0"/>
              <a:t>| </a:t>
            </a:r>
            <a:r>
              <a:rPr spc="-10" dirty="0"/>
              <a:t>Department </a:t>
            </a:r>
            <a:r>
              <a:rPr spc="-5" dirty="0"/>
              <a:t>of </a:t>
            </a:r>
            <a:r>
              <a:rPr spc="-10" dirty="0"/>
              <a:t>CSE </a:t>
            </a:r>
            <a:r>
              <a:rPr dirty="0"/>
              <a:t>&amp; </a:t>
            </a:r>
            <a:r>
              <a:rPr spc="-5" dirty="0"/>
              <a:t>IT </a:t>
            </a:r>
            <a:r>
              <a:rPr dirty="0"/>
              <a:t>|</a:t>
            </a:r>
            <a:r>
              <a:rPr spc="-10" dirty="0"/>
              <a:t> 2025</a:t>
            </a:r>
          </a:p>
        </p:txBody>
      </p:sp>
      <p:sp>
        <p:nvSpPr>
          <p:cNvPr id="5" name="object 5">
            <a:extLst>
              <a:ext uri="{FF2B5EF4-FFF2-40B4-BE49-F238E27FC236}">
                <a16:creationId xmlns:a16="http://schemas.microsoft.com/office/drawing/2014/main" id="{2FF87000-DA38-BA24-42ED-367E86569607}"/>
              </a:ext>
            </a:extLst>
          </p:cNvPr>
          <p:cNvSpPr txBox="1">
            <a:spLocks noGrp="1"/>
          </p:cNvSpPr>
          <p:nvPr>
            <p:ph type="sldNum" sz="quarter" idx="7"/>
          </p:nvPr>
        </p:nvSpPr>
        <p:spPr>
          <a:xfrm>
            <a:off x="8870186" y="6665320"/>
            <a:ext cx="198120" cy="160300"/>
          </a:xfrm>
          <a:prstGeom prst="rect">
            <a:avLst/>
          </a:prstGeom>
        </p:spPr>
        <p:txBody>
          <a:bodyPr vert="horz" wrap="square" lIns="0" tIns="21590" rIns="0" bIns="0" rtlCol="0">
            <a:spAutoFit/>
          </a:bodyPr>
          <a:lstStyle/>
          <a:p>
            <a:pPr marL="38100">
              <a:lnSpc>
                <a:spcPct val="100000"/>
              </a:lnSpc>
              <a:spcBef>
                <a:spcPts val="170"/>
              </a:spcBef>
            </a:pPr>
            <a:r>
              <a:rPr lang="en-IN" dirty="0"/>
              <a:t>8</a:t>
            </a:r>
            <a:r>
              <a:rPr dirty="0"/>
              <a:t>.</a:t>
            </a:r>
          </a:p>
        </p:txBody>
      </p:sp>
      <p:pic>
        <p:nvPicPr>
          <p:cNvPr id="9" name="Picture 8" descr="A screenshot of a computer program&#10;&#10;AI-generated content may be incorrect.">
            <a:extLst>
              <a:ext uri="{FF2B5EF4-FFF2-40B4-BE49-F238E27FC236}">
                <a16:creationId xmlns:a16="http://schemas.microsoft.com/office/drawing/2014/main" id="{B2F8BCEC-8179-8E44-EA0C-BCC18EC80B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20" y="1124744"/>
            <a:ext cx="4823878" cy="2751058"/>
          </a:xfrm>
          <a:prstGeom prst="rect">
            <a:avLst/>
          </a:prstGeom>
        </p:spPr>
      </p:pic>
      <p:sp>
        <p:nvSpPr>
          <p:cNvPr id="10" name="TextBox 9">
            <a:extLst>
              <a:ext uri="{FF2B5EF4-FFF2-40B4-BE49-F238E27FC236}">
                <a16:creationId xmlns:a16="http://schemas.microsoft.com/office/drawing/2014/main" id="{562C641F-9E2E-35E6-3DE1-67CD251253C8}"/>
              </a:ext>
            </a:extLst>
          </p:cNvPr>
          <p:cNvSpPr txBox="1"/>
          <p:nvPr/>
        </p:nvSpPr>
        <p:spPr>
          <a:xfrm>
            <a:off x="186060" y="3933056"/>
            <a:ext cx="6264696" cy="276999"/>
          </a:xfrm>
          <a:prstGeom prst="rect">
            <a:avLst/>
          </a:prstGeom>
          <a:noFill/>
        </p:spPr>
        <p:txBody>
          <a:bodyPr wrap="square" rtlCol="0">
            <a:spAutoFit/>
          </a:bodyPr>
          <a:lstStyle/>
          <a:p>
            <a:r>
              <a:rPr lang="en-US" sz="1200" dirty="0"/>
              <a:t>Figure 4 :</a:t>
            </a:r>
            <a:r>
              <a:rPr lang="en-US" sz="1200" b="0" i="0" dirty="0">
                <a:solidFill>
                  <a:srgbClr val="000000"/>
                </a:solidFill>
                <a:effectLst/>
                <a:latin typeface="Times New Roman" panose="02020603050405020304" pitchFamily="18" charset="0"/>
              </a:rPr>
              <a:t>Api request are received and called from the portal</a:t>
            </a:r>
            <a:endParaRPr lang="en-IN" sz="1200" dirty="0"/>
          </a:p>
        </p:txBody>
      </p:sp>
    </p:spTree>
    <p:extLst>
      <p:ext uri="{BB962C8B-B14F-4D97-AF65-F5344CB8AC3E}">
        <p14:creationId xmlns:p14="http://schemas.microsoft.com/office/powerpoint/2010/main" val="2312407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33816-4989-5008-8BCB-3A7D436AF91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0A2D3F0-18D3-D692-6481-B6CD4F20BA41}"/>
              </a:ext>
            </a:extLst>
          </p:cNvPr>
          <p:cNvSpPr txBox="1">
            <a:spLocks noGrp="1"/>
          </p:cNvSpPr>
          <p:nvPr>
            <p:ph type="title"/>
          </p:nvPr>
        </p:nvSpPr>
        <p:spPr>
          <a:xfrm>
            <a:off x="210820" y="174312"/>
            <a:ext cx="4289742"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chemeClr val="bg1"/>
                </a:solidFill>
                <a:ea typeface="Palatino" pitchFamily="2" charset="77"/>
              </a:rPr>
              <a:t>Implementation </a:t>
            </a:r>
            <a:r>
              <a:rPr lang="en-IN" sz="2400" b="0" dirty="0">
                <a:solidFill>
                  <a:schemeClr val="bg1"/>
                </a:solidFill>
                <a:ea typeface="Palatino" pitchFamily="2" charset="77"/>
              </a:rPr>
              <a:t>(</a:t>
            </a:r>
            <a:r>
              <a:rPr lang="en-IN" sz="2400" b="0" dirty="0" err="1">
                <a:solidFill>
                  <a:schemeClr val="bg1"/>
                </a:solidFill>
                <a:ea typeface="Palatino" pitchFamily="2" charset="77"/>
              </a:rPr>
              <a:t>cont</a:t>
            </a:r>
            <a:r>
              <a:rPr lang="en-IN" sz="2400" b="0" dirty="0">
                <a:solidFill>
                  <a:schemeClr val="bg1"/>
                </a:solidFill>
                <a:ea typeface="Palatino" pitchFamily="2" charset="77"/>
              </a:rPr>
              <a:t>…)</a:t>
            </a:r>
            <a:endParaRPr sz="2400" dirty="0">
              <a:solidFill>
                <a:schemeClr val="bg1"/>
              </a:solidFill>
              <a:latin typeface="奪햜s餻夵"/>
            </a:endParaRPr>
          </a:p>
        </p:txBody>
      </p:sp>
      <p:sp>
        <p:nvSpPr>
          <p:cNvPr id="4" name="object 4">
            <a:extLst>
              <a:ext uri="{FF2B5EF4-FFF2-40B4-BE49-F238E27FC236}">
                <a16:creationId xmlns:a16="http://schemas.microsoft.com/office/drawing/2014/main" id="{585F3E75-8C45-EADD-6905-52329FE243E6}"/>
              </a:ext>
            </a:extLst>
          </p:cNvPr>
          <p:cNvSpPr txBox="1">
            <a:spLocks noGrp="1"/>
          </p:cNvSpPr>
          <p:nvPr>
            <p:ph type="ftr" sz="quarter" idx="5"/>
          </p:nvPr>
        </p:nvSpPr>
        <p:spPr>
          <a:xfrm>
            <a:off x="2253132" y="6668612"/>
            <a:ext cx="4077970" cy="160300"/>
          </a:xfrm>
          <a:prstGeom prst="rect">
            <a:avLst/>
          </a:prstGeom>
        </p:spPr>
        <p:txBody>
          <a:bodyPr vert="horz" wrap="square" lIns="0" tIns="21590" rIns="0" bIns="0" rtlCol="0">
            <a:spAutoFit/>
          </a:bodyPr>
          <a:lstStyle/>
          <a:p>
            <a:pPr marL="12700">
              <a:lnSpc>
                <a:spcPct val="100000"/>
              </a:lnSpc>
              <a:spcBef>
                <a:spcPts val="170"/>
              </a:spcBef>
            </a:pPr>
            <a:r>
              <a:rPr spc="-10" dirty="0"/>
              <a:t>Minor Project (18B19CI691) </a:t>
            </a:r>
            <a:r>
              <a:rPr lang="en-IN" spc="-10" dirty="0"/>
              <a:t>End</a:t>
            </a:r>
            <a:r>
              <a:rPr spc="-10" dirty="0"/>
              <a:t>-Term Evaluation </a:t>
            </a:r>
            <a:r>
              <a:rPr dirty="0"/>
              <a:t>| </a:t>
            </a:r>
            <a:r>
              <a:rPr spc="-10" dirty="0"/>
              <a:t>Department </a:t>
            </a:r>
            <a:r>
              <a:rPr spc="-5" dirty="0"/>
              <a:t>of </a:t>
            </a:r>
            <a:r>
              <a:rPr spc="-10" dirty="0"/>
              <a:t>CSE </a:t>
            </a:r>
            <a:r>
              <a:rPr dirty="0"/>
              <a:t>&amp; </a:t>
            </a:r>
            <a:r>
              <a:rPr spc="-5" dirty="0"/>
              <a:t>IT </a:t>
            </a:r>
            <a:r>
              <a:rPr dirty="0"/>
              <a:t>|</a:t>
            </a:r>
            <a:r>
              <a:rPr spc="-10" dirty="0"/>
              <a:t> 2025</a:t>
            </a:r>
          </a:p>
        </p:txBody>
      </p:sp>
      <p:sp>
        <p:nvSpPr>
          <p:cNvPr id="5" name="object 5">
            <a:extLst>
              <a:ext uri="{FF2B5EF4-FFF2-40B4-BE49-F238E27FC236}">
                <a16:creationId xmlns:a16="http://schemas.microsoft.com/office/drawing/2014/main" id="{772E52F5-6496-3911-F219-3F44580ADE00}"/>
              </a:ext>
            </a:extLst>
          </p:cNvPr>
          <p:cNvSpPr txBox="1">
            <a:spLocks noGrp="1"/>
          </p:cNvSpPr>
          <p:nvPr>
            <p:ph type="sldNum" sz="quarter" idx="7"/>
          </p:nvPr>
        </p:nvSpPr>
        <p:spPr>
          <a:xfrm>
            <a:off x="8870186" y="6665320"/>
            <a:ext cx="198120" cy="160300"/>
          </a:xfrm>
          <a:prstGeom prst="rect">
            <a:avLst/>
          </a:prstGeom>
        </p:spPr>
        <p:txBody>
          <a:bodyPr vert="horz" wrap="square" lIns="0" tIns="21590" rIns="0" bIns="0" rtlCol="0">
            <a:spAutoFit/>
          </a:bodyPr>
          <a:lstStyle/>
          <a:p>
            <a:pPr marL="38100">
              <a:lnSpc>
                <a:spcPct val="100000"/>
              </a:lnSpc>
              <a:spcBef>
                <a:spcPts val="170"/>
              </a:spcBef>
            </a:pPr>
            <a:r>
              <a:rPr lang="en-IN" dirty="0"/>
              <a:t>8</a:t>
            </a:r>
            <a:r>
              <a:rPr dirty="0"/>
              <a:t>.</a:t>
            </a:r>
          </a:p>
        </p:txBody>
      </p:sp>
      <p:pic>
        <p:nvPicPr>
          <p:cNvPr id="2050" name="Picture 2">
            <a:extLst>
              <a:ext uri="{FF2B5EF4-FFF2-40B4-BE49-F238E27FC236}">
                <a16:creationId xmlns:a16="http://schemas.microsoft.com/office/drawing/2014/main" id="{4B25EA8B-6234-1500-E0DB-62C6670033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821" y="962031"/>
            <a:ext cx="4649212" cy="32480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5ED0B405-D74C-54BB-9FFE-CC2BF235A477}"/>
              </a:ext>
            </a:extLst>
          </p:cNvPr>
          <p:cNvSpPr txBox="1"/>
          <p:nvPr/>
        </p:nvSpPr>
        <p:spPr>
          <a:xfrm>
            <a:off x="107504" y="4231120"/>
            <a:ext cx="7560840" cy="276999"/>
          </a:xfrm>
          <a:prstGeom prst="rect">
            <a:avLst/>
          </a:prstGeom>
          <a:noFill/>
        </p:spPr>
        <p:txBody>
          <a:bodyPr wrap="square" rtlCol="0">
            <a:spAutoFit/>
          </a:bodyPr>
          <a:lstStyle/>
          <a:p>
            <a:r>
              <a:rPr lang="en-US" sz="1200" dirty="0"/>
              <a:t>Figure 5 : </a:t>
            </a:r>
            <a:r>
              <a:rPr lang="en-US" sz="1200" b="0" i="0" dirty="0">
                <a:solidFill>
                  <a:srgbClr val="000000"/>
                </a:solidFill>
                <a:effectLst/>
                <a:latin typeface="Times New Roman" panose="02020603050405020304" pitchFamily="18" charset="0"/>
              </a:rPr>
              <a:t>Functions from python </a:t>
            </a:r>
            <a:r>
              <a:rPr lang="en-US" sz="1200" b="0" i="0" dirty="0" err="1" smtClean="0">
                <a:solidFill>
                  <a:srgbClr val="000000"/>
                </a:solidFill>
                <a:effectLst/>
                <a:latin typeface="Times New Roman" panose="02020603050405020304" pitchFamily="18" charset="0"/>
              </a:rPr>
              <a:t>liberary</a:t>
            </a:r>
            <a:r>
              <a:rPr lang="en-US" sz="1200" b="0" i="0" dirty="0" smtClean="0">
                <a:solidFill>
                  <a:srgbClr val="000000"/>
                </a:solidFill>
                <a:effectLst/>
                <a:latin typeface="Times New Roman" panose="02020603050405020304" pitchFamily="18" charset="0"/>
              </a:rPr>
              <a:t> </a:t>
            </a:r>
            <a:r>
              <a:rPr lang="en-US" sz="1200" b="0" i="0" dirty="0">
                <a:solidFill>
                  <a:srgbClr val="000000"/>
                </a:solidFill>
                <a:effectLst/>
                <a:latin typeface="Times New Roman" panose="02020603050405020304" pitchFamily="18" charset="0"/>
              </a:rPr>
              <a:t>that fetch </a:t>
            </a:r>
            <a:r>
              <a:rPr lang="en-US" sz="1200" b="0" i="0" dirty="0" err="1">
                <a:solidFill>
                  <a:srgbClr val="000000"/>
                </a:solidFill>
                <a:effectLst/>
                <a:latin typeface="Times New Roman" panose="02020603050405020304" pitchFamily="18" charset="0"/>
              </a:rPr>
              <a:t>attendence</a:t>
            </a:r>
            <a:r>
              <a:rPr lang="en-US" sz="1200" b="0" i="0" dirty="0">
                <a:solidFill>
                  <a:srgbClr val="000000"/>
                </a:solidFill>
                <a:effectLst/>
                <a:latin typeface="Times New Roman" panose="02020603050405020304" pitchFamily="18" charset="0"/>
              </a:rPr>
              <a:t> from portal </a:t>
            </a:r>
            <a:endParaRPr lang="en-IN" sz="1200" dirty="0"/>
          </a:p>
        </p:txBody>
      </p:sp>
    </p:spTree>
    <p:extLst>
      <p:ext uri="{BB962C8B-B14F-4D97-AF65-F5344CB8AC3E}">
        <p14:creationId xmlns:p14="http://schemas.microsoft.com/office/powerpoint/2010/main" val="594787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5E238-E446-D793-01C4-6787EB6A5C2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286D4EF-D822-F343-43F1-51DC9E75EF3C}"/>
              </a:ext>
            </a:extLst>
          </p:cNvPr>
          <p:cNvSpPr txBox="1">
            <a:spLocks noGrp="1"/>
          </p:cNvSpPr>
          <p:nvPr>
            <p:ph type="title"/>
          </p:nvPr>
        </p:nvSpPr>
        <p:spPr>
          <a:xfrm>
            <a:off x="210820" y="174312"/>
            <a:ext cx="6377404"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chemeClr val="bg1"/>
                </a:solidFill>
                <a:ea typeface="Palatino" pitchFamily="2" charset="77"/>
              </a:rPr>
              <a:t>Experimental Results and Evaluation</a:t>
            </a:r>
            <a:endParaRPr sz="2400" dirty="0">
              <a:solidFill>
                <a:schemeClr val="bg1"/>
              </a:solidFill>
              <a:latin typeface="奪햜s餻夵"/>
            </a:endParaRPr>
          </a:p>
        </p:txBody>
      </p:sp>
      <p:sp>
        <p:nvSpPr>
          <p:cNvPr id="4" name="object 4">
            <a:extLst>
              <a:ext uri="{FF2B5EF4-FFF2-40B4-BE49-F238E27FC236}">
                <a16:creationId xmlns:a16="http://schemas.microsoft.com/office/drawing/2014/main" id="{FD0F793B-B459-4429-C3A8-73390B54E06A}"/>
              </a:ext>
            </a:extLst>
          </p:cNvPr>
          <p:cNvSpPr txBox="1">
            <a:spLocks noGrp="1"/>
          </p:cNvSpPr>
          <p:nvPr>
            <p:ph type="ftr" sz="quarter" idx="5"/>
          </p:nvPr>
        </p:nvSpPr>
        <p:spPr>
          <a:xfrm>
            <a:off x="2253132" y="6668612"/>
            <a:ext cx="4077970" cy="160300"/>
          </a:xfrm>
          <a:prstGeom prst="rect">
            <a:avLst/>
          </a:prstGeom>
        </p:spPr>
        <p:txBody>
          <a:bodyPr vert="horz" wrap="square" lIns="0" tIns="21590" rIns="0" bIns="0" rtlCol="0">
            <a:spAutoFit/>
          </a:bodyPr>
          <a:lstStyle/>
          <a:p>
            <a:pPr marL="12700">
              <a:lnSpc>
                <a:spcPct val="100000"/>
              </a:lnSpc>
              <a:spcBef>
                <a:spcPts val="170"/>
              </a:spcBef>
            </a:pPr>
            <a:r>
              <a:rPr spc="-10" dirty="0"/>
              <a:t>Minor Project (18B19CI691) </a:t>
            </a:r>
            <a:r>
              <a:rPr lang="en-IN" spc="-10" dirty="0"/>
              <a:t>End</a:t>
            </a:r>
            <a:r>
              <a:rPr spc="-10" dirty="0"/>
              <a:t>-Term Evaluation </a:t>
            </a:r>
            <a:r>
              <a:rPr dirty="0"/>
              <a:t>| </a:t>
            </a:r>
            <a:r>
              <a:rPr spc="-10" dirty="0"/>
              <a:t>Department </a:t>
            </a:r>
            <a:r>
              <a:rPr spc="-5" dirty="0"/>
              <a:t>of </a:t>
            </a:r>
            <a:r>
              <a:rPr spc="-10" dirty="0"/>
              <a:t>CSE </a:t>
            </a:r>
            <a:r>
              <a:rPr dirty="0"/>
              <a:t>&amp; </a:t>
            </a:r>
            <a:r>
              <a:rPr spc="-5" dirty="0"/>
              <a:t>IT </a:t>
            </a:r>
            <a:r>
              <a:rPr dirty="0"/>
              <a:t>|</a:t>
            </a:r>
            <a:r>
              <a:rPr spc="-10" dirty="0"/>
              <a:t> 2025</a:t>
            </a:r>
          </a:p>
        </p:txBody>
      </p:sp>
      <p:sp>
        <p:nvSpPr>
          <p:cNvPr id="5" name="object 5">
            <a:extLst>
              <a:ext uri="{FF2B5EF4-FFF2-40B4-BE49-F238E27FC236}">
                <a16:creationId xmlns:a16="http://schemas.microsoft.com/office/drawing/2014/main" id="{576A84D0-75FD-D921-E113-B1ABD91DBCFE}"/>
              </a:ext>
            </a:extLst>
          </p:cNvPr>
          <p:cNvSpPr txBox="1">
            <a:spLocks noGrp="1"/>
          </p:cNvSpPr>
          <p:nvPr>
            <p:ph type="sldNum" sz="quarter" idx="7"/>
          </p:nvPr>
        </p:nvSpPr>
        <p:spPr>
          <a:xfrm>
            <a:off x="8870186" y="6665320"/>
            <a:ext cx="198120" cy="160300"/>
          </a:xfrm>
          <a:prstGeom prst="rect">
            <a:avLst/>
          </a:prstGeom>
        </p:spPr>
        <p:txBody>
          <a:bodyPr vert="horz" wrap="square" lIns="0" tIns="21590" rIns="0" bIns="0" rtlCol="0">
            <a:spAutoFit/>
          </a:bodyPr>
          <a:lstStyle/>
          <a:p>
            <a:pPr marL="38100">
              <a:lnSpc>
                <a:spcPct val="100000"/>
              </a:lnSpc>
              <a:spcBef>
                <a:spcPts val="170"/>
              </a:spcBef>
            </a:pPr>
            <a:r>
              <a:rPr lang="en-IN" dirty="0"/>
              <a:t>8</a:t>
            </a:r>
            <a:r>
              <a:rPr dirty="0"/>
              <a:t>.</a:t>
            </a:r>
          </a:p>
        </p:txBody>
      </p:sp>
      <p:sp>
        <p:nvSpPr>
          <p:cNvPr id="7" name="Rectangle 1">
            <a:extLst>
              <a:ext uri="{FF2B5EF4-FFF2-40B4-BE49-F238E27FC236}">
                <a16:creationId xmlns:a16="http://schemas.microsoft.com/office/drawing/2014/main" id="{59A23974-D90E-70ED-1CD9-5B3CDC6D0CA9}"/>
              </a:ext>
            </a:extLst>
          </p:cNvPr>
          <p:cNvSpPr>
            <a:spLocks noChangeArrowheads="1"/>
          </p:cNvSpPr>
          <p:nvPr/>
        </p:nvSpPr>
        <p:spPr bwMode="auto">
          <a:xfrm>
            <a:off x="112734" y="1052736"/>
            <a:ext cx="799288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JUIT Companion App significantly improved student access to academic data by providing real-time updates on attendance, schedules, and grades through a personalized dashboard. Its secure login, instant absence alerts, and subject-wise progress tracking reduced reliance on the university portal and increased user engagement. The live synchronization feature ensured that students always had the most current information without manual refreshes. Compared to traditional methods, the app offered a more streamlined, mobile-friendly experience that fostered greater awareness and academic responsibility among students. This demonstrates the app’s effectiveness in enhancing the overall learning management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122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29107-101B-06CD-03E6-7518DB0A617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A3B6FCC-971B-D7D5-3020-A0852BB9327E}"/>
              </a:ext>
            </a:extLst>
          </p:cNvPr>
          <p:cNvSpPr txBox="1">
            <a:spLocks noGrp="1"/>
          </p:cNvSpPr>
          <p:nvPr>
            <p:ph type="title"/>
          </p:nvPr>
        </p:nvSpPr>
        <p:spPr>
          <a:xfrm>
            <a:off x="210820" y="174312"/>
            <a:ext cx="7241500"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chemeClr val="bg1"/>
                </a:solidFill>
                <a:ea typeface="Palatino" pitchFamily="2" charset="77"/>
              </a:rPr>
              <a:t>Experimental Results and Evaluation </a:t>
            </a:r>
            <a:r>
              <a:rPr lang="en-IN" sz="2400" b="0" dirty="0">
                <a:solidFill>
                  <a:schemeClr val="bg1"/>
                </a:solidFill>
                <a:ea typeface="Palatino" pitchFamily="2" charset="77"/>
              </a:rPr>
              <a:t>(</a:t>
            </a:r>
            <a:r>
              <a:rPr lang="en-IN" sz="2400" b="0" dirty="0" err="1">
                <a:solidFill>
                  <a:schemeClr val="bg1"/>
                </a:solidFill>
                <a:ea typeface="Palatino" pitchFamily="2" charset="77"/>
              </a:rPr>
              <a:t>cont</a:t>
            </a:r>
            <a:r>
              <a:rPr lang="en-IN" sz="2400" b="0" dirty="0">
                <a:solidFill>
                  <a:schemeClr val="bg1"/>
                </a:solidFill>
                <a:ea typeface="Palatino" pitchFamily="2" charset="77"/>
              </a:rPr>
              <a:t>…)</a:t>
            </a:r>
            <a:endParaRPr sz="2400" dirty="0">
              <a:solidFill>
                <a:schemeClr val="bg1"/>
              </a:solidFill>
              <a:latin typeface="奪햜s餻夵"/>
            </a:endParaRPr>
          </a:p>
        </p:txBody>
      </p:sp>
      <p:sp>
        <p:nvSpPr>
          <p:cNvPr id="4" name="object 4">
            <a:extLst>
              <a:ext uri="{FF2B5EF4-FFF2-40B4-BE49-F238E27FC236}">
                <a16:creationId xmlns:a16="http://schemas.microsoft.com/office/drawing/2014/main" id="{9E54FBC4-709E-BD0D-C74B-878F6F25564D}"/>
              </a:ext>
            </a:extLst>
          </p:cNvPr>
          <p:cNvSpPr txBox="1">
            <a:spLocks noGrp="1"/>
          </p:cNvSpPr>
          <p:nvPr>
            <p:ph type="ftr" sz="quarter" idx="5"/>
          </p:nvPr>
        </p:nvSpPr>
        <p:spPr>
          <a:xfrm>
            <a:off x="2253132" y="6668612"/>
            <a:ext cx="4077970" cy="160300"/>
          </a:xfrm>
          <a:prstGeom prst="rect">
            <a:avLst/>
          </a:prstGeom>
        </p:spPr>
        <p:txBody>
          <a:bodyPr vert="horz" wrap="square" lIns="0" tIns="21590" rIns="0" bIns="0" rtlCol="0">
            <a:spAutoFit/>
          </a:bodyPr>
          <a:lstStyle/>
          <a:p>
            <a:pPr marL="12700">
              <a:lnSpc>
                <a:spcPct val="100000"/>
              </a:lnSpc>
              <a:spcBef>
                <a:spcPts val="170"/>
              </a:spcBef>
            </a:pPr>
            <a:r>
              <a:rPr spc="-10" dirty="0"/>
              <a:t>Minor Project (18B19CI691) </a:t>
            </a:r>
            <a:r>
              <a:rPr lang="en-IN" spc="-10" dirty="0"/>
              <a:t>End</a:t>
            </a:r>
            <a:r>
              <a:rPr spc="-10" dirty="0"/>
              <a:t>-Term Evaluation </a:t>
            </a:r>
            <a:r>
              <a:rPr dirty="0"/>
              <a:t>| </a:t>
            </a:r>
            <a:r>
              <a:rPr spc="-10" dirty="0"/>
              <a:t>Department </a:t>
            </a:r>
            <a:r>
              <a:rPr spc="-5" dirty="0"/>
              <a:t>of </a:t>
            </a:r>
            <a:r>
              <a:rPr spc="-10" dirty="0"/>
              <a:t>CSE </a:t>
            </a:r>
            <a:r>
              <a:rPr dirty="0"/>
              <a:t>&amp; </a:t>
            </a:r>
            <a:r>
              <a:rPr spc="-5" dirty="0"/>
              <a:t>IT </a:t>
            </a:r>
            <a:r>
              <a:rPr dirty="0"/>
              <a:t>|</a:t>
            </a:r>
            <a:r>
              <a:rPr spc="-10" dirty="0"/>
              <a:t> 2025</a:t>
            </a:r>
          </a:p>
        </p:txBody>
      </p:sp>
      <p:sp>
        <p:nvSpPr>
          <p:cNvPr id="5" name="object 5">
            <a:extLst>
              <a:ext uri="{FF2B5EF4-FFF2-40B4-BE49-F238E27FC236}">
                <a16:creationId xmlns:a16="http://schemas.microsoft.com/office/drawing/2014/main" id="{FE5817F8-265A-6D2D-71D4-36D9CAAE9DE0}"/>
              </a:ext>
            </a:extLst>
          </p:cNvPr>
          <p:cNvSpPr txBox="1">
            <a:spLocks noGrp="1"/>
          </p:cNvSpPr>
          <p:nvPr>
            <p:ph type="sldNum" sz="quarter" idx="7"/>
          </p:nvPr>
        </p:nvSpPr>
        <p:spPr>
          <a:xfrm>
            <a:off x="8870186" y="6665320"/>
            <a:ext cx="198120" cy="160300"/>
          </a:xfrm>
          <a:prstGeom prst="rect">
            <a:avLst/>
          </a:prstGeom>
        </p:spPr>
        <p:txBody>
          <a:bodyPr vert="horz" wrap="square" lIns="0" tIns="21590" rIns="0" bIns="0" rtlCol="0">
            <a:spAutoFit/>
          </a:bodyPr>
          <a:lstStyle/>
          <a:p>
            <a:pPr marL="38100">
              <a:lnSpc>
                <a:spcPct val="100000"/>
              </a:lnSpc>
              <a:spcBef>
                <a:spcPts val="170"/>
              </a:spcBef>
            </a:pPr>
            <a:r>
              <a:rPr lang="en-IN" dirty="0"/>
              <a:t>8</a:t>
            </a:r>
            <a:r>
              <a:rPr dirty="0"/>
              <a:t>.</a:t>
            </a:r>
          </a:p>
        </p:txBody>
      </p:sp>
      <p:pic>
        <p:nvPicPr>
          <p:cNvPr id="7" name="Picture 6" descr="A graph of a bar chart&#10;&#10;AI-generated content may be incorrect.">
            <a:extLst>
              <a:ext uri="{FF2B5EF4-FFF2-40B4-BE49-F238E27FC236}">
                <a16:creationId xmlns:a16="http://schemas.microsoft.com/office/drawing/2014/main" id="{08976256-D5FA-97DB-3097-8B11CA1DD4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730" y="1196752"/>
            <a:ext cx="6805566" cy="3010161"/>
          </a:xfrm>
          <a:prstGeom prst="rect">
            <a:avLst/>
          </a:prstGeom>
        </p:spPr>
      </p:pic>
      <p:sp>
        <p:nvSpPr>
          <p:cNvPr id="8" name="TextBox 7">
            <a:extLst>
              <a:ext uri="{FF2B5EF4-FFF2-40B4-BE49-F238E27FC236}">
                <a16:creationId xmlns:a16="http://schemas.microsoft.com/office/drawing/2014/main" id="{95715D28-C5CD-32D0-B75C-8F1D607D8530}"/>
              </a:ext>
            </a:extLst>
          </p:cNvPr>
          <p:cNvSpPr txBox="1"/>
          <p:nvPr/>
        </p:nvSpPr>
        <p:spPr>
          <a:xfrm>
            <a:off x="827584" y="4365104"/>
            <a:ext cx="6624736" cy="461665"/>
          </a:xfrm>
          <a:prstGeom prst="rect">
            <a:avLst/>
          </a:prstGeom>
          <a:noFill/>
        </p:spPr>
        <p:txBody>
          <a:bodyPr wrap="square" rtlCol="0">
            <a:spAutoFit/>
          </a:bodyPr>
          <a:lstStyle/>
          <a:p>
            <a:r>
              <a:rPr lang="en-US" sz="1200" dirty="0"/>
              <a:t>Figure 6 : A horizontal bar chart illustrating the effectiveness of JUIT Companion App features in enhancing student academic engagement.</a:t>
            </a:r>
            <a:endParaRPr lang="en-IN" sz="1200" dirty="0"/>
          </a:p>
        </p:txBody>
      </p:sp>
    </p:spTree>
    <p:extLst>
      <p:ext uri="{BB962C8B-B14F-4D97-AF65-F5344CB8AC3E}">
        <p14:creationId xmlns:p14="http://schemas.microsoft.com/office/powerpoint/2010/main" val="3528938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820" y="174312"/>
            <a:ext cx="107759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rPr>
              <a:t>Outline</a:t>
            </a:r>
            <a:endParaRPr sz="2400" dirty="0"/>
          </a:p>
        </p:txBody>
      </p:sp>
      <p:sp>
        <p:nvSpPr>
          <p:cNvPr id="4" name="object 4"/>
          <p:cNvSpPr txBox="1">
            <a:spLocks noGrp="1"/>
          </p:cNvSpPr>
          <p:nvPr>
            <p:ph type="ftr" sz="quarter" idx="5"/>
          </p:nvPr>
        </p:nvSpPr>
        <p:spPr>
          <a:xfrm>
            <a:off x="2253132" y="6668612"/>
            <a:ext cx="4077970" cy="160300"/>
          </a:xfrm>
          <a:prstGeom prst="rect">
            <a:avLst/>
          </a:prstGeom>
        </p:spPr>
        <p:txBody>
          <a:bodyPr vert="horz" wrap="square" lIns="0" tIns="21590" rIns="0" bIns="0" rtlCol="0">
            <a:spAutoFit/>
          </a:bodyPr>
          <a:lstStyle/>
          <a:p>
            <a:pPr marL="12700">
              <a:lnSpc>
                <a:spcPct val="100000"/>
              </a:lnSpc>
              <a:spcBef>
                <a:spcPts val="170"/>
              </a:spcBef>
            </a:pPr>
            <a:r>
              <a:rPr spc="-10" dirty="0"/>
              <a:t>Minor Project (18B19CI691) </a:t>
            </a:r>
            <a:r>
              <a:rPr lang="en-IN" spc="-10" dirty="0"/>
              <a:t>End</a:t>
            </a:r>
            <a:r>
              <a:rPr spc="-10" dirty="0"/>
              <a:t>-Term Evaluation </a:t>
            </a:r>
            <a:r>
              <a:rPr dirty="0"/>
              <a:t>| </a:t>
            </a:r>
            <a:r>
              <a:rPr spc="-10" dirty="0"/>
              <a:t>Department </a:t>
            </a:r>
            <a:r>
              <a:rPr spc="-5" dirty="0"/>
              <a:t>of </a:t>
            </a:r>
            <a:r>
              <a:rPr spc="-10" dirty="0"/>
              <a:t>CSE </a:t>
            </a:r>
            <a:r>
              <a:rPr dirty="0"/>
              <a:t>&amp; </a:t>
            </a:r>
            <a:r>
              <a:rPr spc="-5" dirty="0"/>
              <a:t>IT </a:t>
            </a:r>
            <a:r>
              <a:rPr dirty="0"/>
              <a:t>|</a:t>
            </a:r>
            <a:r>
              <a:rPr spc="-10" dirty="0"/>
              <a:t> 2025</a:t>
            </a:r>
          </a:p>
        </p:txBody>
      </p:sp>
      <p:sp>
        <p:nvSpPr>
          <p:cNvPr id="5" name="object 5"/>
          <p:cNvSpPr txBox="1">
            <a:spLocks noGrp="1"/>
          </p:cNvSpPr>
          <p:nvPr>
            <p:ph type="sldNum" sz="quarter" idx="7"/>
          </p:nvPr>
        </p:nvSpPr>
        <p:spPr>
          <a:prstGeom prst="rect">
            <a:avLst/>
          </a:prstGeom>
        </p:spPr>
        <p:txBody>
          <a:bodyPr vert="horz" wrap="square" lIns="0" tIns="21590" rIns="0" bIns="0" rtlCol="0">
            <a:spAutoFit/>
          </a:bodyPr>
          <a:lstStyle/>
          <a:p>
            <a:pPr marL="38100">
              <a:lnSpc>
                <a:spcPct val="100000"/>
              </a:lnSpc>
              <a:spcBef>
                <a:spcPts val="170"/>
              </a:spcBef>
            </a:pPr>
            <a:r>
              <a:rPr dirty="0"/>
              <a:t>1.</a:t>
            </a:r>
          </a:p>
        </p:txBody>
      </p:sp>
      <p:sp>
        <p:nvSpPr>
          <p:cNvPr id="3" name="object 3"/>
          <p:cNvSpPr txBox="1"/>
          <p:nvPr/>
        </p:nvSpPr>
        <p:spPr>
          <a:xfrm>
            <a:off x="251870" y="778739"/>
            <a:ext cx="4777105" cy="4749800"/>
          </a:xfrm>
          <a:prstGeom prst="rect">
            <a:avLst/>
          </a:prstGeom>
        </p:spPr>
        <p:txBody>
          <a:bodyPr vert="horz" wrap="square" lIns="0" tIns="130175" rIns="0" bIns="0" rtlCol="0">
            <a:spAutoFit/>
          </a:bodyPr>
          <a:lstStyle/>
          <a:p>
            <a:pPr marL="274320" indent="-262255">
              <a:lnSpc>
                <a:spcPct val="100000"/>
              </a:lnSpc>
              <a:spcBef>
                <a:spcPts val="1025"/>
              </a:spcBef>
              <a:buSzPct val="125000"/>
              <a:buChar char="•"/>
              <a:tabLst>
                <a:tab pos="274320" algn="l"/>
                <a:tab pos="274955" algn="l"/>
              </a:tabLst>
            </a:pPr>
            <a:r>
              <a:rPr sz="1800" spc="-10" dirty="0">
                <a:latin typeface="Arial"/>
                <a:cs typeface="Arial"/>
              </a:rPr>
              <a:t>Introduction</a:t>
            </a:r>
            <a:endParaRPr sz="1800" dirty="0">
              <a:latin typeface="Arial"/>
              <a:cs typeface="Arial"/>
            </a:endParaRPr>
          </a:p>
          <a:p>
            <a:pPr marL="274320" indent="-262255">
              <a:lnSpc>
                <a:spcPct val="100000"/>
              </a:lnSpc>
              <a:spcBef>
                <a:spcPts val="1620"/>
              </a:spcBef>
              <a:buSzPct val="125000"/>
              <a:buChar char="•"/>
              <a:tabLst>
                <a:tab pos="274320" algn="l"/>
                <a:tab pos="274955" algn="l"/>
              </a:tabLst>
            </a:pPr>
            <a:r>
              <a:rPr sz="1800" spc="-10" dirty="0">
                <a:latin typeface="Arial"/>
                <a:cs typeface="Arial"/>
              </a:rPr>
              <a:t>Problem</a:t>
            </a:r>
            <a:r>
              <a:rPr sz="1800" dirty="0">
                <a:latin typeface="Arial"/>
                <a:cs typeface="Arial"/>
              </a:rPr>
              <a:t> </a:t>
            </a:r>
            <a:r>
              <a:rPr sz="1800" spc="-10" dirty="0">
                <a:latin typeface="Arial"/>
                <a:cs typeface="Arial"/>
              </a:rPr>
              <a:t>Statement</a:t>
            </a:r>
            <a:endParaRPr sz="1800" dirty="0">
              <a:latin typeface="Arial"/>
              <a:cs typeface="Arial"/>
            </a:endParaRPr>
          </a:p>
          <a:p>
            <a:pPr marL="274320" indent="-262255">
              <a:lnSpc>
                <a:spcPct val="100000"/>
              </a:lnSpc>
              <a:spcBef>
                <a:spcPts val="1620"/>
              </a:spcBef>
              <a:buSzPct val="125000"/>
              <a:buChar char="•"/>
              <a:tabLst>
                <a:tab pos="274320" algn="l"/>
                <a:tab pos="274955" algn="l"/>
              </a:tabLst>
            </a:pPr>
            <a:r>
              <a:rPr sz="1800" spc="-5" dirty="0">
                <a:latin typeface="Arial"/>
                <a:cs typeface="Arial"/>
              </a:rPr>
              <a:t>Project</a:t>
            </a:r>
            <a:r>
              <a:rPr sz="1800" spc="-10" dirty="0">
                <a:latin typeface="Arial"/>
                <a:cs typeface="Arial"/>
              </a:rPr>
              <a:t> Objectives</a:t>
            </a:r>
            <a:endParaRPr sz="1800" dirty="0">
              <a:latin typeface="Arial"/>
              <a:cs typeface="Arial"/>
            </a:endParaRPr>
          </a:p>
          <a:p>
            <a:pPr marL="274320" indent="-262255">
              <a:lnSpc>
                <a:spcPct val="100000"/>
              </a:lnSpc>
              <a:spcBef>
                <a:spcPts val="1620"/>
              </a:spcBef>
              <a:buSzPct val="125000"/>
              <a:buChar char="•"/>
              <a:tabLst>
                <a:tab pos="274320" algn="l"/>
                <a:tab pos="274955" algn="l"/>
              </a:tabLst>
            </a:pPr>
            <a:r>
              <a:rPr sz="1800" spc="-5" dirty="0">
                <a:latin typeface="Arial"/>
                <a:cs typeface="Arial"/>
              </a:rPr>
              <a:t>Literature </a:t>
            </a:r>
            <a:r>
              <a:rPr sz="1800" spc="-10" dirty="0">
                <a:latin typeface="Arial"/>
                <a:cs typeface="Arial"/>
              </a:rPr>
              <a:t>review</a:t>
            </a:r>
            <a:endParaRPr sz="1800" dirty="0">
              <a:latin typeface="Arial"/>
              <a:cs typeface="Arial"/>
            </a:endParaRPr>
          </a:p>
          <a:p>
            <a:pPr marL="274320" indent="-262255">
              <a:lnSpc>
                <a:spcPct val="100000"/>
              </a:lnSpc>
              <a:spcBef>
                <a:spcPts val="1620"/>
              </a:spcBef>
              <a:buSzPct val="125000"/>
              <a:buChar char="•"/>
              <a:tabLst>
                <a:tab pos="274320" algn="l"/>
                <a:tab pos="274955" algn="l"/>
              </a:tabLst>
            </a:pPr>
            <a:r>
              <a:rPr sz="1800" spc="-5" dirty="0">
                <a:latin typeface="Arial"/>
                <a:cs typeface="Arial"/>
              </a:rPr>
              <a:t>Project</a:t>
            </a:r>
            <a:r>
              <a:rPr sz="1800" spc="-10" dirty="0">
                <a:latin typeface="Arial"/>
                <a:cs typeface="Arial"/>
              </a:rPr>
              <a:t> Design</a:t>
            </a:r>
            <a:endParaRPr sz="1800" dirty="0">
              <a:latin typeface="Arial"/>
              <a:cs typeface="Arial"/>
            </a:endParaRPr>
          </a:p>
          <a:p>
            <a:pPr marL="274320" indent="-262255">
              <a:lnSpc>
                <a:spcPct val="100000"/>
              </a:lnSpc>
              <a:spcBef>
                <a:spcPts val="1620"/>
              </a:spcBef>
              <a:buSzPct val="125000"/>
              <a:buChar char="•"/>
              <a:tabLst>
                <a:tab pos="274320" algn="l"/>
                <a:tab pos="274955" algn="l"/>
              </a:tabLst>
            </a:pPr>
            <a:r>
              <a:rPr sz="1800" spc="-5" dirty="0">
                <a:latin typeface="Arial"/>
                <a:cs typeface="Arial"/>
              </a:rPr>
              <a:t>Implementation (if</a:t>
            </a:r>
            <a:r>
              <a:rPr sz="1800" spc="5" dirty="0">
                <a:latin typeface="Arial"/>
                <a:cs typeface="Arial"/>
              </a:rPr>
              <a:t> </a:t>
            </a:r>
            <a:r>
              <a:rPr sz="1800" spc="-15" dirty="0">
                <a:latin typeface="Arial"/>
                <a:cs typeface="Arial"/>
              </a:rPr>
              <a:t>any)</a:t>
            </a:r>
            <a:endParaRPr sz="1800" dirty="0">
              <a:latin typeface="Arial"/>
              <a:cs typeface="Arial"/>
            </a:endParaRPr>
          </a:p>
          <a:p>
            <a:pPr marL="274320" indent="-262255">
              <a:lnSpc>
                <a:spcPct val="100000"/>
              </a:lnSpc>
              <a:spcBef>
                <a:spcPts val="1620"/>
              </a:spcBef>
              <a:buSzPct val="125000"/>
              <a:buChar char="•"/>
              <a:tabLst>
                <a:tab pos="274320" algn="l"/>
                <a:tab pos="274955" algn="l"/>
              </a:tabLst>
            </a:pPr>
            <a:r>
              <a:rPr sz="1800" spc="-10" dirty="0">
                <a:latin typeface="Arial"/>
                <a:cs typeface="Arial"/>
              </a:rPr>
              <a:t>Experimental </a:t>
            </a:r>
            <a:r>
              <a:rPr sz="1800" spc="-5" dirty="0">
                <a:latin typeface="Arial"/>
                <a:cs typeface="Arial"/>
              </a:rPr>
              <a:t>Results </a:t>
            </a:r>
            <a:r>
              <a:rPr sz="1800" spc="-10" dirty="0">
                <a:latin typeface="Arial"/>
                <a:cs typeface="Arial"/>
              </a:rPr>
              <a:t>and Evaluation </a:t>
            </a:r>
            <a:r>
              <a:rPr sz="1800" spc="-5" dirty="0">
                <a:latin typeface="Arial"/>
                <a:cs typeface="Arial"/>
              </a:rPr>
              <a:t>(if</a:t>
            </a:r>
            <a:r>
              <a:rPr sz="1800" spc="110" dirty="0">
                <a:latin typeface="Arial"/>
                <a:cs typeface="Arial"/>
              </a:rPr>
              <a:t> </a:t>
            </a:r>
            <a:r>
              <a:rPr sz="1800" spc="-15" dirty="0">
                <a:latin typeface="Arial"/>
                <a:cs typeface="Arial"/>
              </a:rPr>
              <a:t>any)</a:t>
            </a:r>
            <a:endParaRPr sz="1800" dirty="0">
              <a:latin typeface="Arial"/>
              <a:cs typeface="Arial"/>
            </a:endParaRPr>
          </a:p>
          <a:p>
            <a:pPr marL="274320" indent="-262255">
              <a:lnSpc>
                <a:spcPct val="100000"/>
              </a:lnSpc>
              <a:spcBef>
                <a:spcPts val="1620"/>
              </a:spcBef>
              <a:buSzPct val="125000"/>
              <a:buChar char="•"/>
              <a:tabLst>
                <a:tab pos="274320" algn="l"/>
                <a:tab pos="274955" algn="l"/>
              </a:tabLst>
            </a:pPr>
            <a:r>
              <a:rPr sz="1800" spc="-5" dirty="0">
                <a:latin typeface="Arial"/>
                <a:cs typeface="Arial"/>
              </a:rPr>
              <a:t>Future </a:t>
            </a:r>
            <a:r>
              <a:rPr sz="1800" spc="-15" dirty="0">
                <a:latin typeface="Arial"/>
                <a:cs typeface="Arial"/>
              </a:rPr>
              <a:t>work </a:t>
            </a:r>
            <a:r>
              <a:rPr sz="1800" spc="-5" dirty="0">
                <a:latin typeface="Arial"/>
                <a:cs typeface="Arial"/>
              </a:rPr>
              <a:t>(till </a:t>
            </a:r>
            <a:r>
              <a:rPr sz="1800" spc="-30" dirty="0">
                <a:latin typeface="Arial"/>
                <a:cs typeface="Arial"/>
              </a:rPr>
              <a:t>End-Term</a:t>
            </a:r>
            <a:r>
              <a:rPr sz="1800" spc="45" dirty="0">
                <a:latin typeface="Arial"/>
                <a:cs typeface="Arial"/>
              </a:rPr>
              <a:t> </a:t>
            </a:r>
            <a:r>
              <a:rPr sz="1800" spc="-10" dirty="0">
                <a:latin typeface="Arial"/>
                <a:cs typeface="Arial"/>
              </a:rPr>
              <a:t>Evaluation)</a:t>
            </a:r>
            <a:endParaRPr sz="1800" dirty="0">
              <a:latin typeface="Arial"/>
              <a:cs typeface="Arial"/>
            </a:endParaRPr>
          </a:p>
          <a:p>
            <a:pPr marL="274320" indent="-262255">
              <a:lnSpc>
                <a:spcPct val="100000"/>
              </a:lnSpc>
              <a:spcBef>
                <a:spcPts val="1620"/>
              </a:spcBef>
              <a:buSzPct val="125000"/>
              <a:buChar char="•"/>
              <a:tabLst>
                <a:tab pos="274320" algn="l"/>
                <a:tab pos="274955" algn="l"/>
              </a:tabLst>
            </a:pPr>
            <a:r>
              <a:rPr sz="1800" spc="-10" dirty="0">
                <a:latin typeface="Arial"/>
                <a:cs typeface="Arial"/>
              </a:rPr>
              <a:t>Work</a:t>
            </a:r>
            <a:r>
              <a:rPr sz="1800" spc="-20" dirty="0">
                <a:latin typeface="Arial"/>
                <a:cs typeface="Arial"/>
              </a:rPr>
              <a:t> </a:t>
            </a:r>
            <a:r>
              <a:rPr sz="1800" spc="-10" dirty="0">
                <a:latin typeface="Arial"/>
                <a:cs typeface="Arial"/>
              </a:rPr>
              <a:t>Contribution</a:t>
            </a:r>
            <a:endParaRPr sz="1800" dirty="0">
              <a:latin typeface="Arial"/>
              <a:cs typeface="Arial"/>
            </a:endParaRPr>
          </a:p>
          <a:p>
            <a:pPr marL="274320" indent="-262255">
              <a:lnSpc>
                <a:spcPct val="100000"/>
              </a:lnSpc>
              <a:spcBef>
                <a:spcPts val="1620"/>
              </a:spcBef>
              <a:buSzPct val="125000"/>
              <a:buChar char="•"/>
              <a:tabLst>
                <a:tab pos="274320" algn="l"/>
                <a:tab pos="274955" algn="l"/>
              </a:tabLst>
            </a:pPr>
            <a:r>
              <a:rPr sz="1800" spc="-10" dirty="0">
                <a:latin typeface="Arial"/>
                <a:cs typeface="Arial"/>
              </a:rPr>
              <a:t>References</a:t>
            </a:r>
            <a:endParaRPr sz="18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B4F00-2955-5E33-69FB-F3C83D722D4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BB41FA2-CB70-E78B-DFD4-6E982F0B5642}"/>
              </a:ext>
            </a:extLst>
          </p:cNvPr>
          <p:cNvSpPr txBox="1">
            <a:spLocks noGrp="1"/>
          </p:cNvSpPr>
          <p:nvPr>
            <p:ph type="title"/>
          </p:nvPr>
        </p:nvSpPr>
        <p:spPr>
          <a:xfrm>
            <a:off x="210820" y="174312"/>
            <a:ext cx="7601540" cy="382156"/>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chemeClr val="bg1"/>
                </a:solidFill>
                <a:ea typeface="Palatino" pitchFamily="2" charset="77"/>
              </a:rPr>
              <a:t>Experimental Results and Evaluation </a:t>
            </a:r>
            <a:r>
              <a:rPr lang="en-IN" sz="2400" b="0" dirty="0">
                <a:solidFill>
                  <a:schemeClr val="bg1"/>
                </a:solidFill>
                <a:ea typeface="Palatino" pitchFamily="2" charset="77"/>
              </a:rPr>
              <a:t>(</a:t>
            </a:r>
            <a:r>
              <a:rPr lang="en-IN" sz="2400" b="0" dirty="0" err="1">
                <a:solidFill>
                  <a:schemeClr val="bg1"/>
                </a:solidFill>
                <a:ea typeface="Palatino" pitchFamily="2" charset="77"/>
              </a:rPr>
              <a:t>cont</a:t>
            </a:r>
            <a:r>
              <a:rPr lang="en-IN" sz="2400" b="0" dirty="0">
                <a:solidFill>
                  <a:schemeClr val="bg1"/>
                </a:solidFill>
                <a:ea typeface="Palatino" pitchFamily="2" charset="77"/>
              </a:rPr>
              <a:t>…)</a:t>
            </a:r>
            <a:endParaRPr sz="2400" dirty="0">
              <a:solidFill>
                <a:schemeClr val="bg1"/>
              </a:solidFill>
              <a:latin typeface="奪햜s餻夵"/>
            </a:endParaRPr>
          </a:p>
        </p:txBody>
      </p:sp>
      <p:sp>
        <p:nvSpPr>
          <p:cNvPr id="4" name="object 4">
            <a:extLst>
              <a:ext uri="{FF2B5EF4-FFF2-40B4-BE49-F238E27FC236}">
                <a16:creationId xmlns:a16="http://schemas.microsoft.com/office/drawing/2014/main" id="{DAECD329-CA26-8016-DE5A-9F7301687E03}"/>
              </a:ext>
            </a:extLst>
          </p:cNvPr>
          <p:cNvSpPr txBox="1">
            <a:spLocks noGrp="1"/>
          </p:cNvSpPr>
          <p:nvPr>
            <p:ph type="ftr" sz="quarter" idx="5"/>
          </p:nvPr>
        </p:nvSpPr>
        <p:spPr>
          <a:xfrm>
            <a:off x="2253132" y="6668612"/>
            <a:ext cx="4077970" cy="160300"/>
          </a:xfrm>
          <a:prstGeom prst="rect">
            <a:avLst/>
          </a:prstGeom>
        </p:spPr>
        <p:txBody>
          <a:bodyPr vert="horz" wrap="square" lIns="0" tIns="21590" rIns="0" bIns="0" rtlCol="0">
            <a:spAutoFit/>
          </a:bodyPr>
          <a:lstStyle/>
          <a:p>
            <a:pPr marL="12700">
              <a:lnSpc>
                <a:spcPct val="100000"/>
              </a:lnSpc>
              <a:spcBef>
                <a:spcPts val="170"/>
              </a:spcBef>
            </a:pPr>
            <a:r>
              <a:rPr spc="-10" dirty="0"/>
              <a:t>Minor Project (18B19CI691) </a:t>
            </a:r>
            <a:r>
              <a:rPr lang="en-IN" spc="-10" dirty="0"/>
              <a:t>End</a:t>
            </a:r>
            <a:r>
              <a:rPr spc="-10" dirty="0"/>
              <a:t>-Term Evaluation </a:t>
            </a:r>
            <a:r>
              <a:rPr dirty="0"/>
              <a:t>| </a:t>
            </a:r>
            <a:r>
              <a:rPr spc="-10" dirty="0"/>
              <a:t>Department </a:t>
            </a:r>
            <a:r>
              <a:rPr spc="-5" dirty="0"/>
              <a:t>of </a:t>
            </a:r>
            <a:r>
              <a:rPr spc="-10" dirty="0"/>
              <a:t>CSE </a:t>
            </a:r>
            <a:r>
              <a:rPr dirty="0"/>
              <a:t>&amp; </a:t>
            </a:r>
            <a:r>
              <a:rPr spc="-5" dirty="0"/>
              <a:t>IT </a:t>
            </a:r>
            <a:r>
              <a:rPr dirty="0"/>
              <a:t>|</a:t>
            </a:r>
            <a:r>
              <a:rPr spc="-10" dirty="0"/>
              <a:t> 2025</a:t>
            </a:r>
          </a:p>
        </p:txBody>
      </p:sp>
      <p:sp>
        <p:nvSpPr>
          <p:cNvPr id="5" name="object 5">
            <a:extLst>
              <a:ext uri="{FF2B5EF4-FFF2-40B4-BE49-F238E27FC236}">
                <a16:creationId xmlns:a16="http://schemas.microsoft.com/office/drawing/2014/main" id="{2C82681B-1590-913F-EFD6-62E8BB5F1FFD}"/>
              </a:ext>
            </a:extLst>
          </p:cNvPr>
          <p:cNvSpPr txBox="1">
            <a:spLocks noGrp="1"/>
          </p:cNvSpPr>
          <p:nvPr>
            <p:ph type="sldNum" sz="quarter" idx="7"/>
          </p:nvPr>
        </p:nvSpPr>
        <p:spPr>
          <a:xfrm>
            <a:off x="8870186" y="6665320"/>
            <a:ext cx="198120" cy="160300"/>
          </a:xfrm>
          <a:prstGeom prst="rect">
            <a:avLst/>
          </a:prstGeom>
        </p:spPr>
        <p:txBody>
          <a:bodyPr vert="horz" wrap="square" lIns="0" tIns="21590" rIns="0" bIns="0" rtlCol="0">
            <a:spAutoFit/>
          </a:bodyPr>
          <a:lstStyle/>
          <a:p>
            <a:pPr marL="38100">
              <a:lnSpc>
                <a:spcPct val="100000"/>
              </a:lnSpc>
              <a:spcBef>
                <a:spcPts val="170"/>
              </a:spcBef>
            </a:pPr>
            <a:r>
              <a:rPr lang="en-IN" dirty="0"/>
              <a:t>8</a:t>
            </a:r>
            <a:r>
              <a:rPr dirty="0"/>
              <a:t>.</a:t>
            </a:r>
          </a:p>
        </p:txBody>
      </p:sp>
      <p:pic>
        <p:nvPicPr>
          <p:cNvPr id="6" name="table">
            <a:extLst>
              <a:ext uri="{FF2B5EF4-FFF2-40B4-BE49-F238E27FC236}">
                <a16:creationId xmlns:a16="http://schemas.microsoft.com/office/drawing/2014/main" id="{66618947-610D-C0F5-7087-A85D1F677135}"/>
              </a:ext>
            </a:extLst>
          </p:cNvPr>
          <p:cNvPicPr>
            <a:picLocks noChangeAspect="1"/>
          </p:cNvPicPr>
          <p:nvPr/>
        </p:nvPicPr>
        <p:blipFill>
          <a:blip r:embed="rId2"/>
          <a:stretch>
            <a:fillRect/>
          </a:stretch>
        </p:blipFill>
        <p:spPr>
          <a:xfrm>
            <a:off x="179060" y="836712"/>
            <a:ext cx="8136903" cy="4958080"/>
          </a:xfrm>
          <a:prstGeom prst="rect">
            <a:avLst/>
          </a:prstGeom>
        </p:spPr>
      </p:pic>
      <p:sp>
        <p:nvSpPr>
          <p:cNvPr id="7" name="TextBox 6">
            <a:extLst>
              <a:ext uri="{FF2B5EF4-FFF2-40B4-BE49-F238E27FC236}">
                <a16:creationId xmlns:a16="http://schemas.microsoft.com/office/drawing/2014/main" id="{341D41C8-D539-400D-7071-4D88428F0ABD}"/>
              </a:ext>
            </a:extLst>
          </p:cNvPr>
          <p:cNvSpPr txBox="1"/>
          <p:nvPr/>
        </p:nvSpPr>
        <p:spPr>
          <a:xfrm>
            <a:off x="149860" y="5882788"/>
            <a:ext cx="8537644" cy="276999"/>
          </a:xfrm>
          <a:prstGeom prst="rect">
            <a:avLst/>
          </a:prstGeom>
          <a:noFill/>
        </p:spPr>
        <p:txBody>
          <a:bodyPr wrap="square" rtlCol="0">
            <a:spAutoFit/>
          </a:bodyPr>
          <a:lstStyle/>
          <a:p>
            <a:r>
              <a:rPr lang="en-US" sz="1200" dirty="0"/>
              <a:t>Figure 7 : A </a:t>
            </a:r>
            <a:r>
              <a:rPr lang="en-US" sz="1200" dirty="0" err="1"/>
              <a:t>comparision</a:t>
            </a:r>
            <a:r>
              <a:rPr lang="en-US" sz="1200" dirty="0"/>
              <a:t> B/W our </a:t>
            </a:r>
            <a:r>
              <a:rPr lang="en-US" sz="1200" dirty="0" err="1"/>
              <a:t>Jportal</a:t>
            </a:r>
            <a:r>
              <a:rPr lang="en-US" sz="1200" dirty="0"/>
              <a:t> and Web Portal</a:t>
            </a:r>
            <a:endParaRPr lang="en-IN" sz="1200" dirty="0"/>
          </a:p>
        </p:txBody>
      </p:sp>
    </p:spTree>
    <p:extLst>
      <p:ext uri="{BB962C8B-B14F-4D97-AF65-F5344CB8AC3E}">
        <p14:creationId xmlns:p14="http://schemas.microsoft.com/office/powerpoint/2010/main" val="611773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EF1A8-B2FA-3332-3DA9-33743A30668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DF319C4-1A94-6DE0-628C-3CF4CC4A8C0E}"/>
              </a:ext>
            </a:extLst>
          </p:cNvPr>
          <p:cNvSpPr txBox="1">
            <a:spLocks noGrp="1"/>
          </p:cNvSpPr>
          <p:nvPr>
            <p:ph type="title"/>
          </p:nvPr>
        </p:nvSpPr>
        <p:spPr>
          <a:xfrm>
            <a:off x="210820" y="174312"/>
            <a:ext cx="5339080" cy="391160"/>
          </a:xfrm>
          <a:prstGeom prst="rect">
            <a:avLst/>
          </a:prstGeom>
        </p:spPr>
        <p:txBody>
          <a:bodyPr vert="horz" wrap="square" lIns="0" tIns="12700" rIns="0" bIns="0" rtlCol="0">
            <a:spAutoFit/>
          </a:bodyPr>
          <a:lstStyle/>
          <a:p>
            <a:pPr marL="12700">
              <a:lnSpc>
                <a:spcPct val="100000"/>
              </a:lnSpc>
              <a:spcBef>
                <a:spcPts val="100"/>
              </a:spcBef>
            </a:pPr>
            <a:r>
              <a:rPr lang="en-IN" sz="2400" dirty="0">
                <a:solidFill>
                  <a:schemeClr val="bg1"/>
                </a:solidFill>
                <a:ea typeface="Palatino" pitchFamily="2" charset="77"/>
              </a:rPr>
              <a:t>Key Learnings</a:t>
            </a:r>
            <a:endParaRPr sz="2400" dirty="0">
              <a:solidFill>
                <a:schemeClr val="bg1"/>
              </a:solidFill>
              <a:latin typeface="Arial"/>
              <a:cs typeface="Arial"/>
            </a:endParaRPr>
          </a:p>
        </p:txBody>
      </p:sp>
      <p:sp>
        <p:nvSpPr>
          <p:cNvPr id="4" name="object 4">
            <a:extLst>
              <a:ext uri="{FF2B5EF4-FFF2-40B4-BE49-F238E27FC236}">
                <a16:creationId xmlns:a16="http://schemas.microsoft.com/office/drawing/2014/main" id="{A96D254A-F6C6-952D-B6E5-90A541DF7162}"/>
              </a:ext>
            </a:extLst>
          </p:cNvPr>
          <p:cNvSpPr txBox="1">
            <a:spLocks noGrp="1"/>
          </p:cNvSpPr>
          <p:nvPr>
            <p:ph type="ftr" sz="quarter" idx="5"/>
          </p:nvPr>
        </p:nvSpPr>
        <p:spPr>
          <a:xfrm>
            <a:off x="2253132" y="6668612"/>
            <a:ext cx="4077970" cy="160300"/>
          </a:xfrm>
          <a:prstGeom prst="rect">
            <a:avLst/>
          </a:prstGeom>
        </p:spPr>
        <p:txBody>
          <a:bodyPr vert="horz" wrap="square" lIns="0" tIns="21590" rIns="0" bIns="0" rtlCol="0">
            <a:spAutoFit/>
          </a:bodyPr>
          <a:lstStyle/>
          <a:p>
            <a:pPr marL="12700">
              <a:lnSpc>
                <a:spcPct val="100000"/>
              </a:lnSpc>
              <a:spcBef>
                <a:spcPts val="170"/>
              </a:spcBef>
            </a:pPr>
            <a:r>
              <a:rPr spc="-10" dirty="0"/>
              <a:t>Minor Project (18B19CI691) </a:t>
            </a:r>
            <a:r>
              <a:rPr lang="en-IN" spc="-10" dirty="0"/>
              <a:t>End</a:t>
            </a:r>
            <a:r>
              <a:rPr spc="-10" dirty="0"/>
              <a:t>-Term Evaluation </a:t>
            </a:r>
            <a:r>
              <a:rPr dirty="0"/>
              <a:t>| </a:t>
            </a:r>
            <a:r>
              <a:rPr spc="-10" dirty="0"/>
              <a:t>Department </a:t>
            </a:r>
            <a:r>
              <a:rPr spc="-5" dirty="0"/>
              <a:t>of </a:t>
            </a:r>
            <a:r>
              <a:rPr spc="-10" dirty="0"/>
              <a:t>CSE </a:t>
            </a:r>
            <a:r>
              <a:rPr dirty="0"/>
              <a:t>&amp; </a:t>
            </a:r>
            <a:r>
              <a:rPr spc="-5" dirty="0"/>
              <a:t>IT </a:t>
            </a:r>
            <a:r>
              <a:rPr dirty="0"/>
              <a:t>|</a:t>
            </a:r>
            <a:r>
              <a:rPr spc="-10" dirty="0"/>
              <a:t> 2025</a:t>
            </a:r>
          </a:p>
        </p:txBody>
      </p:sp>
      <p:sp>
        <p:nvSpPr>
          <p:cNvPr id="5" name="object 5">
            <a:extLst>
              <a:ext uri="{FF2B5EF4-FFF2-40B4-BE49-F238E27FC236}">
                <a16:creationId xmlns:a16="http://schemas.microsoft.com/office/drawing/2014/main" id="{F1BBBAD9-F16A-B974-3E59-1823FAA597FE}"/>
              </a:ext>
            </a:extLst>
          </p:cNvPr>
          <p:cNvSpPr txBox="1">
            <a:spLocks noGrp="1"/>
          </p:cNvSpPr>
          <p:nvPr>
            <p:ph type="sldNum" sz="quarter" idx="7"/>
          </p:nvPr>
        </p:nvSpPr>
        <p:spPr>
          <a:xfrm>
            <a:off x="8870186" y="6665320"/>
            <a:ext cx="198120" cy="160300"/>
          </a:xfrm>
          <a:prstGeom prst="rect">
            <a:avLst/>
          </a:prstGeom>
        </p:spPr>
        <p:txBody>
          <a:bodyPr vert="horz" wrap="square" lIns="0" tIns="21590" rIns="0" bIns="0" rtlCol="0">
            <a:spAutoFit/>
          </a:bodyPr>
          <a:lstStyle/>
          <a:p>
            <a:pPr marL="38100">
              <a:lnSpc>
                <a:spcPct val="100000"/>
              </a:lnSpc>
              <a:spcBef>
                <a:spcPts val="170"/>
              </a:spcBef>
            </a:pPr>
            <a:r>
              <a:rPr dirty="0"/>
              <a:t>1</a:t>
            </a:r>
            <a:r>
              <a:rPr lang="en-IN" dirty="0"/>
              <a:t>2</a:t>
            </a:r>
            <a:r>
              <a:rPr dirty="0"/>
              <a:t>.</a:t>
            </a:r>
          </a:p>
        </p:txBody>
      </p:sp>
      <p:sp>
        <p:nvSpPr>
          <p:cNvPr id="6" name="Rectangle 1">
            <a:extLst>
              <a:ext uri="{FF2B5EF4-FFF2-40B4-BE49-F238E27FC236}">
                <a16:creationId xmlns:a16="http://schemas.microsoft.com/office/drawing/2014/main" id="{31CF46A1-1665-1B1C-AA1F-5779D7A3BAD5}"/>
              </a:ext>
            </a:extLst>
          </p:cNvPr>
          <p:cNvSpPr>
            <a:spLocks noChangeArrowheads="1"/>
          </p:cNvSpPr>
          <p:nvPr/>
        </p:nvSpPr>
        <p:spPr bwMode="auto">
          <a:xfrm rot="10800000" flipV="1">
            <a:off x="107504" y="980728"/>
            <a:ext cx="849694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Through the development of the JUIT Companion app, we learned the importance of </a:t>
            </a:r>
            <a:r>
              <a:rPr kumimoji="0" lang="en-US" altLang="en-US" sz="1800" b="1" i="0" u="none" strike="noStrike" cap="none" normalizeH="0" baseline="0" dirty="0">
                <a:ln>
                  <a:noFill/>
                </a:ln>
                <a:solidFill>
                  <a:schemeClr val="tx1"/>
                </a:solidFill>
                <a:effectLst/>
                <a:latin typeface="Arial" panose="020B0604020202020204" pitchFamily="34" charset="0"/>
              </a:rPr>
              <a:t>user-centric design</a:t>
            </a:r>
            <a:r>
              <a:rPr kumimoji="0" lang="en-US" altLang="en-US" sz="1800" b="0" i="0" u="none" strike="noStrike" cap="none" normalizeH="0" baseline="0" dirty="0">
                <a:ln>
                  <a:noFill/>
                </a:ln>
                <a:solidFill>
                  <a:schemeClr val="tx1"/>
                </a:solidFill>
                <a:effectLst/>
                <a:latin typeface="Arial" panose="020B0604020202020204" pitchFamily="34" charset="0"/>
              </a:rPr>
              <a:t> in solving real-world academic challenges. The project emphasized how even simple features—like real-time attendance tracking and daily schedules—can significantly reduce student stress and improve engagement when integrated into a centralized, accessible platform. We discovered that </a:t>
            </a:r>
            <a:r>
              <a:rPr kumimoji="0" lang="en-US" altLang="en-US" sz="1800" b="1" i="0" u="none" strike="noStrike" cap="none" normalizeH="0" baseline="0" dirty="0">
                <a:ln>
                  <a:noFill/>
                </a:ln>
                <a:solidFill>
                  <a:schemeClr val="tx1"/>
                </a:solidFill>
                <a:effectLst/>
                <a:latin typeface="Arial" panose="020B0604020202020204" pitchFamily="34" charset="0"/>
              </a:rPr>
              <a:t>empathy-driven development</a:t>
            </a:r>
            <a:r>
              <a:rPr kumimoji="0" lang="en-US" altLang="en-US" sz="1800" b="0" i="0" u="none" strike="noStrike" cap="none" normalizeH="0" baseline="0" dirty="0">
                <a:ln>
                  <a:noFill/>
                </a:ln>
                <a:solidFill>
                  <a:schemeClr val="tx1"/>
                </a:solidFill>
                <a:effectLst/>
                <a:latin typeface="Arial" panose="020B0604020202020204" pitchFamily="34" charset="0"/>
              </a:rPr>
              <a:t> leads to higher usability and adoption, particularly when the product addresses daily pain points experienced by users. Technically, the project strengthened our understanding of full-stack development, API integration with institutional portals, secure login systems, and responsive UI/UX using React.js and Python. Additionally, the project highlighted the value of </a:t>
            </a:r>
            <a:r>
              <a:rPr kumimoji="0" lang="en-US" altLang="en-US" sz="1800" b="1" i="0" u="none" strike="noStrike" cap="none" normalizeH="0" baseline="0" dirty="0">
                <a:ln>
                  <a:noFill/>
                </a:ln>
                <a:solidFill>
                  <a:schemeClr val="tx1"/>
                </a:solidFill>
                <a:effectLst/>
                <a:latin typeface="Arial" panose="020B0604020202020204" pitchFamily="34" charset="0"/>
              </a:rPr>
              <a:t>iterative prototyping</a:t>
            </a:r>
            <a:r>
              <a:rPr kumimoji="0" lang="en-US" altLang="en-US" sz="1800" b="0" i="0" u="none" strike="noStrike" cap="none" normalizeH="0" baseline="0" dirty="0">
                <a:ln>
                  <a:noFill/>
                </a:ln>
                <a:solidFill>
                  <a:schemeClr val="tx1"/>
                </a:solidFill>
                <a:effectLst/>
                <a:latin typeface="Arial" panose="020B0604020202020204" pitchFamily="34" charset="0"/>
              </a:rPr>
              <a:t>, user feedback, and real-time syncing in delivering a scalable, practical solution. Comparing this to existing fragmented systems, we realized the substantial impact of creating seamless academic tools that are not only functional but also intuitive and inclusive.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85261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820" y="174312"/>
            <a:ext cx="533908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rPr>
              <a:t>Future Work </a:t>
            </a:r>
            <a:r>
              <a:rPr sz="2400" b="0" spc="-5" dirty="0">
                <a:solidFill>
                  <a:srgbClr val="FFFFFF"/>
                </a:solidFill>
                <a:latin typeface="Arial"/>
                <a:cs typeface="Arial"/>
              </a:rPr>
              <a:t>(till End-Term</a:t>
            </a:r>
            <a:r>
              <a:rPr sz="2400" b="0" spc="-35" dirty="0">
                <a:solidFill>
                  <a:srgbClr val="FFFFFF"/>
                </a:solidFill>
                <a:latin typeface="Arial"/>
                <a:cs typeface="Arial"/>
              </a:rPr>
              <a:t> </a:t>
            </a:r>
            <a:r>
              <a:rPr sz="2400" b="0" spc="-5" dirty="0">
                <a:solidFill>
                  <a:srgbClr val="FFFFFF"/>
                </a:solidFill>
                <a:latin typeface="Arial"/>
                <a:cs typeface="Arial"/>
              </a:rPr>
              <a:t>Evaluation)</a:t>
            </a:r>
            <a:endParaRPr sz="2400">
              <a:latin typeface="Arial"/>
              <a:cs typeface="Arial"/>
            </a:endParaRPr>
          </a:p>
        </p:txBody>
      </p:sp>
      <p:sp>
        <p:nvSpPr>
          <p:cNvPr id="4" name="object 4"/>
          <p:cNvSpPr txBox="1">
            <a:spLocks noGrp="1"/>
          </p:cNvSpPr>
          <p:nvPr>
            <p:ph type="ftr" sz="quarter" idx="5"/>
          </p:nvPr>
        </p:nvSpPr>
        <p:spPr>
          <a:xfrm>
            <a:off x="2253132" y="6668612"/>
            <a:ext cx="4077970" cy="160300"/>
          </a:xfrm>
          <a:prstGeom prst="rect">
            <a:avLst/>
          </a:prstGeom>
        </p:spPr>
        <p:txBody>
          <a:bodyPr vert="horz" wrap="square" lIns="0" tIns="21590" rIns="0" bIns="0" rtlCol="0">
            <a:spAutoFit/>
          </a:bodyPr>
          <a:lstStyle/>
          <a:p>
            <a:pPr marL="12700">
              <a:lnSpc>
                <a:spcPct val="100000"/>
              </a:lnSpc>
              <a:spcBef>
                <a:spcPts val="170"/>
              </a:spcBef>
            </a:pPr>
            <a:r>
              <a:rPr spc="-10" dirty="0"/>
              <a:t>Minor Project (18B19CI691) </a:t>
            </a:r>
            <a:r>
              <a:rPr lang="en-IN" spc="-10" dirty="0"/>
              <a:t>End</a:t>
            </a:r>
            <a:r>
              <a:rPr spc="-10" dirty="0"/>
              <a:t>-Term Evaluation </a:t>
            </a:r>
            <a:r>
              <a:rPr dirty="0"/>
              <a:t>| </a:t>
            </a:r>
            <a:r>
              <a:rPr spc="-10" dirty="0"/>
              <a:t>Department </a:t>
            </a:r>
            <a:r>
              <a:rPr spc="-5" dirty="0"/>
              <a:t>of </a:t>
            </a:r>
            <a:r>
              <a:rPr spc="-10" dirty="0"/>
              <a:t>CSE </a:t>
            </a:r>
            <a:r>
              <a:rPr dirty="0"/>
              <a:t>&amp; </a:t>
            </a:r>
            <a:r>
              <a:rPr spc="-5" dirty="0"/>
              <a:t>IT </a:t>
            </a:r>
            <a:r>
              <a:rPr dirty="0"/>
              <a:t>|</a:t>
            </a:r>
            <a:r>
              <a:rPr spc="-10" dirty="0"/>
              <a:t> 2025</a:t>
            </a:r>
          </a:p>
        </p:txBody>
      </p:sp>
      <p:sp>
        <p:nvSpPr>
          <p:cNvPr id="5" name="object 5"/>
          <p:cNvSpPr txBox="1">
            <a:spLocks noGrp="1"/>
          </p:cNvSpPr>
          <p:nvPr>
            <p:ph type="sldNum" sz="quarter" idx="7"/>
          </p:nvPr>
        </p:nvSpPr>
        <p:spPr>
          <a:xfrm>
            <a:off x="8870186" y="6665320"/>
            <a:ext cx="198120" cy="160300"/>
          </a:xfrm>
          <a:prstGeom prst="rect">
            <a:avLst/>
          </a:prstGeom>
        </p:spPr>
        <p:txBody>
          <a:bodyPr vert="horz" wrap="square" lIns="0" tIns="21590" rIns="0" bIns="0" rtlCol="0">
            <a:spAutoFit/>
          </a:bodyPr>
          <a:lstStyle/>
          <a:p>
            <a:pPr marL="38100">
              <a:lnSpc>
                <a:spcPct val="100000"/>
              </a:lnSpc>
              <a:spcBef>
                <a:spcPts val="170"/>
              </a:spcBef>
            </a:pPr>
            <a:r>
              <a:rPr dirty="0"/>
              <a:t>1</a:t>
            </a:r>
            <a:r>
              <a:rPr lang="en-IN" dirty="0"/>
              <a:t>2</a:t>
            </a:r>
            <a:r>
              <a:rPr dirty="0"/>
              <a:t>.</a:t>
            </a:r>
          </a:p>
        </p:txBody>
      </p:sp>
      <p:sp>
        <p:nvSpPr>
          <p:cNvPr id="3" name="object 3"/>
          <p:cNvSpPr txBox="1"/>
          <p:nvPr/>
        </p:nvSpPr>
        <p:spPr>
          <a:xfrm>
            <a:off x="251870" y="918023"/>
            <a:ext cx="8320658" cy="2318583"/>
          </a:xfrm>
          <a:prstGeom prst="rect">
            <a:avLst/>
          </a:prstGeom>
        </p:spPr>
        <p:txBody>
          <a:bodyPr vert="horz" wrap="square" lIns="0" tIns="12700" rIns="0" bIns="0" rtlCol="0">
            <a:spAutoFit/>
          </a:bodyPr>
          <a:lstStyle/>
          <a:p>
            <a:pPr marL="274320" indent="-262255" algn="just">
              <a:lnSpc>
                <a:spcPct val="100000"/>
              </a:lnSpc>
              <a:spcBef>
                <a:spcPts val="100"/>
              </a:spcBef>
              <a:buSzPct val="125000"/>
              <a:buChar char="•"/>
              <a:tabLst>
                <a:tab pos="274320" algn="l"/>
                <a:tab pos="274955" algn="l"/>
              </a:tabLst>
            </a:pPr>
            <a:r>
              <a:rPr lang="en-US" sz="1800" dirty="0" smtClean="0">
                <a:latin typeface="奪햴s餻夵"/>
                <a:cs typeface="Arial"/>
              </a:rPr>
              <a:t>Real time notification</a:t>
            </a:r>
            <a:r>
              <a:rPr lang="en-US" dirty="0" smtClean="0">
                <a:latin typeface="奪햴s餻夵"/>
                <a:cs typeface="Arial"/>
              </a:rPr>
              <a:t>.</a:t>
            </a:r>
          </a:p>
          <a:p>
            <a:pPr marL="12065" algn="just">
              <a:lnSpc>
                <a:spcPct val="100000"/>
              </a:lnSpc>
              <a:spcBef>
                <a:spcPts val="100"/>
              </a:spcBef>
              <a:buSzPct val="125000"/>
              <a:tabLst>
                <a:tab pos="274320" algn="l"/>
                <a:tab pos="274955" algn="l"/>
              </a:tabLst>
            </a:pPr>
            <a:endParaRPr lang="en-US" dirty="0" smtClean="0">
              <a:latin typeface="奪햴s餻夵"/>
              <a:cs typeface="Arial"/>
            </a:endParaRPr>
          </a:p>
          <a:p>
            <a:pPr marL="274320" indent="-262255" algn="just">
              <a:lnSpc>
                <a:spcPct val="100000"/>
              </a:lnSpc>
              <a:spcBef>
                <a:spcPts val="100"/>
              </a:spcBef>
              <a:buSzPct val="125000"/>
              <a:buChar char="•"/>
              <a:tabLst>
                <a:tab pos="274320" algn="l"/>
                <a:tab pos="274955" algn="l"/>
              </a:tabLst>
            </a:pPr>
            <a:r>
              <a:rPr lang="en-US" sz="1800" dirty="0" smtClean="0">
                <a:latin typeface="奪햴s餻夵"/>
                <a:cs typeface="Arial"/>
              </a:rPr>
              <a:t>Offline mode.</a:t>
            </a:r>
          </a:p>
          <a:p>
            <a:pPr marL="12065" algn="just">
              <a:lnSpc>
                <a:spcPct val="100000"/>
              </a:lnSpc>
              <a:spcBef>
                <a:spcPts val="100"/>
              </a:spcBef>
              <a:buSzPct val="125000"/>
              <a:tabLst>
                <a:tab pos="274320" algn="l"/>
                <a:tab pos="274955" algn="l"/>
              </a:tabLst>
            </a:pPr>
            <a:endParaRPr lang="en-US" sz="1800" dirty="0" smtClean="0">
              <a:latin typeface="奪햴s餻夵"/>
              <a:cs typeface="Arial"/>
            </a:endParaRPr>
          </a:p>
          <a:p>
            <a:pPr marL="274320" indent="-262255" algn="just">
              <a:lnSpc>
                <a:spcPct val="100000"/>
              </a:lnSpc>
              <a:spcBef>
                <a:spcPts val="100"/>
              </a:spcBef>
              <a:buSzPct val="125000"/>
              <a:buChar char="•"/>
              <a:tabLst>
                <a:tab pos="274320" algn="l"/>
                <a:tab pos="274955" algn="l"/>
              </a:tabLst>
            </a:pPr>
            <a:r>
              <a:rPr lang="en-US" dirty="0" smtClean="0">
                <a:latin typeface="奪햴s餻夵"/>
                <a:cs typeface="Arial"/>
              </a:rPr>
              <a:t>Sync feature.</a:t>
            </a:r>
          </a:p>
          <a:p>
            <a:pPr marL="12065" algn="just">
              <a:lnSpc>
                <a:spcPct val="100000"/>
              </a:lnSpc>
              <a:spcBef>
                <a:spcPts val="100"/>
              </a:spcBef>
              <a:buSzPct val="125000"/>
              <a:tabLst>
                <a:tab pos="274320" algn="l"/>
                <a:tab pos="274955" algn="l"/>
              </a:tabLst>
            </a:pPr>
            <a:endParaRPr lang="en-US" dirty="0" smtClean="0">
              <a:latin typeface="奪햴s餻夵"/>
              <a:cs typeface="Arial"/>
            </a:endParaRPr>
          </a:p>
          <a:p>
            <a:pPr marL="274320" indent="-262255" algn="just">
              <a:lnSpc>
                <a:spcPct val="100000"/>
              </a:lnSpc>
              <a:spcBef>
                <a:spcPts val="100"/>
              </a:spcBef>
              <a:buSzPct val="125000"/>
              <a:buChar char="•"/>
              <a:tabLst>
                <a:tab pos="274320" algn="l"/>
                <a:tab pos="274955" algn="l"/>
              </a:tabLst>
            </a:pPr>
            <a:r>
              <a:rPr lang="en-US" sz="1800" dirty="0" smtClean="0">
                <a:latin typeface="奪햴s餻夵"/>
                <a:cs typeface="Arial"/>
              </a:rPr>
              <a:t>More user friendly design.</a:t>
            </a:r>
          </a:p>
          <a:p>
            <a:pPr marL="274320" indent="-262255" algn="just">
              <a:lnSpc>
                <a:spcPct val="100000"/>
              </a:lnSpc>
              <a:spcBef>
                <a:spcPts val="100"/>
              </a:spcBef>
              <a:buSzPct val="125000"/>
              <a:buChar char="•"/>
              <a:tabLst>
                <a:tab pos="274320" algn="l"/>
                <a:tab pos="274955" algn="l"/>
              </a:tabLst>
            </a:pPr>
            <a:endParaRPr lang="en-US" sz="1800" dirty="0" smtClean="0">
              <a:latin typeface="奪햴s餻夵"/>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820" y="174312"/>
            <a:ext cx="269875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rPr>
              <a:t>Work</a:t>
            </a:r>
            <a:r>
              <a:rPr sz="2400" spc="-65" dirty="0">
                <a:solidFill>
                  <a:srgbClr val="FFFFFF"/>
                </a:solidFill>
              </a:rPr>
              <a:t> </a:t>
            </a:r>
            <a:r>
              <a:rPr sz="2400" spc="-5" dirty="0">
                <a:solidFill>
                  <a:srgbClr val="FFFFFF"/>
                </a:solidFill>
              </a:rPr>
              <a:t>Contribution</a:t>
            </a:r>
            <a:endParaRPr sz="2400"/>
          </a:p>
        </p:txBody>
      </p:sp>
      <p:sp>
        <p:nvSpPr>
          <p:cNvPr id="4" name="object 4"/>
          <p:cNvSpPr txBox="1">
            <a:spLocks noGrp="1"/>
          </p:cNvSpPr>
          <p:nvPr>
            <p:ph type="ftr" sz="quarter" idx="5"/>
          </p:nvPr>
        </p:nvSpPr>
        <p:spPr>
          <a:xfrm>
            <a:off x="2253132" y="6668612"/>
            <a:ext cx="4077970" cy="160300"/>
          </a:xfrm>
          <a:prstGeom prst="rect">
            <a:avLst/>
          </a:prstGeom>
        </p:spPr>
        <p:txBody>
          <a:bodyPr vert="horz" wrap="square" lIns="0" tIns="21590" rIns="0" bIns="0" rtlCol="0">
            <a:spAutoFit/>
          </a:bodyPr>
          <a:lstStyle/>
          <a:p>
            <a:pPr marL="12700">
              <a:lnSpc>
                <a:spcPct val="100000"/>
              </a:lnSpc>
              <a:spcBef>
                <a:spcPts val="170"/>
              </a:spcBef>
            </a:pPr>
            <a:r>
              <a:rPr spc="-10" dirty="0"/>
              <a:t>Minor Project (18B19CI691) </a:t>
            </a:r>
            <a:r>
              <a:rPr lang="en-IN" spc="-10" dirty="0"/>
              <a:t>End</a:t>
            </a:r>
            <a:r>
              <a:rPr spc="-10" dirty="0"/>
              <a:t>-Term Evaluation </a:t>
            </a:r>
            <a:r>
              <a:rPr dirty="0"/>
              <a:t>| </a:t>
            </a:r>
            <a:r>
              <a:rPr spc="-10" dirty="0"/>
              <a:t>Department </a:t>
            </a:r>
            <a:r>
              <a:rPr spc="-5" dirty="0"/>
              <a:t>of </a:t>
            </a:r>
            <a:r>
              <a:rPr spc="-10" dirty="0"/>
              <a:t>CSE </a:t>
            </a:r>
            <a:r>
              <a:rPr dirty="0"/>
              <a:t>&amp; </a:t>
            </a:r>
            <a:r>
              <a:rPr spc="-5" dirty="0"/>
              <a:t>IT </a:t>
            </a:r>
            <a:r>
              <a:rPr dirty="0"/>
              <a:t>|</a:t>
            </a:r>
            <a:r>
              <a:rPr spc="-10" dirty="0"/>
              <a:t> 2025</a:t>
            </a:r>
          </a:p>
        </p:txBody>
      </p:sp>
      <p:sp>
        <p:nvSpPr>
          <p:cNvPr id="5" name="object 5"/>
          <p:cNvSpPr txBox="1">
            <a:spLocks noGrp="1"/>
          </p:cNvSpPr>
          <p:nvPr>
            <p:ph type="sldNum" sz="quarter" idx="7"/>
          </p:nvPr>
        </p:nvSpPr>
        <p:spPr>
          <a:xfrm>
            <a:off x="8870186" y="6665320"/>
            <a:ext cx="198120" cy="160300"/>
          </a:xfrm>
          <a:prstGeom prst="rect">
            <a:avLst/>
          </a:prstGeom>
        </p:spPr>
        <p:txBody>
          <a:bodyPr vert="horz" wrap="square" lIns="0" tIns="21590" rIns="0" bIns="0" rtlCol="0">
            <a:spAutoFit/>
          </a:bodyPr>
          <a:lstStyle/>
          <a:p>
            <a:pPr marL="38100">
              <a:lnSpc>
                <a:spcPct val="100000"/>
              </a:lnSpc>
              <a:spcBef>
                <a:spcPts val="170"/>
              </a:spcBef>
            </a:pPr>
            <a:r>
              <a:rPr dirty="0"/>
              <a:t>1</a:t>
            </a:r>
            <a:r>
              <a:rPr lang="en-IN" dirty="0"/>
              <a:t>3</a:t>
            </a:r>
            <a:r>
              <a:rPr dirty="0"/>
              <a:t>.</a:t>
            </a:r>
          </a:p>
        </p:txBody>
      </p:sp>
      <p:graphicFrame>
        <p:nvGraphicFramePr>
          <p:cNvPr id="3" name="object 3"/>
          <p:cNvGraphicFramePr>
            <a:graphicFrameLocks noGrp="1"/>
          </p:cNvGraphicFramePr>
          <p:nvPr>
            <p:extLst>
              <p:ext uri="{D42A27DB-BD31-4B8C-83A1-F6EECF244321}">
                <p14:modId xmlns:p14="http://schemas.microsoft.com/office/powerpoint/2010/main" val="32595775"/>
              </p:ext>
            </p:extLst>
          </p:nvPr>
        </p:nvGraphicFramePr>
        <p:xfrm>
          <a:off x="103818" y="764705"/>
          <a:ext cx="9040182" cy="6093295"/>
        </p:xfrm>
        <a:graphic>
          <a:graphicData uri="http://schemas.openxmlformats.org/drawingml/2006/table">
            <a:tbl>
              <a:tblPr firstRow="1" bandRow="1">
                <a:tableStyleId>{2D5ABB26-0587-4C30-8999-92F81FD0307C}</a:tableStyleId>
              </a:tblPr>
              <a:tblGrid>
                <a:gridCol w="812355">
                  <a:extLst>
                    <a:ext uri="{9D8B030D-6E8A-4147-A177-3AD203B41FA5}">
                      <a16:colId xmlns:a16="http://schemas.microsoft.com/office/drawing/2014/main" val="20000"/>
                    </a:ext>
                  </a:extLst>
                </a:gridCol>
                <a:gridCol w="891530">
                  <a:extLst>
                    <a:ext uri="{9D8B030D-6E8A-4147-A177-3AD203B41FA5}">
                      <a16:colId xmlns:a16="http://schemas.microsoft.com/office/drawing/2014/main" val="20001"/>
                    </a:ext>
                  </a:extLst>
                </a:gridCol>
                <a:gridCol w="3631135">
                  <a:extLst>
                    <a:ext uri="{9D8B030D-6E8A-4147-A177-3AD203B41FA5}">
                      <a16:colId xmlns:a16="http://schemas.microsoft.com/office/drawing/2014/main" val="20002"/>
                    </a:ext>
                  </a:extLst>
                </a:gridCol>
                <a:gridCol w="1159311">
                  <a:extLst>
                    <a:ext uri="{9D8B030D-6E8A-4147-A177-3AD203B41FA5}">
                      <a16:colId xmlns:a16="http://schemas.microsoft.com/office/drawing/2014/main" val="20003"/>
                    </a:ext>
                  </a:extLst>
                </a:gridCol>
                <a:gridCol w="1130345">
                  <a:extLst>
                    <a:ext uri="{9D8B030D-6E8A-4147-A177-3AD203B41FA5}">
                      <a16:colId xmlns:a16="http://schemas.microsoft.com/office/drawing/2014/main" val="20004"/>
                    </a:ext>
                  </a:extLst>
                </a:gridCol>
                <a:gridCol w="1415506">
                  <a:extLst>
                    <a:ext uri="{9D8B030D-6E8A-4147-A177-3AD203B41FA5}">
                      <a16:colId xmlns:a16="http://schemas.microsoft.com/office/drawing/2014/main" val="20005"/>
                    </a:ext>
                  </a:extLst>
                </a:gridCol>
              </a:tblGrid>
              <a:tr h="723050">
                <a:tc gridSpan="6">
                  <a:txBody>
                    <a:bodyPr/>
                    <a:lstStyle/>
                    <a:p>
                      <a:pPr marL="90805">
                        <a:lnSpc>
                          <a:spcPct val="100000"/>
                        </a:lnSpc>
                        <a:spcBef>
                          <a:spcPts val="1175"/>
                        </a:spcBef>
                      </a:pPr>
                      <a:endParaRPr sz="1300" dirty="0">
                        <a:latin typeface="Arial"/>
                        <a:cs typeface="Arial"/>
                      </a:endParaRPr>
                    </a:p>
                  </a:txBody>
                  <a:tcPr marL="0" marR="0" marT="14922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D4D49D"/>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836297">
                <a:tc>
                  <a:txBody>
                    <a:bodyPr/>
                    <a:lstStyle/>
                    <a:p>
                      <a:pPr marL="99060" marR="92075" indent="99060">
                        <a:lnSpc>
                          <a:spcPct val="100000"/>
                        </a:lnSpc>
                        <a:spcBef>
                          <a:spcPts val="320"/>
                        </a:spcBef>
                      </a:pPr>
                      <a:r>
                        <a:rPr sz="1300" spc="-40" dirty="0">
                          <a:latin typeface="奪햴s餻夵"/>
                          <a:cs typeface="Arial"/>
                        </a:rPr>
                        <a:t>Team  </a:t>
                      </a:r>
                      <a:r>
                        <a:rPr sz="1300" spc="-15" dirty="0">
                          <a:latin typeface="奪햴s餻夵"/>
                          <a:cs typeface="Arial"/>
                        </a:rPr>
                        <a:t>M</a:t>
                      </a:r>
                      <a:r>
                        <a:rPr sz="1300" spc="-5" dirty="0">
                          <a:latin typeface="奪햴s餻夵"/>
                          <a:cs typeface="Arial"/>
                        </a:rPr>
                        <a:t>e</a:t>
                      </a:r>
                      <a:r>
                        <a:rPr sz="1300" dirty="0">
                          <a:latin typeface="奪햴s餻夵"/>
                          <a:cs typeface="Arial"/>
                        </a:rPr>
                        <a:t>m</a:t>
                      </a:r>
                      <a:r>
                        <a:rPr sz="1300" spc="-5" dirty="0">
                          <a:latin typeface="奪햴s餻夵"/>
                          <a:cs typeface="Arial"/>
                        </a:rPr>
                        <a:t>be</a:t>
                      </a:r>
                      <a:r>
                        <a:rPr sz="1300" dirty="0">
                          <a:latin typeface="奪햴s餻夵"/>
                          <a:cs typeface="Arial"/>
                        </a:rPr>
                        <a:t>r</a:t>
                      </a:r>
                      <a:endParaRPr sz="1300">
                        <a:latin typeface="奪햴s餻夵"/>
                        <a:cs typeface="Arial"/>
                      </a:endParaRPr>
                    </a:p>
                  </a:txBody>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4D49D"/>
                    </a:solidFill>
                  </a:tcPr>
                </a:tc>
                <a:tc>
                  <a:txBody>
                    <a:bodyPr/>
                    <a:lstStyle/>
                    <a:p>
                      <a:pPr marL="146685">
                        <a:lnSpc>
                          <a:spcPct val="100000"/>
                        </a:lnSpc>
                        <a:spcBef>
                          <a:spcPts val="320"/>
                        </a:spcBef>
                      </a:pPr>
                      <a:r>
                        <a:rPr sz="1300" spc="-10" dirty="0">
                          <a:latin typeface="奪햴s餻夵"/>
                          <a:cs typeface="Arial"/>
                        </a:rPr>
                        <a:t>Roll</a:t>
                      </a:r>
                      <a:r>
                        <a:rPr sz="1300" spc="-25" dirty="0">
                          <a:latin typeface="奪햴s餻夵"/>
                          <a:cs typeface="Arial"/>
                        </a:rPr>
                        <a:t> </a:t>
                      </a:r>
                      <a:r>
                        <a:rPr sz="1300" spc="-10" dirty="0">
                          <a:latin typeface="奪햴s餻夵"/>
                          <a:cs typeface="Arial"/>
                        </a:rPr>
                        <a:t>No.</a:t>
                      </a:r>
                      <a:endParaRPr sz="1300">
                        <a:latin typeface="奪햴s餻夵"/>
                        <a:cs typeface="Arial"/>
                      </a:endParaRPr>
                    </a:p>
                  </a:txBody>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4D49D"/>
                    </a:solidFill>
                  </a:tcPr>
                </a:tc>
                <a:tc>
                  <a:txBody>
                    <a:bodyPr/>
                    <a:lstStyle/>
                    <a:p>
                      <a:pPr marL="844550" marR="837565" indent="534670">
                        <a:lnSpc>
                          <a:spcPct val="100000"/>
                        </a:lnSpc>
                        <a:spcBef>
                          <a:spcPts val="320"/>
                        </a:spcBef>
                      </a:pPr>
                      <a:r>
                        <a:rPr sz="1300" spc="-5" dirty="0">
                          <a:latin typeface="奪햴s餻夵"/>
                          <a:cs typeface="Arial"/>
                        </a:rPr>
                        <a:t>Work Done  </a:t>
                      </a:r>
                      <a:r>
                        <a:rPr sz="1300" spc="-10" dirty="0">
                          <a:latin typeface="奪햴s餻夵"/>
                          <a:cs typeface="Arial"/>
                        </a:rPr>
                        <a:t>(provide </a:t>
                      </a:r>
                      <a:r>
                        <a:rPr sz="1300" spc="-5" dirty="0">
                          <a:latin typeface="奪햴s餻夵"/>
                          <a:cs typeface="Arial"/>
                        </a:rPr>
                        <a:t>complete</a:t>
                      </a:r>
                      <a:r>
                        <a:rPr sz="1300" spc="20" dirty="0">
                          <a:latin typeface="奪햴s餻夵"/>
                          <a:cs typeface="Arial"/>
                        </a:rPr>
                        <a:t> </a:t>
                      </a:r>
                      <a:r>
                        <a:rPr sz="1300" spc="-5" dirty="0">
                          <a:latin typeface="奪햴s餻夵"/>
                          <a:cs typeface="Arial"/>
                        </a:rPr>
                        <a:t>details)</a:t>
                      </a:r>
                      <a:endParaRPr sz="1300" dirty="0">
                        <a:latin typeface="奪햴s餻夵"/>
                        <a:cs typeface="Arial"/>
                      </a:endParaRPr>
                    </a:p>
                  </a:txBody>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4D49D"/>
                    </a:solidFill>
                  </a:tcPr>
                </a:tc>
                <a:tc>
                  <a:txBody>
                    <a:bodyPr/>
                    <a:lstStyle/>
                    <a:p>
                      <a:pPr marL="127000" marR="121285" indent="1270" algn="ctr">
                        <a:lnSpc>
                          <a:spcPct val="100000"/>
                        </a:lnSpc>
                        <a:spcBef>
                          <a:spcPts val="320"/>
                        </a:spcBef>
                      </a:pPr>
                      <a:r>
                        <a:rPr sz="1300" spc="-5" dirty="0">
                          <a:latin typeface="奪햴s餻夵"/>
                          <a:cs typeface="Arial"/>
                        </a:rPr>
                        <a:t>Work  </a:t>
                      </a:r>
                      <a:r>
                        <a:rPr sz="1300" dirty="0">
                          <a:latin typeface="奪햴s餻夵"/>
                          <a:cs typeface="Arial"/>
                        </a:rPr>
                        <a:t>C</a:t>
                      </a:r>
                      <a:r>
                        <a:rPr sz="1300" spc="-5" dirty="0">
                          <a:latin typeface="奪햴s餻夵"/>
                          <a:cs typeface="Arial"/>
                        </a:rPr>
                        <a:t>ont</a:t>
                      </a:r>
                      <a:r>
                        <a:rPr sz="1300" dirty="0">
                          <a:latin typeface="奪햴s餻夵"/>
                          <a:cs typeface="Arial"/>
                        </a:rPr>
                        <a:t>ri</a:t>
                      </a:r>
                      <a:r>
                        <a:rPr sz="1300" spc="-5" dirty="0">
                          <a:latin typeface="奪햴s餻夵"/>
                          <a:cs typeface="Arial"/>
                        </a:rPr>
                        <a:t>but</a:t>
                      </a:r>
                      <a:r>
                        <a:rPr sz="1300" dirty="0">
                          <a:latin typeface="奪햴s餻夵"/>
                          <a:cs typeface="Arial"/>
                        </a:rPr>
                        <a:t>i</a:t>
                      </a:r>
                      <a:r>
                        <a:rPr sz="1300" spc="-5" dirty="0">
                          <a:latin typeface="奪햴s餻夵"/>
                          <a:cs typeface="Arial"/>
                        </a:rPr>
                        <a:t>o</a:t>
                      </a:r>
                      <a:r>
                        <a:rPr sz="1300" dirty="0">
                          <a:latin typeface="奪햴s餻夵"/>
                          <a:cs typeface="Arial"/>
                        </a:rPr>
                        <a:t>n  </a:t>
                      </a:r>
                      <a:r>
                        <a:rPr sz="1300" spc="-5" dirty="0">
                          <a:latin typeface="奪햴s餻夵"/>
                          <a:cs typeface="Arial"/>
                        </a:rPr>
                        <a:t>(%)</a:t>
                      </a:r>
                      <a:endParaRPr sz="1300">
                        <a:latin typeface="奪햴s餻夵"/>
                        <a:cs typeface="Arial"/>
                      </a:endParaRPr>
                    </a:p>
                  </a:txBody>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4D49D"/>
                    </a:solidFill>
                  </a:tcPr>
                </a:tc>
                <a:tc>
                  <a:txBody>
                    <a:bodyPr/>
                    <a:lstStyle/>
                    <a:p>
                      <a:pPr marL="195580" marR="188595" algn="ctr">
                        <a:lnSpc>
                          <a:spcPct val="100000"/>
                        </a:lnSpc>
                        <a:spcBef>
                          <a:spcPts val="320"/>
                        </a:spcBef>
                      </a:pPr>
                      <a:r>
                        <a:rPr sz="1300" spc="-10" dirty="0">
                          <a:latin typeface="奪햴s餻夵"/>
                          <a:cs typeface="Arial"/>
                        </a:rPr>
                        <a:t>No. of  </a:t>
                      </a:r>
                      <a:r>
                        <a:rPr sz="1300" spc="-5" dirty="0">
                          <a:latin typeface="奪햴s餻夵"/>
                          <a:cs typeface="Arial"/>
                        </a:rPr>
                        <a:t>literatures  read</a:t>
                      </a:r>
                      <a:endParaRPr sz="1300">
                        <a:latin typeface="奪햴s餻夵"/>
                        <a:cs typeface="Arial"/>
                      </a:endParaRPr>
                    </a:p>
                  </a:txBody>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4D49D"/>
                    </a:solidFill>
                  </a:tcPr>
                </a:tc>
                <a:tc>
                  <a:txBody>
                    <a:bodyPr/>
                    <a:lstStyle/>
                    <a:p>
                      <a:pPr marL="135255">
                        <a:lnSpc>
                          <a:spcPct val="100000"/>
                        </a:lnSpc>
                        <a:spcBef>
                          <a:spcPts val="320"/>
                        </a:spcBef>
                      </a:pPr>
                      <a:r>
                        <a:rPr sz="1300" spc="-5" dirty="0">
                          <a:latin typeface="奪햴s餻夵"/>
                          <a:cs typeface="Arial"/>
                        </a:rPr>
                        <a:t>Implementation</a:t>
                      </a:r>
                      <a:endParaRPr sz="1300">
                        <a:latin typeface="奪햴s餻夵"/>
                        <a:cs typeface="Arial"/>
                      </a:endParaRPr>
                    </a:p>
                  </a:txBody>
                  <a:tcPr marL="0" marR="0" marT="4064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4D49D"/>
                    </a:solidFill>
                  </a:tcPr>
                </a:tc>
                <a:extLst>
                  <a:ext uri="{0D108BD9-81ED-4DB2-BD59-A6C34878D82A}">
                    <a16:rowId xmlns:a16="http://schemas.microsoft.com/office/drawing/2014/main" val="10001"/>
                  </a:ext>
                </a:extLst>
              </a:tr>
              <a:tr h="823141">
                <a:tc>
                  <a:txBody>
                    <a:bodyPr/>
                    <a:lstStyle/>
                    <a:p>
                      <a:pPr algn="ctr">
                        <a:lnSpc>
                          <a:spcPct val="100000"/>
                        </a:lnSpc>
                        <a:spcBef>
                          <a:spcPts val="320"/>
                        </a:spcBef>
                      </a:pPr>
                      <a:r>
                        <a:rPr sz="1300" spc="-5" dirty="0">
                          <a:latin typeface="Arial"/>
                          <a:cs typeface="Arial"/>
                        </a:rPr>
                        <a:t>1.</a:t>
                      </a:r>
                      <a:endParaRPr sz="13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4F8ED"/>
                    </a:solidFill>
                  </a:tcPr>
                </a:tc>
                <a:tc>
                  <a:txBody>
                    <a:bodyPr/>
                    <a:lstStyle/>
                    <a:p>
                      <a:pPr>
                        <a:lnSpc>
                          <a:spcPct val="100000"/>
                        </a:lnSpc>
                      </a:pPr>
                      <a:r>
                        <a:rPr lang="en-IN" sz="1300" dirty="0">
                          <a:latin typeface="奪햴s餻夵"/>
                          <a:cs typeface="Times New Roman"/>
                        </a:rPr>
                        <a:t>221030106</a:t>
                      </a:r>
                      <a:endParaRPr sz="1300" dirty="0">
                        <a:latin typeface="奪햴s餻夵"/>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4F8ED"/>
                    </a:solidFill>
                  </a:tcPr>
                </a:tc>
                <a:tc>
                  <a:txBody>
                    <a:bodyPr/>
                    <a:lstStyle/>
                    <a:p>
                      <a:pPr marL="90170" marR="0" lvl="0" indent="0" defTabSz="914400" eaLnBrk="1" fontAlgn="auto" latinLnBrk="0" hangingPunct="1">
                        <a:lnSpc>
                          <a:spcPct val="100000"/>
                        </a:lnSpc>
                        <a:spcBef>
                          <a:spcPts val="320"/>
                        </a:spcBef>
                        <a:spcAft>
                          <a:spcPts val="0"/>
                        </a:spcAft>
                        <a:buClrTx/>
                        <a:buSzTx/>
                        <a:buFont typeface="Arial" panose="020B0604020202020204" pitchFamily="34" charset="0"/>
                        <a:buNone/>
                        <a:tabLst>
                          <a:tab pos="264160" algn="l"/>
                        </a:tabLst>
                        <a:defRPr/>
                      </a:pPr>
                      <a:endParaRPr sz="1300" dirty="0">
                        <a:latin typeface="奪햴s餻夵"/>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4F8ED"/>
                    </a:solidFill>
                  </a:tcPr>
                </a:tc>
                <a:tc>
                  <a:txBody>
                    <a:bodyPr/>
                    <a:lstStyle/>
                    <a:p>
                      <a:pPr>
                        <a:lnSpc>
                          <a:spcPct val="100000"/>
                        </a:lnSpc>
                      </a:pPr>
                      <a:r>
                        <a:rPr lang="en-IN" sz="1300" dirty="0">
                          <a:latin typeface="奪햴s餻夵"/>
                          <a:cs typeface="Times New Roman"/>
                        </a:rPr>
                        <a:t>          25</a:t>
                      </a:r>
                      <a:endParaRPr sz="1300" dirty="0">
                        <a:latin typeface="奪햴s餻夵"/>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4F8ED"/>
                    </a:solidFill>
                  </a:tcPr>
                </a:tc>
                <a:tc>
                  <a:txBody>
                    <a:bodyPr/>
                    <a:lstStyle/>
                    <a:p>
                      <a:pPr>
                        <a:lnSpc>
                          <a:spcPct val="100000"/>
                        </a:lnSpc>
                      </a:pPr>
                      <a:r>
                        <a:rPr lang="en-IN" sz="1100" dirty="0">
                          <a:latin typeface="奪햴s餻夵"/>
                          <a:cs typeface="Times New Roman"/>
                        </a:rPr>
                        <a:t>               3</a:t>
                      </a:r>
                      <a:endParaRPr sz="1100" dirty="0">
                        <a:latin typeface="奪햴s餻夵"/>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4F8ED"/>
                    </a:solidFill>
                  </a:tcPr>
                </a:tc>
                <a:tc>
                  <a:txBody>
                    <a:bodyPr/>
                    <a:lstStyle/>
                    <a:p>
                      <a:pPr>
                        <a:lnSpc>
                          <a:spcPct val="100000"/>
                        </a:lnSpc>
                      </a:pPr>
                      <a:endParaRPr sz="11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4F8ED"/>
                    </a:solidFill>
                  </a:tcPr>
                </a:tc>
                <a:extLst>
                  <a:ext uri="{0D108BD9-81ED-4DB2-BD59-A6C34878D82A}">
                    <a16:rowId xmlns:a16="http://schemas.microsoft.com/office/drawing/2014/main" val="10002"/>
                  </a:ext>
                </a:extLst>
              </a:tr>
              <a:tr h="929219">
                <a:tc>
                  <a:txBody>
                    <a:bodyPr/>
                    <a:lstStyle/>
                    <a:p>
                      <a:pPr algn="ctr">
                        <a:lnSpc>
                          <a:spcPct val="100000"/>
                        </a:lnSpc>
                        <a:spcBef>
                          <a:spcPts val="320"/>
                        </a:spcBef>
                      </a:pPr>
                      <a:r>
                        <a:rPr lang="en-IN" sz="1300" dirty="0">
                          <a:latin typeface="Arial"/>
                          <a:cs typeface="Arial"/>
                        </a:rPr>
                        <a:t>2.</a:t>
                      </a:r>
                      <a:endParaRPr sz="1300" dirty="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F0DE"/>
                    </a:solidFill>
                  </a:tcPr>
                </a:tc>
                <a:tc>
                  <a:txBody>
                    <a:bodyPr/>
                    <a:lstStyle/>
                    <a:p>
                      <a:pPr>
                        <a:lnSpc>
                          <a:spcPct val="100000"/>
                        </a:lnSpc>
                      </a:pPr>
                      <a:r>
                        <a:rPr lang="en-IN" sz="1300" dirty="0">
                          <a:latin typeface="奪햴s餻夵"/>
                          <a:cs typeface="Times New Roman"/>
                        </a:rPr>
                        <a:t>221030437</a:t>
                      </a:r>
                      <a:endParaRPr sz="1300" dirty="0">
                        <a:latin typeface="奪햴s餻夵"/>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F0DE"/>
                    </a:solidFill>
                  </a:tcPr>
                </a:tc>
                <a:tc>
                  <a:txBody>
                    <a:bodyPr/>
                    <a:lstStyle/>
                    <a:p>
                      <a:pPr marL="90805" marR="0" lvl="0" indent="0" defTabSz="914400" eaLnBrk="1" fontAlgn="auto" latinLnBrk="0" hangingPunct="1">
                        <a:lnSpc>
                          <a:spcPct val="100000"/>
                        </a:lnSpc>
                        <a:spcBef>
                          <a:spcPts val="0"/>
                        </a:spcBef>
                        <a:spcAft>
                          <a:spcPts val="0"/>
                        </a:spcAft>
                        <a:buClrTx/>
                        <a:buSzTx/>
                        <a:buFont typeface="Arial" panose="020B0604020202020204" pitchFamily="34" charset="0"/>
                        <a:buNone/>
                        <a:tabLst>
                          <a:tab pos="264160" algn="l"/>
                        </a:tabLst>
                        <a:defRPr/>
                      </a:pPr>
                      <a:r>
                        <a:rPr lang="en-US" sz="1300" dirty="0" smtClean="0">
                          <a:latin typeface="奪햴s餻夵"/>
                          <a:cs typeface="Times New Roman"/>
                        </a:rPr>
                        <a:t> </a:t>
                      </a:r>
                      <a:endParaRPr lang="en-US" sz="1300" dirty="0">
                        <a:latin typeface="奪햴s餻夵"/>
                        <a:cs typeface="Times New Roman"/>
                      </a:endParaRPr>
                    </a:p>
                  </a:txBody>
                  <a:tcPr marL="0" marR="0" marT="50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F0DE"/>
                    </a:solidFill>
                  </a:tcPr>
                </a:tc>
                <a:tc>
                  <a:txBody>
                    <a:bodyPr/>
                    <a:lstStyle/>
                    <a:p>
                      <a:pPr>
                        <a:lnSpc>
                          <a:spcPct val="100000"/>
                        </a:lnSpc>
                      </a:pPr>
                      <a:r>
                        <a:rPr lang="en-IN" sz="1300" dirty="0">
                          <a:latin typeface="奪햴s餻夵"/>
                          <a:cs typeface="Times New Roman"/>
                        </a:rPr>
                        <a:t>          25</a:t>
                      </a:r>
                      <a:endParaRPr sz="1300" dirty="0">
                        <a:latin typeface="奪햴s餻夵"/>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F0DE"/>
                    </a:solidFill>
                  </a:tcPr>
                </a:tc>
                <a:tc>
                  <a:txBody>
                    <a:bodyPr/>
                    <a:lstStyle/>
                    <a:p>
                      <a:pPr>
                        <a:lnSpc>
                          <a:spcPct val="100000"/>
                        </a:lnSpc>
                      </a:pPr>
                      <a:r>
                        <a:rPr lang="en-IN" sz="1100" dirty="0">
                          <a:latin typeface="奪햴s餻夵"/>
                          <a:cs typeface="Times New Roman"/>
                        </a:rPr>
                        <a:t>              3</a:t>
                      </a:r>
                      <a:endParaRPr sz="1100" dirty="0">
                        <a:latin typeface="奪햴s餻夵"/>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F0DE"/>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0F0DE"/>
                    </a:solidFill>
                  </a:tcPr>
                </a:tc>
                <a:extLst>
                  <a:ext uri="{0D108BD9-81ED-4DB2-BD59-A6C34878D82A}">
                    <a16:rowId xmlns:a16="http://schemas.microsoft.com/office/drawing/2014/main" val="10003"/>
                  </a:ext>
                </a:extLst>
              </a:tr>
              <a:tr h="978904">
                <a:tc>
                  <a:txBody>
                    <a:bodyPr/>
                    <a:lstStyle/>
                    <a:p>
                      <a:pPr algn="ctr">
                        <a:lnSpc>
                          <a:spcPct val="100000"/>
                        </a:lnSpc>
                        <a:spcBef>
                          <a:spcPts val="320"/>
                        </a:spcBef>
                      </a:pPr>
                      <a:r>
                        <a:rPr sz="1300" spc="-5" dirty="0">
                          <a:latin typeface="Arial"/>
                          <a:cs typeface="Arial"/>
                        </a:rPr>
                        <a:t>3.</a:t>
                      </a:r>
                      <a:endParaRPr sz="1300" dirty="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F4F8ED"/>
                    </a:solidFill>
                  </a:tcPr>
                </a:tc>
                <a:tc>
                  <a:txBody>
                    <a:bodyPr/>
                    <a:lstStyle/>
                    <a:p>
                      <a:pPr>
                        <a:lnSpc>
                          <a:spcPct val="100000"/>
                        </a:lnSpc>
                      </a:pPr>
                      <a:r>
                        <a:rPr lang="en-IN" sz="1300" dirty="0">
                          <a:latin typeface="奪햴s餻夵"/>
                          <a:cs typeface="Times New Roman"/>
                        </a:rPr>
                        <a:t>221030208</a:t>
                      </a:r>
                      <a:endParaRPr sz="1300" dirty="0">
                        <a:latin typeface="奪햴s餻夵"/>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F4F8ED"/>
                    </a:solidFill>
                  </a:tcPr>
                </a:tc>
                <a:tc>
                  <a:txBody>
                    <a:bodyPr/>
                    <a:lstStyle/>
                    <a:p>
                      <a:pPr marL="90805" indent="0">
                        <a:lnSpc>
                          <a:spcPct val="100000"/>
                        </a:lnSpc>
                        <a:spcBef>
                          <a:spcPts val="320"/>
                        </a:spcBef>
                        <a:buNone/>
                        <a:tabLst>
                          <a:tab pos="264160" algn="l"/>
                        </a:tabLst>
                      </a:pPr>
                      <a:endParaRPr lang="en-IN" sz="1300" spc="-5" dirty="0">
                        <a:latin typeface="奪햴s餻夵"/>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F4F8ED"/>
                    </a:solidFill>
                  </a:tcPr>
                </a:tc>
                <a:tc>
                  <a:txBody>
                    <a:bodyPr/>
                    <a:lstStyle/>
                    <a:p>
                      <a:pPr>
                        <a:lnSpc>
                          <a:spcPct val="100000"/>
                        </a:lnSpc>
                      </a:pPr>
                      <a:r>
                        <a:rPr lang="en-IN" sz="1300" dirty="0">
                          <a:latin typeface="奪햴s餻夵"/>
                          <a:cs typeface="Times New Roman"/>
                        </a:rPr>
                        <a:t>          25</a:t>
                      </a:r>
                      <a:endParaRPr sz="1300" dirty="0">
                        <a:latin typeface="奪햴s餻夵"/>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F4F8ED"/>
                    </a:solidFill>
                  </a:tcPr>
                </a:tc>
                <a:tc>
                  <a:txBody>
                    <a:bodyPr/>
                    <a:lstStyle/>
                    <a:p>
                      <a:pPr>
                        <a:lnSpc>
                          <a:spcPct val="100000"/>
                        </a:lnSpc>
                      </a:pPr>
                      <a:r>
                        <a:rPr lang="en-IN" sz="1100" dirty="0">
                          <a:latin typeface="奪햴s餻夵"/>
                          <a:cs typeface="Times New Roman"/>
                        </a:rPr>
                        <a:t>              3</a:t>
                      </a:r>
                      <a:endParaRPr sz="1100" dirty="0">
                        <a:latin typeface="奪햴s餻夵"/>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F4F8ED"/>
                    </a:solidFill>
                  </a:tcPr>
                </a:tc>
                <a:tc>
                  <a:txBody>
                    <a:bodyPr/>
                    <a:lstStyle/>
                    <a:p>
                      <a:pPr>
                        <a:lnSpc>
                          <a:spcPct val="100000"/>
                        </a:lnSpc>
                      </a:pPr>
                      <a:endParaRPr sz="11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F4F8ED"/>
                    </a:solidFill>
                  </a:tcPr>
                </a:tc>
                <a:extLst>
                  <a:ext uri="{0D108BD9-81ED-4DB2-BD59-A6C34878D82A}">
                    <a16:rowId xmlns:a16="http://schemas.microsoft.com/office/drawing/2014/main" val="10004"/>
                  </a:ext>
                </a:extLst>
              </a:tr>
              <a:tr h="1802684">
                <a:tc>
                  <a:txBody>
                    <a:bodyPr/>
                    <a:lstStyle/>
                    <a:p>
                      <a:pPr algn="ctr">
                        <a:lnSpc>
                          <a:spcPct val="100000"/>
                        </a:lnSpc>
                        <a:spcBef>
                          <a:spcPts val="320"/>
                        </a:spcBef>
                      </a:pPr>
                      <a:r>
                        <a:rPr lang="en-IN" sz="1300" dirty="0">
                          <a:latin typeface="Arial"/>
                          <a:cs typeface="Arial"/>
                        </a:rPr>
                        <a:t>4. </a:t>
                      </a:r>
                      <a:endParaRPr sz="1300" dirty="0">
                        <a:latin typeface="Arial"/>
                        <a:cs typeface="Arial"/>
                      </a:endParaRPr>
                    </a:p>
                  </a:txBody>
                  <a:tcPr marL="0" marR="0" marT="4064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F4F8ED"/>
                    </a:solidFill>
                  </a:tcPr>
                </a:tc>
                <a:tc>
                  <a:txBody>
                    <a:bodyPr/>
                    <a:lstStyle/>
                    <a:p>
                      <a:pPr>
                        <a:lnSpc>
                          <a:spcPct val="100000"/>
                        </a:lnSpc>
                      </a:pPr>
                      <a:r>
                        <a:rPr lang="en-IN" sz="1300" dirty="0">
                          <a:latin typeface="奪햴s餻夵"/>
                          <a:cs typeface="Times New Roman"/>
                        </a:rPr>
                        <a:t>221030316</a:t>
                      </a:r>
                      <a:endParaRPr sz="1300" dirty="0">
                        <a:latin typeface="奪햴s餻夵"/>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F4F8ED"/>
                    </a:solidFill>
                  </a:tcPr>
                </a:tc>
                <a:tc>
                  <a:txBody>
                    <a:bodyPr/>
                    <a:lstStyle/>
                    <a:p>
                      <a:pPr marL="90805" marR="0" lvl="0" indent="0" defTabSz="914400" eaLnBrk="1" fontAlgn="auto" latinLnBrk="0" hangingPunct="1">
                        <a:lnSpc>
                          <a:spcPct val="100000"/>
                        </a:lnSpc>
                        <a:spcBef>
                          <a:spcPts val="320"/>
                        </a:spcBef>
                        <a:spcAft>
                          <a:spcPts val="0"/>
                        </a:spcAft>
                        <a:buClrTx/>
                        <a:buSzTx/>
                        <a:buFontTx/>
                        <a:buNone/>
                        <a:tabLst>
                          <a:tab pos="264160" algn="l"/>
                        </a:tabLst>
                        <a:defRPr/>
                      </a:pPr>
                      <a:r>
                        <a:rPr lang="en-IN" sz="1300" dirty="0">
                          <a:latin typeface="奪햴s餻夵"/>
                          <a:cs typeface="Arial"/>
                        </a:rPr>
                        <a:t> </a:t>
                      </a:r>
                      <a:endParaRPr sz="1300" dirty="0">
                        <a:latin typeface="奪햴s餻夵"/>
                        <a:cs typeface="Arial"/>
                      </a:endParaRPr>
                    </a:p>
                  </a:txBody>
                  <a:tcPr marL="0" marR="0" marT="4064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F4F8ED"/>
                    </a:solidFill>
                  </a:tcPr>
                </a:tc>
                <a:tc>
                  <a:txBody>
                    <a:bodyPr/>
                    <a:lstStyle/>
                    <a:p>
                      <a:pPr>
                        <a:lnSpc>
                          <a:spcPct val="100000"/>
                        </a:lnSpc>
                      </a:pPr>
                      <a:r>
                        <a:rPr lang="en-IN" sz="1300" dirty="0">
                          <a:latin typeface="奪햴s餻夵"/>
                          <a:cs typeface="Times New Roman"/>
                        </a:rPr>
                        <a:t>          25</a:t>
                      </a:r>
                      <a:endParaRPr sz="1300" dirty="0">
                        <a:latin typeface="奪햴s餻夵"/>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F4F8ED"/>
                    </a:solidFill>
                  </a:tcPr>
                </a:tc>
                <a:tc>
                  <a:txBody>
                    <a:bodyPr/>
                    <a:lstStyle/>
                    <a:p>
                      <a:pPr>
                        <a:lnSpc>
                          <a:spcPct val="100000"/>
                        </a:lnSpc>
                      </a:pPr>
                      <a:r>
                        <a:rPr lang="en-IN" sz="1100" dirty="0">
                          <a:latin typeface="奪햴s餻夵"/>
                          <a:cs typeface="Times New Roman"/>
                        </a:rPr>
                        <a:t>              3</a:t>
                      </a:r>
                      <a:endParaRPr sz="1100" dirty="0">
                        <a:latin typeface="奪햴s餻夵"/>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a:solidFill>
                        <a:srgbClr val="FFFFFF"/>
                      </a:solidFill>
                      <a:prstDash val="solid"/>
                    </a:lnT>
                    <a:lnB w="12700">
                      <a:solidFill>
                        <a:srgbClr val="FFFFFF"/>
                      </a:solidFill>
                      <a:prstDash val="solid"/>
                    </a:lnB>
                    <a:solidFill>
                      <a:srgbClr val="F4F8ED"/>
                    </a:solidFill>
                  </a:tcPr>
                </a:tc>
                <a:tc>
                  <a:txBody>
                    <a:bodyPr/>
                    <a:lstStyle/>
                    <a:p>
                      <a:pPr>
                        <a:lnSpc>
                          <a:spcPct val="100000"/>
                        </a:lnSpc>
                      </a:pPr>
                      <a:endParaRPr sz="11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a:solidFill>
                        <a:srgbClr val="FFFFFF"/>
                      </a:solidFill>
                      <a:prstDash val="solid"/>
                    </a:lnB>
                    <a:solidFill>
                      <a:srgbClr val="F4F8ED"/>
                    </a:solidFill>
                  </a:tcPr>
                </a:tc>
                <a:extLst>
                  <a:ext uri="{0D108BD9-81ED-4DB2-BD59-A6C34878D82A}">
                    <a16:rowId xmlns:a16="http://schemas.microsoft.com/office/drawing/2014/main" val="258131514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EA30BC-97FC-CD25-AACF-09D70F2F77B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B559527-14E2-1FD8-16A6-219C0750E1EE}"/>
              </a:ext>
            </a:extLst>
          </p:cNvPr>
          <p:cNvSpPr txBox="1">
            <a:spLocks noGrp="1"/>
          </p:cNvSpPr>
          <p:nvPr>
            <p:ph type="title"/>
          </p:nvPr>
        </p:nvSpPr>
        <p:spPr>
          <a:xfrm>
            <a:off x="210820" y="174312"/>
            <a:ext cx="1666875"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FFFF"/>
                </a:solidFill>
              </a:rPr>
              <a:t>R</a:t>
            </a:r>
            <a:r>
              <a:rPr sz="2400" spc="-5" dirty="0">
                <a:solidFill>
                  <a:srgbClr val="FFFFFF"/>
                </a:solidFill>
              </a:rPr>
              <a:t>e</a:t>
            </a:r>
            <a:r>
              <a:rPr sz="2400" dirty="0">
                <a:solidFill>
                  <a:srgbClr val="FFFFFF"/>
                </a:solidFill>
              </a:rPr>
              <a:t>f</a:t>
            </a:r>
            <a:r>
              <a:rPr sz="2400" spc="-5" dirty="0">
                <a:solidFill>
                  <a:srgbClr val="FFFFFF"/>
                </a:solidFill>
              </a:rPr>
              <a:t>e</a:t>
            </a:r>
            <a:r>
              <a:rPr sz="2400" dirty="0">
                <a:solidFill>
                  <a:srgbClr val="FFFFFF"/>
                </a:solidFill>
              </a:rPr>
              <a:t>r</a:t>
            </a:r>
            <a:r>
              <a:rPr sz="2400" spc="-5" dirty="0">
                <a:solidFill>
                  <a:srgbClr val="FFFFFF"/>
                </a:solidFill>
              </a:rPr>
              <a:t>ences</a:t>
            </a:r>
            <a:endParaRPr sz="2400"/>
          </a:p>
        </p:txBody>
      </p:sp>
      <p:sp>
        <p:nvSpPr>
          <p:cNvPr id="4" name="object 4">
            <a:extLst>
              <a:ext uri="{FF2B5EF4-FFF2-40B4-BE49-F238E27FC236}">
                <a16:creationId xmlns:a16="http://schemas.microsoft.com/office/drawing/2014/main" id="{E7FE5535-0B56-C4B0-92B7-EB858BD188E4}"/>
              </a:ext>
            </a:extLst>
          </p:cNvPr>
          <p:cNvSpPr txBox="1">
            <a:spLocks noGrp="1"/>
          </p:cNvSpPr>
          <p:nvPr>
            <p:ph type="ftr" sz="quarter" idx="5"/>
          </p:nvPr>
        </p:nvSpPr>
        <p:spPr>
          <a:xfrm>
            <a:off x="2253132" y="6668612"/>
            <a:ext cx="4077970" cy="160300"/>
          </a:xfrm>
          <a:prstGeom prst="rect">
            <a:avLst/>
          </a:prstGeom>
        </p:spPr>
        <p:txBody>
          <a:bodyPr vert="horz" wrap="square" lIns="0" tIns="21590" rIns="0" bIns="0" rtlCol="0">
            <a:spAutoFit/>
          </a:bodyPr>
          <a:lstStyle/>
          <a:p>
            <a:pPr marL="12700">
              <a:lnSpc>
                <a:spcPct val="100000"/>
              </a:lnSpc>
              <a:spcBef>
                <a:spcPts val="170"/>
              </a:spcBef>
            </a:pPr>
            <a:r>
              <a:rPr spc="-10" dirty="0"/>
              <a:t>Minor Project (18B19CI691) </a:t>
            </a:r>
            <a:r>
              <a:rPr lang="en-IN" spc="-10" dirty="0"/>
              <a:t>End</a:t>
            </a:r>
            <a:r>
              <a:rPr spc="-10" dirty="0"/>
              <a:t>-Term Evaluation </a:t>
            </a:r>
            <a:r>
              <a:rPr dirty="0"/>
              <a:t>| </a:t>
            </a:r>
            <a:r>
              <a:rPr spc="-10" dirty="0"/>
              <a:t>Department </a:t>
            </a:r>
            <a:r>
              <a:rPr spc="-5" dirty="0"/>
              <a:t>of </a:t>
            </a:r>
            <a:r>
              <a:rPr spc="-10" dirty="0"/>
              <a:t>CSE </a:t>
            </a:r>
            <a:r>
              <a:rPr dirty="0"/>
              <a:t>&amp; </a:t>
            </a:r>
            <a:r>
              <a:rPr spc="-5" dirty="0"/>
              <a:t>IT </a:t>
            </a:r>
            <a:r>
              <a:rPr dirty="0"/>
              <a:t>|</a:t>
            </a:r>
            <a:r>
              <a:rPr spc="-10" dirty="0"/>
              <a:t> 2025</a:t>
            </a:r>
          </a:p>
        </p:txBody>
      </p:sp>
      <p:sp>
        <p:nvSpPr>
          <p:cNvPr id="5" name="object 5">
            <a:extLst>
              <a:ext uri="{FF2B5EF4-FFF2-40B4-BE49-F238E27FC236}">
                <a16:creationId xmlns:a16="http://schemas.microsoft.com/office/drawing/2014/main" id="{FA2D8ACC-B156-FF13-3D95-E64E2A3CEB54}"/>
              </a:ext>
            </a:extLst>
          </p:cNvPr>
          <p:cNvSpPr txBox="1">
            <a:spLocks noGrp="1"/>
          </p:cNvSpPr>
          <p:nvPr>
            <p:ph type="sldNum" sz="quarter" idx="7"/>
          </p:nvPr>
        </p:nvSpPr>
        <p:spPr>
          <a:xfrm>
            <a:off x="8870186" y="6665320"/>
            <a:ext cx="198120" cy="160300"/>
          </a:xfrm>
          <a:prstGeom prst="rect">
            <a:avLst/>
          </a:prstGeom>
        </p:spPr>
        <p:txBody>
          <a:bodyPr vert="horz" wrap="square" lIns="0" tIns="21590" rIns="0" bIns="0" rtlCol="0">
            <a:spAutoFit/>
          </a:bodyPr>
          <a:lstStyle/>
          <a:p>
            <a:pPr marL="38100">
              <a:lnSpc>
                <a:spcPct val="100000"/>
              </a:lnSpc>
              <a:spcBef>
                <a:spcPts val="170"/>
              </a:spcBef>
            </a:pPr>
            <a:r>
              <a:rPr dirty="0"/>
              <a:t>1</a:t>
            </a:r>
            <a:r>
              <a:rPr lang="en-IN" dirty="0"/>
              <a:t>4</a:t>
            </a:r>
            <a:r>
              <a:rPr dirty="0"/>
              <a:t>.</a:t>
            </a:r>
          </a:p>
        </p:txBody>
      </p:sp>
      <p:sp>
        <p:nvSpPr>
          <p:cNvPr id="6" name="TextBox 5">
            <a:extLst>
              <a:ext uri="{FF2B5EF4-FFF2-40B4-BE49-F238E27FC236}">
                <a16:creationId xmlns:a16="http://schemas.microsoft.com/office/drawing/2014/main" id="{B9F674D0-8AAB-82F5-C66A-926F1F182377}"/>
              </a:ext>
            </a:extLst>
          </p:cNvPr>
          <p:cNvSpPr txBox="1"/>
          <p:nvPr/>
        </p:nvSpPr>
        <p:spPr>
          <a:xfrm>
            <a:off x="210820" y="260648"/>
            <a:ext cx="8722360" cy="5563061"/>
          </a:xfrm>
          <a:prstGeom prst="rect">
            <a:avLst/>
          </a:prstGeom>
          <a:noFill/>
        </p:spPr>
        <p:txBody>
          <a:bodyPr wrap="square" rtlCol="0">
            <a:spAutoFit/>
          </a:bodyPr>
          <a:lstStyle/>
          <a:p>
            <a:pPr algn="ctr" rtl="0" fontAlgn="base">
              <a:lnSpc>
                <a:spcPts val="1875"/>
              </a:lnSpc>
              <a:spcBef>
                <a:spcPts val="345"/>
              </a:spcBef>
              <a:buNone/>
            </a:pPr>
            <a:endParaRPr lang="en-US" b="1" i="0" dirty="0">
              <a:solidFill>
                <a:srgbClr val="000000"/>
              </a:solidFill>
              <a:effectLst/>
              <a:latin typeface="Segoe UI" panose="020B0502040204020203" pitchFamily="34" charset="0"/>
            </a:endParaRPr>
          </a:p>
          <a:p>
            <a:pPr algn="l" rtl="0" fontAlgn="base">
              <a:lnSpc>
                <a:spcPts val="1875"/>
              </a:lnSpc>
              <a:spcBef>
                <a:spcPts val="1465"/>
              </a:spcBef>
              <a:buNone/>
            </a:pPr>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Segoe UI" panose="020B0502040204020203" pitchFamily="34" charset="0"/>
            </a:endParaRPr>
          </a:p>
          <a:p>
            <a:pPr algn="l" rtl="0" fontAlgn="base">
              <a:lnSpc>
                <a:spcPts val="2025"/>
              </a:lnSpc>
              <a:buFont typeface="+mj-lt"/>
              <a:buAutoNum type="arabicPeriod"/>
            </a:pPr>
            <a:r>
              <a:rPr lang="en-US" sz="1800" b="0" i="1" dirty="0">
                <a:solidFill>
                  <a:srgbClr val="000000"/>
                </a:solidFill>
                <a:effectLst/>
                <a:latin typeface="Times New Roman" panose="02020603050405020304" pitchFamily="18" charset="0"/>
              </a:rPr>
              <a:t>S. Sharma, "Usable Privacy and Security in Mobile," </a:t>
            </a:r>
            <a:r>
              <a:rPr lang="en-US" sz="1800" b="0" i="0" dirty="0">
                <a:solidFill>
                  <a:srgbClr val="000000"/>
                </a:solidFill>
                <a:effectLst/>
                <a:latin typeface="Times New Roman" panose="02020603050405020304" pitchFamily="18" charset="0"/>
              </a:rPr>
              <a:t>Big Data and Cognitive Computing</a:t>
            </a:r>
            <a:r>
              <a:rPr lang="en-US" sz="1800" b="0" i="1" dirty="0">
                <a:solidFill>
                  <a:srgbClr val="000000"/>
                </a:solidFill>
                <a:effectLst/>
                <a:latin typeface="Times New Roman" panose="02020603050405020304" pitchFamily="18" charset="0"/>
              </a:rPr>
              <a:t>, vol. –, no. –, pp. –, [Online].</a:t>
            </a:r>
            <a:r>
              <a:rPr lang="en-US" sz="1800" b="0" i="0" dirty="0">
                <a:solidFill>
                  <a:srgbClr val="000000"/>
                </a:solidFill>
                <a:effectLst/>
                <a:latin typeface="Times New Roman" panose="02020603050405020304" pitchFamily="18" charset="0"/>
              </a:rPr>
              <a:t> </a:t>
            </a:r>
          </a:p>
          <a:p>
            <a:pPr algn="l" rtl="0" fontAlgn="base">
              <a:lnSpc>
                <a:spcPts val="2025"/>
              </a:lnSpc>
            </a:pPr>
            <a:endParaRPr lang="en-US" sz="1800" b="0" i="0" dirty="0">
              <a:solidFill>
                <a:srgbClr val="000000"/>
              </a:solidFill>
              <a:effectLst/>
              <a:latin typeface="Times New Roman" panose="02020603050405020304" pitchFamily="18" charset="0"/>
            </a:endParaRPr>
          </a:p>
          <a:p>
            <a:pPr algn="l" rtl="0" fontAlgn="base">
              <a:lnSpc>
                <a:spcPts val="1370"/>
              </a:lnSpc>
              <a:buFont typeface="+mj-lt"/>
              <a:buAutoNum type="arabicPeriod" startAt="2"/>
            </a:pPr>
            <a:r>
              <a:rPr lang="en-US" sz="1800" b="0" i="1" dirty="0">
                <a:solidFill>
                  <a:srgbClr val="000000"/>
                </a:solidFill>
                <a:effectLst/>
                <a:latin typeface="Times New Roman" panose="02020603050405020304" pitchFamily="18" charset="0"/>
              </a:rPr>
              <a:t>S.</a:t>
            </a:r>
            <a:r>
              <a:rPr lang="en-US" sz="1800" b="0" i="0" dirty="0">
                <a:solidFill>
                  <a:srgbClr val="000000"/>
                </a:solidFill>
                <a:effectLst/>
                <a:latin typeface="Calibri" panose="020F0502020204030204" pitchFamily="34" charset="0"/>
              </a:rPr>
              <a:t> </a:t>
            </a:r>
            <a:r>
              <a:rPr lang="en-US" sz="1800" b="0" i="1" dirty="0">
                <a:solidFill>
                  <a:srgbClr val="000000"/>
                </a:solidFill>
                <a:effectLst/>
                <a:latin typeface="Times New Roman" panose="02020603050405020304" pitchFamily="18" charset="0"/>
              </a:rPr>
              <a:t>Sharma,</a:t>
            </a:r>
            <a:r>
              <a:rPr lang="en-US" sz="1800" b="0" i="0" dirty="0">
                <a:solidFill>
                  <a:srgbClr val="000000"/>
                </a:solidFill>
                <a:effectLst/>
                <a:latin typeface="Calibri" panose="020F0502020204030204" pitchFamily="34" charset="0"/>
              </a:rPr>
              <a:t> </a:t>
            </a:r>
            <a:r>
              <a:rPr lang="en-US" sz="1800" b="0" i="1" dirty="0">
                <a:solidFill>
                  <a:srgbClr val="000000"/>
                </a:solidFill>
                <a:effectLst/>
                <a:latin typeface="Times New Roman" panose="02020603050405020304" pitchFamily="18" charset="0"/>
              </a:rPr>
              <a:t>"Survey</a:t>
            </a:r>
            <a:r>
              <a:rPr lang="en-US" sz="1800" b="0" i="0" dirty="0">
                <a:solidFill>
                  <a:srgbClr val="000000"/>
                </a:solidFill>
                <a:effectLst/>
                <a:latin typeface="Calibri" panose="020F0502020204030204" pitchFamily="34" charset="0"/>
              </a:rPr>
              <a:t> </a:t>
            </a:r>
            <a:r>
              <a:rPr lang="en-US" sz="1800" b="0" i="1" dirty="0">
                <a:solidFill>
                  <a:srgbClr val="000000"/>
                </a:solidFill>
                <a:effectLst/>
                <a:latin typeface="Times New Roman" panose="02020603050405020304" pitchFamily="18" charset="0"/>
              </a:rPr>
              <a:t>Paper</a:t>
            </a:r>
            <a:r>
              <a:rPr lang="en-US" sz="1800" b="0" i="0" dirty="0">
                <a:solidFill>
                  <a:srgbClr val="000000"/>
                </a:solidFill>
                <a:effectLst/>
                <a:latin typeface="Calibri" panose="020F0502020204030204" pitchFamily="34" charset="0"/>
              </a:rPr>
              <a:t> </a:t>
            </a:r>
            <a:r>
              <a:rPr lang="en-US" sz="1800" b="0" i="1" dirty="0">
                <a:solidFill>
                  <a:srgbClr val="000000"/>
                </a:solidFill>
                <a:effectLst/>
                <a:latin typeface="Times New Roman" panose="02020603050405020304" pitchFamily="18" charset="0"/>
              </a:rPr>
              <a:t>on</a:t>
            </a:r>
            <a:r>
              <a:rPr lang="en-US" sz="1800" b="0" i="0" dirty="0">
                <a:solidFill>
                  <a:srgbClr val="000000"/>
                </a:solidFill>
                <a:effectLst/>
                <a:latin typeface="Calibri" panose="020F0502020204030204" pitchFamily="34" charset="0"/>
              </a:rPr>
              <a:t> </a:t>
            </a:r>
            <a:r>
              <a:rPr lang="en-US" sz="1800" b="0" i="1" dirty="0">
                <a:solidFill>
                  <a:srgbClr val="000000"/>
                </a:solidFill>
                <a:effectLst/>
                <a:latin typeface="Times New Roman" panose="02020603050405020304" pitchFamily="18" charset="0"/>
              </a:rPr>
              <a:t>Automated</a:t>
            </a:r>
            <a:r>
              <a:rPr lang="en-US" sz="1800" b="0" i="0" dirty="0">
                <a:solidFill>
                  <a:srgbClr val="000000"/>
                </a:solidFill>
                <a:effectLst/>
                <a:latin typeface="Calibri" panose="020F0502020204030204" pitchFamily="34" charset="0"/>
              </a:rPr>
              <a:t> </a:t>
            </a:r>
            <a:r>
              <a:rPr lang="en-US" sz="1800" b="0" i="1" dirty="0">
                <a:solidFill>
                  <a:srgbClr val="000000"/>
                </a:solidFill>
                <a:effectLst/>
                <a:latin typeface="Times New Roman" panose="02020603050405020304" pitchFamily="18" charset="0"/>
              </a:rPr>
              <a:t>Timetable</a:t>
            </a:r>
            <a:r>
              <a:rPr lang="en-US" sz="1800" b="0" i="0" dirty="0">
                <a:solidFill>
                  <a:srgbClr val="000000"/>
                </a:solidFill>
                <a:effectLst/>
                <a:latin typeface="Calibri" panose="020F0502020204030204" pitchFamily="34" charset="0"/>
              </a:rPr>
              <a:t> </a:t>
            </a:r>
            <a:r>
              <a:rPr lang="en-US" sz="1800" b="0" i="1" dirty="0">
                <a:solidFill>
                  <a:srgbClr val="000000"/>
                </a:solidFill>
                <a:effectLst/>
                <a:latin typeface="Times New Roman" panose="02020603050405020304" pitchFamily="18" charset="0"/>
              </a:rPr>
              <a:t>Generator</a:t>
            </a:r>
            <a:r>
              <a:rPr lang="en-US" sz="1800" b="0" i="0" dirty="0">
                <a:solidFill>
                  <a:srgbClr val="000000"/>
                </a:solidFill>
                <a:effectLst/>
                <a:latin typeface="Calibri" panose="020F0502020204030204" pitchFamily="34" charset="0"/>
              </a:rPr>
              <a:t> </a:t>
            </a:r>
            <a:r>
              <a:rPr lang="en-US" sz="1800" b="0" i="1" dirty="0">
                <a:solidFill>
                  <a:srgbClr val="000000"/>
                </a:solidFill>
                <a:effectLst/>
                <a:latin typeface="Times New Roman" panose="02020603050405020304" pitchFamily="18" charset="0"/>
              </a:rPr>
              <a:t>Android</a:t>
            </a:r>
            <a:r>
              <a:rPr lang="en-US" sz="1800" b="0" i="0" dirty="0">
                <a:solidFill>
                  <a:srgbClr val="000000"/>
                </a:solidFill>
                <a:effectLst/>
                <a:latin typeface="Calibri" panose="020F0502020204030204" pitchFamily="34" charset="0"/>
              </a:rPr>
              <a:t> </a:t>
            </a:r>
            <a:r>
              <a:rPr lang="en-US" sz="1800" b="0" i="1" dirty="0">
                <a:solidFill>
                  <a:srgbClr val="000000"/>
                </a:solidFill>
                <a:effectLst/>
                <a:latin typeface="Times New Roman" panose="02020603050405020304" pitchFamily="18" charset="0"/>
              </a:rPr>
              <a:t>Application,"</a:t>
            </a:r>
            <a:r>
              <a:rPr lang="en-US" sz="1800" b="0" i="0" dirty="0">
                <a:solidFill>
                  <a:srgbClr val="000000"/>
                </a:solidFill>
                <a:effectLst/>
                <a:latin typeface="Times New Roman" panose="02020603050405020304" pitchFamily="18" charset="0"/>
              </a:rPr>
              <a:t> </a:t>
            </a:r>
          </a:p>
          <a:p>
            <a:pPr algn="l" rtl="0" fontAlgn="base">
              <a:lnSpc>
                <a:spcPts val="1350"/>
              </a:lnSpc>
              <a:spcBef>
                <a:spcPts val="705"/>
              </a:spcBef>
              <a:buNone/>
            </a:pPr>
            <a:r>
              <a:rPr lang="en-US" sz="1800" b="0" i="0" dirty="0">
                <a:solidFill>
                  <a:srgbClr val="000000"/>
                </a:solidFill>
                <a:effectLst/>
                <a:latin typeface="Times New Roman" panose="02020603050405020304" pitchFamily="18" charset="0"/>
              </a:rPr>
              <a:t>International Journal of Innovative Research in Technology (IJIRT)</a:t>
            </a:r>
            <a:r>
              <a:rPr lang="en-US" sz="1800" b="0" i="1" dirty="0">
                <a:solidFill>
                  <a:srgbClr val="000000"/>
                </a:solidFill>
                <a:effectLst/>
                <a:latin typeface="Times New Roman" panose="02020603050405020304" pitchFamily="18" charset="0"/>
              </a:rPr>
              <a:t>, vol. 10, no. 6, Nov. 2023.</a:t>
            </a:r>
            <a:r>
              <a:rPr lang="en-US" sz="1800" b="0" i="0" dirty="0">
                <a:solidFill>
                  <a:srgbClr val="000000"/>
                </a:solidFill>
                <a:effectLst/>
                <a:latin typeface="Times New Roman" panose="02020603050405020304" pitchFamily="18" charset="0"/>
              </a:rPr>
              <a:t> </a:t>
            </a:r>
          </a:p>
          <a:p>
            <a:pPr algn="l" rtl="0" fontAlgn="base">
              <a:lnSpc>
                <a:spcPts val="1350"/>
              </a:lnSpc>
              <a:spcBef>
                <a:spcPts val="705"/>
              </a:spcBef>
              <a:buNone/>
            </a:pPr>
            <a:endParaRPr lang="en-US" b="0" i="0" dirty="0">
              <a:solidFill>
                <a:srgbClr val="000000"/>
              </a:solidFill>
              <a:effectLst/>
              <a:latin typeface="Segoe UI" panose="020B0502040204020203" pitchFamily="34" charset="0"/>
            </a:endParaRPr>
          </a:p>
          <a:p>
            <a:pPr algn="l" rtl="0" fontAlgn="base">
              <a:lnSpc>
                <a:spcPts val="2025"/>
              </a:lnSpc>
              <a:buFont typeface="+mj-lt"/>
              <a:buAutoNum type="arabicPeriod" startAt="3"/>
            </a:pPr>
            <a:r>
              <a:rPr lang="en-US" sz="1800" b="0" i="1" dirty="0">
                <a:solidFill>
                  <a:srgbClr val="000000"/>
                </a:solidFill>
                <a:effectLst/>
                <a:latin typeface="Times New Roman" panose="02020603050405020304" pitchFamily="18" charset="0"/>
              </a:rPr>
              <a:t>S. Sharma, "A Convenient Mobile Application for School Students: Attendance, Registration, Notice, Bus Schedule, Complaint, and Parent Alert Services,"</a:t>
            </a:r>
            <a:r>
              <a:rPr lang="en-US" sz="1800" b="0" i="0" dirty="0">
                <a:solidFill>
                  <a:srgbClr val="000000"/>
                </a:solidFill>
                <a:effectLst/>
                <a:latin typeface="Times New Roman" panose="02020603050405020304" pitchFamily="18" charset="0"/>
              </a:rPr>
              <a:t> </a:t>
            </a:r>
          </a:p>
          <a:p>
            <a:pPr algn="l" rtl="0" fontAlgn="base">
              <a:lnSpc>
                <a:spcPts val="2025"/>
              </a:lnSpc>
            </a:pPr>
            <a:endParaRPr lang="en-US" sz="1800" b="0" i="0" dirty="0">
              <a:solidFill>
                <a:srgbClr val="000000"/>
              </a:solidFill>
              <a:effectLst/>
              <a:latin typeface="Times New Roman" panose="02020603050405020304" pitchFamily="18" charset="0"/>
            </a:endParaRPr>
          </a:p>
          <a:p>
            <a:pPr algn="l" rtl="0" fontAlgn="base">
              <a:lnSpc>
                <a:spcPts val="2036"/>
              </a:lnSpc>
              <a:buFont typeface="+mj-lt"/>
              <a:buAutoNum type="arabicPeriod" startAt="4"/>
            </a:pPr>
            <a:r>
              <a:rPr lang="en-US" sz="1800" b="0" i="1" dirty="0">
                <a:solidFill>
                  <a:srgbClr val="000000"/>
                </a:solidFill>
                <a:effectLst/>
                <a:latin typeface="Times New Roman" panose="02020603050405020304" pitchFamily="18" charset="0"/>
              </a:rPr>
              <a:t>S. Sharma, "Enhanced Student Attendance and Communication in Educational Management Systems,"</a:t>
            </a:r>
            <a:r>
              <a:rPr lang="en-US" sz="1800" b="0" i="0" dirty="0">
                <a:solidFill>
                  <a:srgbClr val="000000"/>
                </a:solidFill>
                <a:effectLst/>
                <a:latin typeface="Times New Roman" panose="02020603050405020304" pitchFamily="18" charset="0"/>
              </a:rPr>
              <a:t> </a:t>
            </a:r>
          </a:p>
          <a:p>
            <a:pPr algn="l" rtl="0" fontAlgn="base">
              <a:lnSpc>
                <a:spcPts val="2036"/>
              </a:lnSpc>
            </a:pPr>
            <a:endParaRPr lang="en-US" sz="1800" b="0" i="0" dirty="0">
              <a:solidFill>
                <a:srgbClr val="000000"/>
              </a:solidFill>
              <a:effectLst/>
              <a:latin typeface="Times New Roman" panose="02020603050405020304" pitchFamily="18" charset="0"/>
            </a:endParaRPr>
          </a:p>
          <a:p>
            <a:pPr algn="l" rtl="0" fontAlgn="base">
              <a:lnSpc>
                <a:spcPts val="1365"/>
              </a:lnSpc>
              <a:buFont typeface="+mj-lt"/>
              <a:buAutoNum type="arabicPeriod" startAt="5"/>
            </a:pPr>
            <a:r>
              <a:rPr lang="en-US" sz="1800" b="0" i="1" dirty="0">
                <a:solidFill>
                  <a:srgbClr val="000000"/>
                </a:solidFill>
                <a:effectLst/>
                <a:latin typeface="Times New Roman" panose="02020603050405020304" pitchFamily="18" charset="0"/>
              </a:rPr>
              <a:t>S. Sharma, "AI-Based Attendance System Using ML,"</a:t>
            </a:r>
            <a:r>
              <a:rPr lang="en-US" sz="1800" b="0" i="0" dirty="0">
                <a:solidFill>
                  <a:srgbClr val="000000"/>
                </a:solidFill>
                <a:effectLst/>
                <a:latin typeface="Times New Roman" panose="02020603050405020304" pitchFamily="18" charset="0"/>
              </a:rPr>
              <a:t> </a:t>
            </a:r>
          </a:p>
          <a:p>
            <a:pPr algn="l" rtl="0" fontAlgn="base">
              <a:lnSpc>
                <a:spcPts val="1365"/>
              </a:lnSpc>
              <a:buFont typeface="+mj-lt"/>
              <a:buAutoNum type="arabicPeriod" startAt="5"/>
            </a:pPr>
            <a:endParaRPr lang="en-US" dirty="0">
              <a:solidFill>
                <a:srgbClr val="000000"/>
              </a:solidFill>
              <a:latin typeface="Times New Roman" panose="02020603050405020304" pitchFamily="18" charset="0"/>
            </a:endParaRPr>
          </a:p>
          <a:p>
            <a:pPr algn="l" rtl="0" fontAlgn="base">
              <a:lnSpc>
                <a:spcPts val="1365"/>
              </a:lnSpc>
            </a:pPr>
            <a:endParaRPr lang="en-US" sz="1800" b="0" i="0" dirty="0">
              <a:solidFill>
                <a:srgbClr val="000000"/>
              </a:solidFill>
              <a:effectLst/>
              <a:latin typeface="Times New Roman" panose="02020603050405020304" pitchFamily="18" charset="0"/>
            </a:endParaRPr>
          </a:p>
          <a:p>
            <a:pPr algn="l" rtl="0" fontAlgn="base">
              <a:lnSpc>
                <a:spcPts val="2025"/>
              </a:lnSpc>
              <a:buFont typeface="+mj-lt"/>
              <a:buAutoNum type="arabicPeriod" startAt="6"/>
            </a:pPr>
            <a:r>
              <a:rPr lang="en-US" sz="1800" b="0" i="1" dirty="0">
                <a:solidFill>
                  <a:srgbClr val="000000"/>
                </a:solidFill>
                <a:effectLst/>
                <a:latin typeface="Times New Roman" panose="02020603050405020304" pitchFamily="18" charset="0"/>
              </a:rPr>
              <a:t>S. Sharma, "Authentication and Authorization Mechanism for Cloud Security," </a:t>
            </a:r>
            <a:r>
              <a:rPr lang="en-US" sz="1800" b="0" i="0" dirty="0">
                <a:solidFill>
                  <a:srgbClr val="000000"/>
                </a:solidFill>
                <a:effectLst/>
                <a:latin typeface="Times New Roman" panose="02020603050405020304" pitchFamily="18" charset="0"/>
              </a:rPr>
              <a:t>International Journal of Engineering and Advanced Technology (IJEAT)</a:t>
            </a:r>
            <a:r>
              <a:rPr lang="en-US" sz="1800" b="0" i="1" dirty="0">
                <a:solidFill>
                  <a:srgbClr val="000000"/>
                </a:solidFill>
                <a:effectLst/>
                <a:latin typeface="Times New Roman" panose="02020603050405020304" pitchFamily="18" charset="0"/>
              </a:rPr>
              <a:t>, vol. –, 2019.</a:t>
            </a:r>
            <a:r>
              <a:rPr lang="en-US" sz="1800" b="0" i="0" dirty="0">
                <a:solidFill>
                  <a:srgbClr val="000000"/>
                </a:solidFill>
                <a:effectLst/>
                <a:latin typeface="Times New Roman" panose="02020603050405020304" pitchFamily="18" charset="0"/>
              </a:rPr>
              <a:t> </a:t>
            </a:r>
          </a:p>
          <a:p>
            <a:pPr algn="l" rtl="0" fontAlgn="base">
              <a:lnSpc>
                <a:spcPts val="2025"/>
              </a:lnSpc>
            </a:pPr>
            <a:r>
              <a:rPr lang="en-US" sz="1800" b="0" i="0" dirty="0">
                <a:solidFill>
                  <a:srgbClr val="000000"/>
                </a:solidFill>
                <a:effectLst/>
                <a:latin typeface="Times New Roman" panose="02020603050405020304" pitchFamily="18" charset="0"/>
              </a:rPr>
              <a:t> </a:t>
            </a:r>
            <a:endParaRPr lang="en-US" b="0" i="0" dirty="0">
              <a:solidFill>
                <a:srgbClr val="000000"/>
              </a:solidFill>
              <a:effectLst/>
              <a:latin typeface="Segoe UI" panose="020B0502040204020203" pitchFamily="34"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3449147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820" y="174312"/>
            <a:ext cx="1666875"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FFFFFF"/>
                </a:solidFill>
              </a:rPr>
              <a:t>R</a:t>
            </a:r>
            <a:r>
              <a:rPr sz="2400" spc="-5" dirty="0">
                <a:solidFill>
                  <a:srgbClr val="FFFFFF"/>
                </a:solidFill>
              </a:rPr>
              <a:t>e</a:t>
            </a:r>
            <a:r>
              <a:rPr sz="2400" dirty="0">
                <a:solidFill>
                  <a:srgbClr val="FFFFFF"/>
                </a:solidFill>
              </a:rPr>
              <a:t>f</a:t>
            </a:r>
            <a:r>
              <a:rPr sz="2400" spc="-5" dirty="0">
                <a:solidFill>
                  <a:srgbClr val="FFFFFF"/>
                </a:solidFill>
              </a:rPr>
              <a:t>e</a:t>
            </a:r>
            <a:r>
              <a:rPr sz="2400" dirty="0">
                <a:solidFill>
                  <a:srgbClr val="FFFFFF"/>
                </a:solidFill>
              </a:rPr>
              <a:t>r</a:t>
            </a:r>
            <a:r>
              <a:rPr sz="2400" spc="-5" dirty="0">
                <a:solidFill>
                  <a:srgbClr val="FFFFFF"/>
                </a:solidFill>
              </a:rPr>
              <a:t>ences</a:t>
            </a:r>
            <a:endParaRPr sz="2400"/>
          </a:p>
        </p:txBody>
      </p:sp>
      <p:sp>
        <p:nvSpPr>
          <p:cNvPr id="4" name="object 4"/>
          <p:cNvSpPr txBox="1">
            <a:spLocks noGrp="1"/>
          </p:cNvSpPr>
          <p:nvPr>
            <p:ph type="ftr" sz="quarter" idx="5"/>
          </p:nvPr>
        </p:nvSpPr>
        <p:spPr>
          <a:xfrm>
            <a:off x="2253132" y="6668612"/>
            <a:ext cx="4077970" cy="160300"/>
          </a:xfrm>
          <a:prstGeom prst="rect">
            <a:avLst/>
          </a:prstGeom>
        </p:spPr>
        <p:txBody>
          <a:bodyPr vert="horz" wrap="square" lIns="0" tIns="21590" rIns="0" bIns="0" rtlCol="0">
            <a:spAutoFit/>
          </a:bodyPr>
          <a:lstStyle/>
          <a:p>
            <a:pPr marL="12700">
              <a:lnSpc>
                <a:spcPct val="100000"/>
              </a:lnSpc>
              <a:spcBef>
                <a:spcPts val="170"/>
              </a:spcBef>
            </a:pPr>
            <a:r>
              <a:rPr spc="-10" dirty="0"/>
              <a:t>Minor Project (18B19CI691) </a:t>
            </a:r>
            <a:r>
              <a:rPr lang="en-IN" spc="-10" dirty="0"/>
              <a:t>End</a:t>
            </a:r>
            <a:r>
              <a:rPr spc="-10" dirty="0"/>
              <a:t>-Term Evaluation </a:t>
            </a:r>
            <a:r>
              <a:rPr dirty="0"/>
              <a:t>| </a:t>
            </a:r>
            <a:r>
              <a:rPr spc="-10" dirty="0"/>
              <a:t>Department </a:t>
            </a:r>
            <a:r>
              <a:rPr spc="-5" dirty="0"/>
              <a:t>of </a:t>
            </a:r>
            <a:r>
              <a:rPr spc="-10" dirty="0"/>
              <a:t>CSE </a:t>
            </a:r>
            <a:r>
              <a:rPr dirty="0"/>
              <a:t>&amp; </a:t>
            </a:r>
            <a:r>
              <a:rPr spc="-5" dirty="0"/>
              <a:t>IT </a:t>
            </a:r>
            <a:r>
              <a:rPr dirty="0"/>
              <a:t>|</a:t>
            </a:r>
            <a:r>
              <a:rPr spc="-10" dirty="0"/>
              <a:t> 2025</a:t>
            </a:r>
          </a:p>
        </p:txBody>
      </p:sp>
      <p:sp>
        <p:nvSpPr>
          <p:cNvPr id="5" name="object 5"/>
          <p:cNvSpPr txBox="1">
            <a:spLocks noGrp="1"/>
          </p:cNvSpPr>
          <p:nvPr>
            <p:ph type="sldNum" sz="quarter" idx="7"/>
          </p:nvPr>
        </p:nvSpPr>
        <p:spPr>
          <a:xfrm>
            <a:off x="8870186" y="6665320"/>
            <a:ext cx="198120" cy="160300"/>
          </a:xfrm>
          <a:prstGeom prst="rect">
            <a:avLst/>
          </a:prstGeom>
        </p:spPr>
        <p:txBody>
          <a:bodyPr vert="horz" wrap="square" lIns="0" tIns="21590" rIns="0" bIns="0" rtlCol="0">
            <a:spAutoFit/>
          </a:bodyPr>
          <a:lstStyle/>
          <a:p>
            <a:pPr marL="38100">
              <a:lnSpc>
                <a:spcPct val="100000"/>
              </a:lnSpc>
              <a:spcBef>
                <a:spcPts val="170"/>
              </a:spcBef>
            </a:pPr>
            <a:r>
              <a:rPr dirty="0"/>
              <a:t>1</a:t>
            </a:r>
            <a:r>
              <a:rPr lang="en-IN" dirty="0"/>
              <a:t>4</a:t>
            </a:r>
            <a:r>
              <a:rPr dirty="0"/>
              <a:t>.</a:t>
            </a:r>
          </a:p>
        </p:txBody>
      </p:sp>
      <p:sp>
        <p:nvSpPr>
          <p:cNvPr id="7" name="TextBox 6">
            <a:extLst>
              <a:ext uri="{FF2B5EF4-FFF2-40B4-BE49-F238E27FC236}">
                <a16:creationId xmlns:a16="http://schemas.microsoft.com/office/drawing/2014/main" id="{90E228A6-5EF1-6B70-54D8-101FEE1E4E38}"/>
              </a:ext>
            </a:extLst>
          </p:cNvPr>
          <p:cNvSpPr txBox="1"/>
          <p:nvPr/>
        </p:nvSpPr>
        <p:spPr>
          <a:xfrm>
            <a:off x="210820" y="1052736"/>
            <a:ext cx="8177604" cy="3190617"/>
          </a:xfrm>
          <a:prstGeom prst="rect">
            <a:avLst/>
          </a:prstGeom>
          <a:noFill/>
        </p:spPr>
        <p:txBody>
          <a:bodyPr wrap="square" rtlCol="0">
            <a:spAutoFit/>
          </a:bodyPr>
          <a:lstStyle/>
          <a:p>
            <a:pPr algn="l" rtl="0" fontAlgn="base">
              <a:lnSpc>
                <a:spcPts val="2025"/>
              </a:lnSpc>
              <a:buFont typeface="+mj-lt"/>
              <a:buAutoNum type="arabicPeriod" startAt="7"/>
            </a:pPr>
            <a:r>
              <a:rPr lang="en-US" sz="1800" b="0" i="1" dirty="0">
                <a:solidFill>
                  <a:srgbClr val="000000"/>
                </a:solidFill>
                <a:effectLst/>
                <a:latin typeface="Times New Roman" panose="02020603050405020304" pitchFamily="18" charset="0"/>
              </a:rPr>
              <a:t>. Singh and M. Sharma, "Load-balancing algorithms in cloud computing," </a:t>
            </a:r>
            <a:r>
              <a:rPr lang="en-US" sz="1800" b="0" i="0" dirty="0">
                <a:solidFill>
                  <a:srgbClr val="000000"/>
                </a:solidFill>
                <a:effectLst/>
                <a:latin typeface="Times New Roman" panose="02020603050405020304" pitchFamily="18" charset="0"/>
              </a:rPr>
              <a:t>Journal of Network and Computer Applications</a:t>
            </a:r>
            <a:r>
              <a:rPr lang="en-US" sz="1800" b="0" i="1" dirty="0">
                <a:solidFill>
                  <a:srgbClr val="000000"/>
                </a:solidFill>
                <a:effectLst/>
                <a:latin typeface="Times New Roman" panose="02020603050405020304" pitchFamily="18" charset="0"/>
              </a:rPr>
              <a:t>, vol. –, 2017.</a:t>
            </a:r>
            <a:r>
              <a:rPr lang="en-US" sz="1800" b="0" i="0" dirty="0">
                <a:solidFill>
                  <a:srgbClr val="000000"/>
                </a:solidFill>
                <a:effectLst/>
                <a:latin typeface="Times New Roman" panose="02020603050405020304" pitchFamily="18" charset="0"/>
              </a:rPr>
              <a:t> </a:t>
            </a:r>
          </a:p>
          <a:p>
            <a:pPr algn="l" rtl="0" fontAlgn="base">
              <a:lnSpc>
                <a:spcPts val="2025"/>
              </a:lnSpc>
            </a:pPr>
            <a:endParaRPr lang="en-US" sz="1800" b="0" i="0" dirty="0">
              <a:solidFill>
                <a:srgbClr val="000000"/>
              </a:solidFill>
              <a:effectLst/>
              <a:latin typeface="Times New Roman" panose="02020603050405020304" pitchFamily="18" charset="0"/>
            </a:endParaRPr>
          </a:p>
          <a:p>
            <a:pPr algn="l" rtl="0" fontAlgn="base">
              <a:lnSpc>
                <a:spcPts val="2025"/>
              </a:lnSpc>
              <a:buFont typeface="+mj-lt"/>
              <a:buAutoNum type="arabicPeriod" startAt="8"/>
            </a:pPr>
            <a:r>
              <a:rPr lang="en-US" sz="1800" b="0" i="1" dirty="0">
                <a:solidFill>
                  <a:srgbClr val="000000"/>
                </a:solidFill>
                <a:effectLst/>
                <a:latin typeface="Times New Roman" panose="02020603050405020304" pitchFamily="18" charset="0"/>
              </a:rPr>
              <a:t>J. Kumar and P. Patel, "Mobile Cloud Computing Application Models," IEEE Communications, 2014.</a:t>
            </a:r>
            <a:r>
              <a:rPr lang="en-US" sz="1800" b="0" i="0" dirty="0">
                <a:solidFill>
                  <a:srgbClr val="000000"/>
                </a:solidFill>
                <a:effectLst/>
                <a:latin typeface="Times New Roman" panose="02020603050405020304" pitchFamily="18" charset="0"/>
              </a:rPr>
              <a:t> </a:t>
            </a:r>
          </a:p>
          <a:p>
            <a:pPr algn="l" rtl="0" fontAlgn="base">
              <a:lnSpc>
                <a:spcPts val="2025"/>
              </a:lnSpc>
            </a:pPr>
            <a:endParaRPr lang="en-US" sz="1800" b="0" i="0" dirty="0">
              <a:solidFill>
                <a:srgbClr val="000000"/>
              </a:solidFill>
              <a:effectLst/>
              <a:latin typeface="Times New Roman" panose="02020603050405020304" pitchFamily="18" charset="0"/>
            </a:endParaRPr>
          </a:p>
          <a:p>
            <a:pPr algn="l" rtl="0" fontAlgn="base">
              <a:lnSpc>
                <a:spcPts val="2025"/>
              </a:lnSpc>
              <a:buFont typeface="+mj-lt"/>
              <a:buAutoNum type="arabicPeriod" startAt="9"/>
            </a:pPr>
            <a:r>
              <a:rPr lang="en-US" sz="1800" b="0" i="1" dirty="0">
                <a:solidFill>
                  <a:srgbClr val="000000"/>
                </a:solidFill>
                <a:effectLst/>
                <a:latin typeface="Times New Roman" panose="02020603050405020304" pitchFamily="18" charset="0"/>
              </a:rPr>
              <a:t>T. Watson, "Marks Management System: A Bluetooth-Based Approach for Automated Attendance Tracking," developed at Coventry University, 2016</a:t>
            </a:r>
            <a:r>
              <a:rPr lang="en-US" sz="1800" b="0" i="0" dirty="0">
                <a:solidFill>
                  <a:srgbClr val="000000"/>
                </a:solidFill>
                <a:effectLst/>
                <a:latin typeface="Times New Roman" panose="02020603050405020304" pitchFamily="18" charset="0"/>
              </a:rPr>
              <a:t> </a:t>
            </a:r>
          </a:p>
          <a:p>
            <a:pPr algn="l" rtl="0" fontAlgn="base">
              <a:lnSpc>
                <a:spcPts val="2025"/>
              </a:lnSpc>
            </a:pPr>
            <a:endParaRPr lang="en-US" sz="1800" b="0" i="0" dirty="0">
              <a:solidFill>
                <a:srgbClr val="000000"/>
              </a:solidFill>
              <a:effectLst/>
              <a:latin typeface="Times New Roman" panose="02020603050405020304" pitchFamily="18" charset="0"/>
            </a:endParaRPr>
          </a:p>
          <a:p>
            <a:pPr algn="l" rtl="0" fontAlgn="base">
              <a:lnSpc>
                <a:spcPts val="2025"/>
              </a:lnSpc>
              <a:buFont typeface="+mj-lt"/>
              <a:buAutoNum type="arabicPeriod" startAt="10"/>
            </a:pPr>
            <a:r>
              <a:rPr lang="en-US" sz="1800" b="0" i="1" dirty="0">
                <a:solidFill>
                  <a:srgbClr val="000000"/>
                </a:solidFill>
                <a:effectLst/>
                <a:latin typeface="Times New Roman" panose="02020603050405020304" pitchFamily="18" charset="0"/>
              </a:rPr>
              <a:t>R. Mehta, "Student Record Management System: Speech Emotion Recognition, Datasets, Features and Models,"</a:t>
            </a:r>
            <a:r>
              <a:rPr lang="en-US" sz="1800" b="0" i="0" dirty="0">
                <a:solidFill>
                  <a:srgbClr val="000000"/>
                </a:solidFill>
                <a:effectLst/>
                <a:latin typeface="Times New Roman" panose="02020603050405020304" pitchFamily="18" charset="0"/>
              </a:rPr>
              <a:t> </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9058" y="2857496"/>
            <a:ext cx="1942124" cy="444352"/>
          </a:xfrm>
          <a:prstGeom prst="rect">
            <a:avLst/>
          </a:prstGeom>
        </p:spPr>
        <p:txBody>
          <a:bodyPr vert="horz" wrap="square" lIns="0" tIns="13335" rIns="0" bIns="0" rtlCol="0">
            <a:spAutoFit/>
          </a:bodyPr>
          <a:lstStyle/>
          <a:p>
            <a:pPr marL="71755">
              <a:lnSpc>
                <a:spcPct val="100000"/>
              </a:lnSpc>
              <a:spcBef>
                <a:spcPts val="105"/>
              </a:spcBef>
            </a:pPr>
            <a:r>
              <a:rPr sz="2800"/>
              <a:t>Thank</a:t>
            </a:r>
            <a:r>
              <a:rPr sz="2800" spc="-5"/>
              <a:t>s</a:t>
            </a:r>
            <a:r>
              <a:rPr sz="1800" b="0">
                <a:latin typeface="Arial"/>
                <a:cs typeface="Arial"/>
              </a:rPr>
              <a:t>.</a:t>
            </a:r>
            <a:endParaRPr sz="1800">
              <a:latin typeface="Arial"/>
              <a:cs typeface="Arial"/>
            </a:endParaRPr>
          </a:p>
        </p:txBody>
      </p:sp>
      <p:sp>
        <p:nvSpPr>
          <p:cNvPr id="3" name="object 3"/>
          <p:cNvSpPr txBox="1">
            <a:spLocks noGrp="1"/>
          </p:cNvSpPr>
          <p:nvPr>
            <p:ph type="ftr" sz="quarter" idx="5"/>
          </p:nvPr>
        </p:nvSpPr>
        <p:spPr>
          <a:xfrm>
            <a:off x="2253132" y="6668612"/>
            <a:ext cx="4077970" cy="160300"/>
          </a:xfrm>
          <a:prstGeom prst="rect">
            <a:avLst/>
          </a:prstGeom>
        </p:spPr>
        <p:txBody>
          <a:bodyPr vert="horz" wrap="square" lIns="0" tIns="21590" rIns="0" bIns="0" rtlCol="0">
            <a:spAutoFit/>
          </a:bodyPr>
          <a:lstStyle/>
          <a:p>
            <a:pPr marL="12700">
              <a:lnSpc>
                <a:spcPct val="100000"/>
              </a:lnSpc>
              <a:spcBef>
                <a:spcPts val="170"/>
              </a:spcBef>
            </a:pPr>
            <a:r>
              <a:rPr spc="-10" dirty="0"/>
              <a:t>Minor Project (18B19CI691) </a:t>
            </a:r>
            <a:r>
              <a:rPr lang="en-IN" spc="-10" dirty="0"/>
              <a:t>End</a:t>
            </a:r>
            <a:r>
              <a:rPr spc="-10" dirty="0"/>
              <a:t>-Term Evaluation </a:t>
            </a:r>
            <a:r>
              <a:rPr dirty="0"/>
              <a:t>| </a:t>
            </a:r>
            <a:r>
              <a:rPr spc="-10" dirty="0"/>
              <a:t>Department </a:t>
            </a:r>
            <a:r>
              <a:rPr spc="-5" dirty="0"/>
              <a:t>of </a:t>
            </a:r>
            <a:r>
              <a:rPr spc="-10" dirty="0"/>
              <a:t>CSE </a:t>
            </a:r>
            <a:r>
              <a:rPr dirty="0"/>
              <a:t>&amp; </a:t>
            </a:r>
            <a:r>
              <a:rPr spc="-5" dirty="0"/>
              <a:t>IT </a:t>
            </a:r>
            <a:r>
              <a:rPr dirty="0"/>
              <a:t>|</a:t>
            </a:r>
            <a:r>
              <a:rPr spc="-10" dirty="0"/>
              <a:t> 2025</a:t>
            </a:r>
          </a:p>
        </p:txBody>
      </p:sp>
      <p:sp>
        <p:nvSpPr>
          <p:cNvPr id="4" name="object 4"/>
          <p:cNvSpPr txBox="1">
            <a:spLocks noGrp="1"/>
          </p:cNvSpPr>
          <p:nvPr>
            <p:ph type="sldNum" sz="quarter" idx="7"/>
          </p:nvPr>
        </p:nvSpPr>
        <p:spPr>
          <a:xfrm>
            <a:off x="8870186" y="6665320"/>
            <a:ext cx="198120" cy="160300"/>
          </a:xfrm>
          <a:prstGeom prst="rect">
            <a:avLst/>
          </a:prstGeom>
        </p:spPr>
        <p:txBody>
          <a:bodyPr vert="horz" wrap="square" lIns="0" tIns="21590" rIns="0" bIns="0" rtlCol="0">
            <a:spAutoFit/>
          </a:bodyPr>
          <a:lstStyle/>
          <a:p>
            <a:pPr marL="38100">
              <a:lnSpc>
                <a:spcPct val="100000"/>
              </a:lnSpc>
              <a:spcBef>
                <a:spcPts val="170"/>
              </a:spcBef>
            </a:pPr>
            <a:r>
              <a:rPr lang="en-IN" dirty="0"/>
              <a:t>17</a:t>
            </a:r>
            <a:r>
              <a:rPr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820" y="174312"/>
            <a:ext cx="180467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rPr>
              <a:t>Introduction</a:t>
            </a:r>
            <a:endParaRPr sz="2400" dirty="0"/>
          </a:p>
        </p:txBody>
      </p:sp>
      <p:sp>
        <p:nvSpPr>
          <p:cNvPr id="4" name="object 4"/>
          <p:cNvSpPr txBox="1">
            <a:spLocks noGrp="1"/>
          </p:cNvSpPr>
          <p:nvPr>
            <p:ph type="ftr" sz="quarter" idx="5"/>
          </p:nvPr>
        </p:nvSpPr>
        <p:spPr>
          <a:xfrm>
            <a:off x="2253132" y="6668612"/>
            <a:ext cx="4077970" cy="160300"/>
          </a:xfrm>
          <a:prstGeom prst="rect">
            <a:avLst/>
          </a:prstGeom>
        </p:spPr>
        <p:txBody>
          <a:bodyPr vert="horz" wrap="square" lIns="0" tIns="21590" rIns="0" bIns="0" rtlCol="0">
            <a:spAutoFit/>
          </a:bodyPr>
          <a:lstStyle/>
          <a:p>
            <a:pPr marL="12700">
              <a:lnSpc>
                <a:spcPct val="100000"/>
              </a:lnSpc>
              <a:spcBef>
                <a:spcPts val="170"/>
              </a:spcBef>
            </a:pPr>
            <a:r>
              <a:rPr spc="-10" dirty="0"/>
              <a:t>Minor Project (18B19CI691) </a:t>
            </a:r>
            <a:r>
              <a:rPr lang="en-IN" spc="-10" dirty="0"/>
              <a:t>End</a:t>
            </a:r>
            <a:r>
              <a:rPr spc="-10" dirty="0"/>
              <a:t>-Term Evaluation </a:t>
            </a:r>
            <a:r>
              <a:rPr dirty="0"/>
              <a:t>| </a:t>
            </a:r>
            <a:r>
              <a:rPr spc="-10" dirty="0"/>
              <a:t>Department </a:t>
            </a:r>
            <a:r>
              <a:rPr spc="-5" dirty="0"/>
              <a:t>of </a:t>
            </a:r>
            <a:r>
              <a:rPr spc="-10" dirty="0"/>
              <a:t>CSE </a:t>
            </a:r>
            <a:r>
              <a:rPr dirty="0"/>
              <a:t>&amp; </a:t>
            </a:r>
            <a:r>
              <a:rPr spc="-5" dirty="0"/>
              <a:t>IT </a:t>
            </a:r>
            <a:r>
              <a:rPr dirty="0"/>
              <a:t>|</a:t>
            </a:r>
            <a:r>
              <a:rPr spc="-10" dirty="0"/>
              <a:t> 2025</a:t>
            </a:r>
          </a:p>
        </p:txBody>
      </p:sp>
      <p:sp>
        <p:nvSpPr>
          <p:cNvPr id="5" name="object 5"/>
          <p:cNvSpPr txBox="1">
            <a:spLocks noGrp="1"/>
          </p:cNvSpPr>
          <p:nvPr>
            <p:ph type="sldNum" sz="quarter" idx="7"/>
          </p:nvPr>
        </p:nvSpPr>
        <p:spPr>
          <a:prstGeom prst="rect">
            <a:avLst/>
          </a:prstGeom>
        </p:spPr>
        <p:txBody>
          <a:bodyPr vert="horz" wrap="square" lIns="0" tIns="21590" rIns="0" bIns="0" rtlCol="0">
            <a:spAutoFit/>
          </a:bodyPr>
          <a:lstStyle/>
          <a:p>
            <a:pPr marL="38100">
              <a:lnSpc>
                <a:spcPct val="100000"/>
              </a:lnSpc>
              <a:spcBef>
                <a:spcPts val="170"/>
              </a:spcBef>
            </a:pPr>
            <a:r>
              <a:rPr dirty="0"/>
              <a:t>2.</a:t>
            </a:r>
          </a:p>
        </p:txBody>
      </p:sp>
      <p:sp>
        <p:nvSpPr>
          <p:cNvPr id="7" name="TextBox 6"/>
          <p:cNvSpPr txBox="1"/>
          <p:nvPr/>
        </p:nvSpPr>
        <p:spPr>
          <a:xfrm>
            <a:off x="428596" y="1142984"/>
            <a:ext cx="8215370" cy="646331"/>
          </a:xfrm>
          <a:prstGeom prst="rect">
            <a:avLst/>
          </a:prstGeom>
          <a:noFill/>
        </p:spPr>
        <p:txBody>
          <a:bodyPr wrap="square" rtlCol="0">
            <a:spAutoFit/>
          </a:bodyPr>
          <a:lstStyle/>
          <a:p>
            <a:pPr algn="just"/>
            <a:r>
              <a:rPr lang="en-US" b="1" dirty="0"/>
              <a:t>JUIT Companion</a:t>
            </a:r>
            <a:r>
              <a:rPr lang="en-US" dirty="0"/>
              <a:t> is a mobile-friendly platform designed to simplify academic tracking and enhance student engagement.</a:t>
            </a:r>
          </a:p>
        </p:txBody>
      </p:sp>
      <p:sp>
        <p:nvSpPr>
          <p:cNvPr id="8" name="Rectangle 7"/>
          <p:cNvSpPr/>
          <p:nvPr/>
        </p:nvSpPr>
        <p:spPr>
          <a:xfrm>
            <a:off x="357158" y="2071678"/>
            <a:ext cx="8501122" cy="2031325"/>
          </a:xfrm>
          <a:prstGeom prst="rect">
            <a:avLst/>
          </a:prstGeom>
        </p:spPr>
        <p:txBody>
          <a:bodyPr wrap="square">
            <a:spAutoFit/>
          </a:bodyPr>
          <a:lstStyle/>
          <a:p>
            <a:r>
              <a:rPr lang="en-US" b="1" dirty="0"/>
              <a:t>Seamless Accessibility</a:t>
            </a:r>
            <a:r>
              <a:rPr lang="en-US" dirty="0"/>
              <a:t> – Provides a user-friendly interface optimized for mobile devices.</a:t>
            </a:r>
          </a:p>
          <a:p>
            <a:endParaRPr lang="en-US" dirty="0"/>
          </a:p>
          <a:p>
            <a:r>
              <a:rPr lang="en-US" b="1" dirty="0"/>
              <a:t>Efficient Academic Tracking</a:t>
            </a:r>
            <a:r>
              <a:rPr lang="en-US" dirty="0"/>
              <a:t> – Enables quick access to attendance, grades, and schedules.</a:t>
            </a:r>
          </a:p>
          <a:p>
            <a:endParaRPr lang="en-US" dirty="0"/>
          </a:p>
          <a:p>
            <a:r>
              <a:rPr lang="en-US" b="1" dirty="0"/>
              <a:t>Reduced Login Hassle</a:t>
            </a:r>
            <a:r>
              <a:rPr lang="en-US" dirty="0"/>
              <a:t> – Eliminates the need for repeated logins, saving time and effort.</a:t>
            </a:r>
          </a:p>
          <a:p>
            <a:endParaRPr lang="en-US" dirty="0"/>
          </a:p>
          <a:p>
            <a:r>
              <a:rPr lang="en-US" b="1" dirty="0"/>
              <a:t>Real-Time Updates</a:t>
            </a:r>
            <a:r>
              <a:rPr lang="en-US" dirty="0"/>
              <a:t> – Ensures students receive important academic information instantly.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820" y="174312"/>
            <a:ext cx="279971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FFFF"/>
                </a:solidFill>
              </a:rPr>
              <a:t>Problem</a:t>
            </a:r>
            <a:r>
              <a:rPr sz="2400" spc="-75" dirty="0">
                <a:solidFill>
                  <a:srgbClr val="FFFFFF"/>
                </a:solidFill>
              </a:rPr>
              <a:t> </a:t>
            </a:r>
            <a:r>
              <a:rPr sz="2400" spc="-5" dirty="0">
                <a:solidFill>
                  <a:srgbClr val="FFFFFF"/>
                </a:solidFill>
              </a:rPr>
              <a:t>Statement</a:t>
            </a:r>
            <a:endParaRPr sz="2400" dirty="0"/>
          </a:p>
        </p:txBody>
      </p:sp>
      <p:sp>
        <p:nvSpPr>
          <p:cNvPr id="4" name="object 4"/>
          <p:cNvSpPr txBox="1">
            <a:spLocks noGrp="1"/>
          </p:cNvSpPr>
          <p:nvPr>
            <p:ph type="ftr" sz="quarter" idx="5"/>
          </p:nvPr>
        </p:nvSpPr>
        <p:spPr>
          <a:xfrm>
            <a:off x="2253132" y="6668612"/>
            <a:ext cx="4077970" cy="160300"/>
          </a:xfrm>
          <a:prstGeom prst="rect">
            <a:avLst/>
          </a:prstGeom>
        </p:spPr>
        <p:txBody>
          <a:bodyPr vert="horz" wrap="square" lIns="0" tIns="21590" rIns="0" bIns="0" rtlCol="0">
            <a:spAutoFit/>
          </a:bodyPr>
          <a:lstStyle/>
          <a:p>
            <a:pPr marL="12700">
              <a:lnSpc>
                <a:spcPct val="100000"/>
              </a:lnSpc>
              <a:spcBef>
                <a:spcPts val="170"/>
              </a:spcBef>
            </a:pPr>
            <a:r>
              <a:rPr spc="-10" dirty="0"/>
              <a:t>Minor Project (18B19CI691) </a:t>
            </a:r>
            <a:r>
              <a:rPr lang="en-IN" spc="-10" dirty="0"/>
              <a:t>End</a:t>
            </a:r>
            <a:r>
              <a:rPr spc="-10" dirty="0"/>
              <a:t>-Term Evaluation </a:t>
            </a:r>
            <a:r>
              <a:rPr dirty="0"/>
              <a:t>| </a:t>
            </a:r>
            <a:r>
              <a:rPr spc="-10" dirty="0"/>
              <a:t>Department </a:t>
            </a:r>
            <a:r>
              <a:rPr spc="-5" dirty="0"/>
              <a:t>of </a:t>
            </a:r>
            <a:r>
              <a:rPr spc="-10" dirty="0"/>
              <a:t>CSE </a:t>
            </a:r>
            <a:r>
              <a:rPr dirty="0"/>
              <a:t>&amp; </a:t>
            </a:r>
            <a:r>
              <a:rPr spc="-5" dirty="0"/>
              <a:t>IT </a:t>
            </a:r>
            <a:r>
              <a:rPr dirty="0"/>
              <a:t>|</a:t>
            </a:r>
            <a:r>
              <a:rPr spc="-10" dirty="0"/>
              <a:t> 2025</a:t>
            </a:r>
          </a:p>
        </p:txBody>
      </p:sp>
      <p:sp>
        <p:nvSpPr>
          <p:cNvPr id="5" name="object 5"/>
          <p:cNvSpPr txBox="1">
            <a:spLocks noGrp="1"/>
          </p:cNvSpPr>
          <p:nvPr>
            <p:ph type="sldNum" sz="quarter" idx="7"/>
          </p:nvPr>
        </p:nvSpPr>
        <p:spPr>
          <a:prstGeom prst="rect">
            <a:avLst/>
          </a:prstGeom>
        </p:spPr>
        <p:txBody>
          <a:bodyPr vert="horz" wrap="square" lIns="0" tIns="21590" rIns="0" bIns="0" rtlCol="0">
            <a:spAutoFit/>
          </a:bodyPr>
          <a:lstStyle/>
          <a:p>
            <a:pPr marL="38100">
              <a:lnSpc>
                <a:spcPct val="100000"/>
              </a:lnSpc>
              <a:spcBef>
                <a:spcPts val="170"/>
              </a:spcBef>
            </a:pPr>
            <a:r>
              <a:rPr dirty="0"/>
              <a:t>3.</a:t>
            </a:r>
          </a:p>
        </p:txBody>
      </p:sp>
      <p:sp>
        <p:nvSpPr>
          <p:cNvPr id="6" name="TextBox 5"/>
          <p:cNvSpPr txBox="1"/>
          <p:nvPr/>
        </p:nvSpPr>
        <p:spPr>
          <a:xfrm>
            <a:off x="357158" y="1214422"/>
            <a:ext cx="8215370" cy="1477328"/>
          </a:xfrm>
          <a:prstGeom prst="rect">
            <a:avLst/>
          </a:prstGeom>
          <a:noFill/>
        </p:spPr>
        <p:txBody>
          <a:bodyPr wrap="square" rtlCol="0">
            <a:spAutoFit/>
          </a:bodyPr>
          <a:lstStyle/>
          <a:p>
            <a:pPr algn="just"/>
            <a:r>
              <a:rPr lang="en-US" dirty="0">
                <a:latin typeface="奪햴s餻夵"/>
              </a:rPr>
              <a:t>Portal isn’t mobile friendly, hindering access. Repeated logins required for different sections. Complicated layout slows access to attendance, grades and schedules. Lack of mobile-optimization cause students to miss critical info</a:t>
            </a:r>
            <a:r>
              <a:rPr lang="en-US" dirty="0" smtClean="0">
                <a:latin typeface="奪햴s餻夵"/>
              </a:rPr>
              <a:t>. Frustrating </a:t>
            </a:r>
            <a:r>
              <a:rPr lang="en-US" dirty="0">
                <a:latin typeface="奪햴s餻夵"/>
              </a:rPr>
              <a:t>experience reduces student interaction, Requires a streamlined, mobile-accessible solution. </a:t>
            </a:r>
            <a:endParaRPr lang="en-US" b="1" dirty="0">
              <a:latin typeface="奪햴s餻夵"/>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820" y="174312"/>
            <a:ext cx="3522979" cy="382156"/>
          </a:xfrm>
          <a:prstGeom prst="rect">
            <a:avLst/>
          </a:prstGeom>
        </p:spPr>
        <p:txBody>
          <a:bodyPr vert="horz" wrap="square" lIns="0" tIns="12700" rIns="0" bIns="0" rtlCol="0">
            <a:spAutoFit/>
          </a:bodyPr>
          <a:lstStyle/>
          <a:p>
            <a:pPr marL="12700">
              <a:lnSpc>
                <a:spcPct val="100000"/>
              </a:lnSpc>
              <a:spcBef>
                <a:spcPts val="100"/>
              </a:spcBef>
            </a:pPr>
            <a:r>
              <a:rPr lang="en-IN" sz="2400" spc="-5" dirty="0">
                <a:solidFill>
                  <a:srgbClr val="FFFFFF"/>
                </a:solidFill>
              </a:rPr>
              <a:t>Project </a:t>
            </a:r>
            <a:r>
              <a:rPr sz="2400" spc="-5" dirty="0">
                <a:solidFill>
                  <a:srgbClr val="FFFFFF"/>
                </a:solidFill>
              </a:rPr>
              <a:t>Objectives</a:t>
            </a:r>
            <a:endParaRPr sz="2400" dirty="0"/>
          </a:p>
        </p:txBody>
      </p:sp>
      <p:sp>
        <p:nvSpPr>
          <p:cNvPr id="4" name="object 4"/>
          <p:cNvSpPr txBox="1">
            <a:spLocks noGrp="1"/>
          </p:cNvSpPr>
          <p:nvPr>
            <p:ph type="ftr" sz="quarter" idx="5"/>
          </p:nvPr>
        </p:nvSpPr>
        <p:spPr>
          <a:xfrm>
            <a:off x="2253132" y="6668612"/>
            <a:ext cx="4077970" cy="160300"/>
          </a:xfrm>
          <a:prstGeom prst="rect">
            <a:avLst/>
          </a:prstGeom>
        </p:spPr>
        <p:txBody>
          <a:bodyPr vert="horz" wrap="square" lIns="0" tIns="21590" rIns="0" bIns="0" rtlCol="0">
            <a:spAutoFit/>
          </a:bodyPr>
          <a:lstStyle/>
          <a:p>
            <a:pPr marL="12700">
              <a:lnSpc>
                <a:spcPct val="100000"/>
              </a:lnSpc>
              <a:spcBef>
                <a:spcPts val="170"/>
              </a:spcBef>
            </a:pPr>
            <a:r>
              <a:rPr spc="-10" dirty="0"/>
              <a:t>Minor Project (18B19CI691) </a:t>
            </a:r>
            <a:r>
              <a:rPr lang="en-IN" spc="-10" dirty="0"/>
              <a:t>End</a:t>
            </a:r>
            <a:r>
              <a:rPr spc="-10" dirty="0"/>
              <a:t>-Term Evaluation </a:t>
            </a:r>
            <a:r>
              <a:rPr dirty="0"/>
              <a:t>| </a:t>
            </a:r>
            <a:r>
              <a:rPr spc="-10" dirty="0"/>
              <a:t>Department </a:t>
            </a:r>
            <a:r>
              <a:rPr spc="-5" dirty="0"/>
              <a:t>of </a:t>
            </a:r>
            <a:r>
              <a:rPr spc="-10" dirty="0"/>
              <a:t>CSE </a:t>
            </a:r>
            <a:r>
              <a:rPr dirty="0"/>
              <a:t>&amp; </a:t>
            </a:r>
            <a:r>
              <a:rPr spc="-5" dirty="0"/>
              <a:t>IT </a:t>
            </a:r>
            <a:r>
              <a:rPr dirty="0"/>
              <a:t>|</a:t>
            </a:r>
            <a:r>
              <a:rPr spc="-10" dirty="0"/>
              <a:t> 2025</a:t>
            </a:r>
          </a:p>
        </p:txBody>
      </p:sp>
      <p:sp>
        <p:nvSpPr>
          <p:cNvPr id="5" name="object 5"/>
          <p:cNvSpPr txBox="1">
            <a:spLocks noGrp="1"/>
          </p:cNvSpPr>
          <p:nvPr>
            <p:ph type="sldNum" sz="quarter" idx="7"/>
          </p:nvPr>
        </p:nvSpPr>
        <p:spPr>
          <a:prstGeom prst="rect">
            <a:avLst/>
          </a:prstGeom>
        </p:spPr>
        <p:txBody>
          <a:bodyPr vert="horz" wrap="square" lIns="0" tIns="21590" rIns="0" bIns="0" rtlCol="0">
            <a:spAutoFit/>
          </a:bodyPr>
          <a:lstStyle/>
          <a:p>
            <a:pPr marL="38100">
              <a:lnSpc>
                <a:spcPct val="100000"/>
              </a:lnSpc>
              <a:spcBef>
                <a:spcPts val="170"/>
              </a:spcBef>
            </a:pPr>
            <a:r>
              <a:rPr dirty="0"/>
              <a:t>4.</a:t>
            </a:r>
          </a:p>
        </p:txBody>
      </p:sp>
      <p:sp>
        <p:nvSpPr>
          <p:cNvPr id="3" name="object 3"/>
          <p:cNvSpPr txBox="1"/>
          <p:nvPr/>
        </p:nvSpPr>
        <p:spPr>
          <a:xfrm>
            <a:off x="285720" y="1000108"/>
            <a:ext cx="8034906" cy="6937797"/>
          </a:xfrm>
          <a:prstGeom prst="rect">
            <a:avLst/>
          </a:prstGeom>
        </p:spPr>
        <p:txBody>
          <a:bodyPr vert="horz" wrap="square" lIns="0" tIns="12700" rIns="0" bIns="0" rtlCol="0">
            <a:spAutoFit/>
          </a:bodyPr>
          <a:lstStyle/>
          <a:p>
            <a:pPr>
              <a:lnSpc>
                <a:spcPct val="300000"/>
              </a:lnSpc>
              <a:buFont typeface="Arial" pitchFamily="34" charset="0"/>
              <a:buChar char="•"/>
            </a:pPr>
            <a:r>
              <a:rPr lang="en-US" b="1" dirty="0"/>
              <a:t>Give up-to-date attendance and schedule data</a:t>
            </a:r>
            <a:endParaRPr lang="en-US" b="1" dirty="0">
              <a:latin typeface="奪햴s餻夵"/>
            </a:endParaRPr>
          </a:p>
          <a:p>
            <a:pPr>
              <a:lnSpc>
                <a:spcPct val="300000"/>
              </a:lnSpc>
              <a:buFont typeface="Arial" pitchFamily="34" charset="0"/>
              <a:buChar char="•"/>
            </a:pPr>
            <a:r>
              <a:rPr lang="en-IN" b="1" dirty="0"/>
              <a:t>Make Academic Management Easier</a:t>
            </a:r>
            <a:endParaRPr lang="en-US" b="1" dirty="0">
              <a:latin typeface="奪햴s餻夵"/>
            </a:endParaRPr>
          </a:p>
          <a:p>
            <a:pPr>
              <a:lnSpc>
                <a:spcPct val="300000"/>
              </a:lnSpc>
              <a:buFont typeface="Arial" pitchFamily="34" charset="0"/>
              <a:buChar char="•"/>
            </a:pPr>
            <a:r>
              <a:rPr lang="en-IN" b="1" dirty="0"/>
              <a:t>User-Friendly Design and Usability</a:t>
            </a:r>
            <a:endParaRPr lang="en-US" b="1" dirty="0">
              <a:latin typeface="奪햴s餻夵"/>
            </a:endParaRPr>
          </a:p>
          <a:p>
            <a:pPr>
              <a:lnSpc>
                <a:spcPct val="300000"/>
              </a:lnSpc>
              <a:buFont typeface="Arial" pitchFamily="34" charset="0"/>
              <a:buChar char="•"/>
            </a:pPr>
            <a:r>
              <a:rPr lang="en-US" b="1" dirty="0"/>
              <a:t>Encourage Students and Boost Academic Performance</a:t>
            </a:r>
            <a:endParaRPr lang="en-US" b="1" dirty="0">
              <a:latin typeface="奪햴s餻夵"/>
            </a:endParaRPr>
          </a:p>
          <a:p>
            <a:pPr>
              <a:buFont typeface="Arial" pitchFamily="34" charset="0"/>
              <a:buChar char="•"/>
            </a:pPr>
            <a:endParaRPr lang="en-US" b="1" dirty="0"/>
          </a:p>
          <a:p>
            <a:pPr>
              <a:buFont typeface="Arial" pitchFamily="34" charset="0"/>
              <a:buChar char="•"/>
            </a:pPr>
            <a:endParaRPr lang="en-US" dirty="0"/>
          </a:p>
          <a:p>
            <a:pPr>
              <a:buFont typeface="Arial" pitchFamily="34" charset="0"/>
              <a:buChar char="•"/>
            </a:pPr>
            <a:endParaRPr lang="en-US" b="1" dirty="0"/>
          </a:p>
          <a:p>
            <a:pPr>
              <a:buFont typeface="Arial" pitchFamily="34" charset="0"/>
              <a:buChar char="•"/>
            </a:pPr>
            <a:endParaRPr lang="en-US" b="1" dirty="0"/>
          </a:p>
          <a:p>
            <a:pPr>
              <a:buFont typeface="Arial" pitchFamily="34" charset="0"/>
              <a:buChar char="•"/>
            </a:pPr>
            <a:endParaRPr lang="en-US" b="1" dirty="0"/>
          </a:p>
          <a:p>
            <a:pPr>
              <a:buFont typeface="Arial" pitchFamily="34" charset="0"/>
              <a:buChar char="•"/>
            </a:pPr>
            <a:endParaRPr lang="en-US" dirty="0"/>
          </a:p>
          <a:p>
            <a:pPr>
              <a:buFont typeface="Arial" pitchFamily="34" charset="0"/>
              <a:buChar char="•"/>
            </a:pPr>
            <a:endParaRPr lang="en-US" dirty="0"/>
          </a:p>
          <a:p>
            <a:pPr>
              <a:buFont typeface="Wingdings" pitchFamily="2" charset="2"/>
              <a:buChar char="v"/>
            </a:pPr>
            <a:endParaRPr lang="en-US" dirty="0"/>
          </a:p>
          <a:p>
            <a:pPr>
              <a:buFont typeface="Wingdings" pitchFamily="2" charset="2"/>
              <a:buChar char="v"/>
            </a:pPr>
            <a:endParaRPr lang="en-US" dirty="0"/>
          </a:p>
          <a:p>
            <a:pPr>
              <a:buFont typeface="Wingdings" pitchFamily="2" charset="2"/>
              <a:buChar char="v"/>
            </a:pPr>
            <a:endParaRPr lang="en-US" dirty="0"/>
          </a:p>
          <a:p>
            <a:pPr>
              <a:buFont typeface="Wingdings" pitchFamily="2" charset="2"/>
              <a:buChar char="v"/>
            </a:pPr>
            <a:endParaRPr lang="en-US" dirty="0"/>
          </a:p>
          <a:p>
            <a:pPr>
              <a:buFont typeface="Wingdings" pitchFamily="2" charset="2"/>
              <a:buChar char="v"/>
            </a:pPr>
            <a:endParaRPr lang="en-US" dirty="0"/>
          </a:p>
          <a:p>
            <a:pPr>
              <a:buFont typeface="Wingdings" pitchFamily="2" charset="2"/>
              <a:buChar char="v"/>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42844" y="857232"/>
          <a:ext cx="8572560" cy="5911209"/>
        </p:xfrm>
        <a:graphic>
          <a:graphicData uri="http://schemas.openxmlformats.org/drawingml/2006/table">
            <a:tbl>
              <a:tblPr/>
              <a:tblGrid>
                <a:gridCol w="1614000">
                  <a:extLst>
                    <a:ext uri="{9D8B030D-6E8A-4147-A177-3AD203B41FA5}">
                      <a16:colId xmlns:a16="http://schemas.microsoft.com/office/drawing/2014/main" val="20000"/>
                    </a:ext>
                  </a:extLst>
                </a:gridCol>
                <a:gridCol w="1614000">
                  <a:extLst>
                    <a:ext uri="{9D8B030D-6E8A-4147-A177-3AD203B41FA5}">
                      <a16:colId xmlns:a16="http://schemas.microsoft.com/office/drawing/2014/main" val="20001"/>
                    </a:ext>
                  </a:extLst>
                </a:gridCol>
                <a:gridCol w="1865280">
                  <a:extLst>
                    <a:ext uri="{9D8B030D-6E8A-4147-A177-3AD203B41FA5}">
                      <a16:colId xmlns:a16="http://schemas.microsoft.com/office/drawing/2014/main" val="20002"/>
                    </a:ext>
                  </a:extLst>
                </a:gridCol>
                <a:gridCol w="1565676">
                  <a:extLst>
                    <a:ext uri="{9D8B030D-6E8A-4147-A177-3AD203B41FA5}">
                      <a16:colId xmlns:a16="http://schemas.microsoft.com/office/drawing/2014/main" val="20003"/>
                    </a:ext>
                  </a:extLst>
                </a:gridCol>
                <a:gridCol w="1913604">
                  <a:extLst>
                    <a:ext uri="{9D8B030D-6E8A-4147-A177-3AD203B41FA5}">
                      <a16:colId xmlns:a16="http://schemas.microsoft.com/office/drawing/2014/main" val="20004"/>
                    </a:ext>
                  </a:extLst>
                </a:gridCol>
              </a:tblGrid>
              <a:tr h="481704">
                <a:tc>
                  <a:txBody>
                    <a:bodyPr/>
                    <a:lstStyle/>
                    <a:p>
                      <a:pPr algn="ctr" rtl="0" fontAlgn="ctr">
                        <a:spcBef>
                          <a:spcPts val="0"/>
                        </a:spcBef>
                        <a:spcAft>
                          <a:spcPts val="0"/>
                        </a:spcAft>
                      </a:pPr>
                      <a:r>
                        <a:rPr lang="en-US" sz="1200" b="1" i="0" u="none" strike="noStrike" dirty="0">
                          <a:solidFill>
                            <a:srgbClr val="000000"/>
                          </a:solidFill>
                          <a:latin typeface="Arial"/>
                        </a:rPr>
                        <a:t>Authors' Name</a:t>
                      </a:r>
                      <a:endParaRPr lang="en-US" sz="24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dirty="0">
                          <a:solidFill>
                            <a:srgbClr val="000000"/>
                          </a:solidFill>
                          <a:latin typeface="Arial"/>
                        </a:rPr>
                        <a:t>Title and publication</a:t>
                      </a:r>
                      <a:endParaRPr lang="en-US" sz="24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dirty="0">
                          <a:solidFill>
                            <a:srgbClr val="000000"/>
                          </a:solidFill>
                          <a:latin typeface="Arial"/>
                        </a:rPr>
                        <a:t>Work done</a:t>
                      </a:r>
                      <a:endParaRPr lang="en-US" sz="24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dirty="0">
                          <a:solidFill>
                            <a:srgbClr val="000000"/>
                          </a:solidFill>
                          <a:latin typeface="Arial"/>
                        </a:rPr>
                        <a:t>Advantages</a:t>
                      </a:r>
                      <a:endParaRPr lang="en-US" sz="13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dirty="0">
                          <a:solidFill>
                            <a:srgbClr val="000000"/>
                          </a:solidFill>
                          <a:latin typeface="Arial"/>
                        </a:rPr>
                        <a:t>Limitations</a:t>
                      </a:r>
                      <a:endParaRPr lang="en-US" sz="24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1447122">
                <a:tc>
                  <a:txBody>
                    <a:bodyPr/>
                    <a:lstStyle/>
                    <a:p>
                      <a:pPr algn="ctr" rtl="0" fontAlgn="ctr">
                        <a:spcBef>
                          <a:spcPts val="0"/>
                        </a:spcBef>
                        <a:spcAft>
                          <a:spcPts val="0"/>
                        </a:spcAft>
                      </a:pPr>
                      <a:r>
                        <a:rPr lang="en-US" sz="1100" dirty="0"/>
                        <a:t>Bernard </a:t>
                      </a:r>
                      <a:r>
                        <a:rPr lang="en-US" sz="1100" dirty="0" err="1"/>
                        <a:t>Ugalde</a:t>
                      </a:r>
                      <a:r>
                        <a:rPr lang="en-US" sz="1100" dirty="0"/>
                        <a:t>, Allan </a:t>
                      </a:r>
                      <a:r>
                        <a:rPr lang="en-US" sz="1100" dirty="0" err="1"/>
                        <a:t>Salburo</a:t>
                      </a:r>
                      <a:r>
                        <a:rPr lang="en-US" sz="1100" dirty="0"/>
                        <a:t>, </a:t>
                      </a:r>
                      <a:r>
                        <a:rPr lang="en-US" sz="1100" dirty="0" err="1"/>
                        <a:t>Yashir</a:t>
                      </a:r>
                      <a:r>
                        <a:rPr lang="en-US" sz="1100" dirty="0"/>
                        <a:t> </a:t>
                      </a:r>
                      <a:r>
                        <a:rPr lang="en-US" sz="1100" dirty="0" err="1"/>
                        <a:t>Ambula,Josie</a:t>
                      </a:r>
                      <a:r>
                        <a:rPr lang="en-US" sz="1100" dirty="0"/>
                        <a:t> del Valle</a:t>
                      </a:r>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sz="1100" dirty="0"/>
                        <a:t>Marks Management System an Interactive Web-</a:t>
                      </a:r>
                      <a:r>
                        <a:rPr lang="en-US" sz="1100" dirty="0" err="1"/>
                        <a:t>BasedApproach</a:t>
                      </a:r>
                      <a:r>
                        <a:rPr lang="en-US" sz="1100" dirty="0"/>
                        <a:t> for Academic Advising : A Bluetooth-Based Approach for Automated Attendance Tracking.</a:t>
                      </a:r>
                      <a:r>
                        <a:rPr lang="en-US" sz="1100" baseline="0" dirty="0"/>
                        <a:t> </a:t>
                      </a:r>
                      <a:r>
                        <a:rPr lang="en-US" sz="1100" dirty="0"/>
                        <a:t>Developed and tested at Coventry University with Computer Science students.</a:t>
                      </a:r>
                      <a:endParaRPr lang="en-US" sz="2000" b="0" i="0" u="none"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rtl="0" fontAlgn="ctr">
                        <a:spcBef>
                          <a:spcPts val="0"/>
                        </a:spcBef>
                        <a:spcAft>
                          <a:spcPts val="0"/>
                        </a:spcAft>
                      </a:pPr>
                      <a:r>
                        <a:rPr lang="en-US" sz="800" dirty="0"/>
                        <a:t/>
                      </a:r>
                      <a:br>
                        <a:rPr lang="en-US" sz="800" dirty="0"/>
                      </a:br>
                      <a:r>
                        <a:rPr lang="en-US" sz="1100" dirty="0"/>
                        <a:t>Designed MAMS to automate attendance tracking using Java, </a:t>
                      </a:r>
                      <a:r>
                        <a:rPr lang="en-US" sz="1100" dirty="0" err="1"/>
                        <a:t>PostgreSQL</a:t>
                      </a:r>
                      <a:r>
                        <a:rPr lang="en-US" sz="1100" dirty="0"/>
                        <a:t>, and Bluetooth libraries.</a:t>
                      </a:r>
                      <a:br>
                        <a:rPr lang="en-US" sz="1100" dirty="0"/>
                      </a:br>
                      <a:r>
                        <a:rPr lang="en-US" sz="1100" dirty="0"/>
                        <a:t>Tested across multiple mobile devices to ensure efficiency and accuracy.</a:t>
                      </a:r>
                      <a:br>
                        <a:rPr lang="en-US" sz="1100" dirty="0"/>
                      </a:br>
                      <a:r>
                        <a:rPr lang="en-US" sz="1100" dirty="0"/>
                        <a:t>Addressed challenges like device discoverability and privacy concerns.</a:t>
                      </a:r>
                      <a:endParaRPr lang="en-US" sz="13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sz="1100" dirty="0"/>
                        <a:t>Automates</a:t>
                      </a:r>
                      <a:r>
                        <a:rPr lang="en-US" sz="1100" baseline="0" dirty="0"/>
                        <a:t> </a:t>
                      </a:r>
                      <a:r>
                        <a:rPr lang="en-US" sz="1100" dirty="0"/>
                        <a:t>GPA calculations, reducing errors and improving efficiency. Enhances student advising with an interactive system.</a:t>
                      </a:r>
                      <a:endParaRPr lang="en-US" sz="20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sz="1100" dirty="0"/>
                        <a:t>Limited to SCT’s grading system and requires manual Excel inputs. Lacks mobile compatibility for wider accessibility.</a:t>
                      </a:r>
                      <a:endParaRPr lang="en-US" sz="20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2125701">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100" b="0" i="0" u="none" strike="noStrike" dirty="0" err="1">
                          <a:solidFill>
                            <a:srgbClr val="000000"/>
                          </a:solidFill>
                          <a:latin typeface="+mn-lt"/>
                        </a:rPr>
                        <a:t>Samruddha</a:t>
                      </a:r>
                      <a:r>
                        <a:rPr lang="en-US" sz="1100" b="0" i="0" u="none" strike="noStrike" dirty="0">
                          <a:solidFill>
                            <a:srgbClr val="000000"/>
                          </a:solidFill>
                          <a:latin typeface="+mn-lt"/>
                        </a:rPr>
                        <a:t> </a:t>
                      </a:r>
                      <a:r>
                        <a:rPr lang="en-US" sz="1100" b="0" i="0" u="none" strike="noStrike" dirty="0" err="1">
                          <a:solidFill>
                            <a:srgbClr val="000000"/>
                          </a:solidFill>
                          <a:latin typeface="+mn-lt"/>
                        </a:rPr>
                        <a:t>Deshmukh</a:t>
                      </a:r>
                      <a:r>
                        <a:rPr lang="en-US" sz="1100" b="0" i="0" u="none" strike="noStrike" dirty="0">
                          <a:solidFill>
                            <a:srgbClr val="000000"/>
                          </a:solidFill>
                          <a:latin typeface="+mn-lt"/>
                        </a:rPr>
                        <a:t>, </a:t>
                      </a:r>
                      <a:r>
                        <a:rPr lang="en-US" sz="1100" b="0" i="0" u="none" strike="noStrike" dirty="0" err="1">
                          <a:solidFill>
                            <a:srgbClr val="000000"/>
                          </a:solidFill>
                          <a:latin typeface="+mn-lt"/>
                        </a:rPr>
                        <a:t>Hrushikesh</a:t>
                      </a:r>
                      <a:r>
                        <a:rPr lang="en-US" sz="1100" b="0" i="0" u="none" strike="noStrike" dirty="0">
                          <a:solidFill>
                            <a:srgbClr val="000000"/>
                          </a:solidFill>
                          <a:latin typeface="+mn-lt"/>
                        </a:rPr>
                        <a:t> </a:t>
                      </a:r>
                      <a:r>
                        <a:rPr lang="en-US" sz="1100" b="0" i="0" u="none" strike="noStrike" dirty="0" err="1">
                          <a:solidFill>
                            <a:srgbClr val="000000"/>
                          </a:solidFill>
                          <a:latin typeface="+mn-lt"/>
                        </a:rPr>
                        <a:t>Dighe</a:t>
                      </a:r>
                      <a:r>
                        <a:rPr lang="en-US" sz="1100" b="0" i="0" u="none" strike="noStrike" dirty="0">
                          <a:solidFill>
                            <a:srgbClr val="000000"/>
                          </a:solidFill>
                          <a:latin typeface="+mn-lt"/>
                        </a:rPr>
                        <a:t>, </a:t>
                      </a:r>
                      <a:r>
                        <a:rPr lang="en-US" sz="1100" b="0" i="0" u="none" strike="noStrike" dirty="0" err="1">
                          <a:solidFill>
                            <a:srgbClr val="000000"/>
                          </a:solidFill>
                          <a:latin typeface="+mn-lt"/>
                        </a:rPr>
                        <a:t>Vaishnavi</a:t>
                      </a:r>
                      <a:r>
                        <a:rPr lang="en-US" sz="1100" b="0" i="0" u="none" strike="noStrike" dirty="0">
                          <a:solidFill>
                            <a:srgbClr val="000000"/>
                          </a:solidFill>
                          <a:latin typeface="+mn-lt"/>
                        </a:rPr>
                        <a:t> </a:t>
                      </a:r>
                      <a:r>
                        <a:rPr lang="en-US" sz="1100" b="0" i="0" u="none" strike="noStrike" dirty="0" err="1">
                          <a:solidFill>
                            <a:srgbClr val="000000"/>
                          </a:solidFill>
                          <a:latin typeface="+mn-lt"/>
                        </a:rPr>
                        <a:t>Vikhe</a:t>
                      </a:r>
                      <a:r>
                        <a:rPr lang="en-US" sz="1100" b="0" i="0" u="none" strike="noStrike" dirty="0">
                          <a:solidFill>
                            <a:srgbClr val="000000"/>
                          </a:solidFill>
                          <a:latin typeface="+mn-lt"/>
                        </a:rPr>
                        <a:t>, </a:t>
                      </a:r>
                      <a:r>
                        <a:rPr lang="en-US" sz="1100" b="0" i="0" u="none" strike="noStrike" dirty="0" err="1">
                          <a:solidFill>
                            <a:srgbClr val="000000"/>
                          </a:solidFill>
                          <a:latin typeface="+mn-lt"/>
                        </a:rPr>
                        <a:t>Vedanti</a:t>
                      </a:r>
                      <a:r>
                        <a:rPr lang="en-US" sz="1100" b="0" i="0" u="none" strike="noStrike" dirty="0">
                          <a:solidFill>
                            <a:srgbClr val="000000"/>
                          </a:solidFill>
                          <a:latin typeface="+mn-lt"/>
                        </a:rPr>
                        <a:t> </a:t>
                      </a:r>
                      <a:r>
                        <a:rPr lang="en-US" sz="1100" b="0" i="0" u="none" strike="noStrike" dirty="0" err="1">
                          <a:solidFill>
                            <a:srgbClr val="000000"/>
                          </a:solidFill>
                          <a:latin typeface="+mn-lt"/>
                        </a:rPr>
                        <a:t>Tambe</a:t>
                      </a:r>
                      <a:r>
                        <a:rPr lang="en-US" sz="1100" b="0" i="0" u="none" strike="noStrike" dirty="0">
                          <a:solidFill>
                            <a:srgbClr val="000000"/>
                          </a:solidFill>
                          <a:latin typeface="+mn-lt"/>
                        </a:rPr>
                        <a:t>, Prof. G. B. </a:t>
                      </a:r>
                      <a:r>
                        <a:rPr lang="en-US" sz="1100" b="0" i="0" u="none" strike="noStrike" dirty="0" err="1">
                          <a:solidFill>
                            <a:srgbClr val="000000"/>
                          </a:solidFill>
                          <a:latin typeface="+mn-lt"/>
                        </a:rPr>
                        <a:t>Kote</a:t>
                      </a:r>
                      <a:endParaRPr lang="en-US" sz="2000" dirty="0">
                        <a:latin typeface="+mn-lt"/>
                      </a:endParaRPr>
                    </a:p>
                    <a:p>
                      <a:pPr rtl="0" fontAlgn="ctr">
                        <a:spcBef>
                          <a:spcPts val="0"/>
                        </a:spcBef>
                        <a:spcAft>
                          <a:spcPts val="0"/>
                        </a:spcAft>
                      </a:pPr>
                      <a:endParaRPr lang="en-US" sz="11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sz="1100" dirty="0"/>
                        <a:t>Student Record Management System </a:t>
                      </a:r>
                      <a:r>
                        <a:rPr lang="en-US" sz="1100" b="0" i="0" u="none" strike="noStrike" dirty="0">
                          <a:solidFill>
                            <a:srgbClr val="000000"/>
                          </a:solidFill>
                          <a:latin typeface="+mn-lt"/>
                        </a:rPr>
                        <a:t>Speech Emotion Recognition, Datasets, Features and Models: A Review," in </a:t>
                      </a:r>
                      <a:r>
                        <a:rPr lang="en-US" sz="1100" b="0" i="1" u="none" strike="noStrike" dirty="0">
                          <a:solidFill>
                            <a:srgbClr val="000000"/>
                          </a:solidFill>
                          <a:latin typeface="+mn-lt"/>
                        </a:rPr>
                        <a:t>Proc. ICCC Conference</a:t>
                      </a:r>
                      <a:r>
                        <a:rPr lang="en-US" sz="1100" b="0" i="0" u="none" strike="noStrike" dirty="0">
                          <a:solidFill>
                            <a:srgbClr val="000000"/>
                          </a:solidFill>
                          <a:latin typeface="+mn-lt"/>
                        </a:rPr>
                        <a:t>, 2023 [2</a:t>
                      </a:r>
                      <a:r>
                        <a:rPr lang="en-US" sz="1000" b="0" i="0" u="none" strike="noStrike" dirty="0">
                          <a:solidFill>
                            <a:srgbClr val="000000"/>
                          </a:solidFill>
                          <a:latin typeface="Arial"/>
                        </a:rPr>
                        <a:t>]</a:t>
                      </a:r>
                      <a:endParaRPr lang="en-US" sz="13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sz="1100" dirty="0"/>
                        <a:t>Developed MAMS using Java, </a:t>
                      </a:r>
                      <a:r>
                        <a:rPr lang="en-US" sz="1100" dirty="0" err="1"/>
                        <a:t>PostgreSQL</a:t>
                      </a:r>
                      <a:r>
                        <a:rPr lang="en-US" sz="1100" dirty="0"/>
                        <a:t>, and Bluetooth libraries.</a:t>
                      </a:r>
                      <a:br>
                        <a:rPr lang="en-US" sz="1100" dirty="0"/>
                      </a:br>
                      <a:r>
                        <a:rPr lang="en-US" sz="1100" dirty="0"/>
                        <a:t>Integrated it with university databases for seamless attendance tracking.</a:t>
                      </a:r>
                      <a:br>
                        <a:rPr lang="en-US" sz="1100" dirty="0"/>
                      </a:br>
                      <a:r>
                        <a:rPr lang="en-US" sz="1100" dirty="0"/>
                        <a:t>Tested with various mobile devices to assess accuracy and efficiency.</a:t>
                      </a:r>
                      <a:br>
                        <a:rPr lang="en-US" sz="1100" dirty="0"/>
                      </a:br>
                      <a:endParaRPr lang="en-US" sz="20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rtl="0" fontAlgn="ctr">
                        <a:spcBef>
                          <a:spcPts val="0"/>
                        </a:spcBef>
                        <a:spcAft>
                          <a:spcPts val="0"/>
                        </a:spcAft>
                      </a:pPr>
                      <a:r>
                        <a:rPr lang="en-US" sz="1100" dirty="0"/>
                        <a:t>Automates attendance tracking, reducing manual effort and human error. Provides real-time attendance data, ensuring immediate updates for lecturers. Works seamlessly with university databases for better record management</a:t>
                      </a:r>
                      <a:endParaRPr lang="en-US" sz="13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rtl="0" fontAlgn="ctr">
                        <a:spcBef>
                          <a:spcPts val="0"/>
                        </a:spcBef>
                        <a:spcAft>
                          <a:spcPts val="0"/>
                        </a:spcAft>
                      </a:pPr>
                      <a:r>
                        <a:rPr lang="en-US" sz="1100" dirty="0"/>
                        <a:t>Some mobile devices become non-discoverable due to security settings. Low-cost phones with poor Bluetooth stacks may fail to respond correctly. Students may share devices, leading to potential attendance fraud. Privacy concerns arise as students may feel monitored without consent.</a:t>
                      </a:r>
                      <a:endParaRPr lang="en-US" sz="20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1430517">
                <a:tc>
                  <a:txBody>
                    <a:bodyPr/>
                    <a:lstStyle/>
                    <a:p>
                      <a:pPr algn="ctr" rtl="0" fontAlgn="ctr">
                        <a:spcBef>
                          <a:spcPts val="0"/>
                        </a:spcBef>
                        <a:spcAft>
                          <a:spcPts val="0"/>
                        </a:spcAft>
                      </a:pPr>
                      <a:r>
                        <a:rPr lang="en-US" sz="1100" dirty="0">
                          <a:latin typeface="+mn-lt"/>
                        </a:rPr>
                        <a:t>Mr. </a:t>
                      </a:r>
                      <a:r>
                        <a:rPr lang="en-US" sz="1100" dirty="0" err="1">
                          <a:latin typeface="+mn-lt"/>
                        </a:rPr>
                        <a:t>Akash</a:t>
                      </a:r>
                      <a:r>
                        <a:rPr lang="en-US" sz="1100" dirty="0">
                          <a:latin typeface="+mn-lt"/>
                        </a:rPr>
                        <a:t> </a:t>
                      </a:r>
                      <a:r>
                        <a:rPr lang="en-US" sz="1100" dirty="0" err="1">
                          <a:latin typeface="+mn-lt"/>
                        </a:rPr>
                        <a:t>Samanekar</a:t>
                      </a:r>
                      <a:r>
                        <a:rPr lang="en-US" sz="1100" dirty="0">
                          <a:latin typeface="+mn-lt"/>
                        </a:rPr>
                        <a:t>, Mr. </a:t>
                      </a:r>
                      <a:r>
                        <a:rPr lang="en-US" sz="1100" dirty="0" err="1">
                          <a:latin typeface="+mn-lt"/>
                        </a:rPr>
                        <a:t>Ningappa</a:t>
                      </a:r>
                      <a:r>
                        <a:rPr lang="en-US" sz="1100" dirty="0">
                          <a:latin typeface="+mn-lt"/>
                        </a:rPr>
                        <a:t> T. </a:t>
                      </a:r>
                      <a:r>
                        <a:rPr lang="en-US" sz="1100" dirty="0" err="1">
                          <a:latin typeface="+mn-lt"/>
                        </a:rPr>
                        <a:t>Pujar</a:t>
                      </a:r>
                      <a:endParaRPr lang="en-US" sz="1100" dirty="0">
                        <a:latin typeface="+mn-lt"/>
                      </a:endParaRPr>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1100" dirty="0"/>
                        <a:t> Student Management System.</a:t>
                      </a:r>
                    </a:p>
                    <a:p>
                      <a:pPr marL="0" marR="0" indent="0" defTabSz="914400" eaLnBrk="1" fontAlgn="auto" latinLnBrk="0" hangingPunct="1">
                        <a:lnSpc>
                          <a:spcPct val="100000"/>
                        </a:lnSpc>
                        <a:spcBef>
                          <a:spcPts val="0"/>
                        </a:spcBef>
                        <a:spcAft>
                          <a:spcPts val="0"/>
                        </a:spcAft>
                        <a:buClrTx/>
                        <a:buSzTx/>
                        <a:buFontTx/>
                        <a:buNone/>
                        <a:tabLst/>
                        <a:defRPr/>
                      </a:pPr>
                      <a:r>
                        <a:rPr lang="en-US" sz="1100" dirty="0"/>
                        <a:t> International Journal of Engineering Research &amp; Technology (IJERT) </a:t>
                      </a:r>
                    </a:p>
                    <a:p>
                      <a:endParaRPr lang="en-US" sz="1400" b="0" i="0" dirty="0">
                        <a:solidFill>
                          <a:schemeClr val="tx1"/>
                        </a:solidFill>
                        <a:latin typeface="+mn-lt"/>
                        <a:ea typeface="+mn-ea"/>
                        <a:cs typeface="+mn-cs"/>
                      </a:endParaRPr>
                    </a:p>
                    <a:p>
                      <a:r>
                        <a:rPr lang="en-US" sz="1400" dirty="0"/>
                        <a:t/>
                      </a:r>
                      <a:br>
                        <a:rPr lang="en-US" sz="1400" dirty="0"/>
                      </a:br>
                      <a:endParaRPr lang="en-US" sz="13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r>
                        <a:rPr lang="en-US" sz="1100" dirty="0"/>
                        <a:t>Developed a web-based school management system using Spring Boot and micro-services.</a:t>
                      </a:r>
                      <a:br>
                        <a:rPr lang="en-US" sz="1100" dirty="0"/>
                      </a:br>
                      <a:r>
                        <a:rPr lang="en-US" sz="1100" dirty="0"/>
                        <a:t>Implemented features like attendance tracking and notifications.</a:t>
                      </a:r>
                      <a:br>
                        <a:rPr lang="en-US" sz="1100" dirty="0"/>
                      </a:br>
                      <a:endParaRPr lang="en-US" sz="11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rtl="0" fontAlgn="ctr">
                        <a:spcBef>
                          <a:spcPts val="0"/>
                        </a:spcBef>
                        <a:spcAft>
                          <a:spcPts val="0"/>
                        </a:spcAft>
                      </a:pPr>
                      <a:r>
                        <a:rPr lang="en-US" sz="1100" dirty="0"/>
                        <a:t>Automates administrative tasks. Provides real-time updates on student activities and </a:t>
                      </a:r>
                      <a:r>
                        <a:rPr lang="en-US" sz="1100" dirty="0" err="1"/>
                        <a:t>performance.Enhances</a:t>
                      </a:r>
                      <a:r>
                        <a:rPr lang="en-US" sz="1100" dirty="0"/>
                        <a:t> communication between students, teachers.</a:t>
                      </a:r>
                      <a:endParaRPr lang="en-US" sz="24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rtl="0" fontAlgn="ctr">
                        <a:spcBef>
                          <a:spcPts val="0"/>
                        </a:spcBef>
                        <a:spcAft>
                          <a:spcPts val="0"/>
                        </a:spcAft>
                      </a:pPr>
                      <a:r>
                        <a:rPr lang="en-US" sz="1100" dirty="0"/>
                        <a:t>Complex initial setup due to multiple micro-services.</a:t>
                      </a:r>
                      <a:br>
                        <a:rPr lang="en-US" sz="1100" dirty="0"/>
                      </a:br>
                      <a:r>
                        <a:rPr lang="en-US" sz="1100" dirty="0"/>
                        <a:t>Requires stable internet connectivity for seamless access.</a:t>
                      </a:r>
                      <a:br>
                        <a:rPr lang="en-US" sz="1100" dirty="0"/>
                      </a:br>
                      <a:r>
                        <a:rPr lang="en-US" sz="1100" dirty="0"/>
                        <a:t>Poses security concerns regarding student data privacy.</a:t>
                      </a:r>
                      <a:endParaRPr lang="en-US" sz="20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object 2"/>
          <p:cNvSpPr txBox="1">
            <a:spLocks noGrp="1"/>
          </p:cNvSpPr>
          <p:nvPr>
            <p:ph type="title"/>
          </p:nvPr>
        </p:nvSpPr>
        <p:spPr>
          <a:xfrm>
            <a:off x="210820" y="174312"/>
            <a:ext cx="3522979" cy="382156"/>
          </a:xfrm>
          <a:prstGeom prst="rect">
            <a:avLst/>
          </a:prstGeom>
        </p:spPr>
        <p:txBody>
          <a:bodyPr vert="horz" wrap="square" lIns="0" tIns="12700" rIns="0" bIns="0" rtlCol="0">
            <a:spAutoFit/>
          </a:bodyPr>
          <a:lstStyle/>
          <a:p>
            <a:pPr marL="12700">
              <a:lnSpc>
                <a:spcPct val="100000"/>
              </a:lnSpc>
              <a:spcBef>
                <a:spcPts val="100"/>
              </a:spcBef>
            </a:pPr>
            <a:r>
              <a:rPr lang="en-IN" sz="2400" spc="-5" dirty="0" smtClean="0">
                <a:solidFill>
                  <a:srgbClr val="FFFFFF"/>
                </a:solidFill>
              </a:rPr>
              <a:t>Literature Review</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14282" y="785794"/>
          <a:ext cx="8572560" cy="5778108"/>
        </p:xfrm>
        <a:graphic>
          <a:graphicData uri="http://schemas.openxmlformats.org/drawingml/2006/table">
            <a:tbl>
              <a:tblPr/>
              <a:tblGrid>
                <a:gridCol w="1614000">
                  <a:extLst>
                    <a:ext uri="{9D8B030D-6E8A-4147-A177-3AD203B41FA5}">
                      <a16:colId xmlns:a16="http://schemas.microsoft.com/office/drawing/2014/main" val="20000"/>
                    </a:ext>
                  </a:extLst>
                </a:gridCol>
                <a:gridCol w="1614000">
                  <a:extLst>
                    <a:ext uri="{9D8B030D-6E8A-4147-A177-3AD203B41FA5}">
                      <a16:colId xmlns:a16="http://schemas.microsoft.com/office/drawing/2014/main" val="20001"/>
                    </a:ext>
                  </a:extLst>
                </a:gridCol>
                <a:gridCol w="1865280">
                  <a:extLst>
                    <a:ext uri="{9D8B030D-6E8A-4147-A177-3AD203B41FA5}">
                      <a16:colId xmlns:a16="http://schemas.microsoft.com/office/drawing/2014/main" val="20002"/>
                    </a:ext>
                  </a:extLst>
                </a:gridCol>
                <a:gridCol w="1565676">
                  <a:extLst>
                    <a:ext uri="{9D8B030D-6E8A-4147-A177-3AD203B41FA5}">
                      <a16:colId xmlns:a16="http://schemas.microsoft.com/office/drawing/2014/main" val="20003"/>
                    </a:ext>
                  </a:extLst>
                </a:gridCol>
                <a:gridCol w="1913604">
                  <a:extLst>
                    <a:ext uri="{9D8B030D-6E8A-4147-A177-3AD203B41FA5}">
                      <a16:colId xmlns:a16="http://schemas.microsoft.com/office/drawing/2014/main" val="20004"/>
                    </a:ext>
                  </a:extLst>
                </a:gridCol>
              </a:tblGrid>
              <a:tr h="375290">
                <a:tc>
                  <a:txBody>
                    <a:bodyPr/>
                    <a:lstStyle/>
                    <a:p>
                      <a:pPr algn="ctr" rtl="0" fontAlgn="ctr">
                        <a:spcBef>
                          <a:spcPts val="0"/>
                        </a:spcBef>
                        <a:spcAft>
                          <a:spcPts val="0"/>
                        </a:spcAft>
                      </a:pPr>
                      <a:r>
                        <a:rPr lang="en-US" sz="1200" b="1" i="0" u="none" strike="noStrike" dirty="0">
                          <a:solidFill>
                            <a:srgbClr val="000000"/>
                          </a:solidFill>
                          <a:latin typeface="Arial"/>
                        </a:rPr>
                        <a:t>Authors' Name</a:t>
                      </a:r>
                      <a:endParaRPr lang="en-US" sz="24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dirty="0">
                          <a:solidFill>
                            <a:srgbClr val="000000"/>
                          </a:solidFill>
                          <a:latin typeface="Arial"/>
                        </a:rPr>
                        <a:t>Title and publication</a:t>
                      </a:r>
                      <a:endParaRPr lang="en-US" sz="24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dirty="0">
                          <a:solidFill>
                            <a:srgbClr val="000000"/>
                          </a:solidFill>
                          <a:latin typeface="Arial"/>
                        </a:rPr>
                        <a:t>Work done</a:t>
                      </a:r>
                      <a:endParaRPr lang="en-US" sz="24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dirty="0">
                          <a:solidFill>
                            <a:srgbClr val="000000"/>
                          </a:solidFill>
                          <a:latin typeface="Arial"/>
                        </a:rPr>
                        <a:t>Advantages</a:t>
                      </a:r>
                      <a:endParaRPr lang="en-US" sz="13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dirty="0">
                          <a:solidFill>
                            <a:srgbClr val="000000"/>
                          </a:solidFill>
                          <a:latin typeface="Arial"/>
                        </a:rPr>
                        <a:t>Limitations</a:t>
                      </a:r>
                      <a:endParaRPr lang="en-US" sz="24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1875750">
                <a:tc>
                  <a:txBody>
                    <a:bodyPr/>
                    <a:lstStyle/>
                    <a:p>
                      <a:pPr algn="ctr">
                        <a:lnSpc>
                          <a:spcPct val="115000"/>
                        </a:lnSpc>
                        <a:spcAft>
                          <a:spcPts val="0"/>
                        </a:spcAft>
                      </a:pPr>
                      <a:endParaRPr lang="en-US" sz="1100" dirty="0">
                        <a:latin typeface="Cambria"/>
                        <a:ea typeface="Times New Roman"/>
                        <a:cs typeface="Times New Roman"/>
                      </a:endParaRPr>
                    </a:p>
                    <a:p>
                      <a:pPr algn="ctr">
                        <a:lnSpc>
                          <a:spcPct val="115000"/>
                        </a:lnSpc>
                        <a:spcAft>
                          <a:spcPts val="0"/>
                        </a:spcAft>
                      </a:pPr>
                      <a:r>
                        <a:rPr lang="en-US" sz="1100" dirty="0">
                          <a:latin typeface="+mn-lt"/>
                          <a:ea typeface="Times New Roman"/>
                          <a:cs typeface="Times New Roman"/>
                        </a:rPr>
                        <a:t>Dr </a:t>
                      </a:r>
                      <a:r>
                        <a:rPr lang="en-US" sz="1100" dirty="0" err="1">
                          <a:latin typeface="+mn-lt"/>
                          <a:ea typeface="Times New Roman"/>
                          <a:cs typeface="Times New Roman"/>
                        </a:rPr>
                        <a:t>Vijaya</a:t>
                      </a:r>
                      <a:r>
                        <a:rPr lang="en-US" sz="1100" dirty="0">
                          <a:latin typeface="+mn-lt"/>
                          <a:ea typeface="Times New Roman"/>
                          <a:cs typeface="Times New Roman"/>
                        </a:rPr>
                        <a:t> Chandra </a:t>
                      </a:r>
                      <a:r>
                        <a:rPr lang="en-US" sz="1100" dirty="0" err="1">
                          <a:latin typeface="+mn-lt"/>
                          <a:ea typeface="Times New Roman"/>
                          <a:cs typeface="Times New Roman"/>
                        </a:rPr>
                        <a:t>Jadala</a:t>
                      </a:r>
                      <a:endParaRPr lang="en-US" sz="1100" dirty="0">
                        <a:latin typeface="+mn-lt"/>
                        <a:ea typeface="Times New Roman"/>
                        <a:cs typeface="Times New Roman"/>
                      </a:endParaRPr>
                    </a:p>
                    <a:p>
                      <a:pPr algn="ctr">
                        <a:lnSpc>
                          <a:spcPct val="115000"/>
                        </a:lnSpc>
                        <a:spcAft>
                          <a:spcPts val="0"/>
                        </a:spcAft>
                      </a:pPr>
                      <a:r>
                        <a:rPr lang="en-US" sz="1100" dirty="0">
                          <a:latin typeface="+mn-lt"/>
                          <a:ea typeface="Times New Roman"/>
                          <a:cs typeface="Times New Roman"/>
                        </a:rPr>
                        <a:t>, Dr. </a:t>
                      </a:r>
                      <a:r>
                        <a:rPr lang="en-US" sz="1100" dirty="0" err="1">
                          <a:latin typeface="+mn-lt"/>
                          <a:ea typeface="Times New Roman"/>
                          <a:cs typeface="Times New Roman"/>
                        </a:rPr>
                        <a:t>Narasimham</a:t>
                      </a:r>
                      <a:r>
                        <a:rPr lang="en-US" sz="1100" dirty="0">
                          <a:latin typeface="+mn-lt"/>
                          <a:ea typeface="Times New Roman"/>
                          <a:cs typeface="Times New Roman"/>
                        </a:rPr>
                        <a:t> </a:t>
                      </a:r>
                      <a:r>
                        <a:rPr lang="en-US" sz="1100" dirty="0" err="1">
                          <a:latin typeface="+mn-lt"/>
                          <a:ea typeface="Times New Roman"/>
                          <a:cs typeface="Times New Roman"/>
                        </a:rPr>
                        <a:t>Challa</a:t>
                      </a:r>
                      <a:r>
                        <a:rPr lang="en-US" sz="1100" dirty="0">
                          <a:latin typeface="+mn-lt"/>
                          <a:ea typeface="Times New Roman"/>
                          <a:cs typeface="Times New Roman"/>
                        </a:rPr>
                        <a:t>, Dr. </a:t>
                      </a:r>
                      <a:r>
                        <a:rPr lang="en-US" sz="1100" dirty="0" err="1">
                          <a:latin typeface="+mn-lt"/>
                          <a:ea typeface="Times New Roman"/>
                          <a:cs typeface="Times New Roman"/>
                        </a:rPr>
                        <a:t>Sai</a:t>
                      </a:r>
                      <a:r>
                        <a:rPr lang="en-US" sz="1100" dirty="0">
                          <a:latin typeface="+mn-lt"/>
                          <a:ea typeface="Times New Roman"/>
                          <a:cs typeface="Times New Roman"/>
                        </a:rPr>
                        <a:t> </a:t>
                      </a:r>
                      <a:r>
                        <a:rPr lang="en-US" sz="1100" dirty="0" err="1">
                          <a:latin typeface="+mn-lt"/>
                          <a:ea typeface="Times New Roman"/>
                          <a:cs typeface="Times New Roman"/>
                        </a:rPr>
                        <a:t>Kiran</a:t>
                      </a:r>
                      <a:r>
                        <a:rPr lang="en-US" sz="1100" dirty="0">
                          <a:latin typeface="+mn-lt"/>
                          <a:ea typeface="Times New Roman"/>
                          <a:cs typeface="Times New Roman"/>
                        </a:rPr>
                        <a:t> </a:t>
                      </a:r>
                      <a:r>
                        <a:rPr lang="en-US" sz="1100" dirty="0" err="1">
                          <a:latin typeface="+mn-lt"/>
                          <a:ea typeface="Times New Roman"/>
                          <a:cs typeface="Times New Roman"/>
                        </a:rPr>
                        <a:t>Pasupuleti</a:t>
                      </a:r>
                      <a:r>
                        <a:rPr lang="en-US" sz="1100" dirty="0">
                          <a:latin typeface="+mn-lt"/>
                          <a:ea typeface="Times New Roman"/>
                          <a:cs typeface="Times New Roman"/>
                        </a:rPr>
                        <a:t>, [1]</a:t>
                      </a:r>
                    </a:p>
                  </a:txBody>
                  <a:tcPr marL="68580" marR="68580" marT="0" marB="0">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r>
                        <a:rPr lang="en-US" sz="1100" dirty="0">
                          <a:solidFill>
                            <a:schemeClr val="tx1"/>
                          </a:solidFill>
                          <a:latin typeface="+mn-lt"/>
                          <a:ea typeface="+mn-ea"/>
                          <a:cs typeface="+mn-cs"/>
                        </a:rPr>
                        <a:t>"Authentication and Authorization Mechanism for Cloud Security " </a:t>
                      </a:r>
                    </a:p>
                    <a:p>
                      <a:r>
                        <a:rPr lang="en-US" sz="1100" dirty="0">
                          <a:solidFill>
                            <a:schemeClr val="tx1"/>
                          </a:solidFill>
                          <a:latin typeface="+mn-lt"/>
                          <a:ea typeface="+mn-ea"/>
                          <a:cs typeface="+mn-cs"/>
                        </a:rPr>
                        <a:t> International Journal of Engineering and Advanced Technology (IJEAT),  2019</a:t>
                      </a:r>
                      <a:endParaRPr lang="en-US" sz="1100" b="0" i="0" u="none"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a:lnSpc>
                          <a:spcPct val="115000"/>
                        </a:lnSpc>
                        <a:spcAft>
                          <a:spcPts val="0"/>
                        </a:spcAft>
                      </a:pPr>
                      <a:r>
                        <a:rPr lang="en-US" sz="1100" dirty="0">
                          <a:latin typeface="+mn-lt"/>
                          <a:ea typeface="Times New Roman"/>
                          <a:cs typeface="Times New Roman"/>
                        </a:rPr>
                        <a:t>Authentication and authorization mechanisms in cloud security verify user identities and control access. They ensure only authorized users can access sensitive data, enhancing security.</a:t>
                      </a:r>
                    </a:p>
                    <a:p>
                      <a:pPr algn="ctr">
                        <a:lnSpc>
                          <a:spcPct val="115000"/>
                        </a:lnSpc>
                        <a:spcAft>
                          <a:spcPts val="0"/>
                        </a:spcAft>
                      </a:pPr>
                      <a:r>
                        <a:rPr lang="en-US" sz="1100" dirty="0">
                          <a:latin typeface="+mn-lt"/>
                          <a:ea typeface="Times New Roman"/>
                          <a:cs typeface="Times New Roman"/>
                        </a:rPr>
                        <a:t> </a:t>
                      </a:r>
                    </a:p>
                  </a:txBody>
                  <a:tcPr marL="68580" marR="68580" marT="0" marB="0">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sz="1100" dirty="0">
                          <a:solidFill>
                            <a:schemeClr val="tx1"/>
                          </a:solidFill>
                          <a:latin typeface="+mn-lt"/>
                          <a:ea typeface="+mn-ea"/>
                          <a:cs typeface="+mn-cs"/>
                        </a:rPr>
                        <a:t>Secure and standardized authentication, seamless integration, supports single sign-on (SSO), and reduces server load.</a:t>
                      </a:r>
                      <a:endParaRPr lang="en-US" sz="11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a:lnSpc>
                          <a:spcPct val="115000"/>
                        </a:lnSpc>
                        <a:spcAft>
                          <a:spcPts val="0"/>
                        </a:spcAft>
                      </a:pPr>
                      <a:endParaRPr lang="en-US" sz="1100" dirty="0">
                        <a:latin typeface="Cambria"/>
                        <a:ea typeface="Times New Roman"/>
                        <a:cs typeface="Times New Roman"/>
                      </a:endParaRPr>
                    </a:p>
                    <a:p>
                      <a:pPr algn="ctr">
                        <a:lnSpc>
                          <a:spcPct val="115000"/>
                        </a:lnSpc>
                        <a:spcAft>
                          <a:spcPts val="0"/>
                        </a:spcAft>
                      </a:pPr>
                      <a:endParaRPr lang="en-US" sz="1100" dirty="0">
                        <a:latin typeface="Cambria"/>
                        <a:ea typeface="Times New Roman"/>
                        <a:cs typeface="Times New Roman"/>
                      </a:endParaRPr>
                    </a:p>
                    <a:p>
                      <a:pPr algn="ctr">
                        <a:lnSpc>
                          <a:spcPct val="115000"/>
                        </a:lnSpc>
                        <a:spcAft>
                          <a:spcPts val="0"/>
                        </a:spcAft>
                      </a:pPr>
                      <a:r>
                        <a:rPr lang="en-US" sz="1100" dirty="0">
                          <a:latin typeface="Cambria"/>
                          <a:ea typeface="Times New Roman"/>
                          <a:cs typeface="Times New Roman"/>
                        </a:rPr>
                        <a:t>Cloud security implementation is complex due to many interrelated factors.</a:t>
                      </a:r>
                    </a:p>
                    <a:p>
                      <a:pPr algn="ctr">
                        <a:lnSpc>
                          <a:spcPct val="115000"/>
                        </a:lnSpc>
                        <a:spcAft>
                          <a:spcPts val="0"/>
                        </a:spcAft>
                      </a:pPr>
                      <a:r>
                        <a:rPr lang="en-US" sz="1100" dirty="0">
                          <a:latin typeface="Cambria"/>
                          <a:ea typeface="Times New Roman"/>
                          <a:cs typeface="Times New Roman"/>
                        </a:rPr>
                        <a:t>Azure AD token size limits group membership data.</a:t>
                      </a:r>
                    </a:p>
                  </a:txBody>
                  <a:tcPr marL="68580" marR="68580" marT="0" marB="0">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1647468">
                <a:tc>
                  <a:txBody>
                    <a:bodyPr/>
                    <a:lstStyle/>
                    <a:p>
                      <a:pPr rtl="0" fontAlgn="ctr">
                        <a:spcBef>
                          <a:spcPts val="0"/>
                        </a:spcBef>
                        <a:spcAft>
                          <a:spcPts val="0"/>
                        </a:spcAft>
                      </a:pPr>
                      <a:r>
                        <a:rPr lang="en-US" sz="1100" dirty="0" err="1">
                          <a:solidFill>
                            <a:schemeClr val="tx1"/>
                          </a:solidFill>
                          <a:latin typeface="+mn-lt"/>
                          <a:ea typeface="+mn-ea"/>
                          <a:cs typeface="+mn-cs"/>
                        </a:rPr>
                        <a:t>Einollah</a:t>
                      </a:r>
                      <a:r>
                        <a:rPr lang="en-US" sz="1100" dirty="0">
                          <a:solidFill>
                            <a:schemeClr val="tx1"/>
                          </a:solidFill>
                          <a:latin typeface="+mn-lt"/>
                          <a:ea typeface="+mn-ea"/>
                          <a:cs typeface="+mn-cs"/>
                        </a:rPr>
                        <a:t> </a:t>
                      </a:r>
                      <a:r>
                        <a:rPr lang="en-US" sz="1100" dirty="0" err="1">
                          <a:solidFill>
                            <a:schemeClr val="tx1"/>
                          </a:solidFill>
                          <a:latin typeface="+mn-lt"/>
                          <a:ea typeface="+mn-ea"/>
                          <a:cs typeface="+mn-cs"/>
                        </a:rPr>
                        <a:t>Jafarnejad</a:t>
                      </a:r>
                      <a:r>
                        <a:rPr lang="en-US" sz="1100" dirty="0">
                          <a:solidFill>
                            <a:schemeClr val="tx1"/>
                          </a:solidFill>
                          <a:latin typeface="+mn-lt"/>
                          <a:ea typeface="+mn-ea"/>
                          <a:cs typeface="+mn-cs"/>
                        </a:rPr>
                        <a:t> </a:t>
                      </a:r>
                      <a:r>
                        <a:rPr lang="en-US" sz="1100" dirty="0" err="1">
                          <a:solidFill>
                            <a:schemeClr val="tx1"/>
                          </a:solidFill>
                          <a:latin typeface="+mn-lt"/>
                          <a:ea typeface="+mn-ea"/>
                          <a:cs typeface="+mn-cs"/>
                        </a:rPr>
                        <a:t>Ghomi</a:t>
                      </a:r>
                      <a:r>
                        <a:rPr lang="en-US" sz="1100" dirty="0">
                          <a:solidFill>
                            <a:schemeClr val="tx1"/>
                          </a:solidFill>
                          <a:latin typeface="+mn-lt"/>
                          <a:ea typeface="+mn-ea"/>
                          <a:cs typeface="+mn-cs"/>
                        </a:rPr>
                        <a:t>, Amir </a:t>
                      </a:r>
                      <a:r>
                        <a:rPr lang="en-US" sz="1100" dirty="0" err="1">
                          <a:solidFill>
                            <a:schemeClr val="tx1"/>
                          </a:solidFill>
                          <a:latin typeface="+mn-lt"/>
                          <a:ea typeface="+mn-ea"/>
                          <a:cs typeface="+mn-cs"/>
                        </a:rPr>
                        <a:t>Masoud</a:t>
                      </a:r>
                      <a:r>
                        <a:rPr lang="en-US" sz="1100" dirty="0">
                          <a:solidFill>
                            <a:schemeClr val="tx1"/>
                          </a:solidFill>
                          <a:latin typeface="+mn-lt"/>
                          <a:ea typeface="+mn-ea"/>
                          <a:cs typeface="+mn-cs"/>
                        </a:rPr>
                        <a:t> </a:t>
                      </a:r>
                      <a:r>
                        <a:rPr lang="en-US" sz="1100" dirty="0" err="1">
                          <a:solidFill>
                            <a:schemeClr val="tx1"/>
                          </a:solidFill>
                          <a:latin typeface="+mn-lt"/>
                          <a:ea typeface="+mn-ea"/>
                          <a:cs typeface="+mn-cs"/>
                        </a:rPr>
                        <a:t>Rahmani</a:t>
                      </a:r>
                      <a:r>
                        <a:rPr lang="en-US" sz="1100" dirty="0">
                          <a:solidFill>
                            <a:schemeClr val="tx1"/>
                          </a:solidFill>
                          <a:latin typeface="+mn-lt"/>
                          <a:ea typeface="+mn-ea"/>
                          <a:cs typeface="+mn-cs"/>
                        </a:rPr>
                        <a:t>, </a:t>
                      </a:r>
                      <a:r>
                        <a:rPr lang="en-US" sz="1100" dirty="0" err="1">
                          <a:solidFill>
                            <a:schemeClr val="tx1"/>
                          </a:solidFill>
                          <a:latin typeface="+mn-lt"/>
                          <a:ea typeface="+mn-ea"/>
                          <a:cs typeface="+mn-cs"/>
                        </a:rPr>
                        <a:t>Nooruldeen</a:t>
                      </a:r>
                      <a:r>
                        <a:rPr lang="en-US" sz="1100" dirty="0">
                          <a:solidFill>
                            <a:schemeClr val="tx1"/>
                          </a:solidFill>
                          <a:latin typeface="+mn-lt"/>
                          <a:ea typeface="+mn-ea"/>
                          <a:cs typeface="+mn-cs"/>
                        </a:rPr>
                        <a:t> </a:t>
                      </a:r>
                      <a:r>
                        <a:rPr lang="en-US" sz="1100" dirty="0" err="1">
                          <a:solidFill>
                            <a:schemeClr val="tx1"/>
                          </a:solidFill>
                          <a:latin typeface="+mn-lt"/>
                          <a:ea typeface="+mn-ea"/>
                          <a:cs typeface="+mn-cs"/>
                        </a:rPr>
                        <a:t>Nasih</a:t>
                      </a:r>
                      <a:r>
                        <a:rPr lang="en-US" sz="1100" dirty="0">
                          <a:solidFill>
                            <a:schemeClr val="tx1"/>
                          </a:solidFill>
                          <a:latin typeface="+mn-lt"/>
                          <a:ea typeface="+mn-ea"/>
                          <a:cs typeface="+mn-cs"/>
                        </a:rPr>
                        <a:t> </a:t>
                      </a:r>
                      <a:r>
                        <a:rPr lang="en-US" sz="1100" dirty="0" err="1">
                          <a:solidFill>
                            <a:schemeClr val="tx1"/>
                          </a:solidFill>
                          <a:latin typeface="+mn-lt"/>
                          <a:ea typeface="+mn-ea"/>
                          <a:cs typeface="+mn-cs"/>
                        </a:rPr>
                        <a:t>Qader</a:t>
                      </a:r>
                      <a:r>
                        <a:rPr lang="en-US" sz="1100" dirty="0">
                          <a:solidFill>
                            <a:schemeClr val="tx1"/>
                          </a:solidFill>
                          <a:latin typeface="+mn-lt"/>
                          <a:ea typeface="+mn-ea"/>
                          <a:cs typeface="+mn-cs"/>
                        </a:rPr>
                        <a:t>, [2]</a:t>
                      </a:r>
                      <a:endParaRPr lang="en-US" sz="11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a:lnSpc>
                          <a:spcPct val="115000"/>
                        </a:lnSpc>
                        <a:spcAft>
                          <a:spcPts val="0"/>
                        </a:spcAft>
                      </a:pPr>
                      <a:endParaRPr lang="en-US" sz="1100" dirty="0">
                        <a:latin typeface="Cambria"/>
                        <a:ea typeface="Times New Roman"/>
                        <a:cs typeface="Times New Roman"/>
                      </a:endParaRPr>
                    </a:p>
                    <a:p>
                      <a:pPr algn="ctr">
                        <a:lnSpc>
                          <a:spcPct val="115000"/>
                        </a:lnSpc>
                        <a:spcAft>
                          <a:spcPts val="0"/>
                        </a:spcAft>
                      </a:pPr>
                      <a:r>
                        <a:rPr lang="en-US" sz="1100" dirty="0">
                          <a:latin typeface="Cambria"/>
                          <a:ea typeface="Times New Roman"/>
                          <a:cs typeface="Times New Roman"/>
                        </a:rPr>
                        <a:t>"Load-balancing algorithms in cloud computing"</a:t>
                      </a:r>
                    </a:p>
                    <a:p>
                      <a:pPr algn="ctr">
                        <a:lnSpc>
                          <a:spcPct val="115000"/>
                        </a:lnSpc>
                        <a:spcAft>
                          <a:spcPts val="0"/>
                        </a:spcAft>
                      </a:pPr>
                      <a:r>
                        <a:rPr lang="en-US" sz="1100" dirty="0">
                          <a:latin typeface="Cambria"/>
                          <a:ea typeface="Times New Roman"/>
                          <a:cs typeface="Times New Roman"/>
                        </a:rPr>
                        <a:t> Journal of Network and Computer Applications, 2017</a:t>
                      </a:r>
                    </a:p>
                  </a:txBody>
                  <a:tcPr marL="68580" marR="68580" marT="0" marB="0">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marL="0" marR="0" indent="0" defTabSz="914400" rtl="0" eaLnBrk="1" fontAlgn="ctr" latinLnBrk="0" hangingPunct="1">
                        <a:lnSpc>
                          <a:spcPct val="100000"/>
                        </a:lnSpc>
                        <a:spcBef>
                          <a:spcPts val="0"/>
                        </a:spcBef>
                        <a:spcAft>
                          <a:spcPts val="0"/>
                        </a:spcAft>
                        <a:buClrTx/>
                        <a:buSzTx/>
                        <a:buFontTx/>
                        <a:buNone/>
                        <a:tabLst/>
                        <a:defRPr/>
                      </a:pPr>
                      <a:r>
                        <a:rPr lang="en-US" sz="1100" dirty="0">
                          <a:solidFill>
                            <a:schemeClr val="tx1"/>
                          </a:solidFill>
                          <a:latin typeface="+mn-lt"/>
                          <a:ea typeface="+mn-ea"/>
                          <a:cs typeface="+mn-cs"/>
                        </a:rPr>
                        <a:t>Load-balancing algorithms in cloud computing distribute workloads across multiple servers to optimize resource use, and prevent overload. They enhance system reliability, reduce response time, and  efficient resource utilization.</a:t>
                      </a:r>
                    </a:p>
                    <a:p>
                      <a:pPr rtl="0" fontAlgn="ctr">
                        <a:spcBef>
                          <a:spcPts val="0"/>
                        </a:spcBef>
                        <a:spcAft>
                          <a:spcPts val="0"/>
                        </a:spcAft>
                      </a:pPr>
                      <a:endParaRPr lang="en-US" sz="11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rtl="0" fontAlgn="ctr">
                        <a:spcBef>
                          <a:spcPts val="0"/>
                        </a:spcBef>
                        <a:spcAft>
                          <a:spcPts val="0"/>
                        </a:spcAft>
                      </a:pPr>
                      <a:r>
                        <a:rPr lang="en-US" sz="1100" dirty="0">
                          <a:solidFill>
                            <a:schemeClr val="tx1"/>
                          </a:solidFill>
                          <a:latin typeface="+mn-lt"/>
                          <a:ea typeface="+mn-ea"/>
                          <a:cs typeface="+mn-cs"/>
                        </a:rPr>
                        <a:t>Load balancers enhance performance and prevent server overload, while VMs provide scalability and isolation. Efficient load-balancing algorithms and resource allocation strategies optimize resource usage.</a:t>
                      </a:r>
                      <a:endParaRPr lang="en-US" sz="11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r>
                        <a:rPr lang="en-US" sz="1100" dirty="0">
                          <a:solidFill>
                            <a:schemeClr val="tx1"/>
                          </a:solidFill>
                          <a:latin typeface="+mn-lt"/>
                          <a:ea typeface="+mn-ea"/>
                          <a:cs typeface="+mn-cs"/>
                        </a:rPr>
                        <a:t>VMs can introduce performance overhead and require careful management. Load-balancing algorithms may struggle with dynamic workloads, and improper resource allocation can lead to inefficiencies.</a:t>
                      </a:r>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1430517">
                <a:tc>
                  <a:txBody>
                    <a:bodyPr/>
                    <a:lstStyle/>
                    <a:p>
                      <a:r>
                        <a:rPr lang="en-US" sz="1100" dirty="0">
                          <a:solidFill>
                            <a:schemeClr val="tx1"/>
                          </a:solidFill>
                          <a:latin typeface="+mn-lt"/>
                          <a:ea typeface="+mn-ea"/>
                          <a:cs typeface="+mn-cs"/>
                        </a:rPr>
                        <a:t>Atta </a:t>
                      </a:r>
                      <a:r>
                        <a:rPr lang="en-US" sz="1100" dirty="0" err="1">
                          <a:solidFill>
                            <a:schemeClr val="tx1"/>
                          </a:solidFill>
                          <a:latin typeface="+mn-lt"/>
                          <a:ea typeface="+mn-ea"/>
                          <a:cs typeface="+mn-cs"/>
                        </a:rPr>
                        <a:t>ur</a:t>
                      </a:r>
                      <a:r>
                        <a:rPr lang="en-US" sz="1100" dirty="0">
                          <a:solidFill>
                            <a:schemeClr val="tx1"/>
                          </a:solidFill>
                          <a:latin typeface="+mn-lt"/>
                          <a:ea typeface="+mn-ea"/>
                          <a:cs typeface="+mn-cs"/>
                        </a:rPr>
                        <a:t> </a:t>
                      </a:r>
                      <a:r>
                        <a:rPr lang="en-US" sz="1100" dirty="0" err="1">
                          <a:solidFill>
                            <a:schemeClr val="tx1"/>
                          </a:solidFill>
                          <a:latin typeface="+mn-lt"/>
                          <a:ea typeface="+mn-ea"/>
                          <a:cs typeface="+mn-cs"/>
                        </a:rPr>
                        <a:t>Rehman</a:t>
                      </a:r>
                      <a:r>
                        <a:rPr lang="en-US" sz="1100" dirty="0">
                          <a:solidFill>
                            <a:schemeClr val="tx1"/>
                          </a:solidFill>
                          <a:latin typeface="+mn-lt"/>
                          <a:ea typeface="+mn-ea"/>
                          <a:cs typeface="+mn-cs"/>
                        </a:rPr>
                        <a:t> Khan, </a:t>
                      </a:r>
                      <a:r>
                        <a:rPr lang="en-US" sz="1100" dirty="0" err="1">
                          <a:solidFill>
                            <a:schemeClr val="tx1"/>
                          </a:solidFill>
                          <a:latin typeface="+mn-lt"/>
                          <a:ea typeface="+mn-ea"/>
                          <a:cs typeface="+mn-cs"/>
                        </a:rPr>
                        <a:t>Mazliza</a:t>
                      </a:r>
                      <a:r>
                        <a:rPr lang="en-US" sz="1100" dirty="0">
                          <a:solidFill>
                            <a:schemeClr val="tx1"/>
                          </a:solidFill>
                          <a:latin typeface="+mn-lt"/>
                          <a:ea typeface="+mn-ea"/>
                          <a:cs typeface="+mn-cs"/>
                        </a:rPr>
                        <a:t> Othman, </a:t>
                      </a:r>
                      <a:r>
                        <a:rPr lang="en-US" sz="1100" dirty="0" err="1">
                          <a:solidFill>
                            <a:schemeClr val="tx1"/>
                          </a:solidFill>
                          <a:latin typeface="+mn-lt"/>
                          <a:ea typeface="+mn-ea"/>
                          <a:cs typeface="+mn-cs"/>
                        </a:rPr>
                        <a:t>Sajjad</a:t>
                      </a:r>
                      <a:r>
                        <a:rPr lang="en-US" sz="1100" dirty="0">
                          <a:solidFill>
                            <a:schemeClr val="tx1"/>
                          </a:solidFill>
                          <a:latin typeface="+mn-lt"/>
                          <a:ea typeface="+mn-ea"/>
                          <a:cs typeface="+mn-cs"/>
                        </a:rPr>
                        <a:t> Ahmad </a:t>
                      </a:r>
                      <a:r>
                        <a:rPr lang="en-US" sz="1100" dirty="0" err="1">
                          <a:solidFill>
                            <a:schemeClr val="tx1"/>
                          </a:solidFill>
                          <a:latin typeface="+mn-lt"/>
                          <a:ea typeface="+mn-ea"/>
                          <a:cs typeface="+mn-cs"/>
                        </a:rPr>
                        <a:t>Madani</a:t>
                      </a:r>
                      <a:r>
                        <a:rPr lang="en-US" sz="1100" dirty="0">
                          <a:solidFill>
                            <a:schemeClr val="tx1"/>
                          </a:solidFill>
                          <a:latin typeface="+mn-lt"/>
                          <a:ea typeface="+mn-ea"/>
                          <a:cs typeface="+mn-cs"/>
                        </a:rPr>
                        <a:t>,</a:t>
                      </a:r>
                    </a:p>
                    <a:p>
                      <a:r>
                        <a:rPr lang="en-US" sz="1100" dirty="0" err="1">
                          <a:solidFill>
                            <a:schemeClr val="tx1"/>
                          </a:solidFill>
                          <a:latin typeface="+mn-lt"/>
                          <a:ea typeface="+mn-ea"/>
                          <a:cs typeface="+mn-cs"/>
                        </a:rPr>
                        <a:t>Samee</a:t>
                      </a:r>
                      <a:r>
                        <a:rPr lang="en-US" sz="1100" dirty="0">
                          <a:solidFill>
                            <a:schemeClr val="tx1"/>
                          </a:solidFill>
                          <a:latin typeface="+mn-lt"/>
                          <a:ea typeface="+mn-ea"/>
                          <a:cs typeface="+mn-cs"/>
                        </a:rPr>
                        <a:t> </a:t>
                      </a:r>
                      <a:r>
                        <a:rPr lang="en-US" sz="1100" dirty="0" err="1">
                          <a:solidFill>
                            <a:schemeClr val="tx1"/>
                          </a:solidFill>
                          <a:latin typeface="+mn-lt"/>
                          <a:ea typeface="+mn-ea"/>
                          <a:cs typeface="+mn-cs"/>
                        </a:rPr>
                        <a:t>Ullah</a:t>
                      </a:r>
                      <a:r>
                        <a:rPr lang="en-US" sz="1100" dirty="0">
                          <a:solidFill>
                            <a:schemeClr val="tx1"/>
                          </a:solidFill>
                          <a:latin typeface="+mn-lt"/>
                          <a:ea typeface="+mn-ea"/>
                          <a:cs typeface="+mn-cs"/>
                        </a:rPr>
                        <a:t> Khan [3]</a:t>
                      </a:r>
                      <a:endParaRPr lang="en-US" sz="11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nSpc>
                          <a:spcPct val="115000"/>
                        </a:lnSpc>
                        <a:spcAft>
                          <a:spcPts val="0"/>
                        </a:spcAft>
                      </a:pPr>
                      <a:r>
                        <a:rPr lang="en-US" sz="1100" u="sng" dirty="0">
                          <a:latin typeface="+mn-lt"/>
                          <a:ea typeface="Times New Roman"/>
                          <a:cs typeface="Times New Roman"/>
                        </a:rPr>
                        <a:t>" Mobile Cloud Computing Application Models “</a:t>
                      </a:r>
                    </a:p>
                    <a:p>
                      <a:pPr>
                        <a:lnSpc>
                          <a:spcPct val="115000"/>
                        </a:lnSpc>
                        <a:spcAft>
                          <a:spcPts val="0"/>
                        </a:spcAft>
                      </a:pPr>
                      <a:r>
                        <a:rPr lang="en-US" sz="1100" u="sng" dirty="0">
                          <a:latin typeface="+mn-lt"/>
                          <a:ea typeface="Times New Roman"/>
                          <a:cs typeface="Times New Roman"/>
                        </a:rPr>
                        <a:t>IEEE COMMUNICATIONS, 2014</a:t>
                      </a:r>
                    </a:p>
                  </a:txBody>
                  <a:tcPr marL="68580" marR="68580" marT="0" marB="0">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a:lnSpc>
                          <a:spcPct val="115000"/>
                        </a:lnSpc>
                        <a:spcAft>
                          <a:spcPts val="1000"/>
                        </a:spcAft>
                      </a:pPr>
                      <a:r>
                        <a:rPr lang="en-US" sz="1100" dirty="0">
                          <a:latin typeface="+mn-lt"/>
                          <a:ea typeface="Times New Roman"/>
                        </a:rPr>
                        <a:t>Mobile cloud applications offload processing , storage to remote servers, improving performance and reducing energy consumption. This enables efficient execution of complex tasks without overloading mobile devices.</a:t>
                      </a:r>
                    </a:p>
                    <a:p>
                      <a:pPr algn="ctr">
                        <a:lnSpc>
                          <a:spcPct val="115000"/>
                        </a:lnSpc>
                        <a:spcAft>
                          <a:spcPts val="0"/>
                        </a:spcAft>
                      </a:pPr>
                      <a:r>
                        <a:rPr lang="en-US" sz="1200" dirty="0">
                          <a:latin typeface="Times New Roman"/>
                          <a:ea typeface="Times New Roman"/>
                          <a:cs typeface="Times New Roman"/>
                        </a:rPr>
                        <a:t> </a:t>
                      </a:r>
                      <a:endParaRPr lang="en-US" sz="1100" dirty="0">
                        <a:latin typeface="Cambria"/>
                        <a:ea typeface="Times New Roman"/>
                        <a:cs typeface="Times New Roman"/>
                      </a:endParaRPr>
                    </a:p>
                  </a:txBody>
                  <a:tcPr marL="68580" marR="68580" marT="0" marB="0">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r>
                        <a:rPr lang="en-US" sz="1100" dirty="0">
                          <a:solidFill>
                            <a:schemeClr val="tx1"/>
                          </a:solidFill>
                          <a:latin typeface="+mn-lt"/>
                          <a:ea typeface="+mn-ea"/>
                          <a:cs typeface="+mn-cs"/>
                        </a:rPr>
                        <a:t>Mobile cloud applications enhance performance, reduce device resource limitations. They improve scalability, storage, and processing capabilities by leveraging cloud resources.</a:t>
                      </a:r>
                    </a:p>
                    <a:p>
                      <a:r>
                        <a:rPr lang="en-US" sz="1800" dirty="0">
                          <a:solidFill>
                            <a:schemeClr val="tx1"/>
                          </a:solidFill>
                          <a:latin typeface="+mn-lt"/>
                          <a:ea typeface="+mn-ea"/>
                          <a:cs typeface="+mn-cs"/>
                        </a:rPr>
                        <a:t> </a:t>
                      </a:r>
                      <a:endParaRPr lang="en-US" sz="13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a:r>
                        <a:rPr lang="en-US" sz="1100" dirty="0">
                          <a:solidFill>
                            <a:schemeClr val="tx1"/>
                          </a:solidFill>
                          <a:latin typeface="+mn-lt"/>
                          <a:ea typeface="+mn-ea"/>
                          <a:cs typeface="+mn-cs"/>
                        </a:rPr>
                        <a:t>They rely on stable internet connectivity, pose security and privacy risks, and may introduce latency issues. Additionally, continuous cloud access can lead to higher energy consumption on mobile devices.</a:t>
                      </a:r>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object 2"/>
          <p:cNvSpPr txBox="1">
            <a:spLocks noGrp="1"/>
          </p:cNvSpPr>
          <p:nvPr>
            <p:ph type="title"/>
          </p:nvPr>
        </p:nvSpPr>
        <p:spPr>
          <a:xfrm>
            <a:off x="210820" y="174312"/>
            <a:ext cx="4218304" cy="382156"/>
          </a:xfrm>
          <a:prstGeom prst="rect">
            <a:avLst/>
          </a:prstGeom>
        </p:spPr>
        <p:txBody>
          <a:bodyPr vert="horz" wrap="square" lIns="0" tIns="12700" rIns="0" bIns="0" rtlCol="0">
            <a:spAutoFit/>
          </a:bodyPr>
          <a:lstStyle/>
          <a:p>
            <a:pPr marL="12700">
              <a:lnSpc>
                <a:spcPct val="100000"/>
              </a:lnSpc>
              <a:spcBef>
                <a:spcPts val="100"/>
              </a:spcBef>
            </a:pPr>
            <a:r>
              <a:rPr lang="en-IN" sz="2400" spc="-5" dirty="0" smtClean="0">
                <a:solidFill>
                  <a:srgbClr val="FFFFFF"/>
                </a:solidFill>
              </a:rPr>
              <a:t>Literature review (cont..)</a:t>
            </a: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93625681"/>
              </p:ext>
            </p:extLst>
          </p:nvPr>
        </p:nvGraphicFramePr>
        <p:xfrm>
          <a:off x="214282" y="785794"/>
          <a:ext cx="8572560" cy="5710086"/>
        </p:xfrm>
        <a:graphic>
          <a:graphicData uri="http://schemas.openxmlformats.org/drawingml/2006/table">
            <a:tbl>
              <a:tblPr/>
              <a:tblGrid>
                <a:gridCol w="1214446">
                  <a:extLst>
                    <a:ext uri="{9D8B030D-6E8A-4147-A177-3AD203B41FA5}">
                      <a16:colId xmlns:a16="http://schemas.microsoft.com/office/drawing/2014/main" val="20000"/>
                    </a:ext>
                  </a:extLst>
                </a:gridCol>
                <a:gridCol w="1500198">
                  <a:extLst>
                    <a:ext uri="{9D8B030D-6E8A-4147-A177-3AD203B41FA5}">
                      <a16:colId xmlns:a16="http://schemas.microsoft.com/office/drawing/2014/main" val="20001"/>
                    </a:ext>
                  </a:extLst>
                </a:gridCol>
                <a:gridCol w="2000264">
                  <a:extLst>
                    <a:ext uri="{9D8B030D-6E8A-4147-A177-3AD203B41FA5}">
                      <a16:colId xmlns:a16="http://schemas.microsoft.com/office/drawing/2014/main" val="20002"/>
                    </a:ext>
                  </a:extLst>
                </a:gridCol>
                <a:gridCol w="1785950">
                  <a:extLst>
                    <a:ext uri="{9D8B030D-6E8A-4147-A177-3AD203B41FA5}">
                      <a16:colId xmlns:a16="http://schemas.microsoft.com/office/drawing/2014/main" val="20003"/>
                    </a:ext>
                  </a:extLst>
                </a:gridCol>
                <a:gridCol w="2071702">
                  <a:extLst>
                    <a:ext uri="{9D8B030D-6E8A-4147-A177-3AD203B41FA5}">
                      <a16:colId xmlns:a16="http://schemas.microsoft.com/office/drawing/2014/main" val="20004"/>
                    </a:ext>
                  </a:extLst>
                </a:gridCol>
              </a:tblGrid>
              <a:tr h="375290">
                <a:tc>
                  <a:txBody>
                    <a:bodyPr/>
                    <a:lstStyle/>
                    <a:p>
                      <a:pPr algn="ctr" rtl="0" fontAlgn="ctr">
                        <a:spcBef>
                          <a:spcPts val="0"/>
                        </a:spcBef>
                        <a:spcAft>
                          <a:spcPts val="0"/>
                        </a:spcAft>
                      </a:pPr>
                      <a:r>
                        <a:rPr lang="en-US" sz="1200" b="1" i="0" u="none" strike="noStrike" dirty="0">
                          <a:solidFill>
                            <a:srgbClr val="000000"/>
                          </a:solidFill>
                          <a:latin typeface="Arial"/>
                        </a:rPr>
                        <a:t>Authors' Name</a:t>
                      </a:r>
                      <a:endParaRPr lang="en-US" sz="24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dirty="0">
                          <a:solidFill>
                            <a:srgbClr val="000000"/>
                          </a:solidFill>
                          <a:latin typeface="Arial"/>
                        </a:rPr>
                        <a:t>Title and publication</a:t>
                      </a:r>
                      <a:endParaRPr lang="en-US" sz="24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dirty="0">
                          <a:solidFill>
                            <a:srgbClr val="000000"/>
                          </a:solidFill>
                          <a:latin typeface="Arial"/>
                        </a:rPr>
                        <a:t>Work done</a:t>
                      </a:r>
                      <a:endParaRPr lang="en-US" sz="24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dirty="0">
                          <a:solidFill>
                            <a:srgbClr val="000000"/>
                          </a:solidFill>
                          <a:latin typeface="Arial"/>
                        </a:rPr>
                        <a:t>Advantages</a:t>
                      </a:r>
                      <a:endParaRPr lang="en-US" sz="13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dirty="0">
                          <a:solidFill>
                            <a:srgbClr val="000000"/>
                          </a:solidFill>
                          <a:latin typeface="Arial"/>
                        </a:rPr>
                        <a:t>Limitations</a:t>
                      </a:r>
                      <a:endParaRPr lang="en-US" sz="24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1875750">
                <a:tc>
                  <a:txBody>
                    <a:bodyPr/>
                    <a:lstStyle/>
                    <a:p>
                      <a:pPr algn="ctr">
                        <a:lnSpc>
                          <a:spcPct val="115000"/>
                        </a:lnSpc>
                        <a:spcAft>
                          <a:spcPts val="0"/>
                        </a:spcAft>
                      </a:pPr>
                      <a:endParaRPr lang="en-US" sz="1100" dirty="0">
                        <a:latin typeface="Cambria"/>
                        <a:ea typeface="Times New Roman"/>
                        <a:cs typeface="Times New Roman"/>
                      </a:endParaRPr>
                    </a:p>
                    <a:p>
                      <a:pPr algn="ctr">
                        <a:lnSpc>
                          <a:spcPct val="115000"/>
                        </a:lnSpc>
                        <a:spcAft>
                          <a:spcPts val="0"/>
                        </a:spcAft>
                      </a:pPr>
                      <a:r>
                        <a:rPr lang="en-US" sz="1100" dirty="0" err="1">
                          <a:latin typeface="+mn-lt"/>
                          <a:ea typeface="Times New Roman"/>
                          <a:cs typeface="Times New Roman"/>
                        </a:rPr>
                        <a:t>Mahfuzulhoq</a:t>
                      </a:r>
                      <a:r>
                        <a:rPr lang="en-US" sz="1100" dirty="0">
                          <a:latin typeface="+mn-lt"/>
                          <a:ea typeface="Times New Roman"/>
                          <a:cs typeface="Times New Roman"/>
                        </a:rPr>
                        <a:t> </a:t>
                      </a:r>
                      <a:r>
                        <a:rPr lang="en-US" sz="1100" dirty="0" err="1">
                          <a:latin typeface="+mn-lt"/>
                          <a:ea typeface="Times New Roman"/>
                          <a:cs typeface="Times New Roman"/>
                        </a:rPr>
                        <a:t>Chowdhury</a:t>
                      </a:r>
                      <a:r>
                        <a:rPr lang="en-US" sz="1100" dirty="0">
                          <a:latin typeface="+mn-lt"/>
                          <a:ea typeface="Times New Roman"/>
                          <a:cs typeface="Times New Roman"/>
                        </a:rPr>
                        <a:t>,</a:t>
                      </a:r>
                    </a:p>
                    <a:p>
                      <a:pPr algn="ctr">
                        <a:lnSpc>
                          <a:spcPct val="115000"/>
                        </a:lnSpc>
                        <a:spcAft>
                          <a:spcPts val="0"/>
                        </a:spcAft>
                      </a:pPr>
                      <a:r>
                        <a:rPr lang="en-US" sz="1100" dirty="0" err="1">
                          <a:latin typeface="+mn-lt"/>
                          <a:ea typeface="Times New Roman"/>
                          <a:cs typeface="Times New Roman"/>
                        </a:rPr>
                        <a:t>Nura</a:t>
                      </a:r>
                      <a:r>
                        <a:rPr lang="en-US" sz="1100" dirty="0">
                          <a:latin typeface="+mn-lt"/>
                          <a:ea typeface="Times New Roman"/>
                          <a:cs typeface="Times New Roman"/>
                        </a:rPr>
                        <a:t> </a:t>
                      </a:r>
                      <a:r>
                        <a:rPr lang="en-US" sz="1100" dirty="0" err="1">
                          <a:latin typeface="+mn-lt"/>
                          <a:ea typeface="Times New Roman"/>
                          <a:cs typeface="Times New Roman"/>
                        </a:rPr>
                        <a:t>Hadi</a:t>
                      </a:r>
                      <a:endParaRPr lang="en-US" sz="1100" dirty="0">
                        <a:latin typeface="+mn-lt"/>
                        <a:ea typeface="Times New Roman"/>
                        <a:cs typeface="Times New Roman"/>
                      </a:endParaRPr>
                    </a:p>
                  </a:txBody>
                  <a:tcPr marL="68580" marR="68580" marT="0" marB="0">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a:r>
                        <a:rPr lang="en-US" sz="1100" b="0" i="0" u="none" dirty="0"/>
                        <a:t> A Convenient Mobile Application For </a:t>
                      </a:r>
                      <a:r>
                        <a:rPr lang="en-US" sz="1100" b="0" i="0" u="none" dirty="0" err="1"/>
                        <a:t>SchoolStudents</a:t>
                      </a:r>
                      <a:r>
                        <a:rPr lang="en-US" sz="1100" b="0" i="0" u="none" dirty="0"/>
                        <a:t> Attendance, Registration, Notice, Bus </a:t>
                      </a:r>
                      <a:r>
                        <a:rPr lang="en-US" sz="1100" b="0" i="0" u="none" dirty="0" err="1"/>
                        <a:t>Schedule,Complaint</a:t>
                      </a:r>
                      <a:r>
                        <a:rPr lang="en-US" sz="1100" b="0" i="0" u="none" dirty="0"/>
                        <a:t>, and Parent Alert Services</a:t>
                      </a:r>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a:lnSpc>
                          <a:spcPct val="115000"/>
                        </a:lnSpc>
                        <a:spcAft>
                          <a:spcPts val="0"/>
                        </a:spcAft>
                      </a:pPr>
                      <a:r>
                        <a:rPr lang="en-US" sz="1100" dirty="0">
                          <a:latin typeface="+mn-lt"/>
                          <a:ea typeface="Times New Roman"/>
                          <a:cs typeface="Times New Roman"/>
                        </a:rPr>
                        <a:t>Designed a mobile application that aims to streamline various school-related tasks. The proposed application includes features such as: Attendance Tracking, Course Registration, School Fee Payment, Daily Alerts, Bus Schedules, Exam Notifications, Complaint Management. </a:t>
                      </a:r>
                    </a:p>
                  </a:txBody>
                  <a:tcPr marL="68580" marR="68580" marT="0" marB="0">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sz="1100" dirty="0">
                          <a:solidFill>
                            <a:schemeClr val="tx1"/>
                          </a:solidFill>
                          <a:latin typeface="+mn-lt"/>
                          <a:ea typeface="+mn-ea"/>
                          <a:cs typeface="+mn-cs"/>
                        </a:rPr>
                        <a:t>Centralizes multiple school related tasks, saves time and reduces hassle of managing these tasks separately, provides timely updates through daily parent alerts and exam notifications, allows parents to monitor their children's attendance and performance..</a:t>
                      </a:r>
                      <a:endParaRPr lang="en-US" sz="11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a:lnSpc>
                          <a:spcPct val="115000"/>
                        </a:lnSpc>
                        <a:spcAft>
                          <a:spcPts val="0"/>
                        </a:spcAft>
                      </a:pPr>
                      <a:r>
                        <a:rPr lang="en-US" sz="1100" dirty="0">
                          <a:latin typeface="Cambria"/>
                          <a:ea typeface="Times New Roman"/>
                          <a:cs typeface="Times New Roman"/>
                        </a:rPr>
                        <a:t>The effectiveness of the application relies heavily on the availability of </a:t>
                      </a:r>
                      <a:r>
                        <a:rPr lang="en-US" sz="1100" dirty="0" err="1">
                          <a:latin typeface="Cambria"/>
                          <a:ea typeface="Times New Roman"/>
                          <a:cs typeface="Times New Roman"/>
                        </a:rPr>
                        <a:t>smartphones</a:t>
                      </a:r>
                      <a:r>
                        <a:rPr lang="en-US" sz="1100" dirty="0">
                          <a:latin typeface="Cambria"/>
                          <a:ea typeface="Times New Roman"/>
                          <a:cs typeface="Times New Roman"/>
                        </a:rPr>
                        <a:t> and internet access among students and parents, The feedback collected primarily reflects the opinions of those who chose to review the app.</a:t>
                      </a:r>
                    </a:p>
                  </a:txBody>
                  <a:tcPr marL="68580" marR="68580" marT="0" marB="0">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1647468">
                <a:tc>
                  <a:txBody>
                    <a:bodyPr/>
                    <a:lstStyle/>
                    <a:p>
                      <a:pPr rtl="0" fontAlgn="ctr">
                        <a:spcBef>
                          <a:spcPts val="0"/>
                        </a:spcBef>
                        <a:spcAft>
                          <a:spcPts val="0"/>
                        </a:spcAft>
                      </a:pPr>
                      <a:r>
                        <a:rPr lang="en-US" sz="1100" dirty="0" err="1">
                          <a:solidFill>
                            <a:schemeClr val="tx1"/>
                          </a:solidFill>
                          <a:latin typeface="+mn-lt"/>
                          <a:ea typeface="+mn-ea"/>
                          <a:cs typeface="+mn-cs"/>
                        </a:rPr>
                        <a:t>Louragli</a:t>
                      </a:r>
                      <a:r>
                        <a:rPr lang="en-US" sz="1100" dirty="0">
                          <a:solidFill>
                            <a:schemeClr val="tx1"/>
                          </a:solidFill>
                          <a:latin typeface="+mn-lt"/>
                          <a:ea typeface="+mn-ea"/>
                          <a:cs typeface="+mn-cs"/>
                        </a:rPr>
                        <a:t> El Mustapha, </a:t>
                      </a:r>
                    </a:p>
                    <a:p>
                      <a:pPr rtl="0" fontAlgn="ctr">
                        <a:spcBef>
                          <a:spcPts val="0"/>
                        </a:spcBef>
                        <a:spcAft>
                          <a:spcPts val="0"/>
                        </a:spcAft>
                      </a:pPr>
                      <a:r>
                        <a:rPr lang="en-US" sz="1100" dirty="0" err="1">
                          <a:solidFill>
                            <a:schemeClr val="tx1"/>
                          </a:solidFill>
                          <a:latin typeface="+mn-lt"/>
                          <a:ea typeface="+mn-ea"/>
                          <a:cs typeface="+mn-cs"/>
                        </a:rPr>
                        <a:t>Yassine</a:t>
                      </a:r>
                      <a:r>
                        <a:rPr lang="en-US" sz="1100" dirty="0">
                          <a:solidFill>
                            <a:schemeClr val="tx1"/>
                          </a:solidFill>
                          <a:latin typeface="+mn-lt"/>
                          <a:ea typeface="+mn-ea"/>
                          <a:cs typeface="+mn-cs"/>
                        </a:rPr>
                        <a:t> </a:t>
                      </a:r>
                      <a:r>
                        <a:rPr lang="en-US" sz="1100" dirty="0" err="1">
                          <a:solidFill>
                            <a:schemeClr val="tx1"/>
                          </a:solidFill>
                          <a:latin typeface="+mn-lt"/>
                          <a:ea typeface="+mn-ea"/>
                          <a:cs typeface="+mn-cs"/>
                        </a:rPr>
                        <a:t>Gmih</a:t>
                      </a:r>
                      <a:r>
                        <a:rPr lang="en-US" sz="1100" dirty="0">
                          <a:solidFill>
                            <a:schemeClr val="tx1"/>
                          </a:solidFill>
                          <a:latin typeface="+mn-lt"/>
                          <a:ea typeface="+mn-ea"/>
                          <a:cs typeface="+mn-cs"/>
                        </a:rPr>
                        <a:t>, </a:t>
                      </a:r>
                      <a:r>
                        <a:rPr lang="en-US" sz="1100" dirty="0" err="1">
                          <a:solidFill>
                            <a:schemeClr val="tx1"/>
                          </a:solidFill>
                          <a:latin typeface="+mn-lt"/>
                          <a:ea typeface="+mn-ea"/>
                          <a:cs typeface="+mn-cs"/>
                        </a:rPr>
                        <a:t>Sohaib</a:t>
                      </a:r>
                      <a:r>
                        <a:rPr lang="en-US" sz="1100" dirty="0">
                          <a:solidFill>
                            <a:schemeClr val="tx1"/>
                          </a:solidFill>
                          <a:latin typeface="+mn-lt"/>
                          <a:ea typeface="+mn-ea"/>
                          <a:cs typeface="+mn-cs"/>
                        </a:rPr>
                        <a:t> </a:t>
                      </a:r>
                      <a:r>
                        <a:rPr lang="en-US" sz="1100" dirty="0" err="1">
                          <a:solidFill>
                            <a:schemeClr val="tx1"/>
                          </a:solidFill>
                          <a:latin typeface="+mn-lt"/>
                          <a:ea typeface="+mn-ea"/>
                          <a:cs typeface="+mn-cs"/>
                        </a:rPr>
                        <a:t>Soussi</a:t>
                      </a:r>
                      <a:r>
                        <a:rPr lang="en-US" sz="1100" dirty="0">
                          <a:solidFill>
                            <a:schemeClr val="tx1"/>
                          </a:solidFill>
                          <a:latin typeface="+mn-lt"/>
                          <a:ea typeface="+mn-ea"/>
                          <a:cs typeface="+mn-cs"/>
                        </a:rPr>
                        <a:t>, </a:t>
                      </a:r>
                      <a:r>
                        <a:rPr lang="en-US" sz="1100" dirty="0" err="1">
                          <a:solidFill>
                            <a:schemeClr val="tx1"/>
                          </a:solidFill>
                          <a:latin typeface="+mn-lt"/>
                          <a:ea typeface="+mn-ea"/>
                          <a:cs typeface="+mn-cs"/>
                        </a:rPr>
                        <a:t>Abdelmajid</a:t>
                      </a:r>
                      <a:r>
                        <a:rPr lang="en-US" sz="1100" dirty="0">
                          <a:solidFill>
                            <a:schemeClr val="tx1"/>
                          </a:solidFill>
                          <a:latin typeface="+mn-lt"/>
                          <a:ea typeface="+mn-ea"/>
                          <a:cs typeface="+mn-cs"/>
                        </a:rPr>
                        <a:t> </a:t>
                      </a:r>
                      <a:r>
                        <a:rPr lang="en-US" sz="1100" dirty="0" err="1">
                          <a:solidFill>
                            <a:schemeClr val="tx1"/>
                          </a:solidFill>
                          <a:latin typeface="+mn-lt"/>
                          <a:ea typeface="+mn-ea"/>
                          <a:cs typeface="+mn-cs"/>
                        </a:rPr>
                        <a:t>Farchi</a:t>
                      </a:r>
                      <a:endParaRPr lang="en-US" sz="11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a:lnSpc>
                          <a:spcPct val="115000"/>
                        </a:lnSpc>
                        <a:spcAft>
                          <a:spcPts val="0"/>
                        </a:spcAft>
                      </a:pPr>
                      <a:endParaRPr lang="en-US" sz="1100" dirty="0">
                        <a:latin typeface="Cambria"/>
                        <a:ea typeface="Times New Roman"/>
                        <a:cs typeface="Times New Roman"/>
                      </a:endParaRPr>
                    </a:p>
                    <a:p>
                      <a:pPr algn="ctr">
                        <a:lnSpc>
                          <a:spcPct val="115000"/>
                        </a:lnSpc>
                        <a:spcAft>
                          <a:spcPts val="0"/>
                        </a:spcAft>
                      </a:pPr>
                      <a:r>
                        <a:rPr lang="en-US" sz="1100" dirty="0">
                          <a:latin typeface="Cambria"/>
                          <a:ea typeface="Times New Roman"/>
                          <a:cs typeface="Times New Roman"/>
                        </a:rPr>
                        <a:t>Enhanced student attendance and communication in educational management systems</a:t>
                      </a:r>
                    </a:p>
                  </a:txBody>
                  <a:tcPr marL="68580" marR="68580" marT="0" marB="0">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marL="0" marR="0" indent="0" defTabSz="914400" rtl="0" eaLnBrk="1" fontAlgn="ctr" latinLnBrk="0" hangingPunct="1">
                        <a:lnSpc>
                          <a:spcPct val="100000"/>
                        </a:lnSpc>
                        <a:spcBef>
                          <a:spcPts val="0"/>
                        </a:spcBef>
                        <a:spcAft>
                          <a:spcPts val="0"/>
                        </a:spcAft>
                        <a:buClrTx/>
                        <a:buSzTx/>
                        <a:buFontTx/>
                        <a:buNone/>
                        <a:tabLst/>
                        <a:defRPr/>
                      </a:pPr>
                      <a:r>
                        <a:rPr lang="en-US" sz="1100" dirty="0">
                          <a:solidFill>
                            <a:schemeClr val="tx1"/>
                          </a:solidFill>
                          <a:latin typeface="+mn-lt"/>
                          <a:ea typeface="+mn-ea"/>
                          <a:cs typeface="+mn-cs"/>
                        </a:rPr>
                        <a:t> Discusses the challenges faced in managing student attendance and communication within educational institutions like: Need for Improvement, Technological Integration, Technological Framework, Long-term </a:t>
                      </a:r>
                      <a:r>
                        <a:rPr lang="en-US" sz="1100" dirty="0" err="1">
                          <a:solidFill>
                            <a:schemeClr val="tx1"/>
                          </a:solidFill>
                          <a:latin typeface="+mn-lt"/>
                          <a:ea typeface="+mn-ea"/>
                          <a:cs typeface="+mn-cs"/>
                        </a:rPr>
                        <a:t>Benifits</a:t>
                      </a:r>
                      <a:r>
                        <a:rPr lang="en-US" sz="1100" dirty="0">
                          <a:solidFill>
                            <a:schemeClr val="tx1"/>
                          </a:solidFill>
                          <a:latin typeface="+mn-lt"/>
                          <a:ea typeface="+mn-ea"/>
                          <a:cs typeface="+mn-cs"/>
                        </a:rPr>
                        <a:t>.</a:t>
                      </a:r>
                      <a:endParaRPr lang="en-US" sz="11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rtl="0" fontAlgn="ctr">
                        <a:spcBef>
                          <a:spcPts val="0"/>
                        </a:spcBef>
                        <a:spcAft>
                          <a:spcPts val="0"/>
                        </a:spcAft>
                      </a:pPr>
                      <a:r>
                        <a:rPr lang="en-US" sz="1100" dirty="0">
                          <a:solidFill>
                            <a:schemeClr val="tx1"/>
                          </a:solidFill>
                          <a:latin typeface="+mn-lt"/>
                          <a:ea typeface="+mn-ea"/>
                          <a:cs typeface="+mn-cs"/>
                        </a:rPr>
                        <a:t>The system automates the process of tracking student attendance, significantly reducing the time and effort required compared to traditional methods, With a focus on  (UX), the system provides a more engaging and efficient interface for students.</a:t>
                      </a:r>
                      <a:endParaRPr lang="en-US" sz="11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r>
                        <a:rPr lang="en-US" sz="1100" dirty="0">
                          <a:solidFill>
                            <a:schemeClr val="tx1"/>
                          </a:solidFill>
                          <a:latin typeface="+mn-lt"/>
                          <a:ea typeface="+mn-ea"/>
                          <a:cs typeface="+mn-cs"/>
                        </a:rPr>
                        <a:t>Research is the reliance on technology, which may pose challenges in areas with limited access to the necessary infrastructure or internet connectivity, the initial setup costs for RFID technology and </a:t>
                      </a:r>
                      <a:r>
                        <a:rPr lang="en-US" sz="1100" dirty="0" err="1">
                          <a:solidFill>
                            <a:schemeClr val="tx1"/>
                          </a:solidFill>
                          <a:latin typeface="+mn-lt"/>
                          <a:ea typeface="+mn-ea"/>
                          <a:cs typeface="+mn-cs"/>
                        </a:rPr>
                        <a:t>therequired</a:t>
                      </a:r>
                      <a:r>
                        <a:rPr lang="en-US" sz="1100" dirty="0">
                          <a:solidFill>
                            <a:schemeClr val="tx1"/>
                          </a:solidFill>
                          <a:latin typeface="+mn-lt"/>
                          <a:ea typeface="+mn-ea"/>
                          <a:cs typeface="+mn-cs"/>
                        </a:rPr>
                        <a:t> hardware may be a barrier for some institutions.</a:t>
                      </a:r>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143051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u="sng" dirty="0">
                          <a:latin typeface="+mn-lt"/>
                          <a:ea typeface="Times New Roman"/>
                          <a:cs typeface="Times New Roman"/>
                        </a:rPr>
                        <a:t>S.P. </a:t>
                      </a:r>
                      <a:r>
                        <a:rPr lang="en-US" sz="1100" u="sng" dirty="0" err="1">
                          <a:latin typeface="+mn-lt"/>
                          <a:ea typeface="Times New Roman"/>
                          <a:cs typeface="Times New Roman"/>
                        </a:rPr>
                        <a:t>Balakannan</a:t>
                      </a:r>
                      <a:r>
                        <a:rPr lang="en-US" sz="1100" u="sng" dirty="0">
                          <a:latin typeface="+mn-lt"/>
                          <a:ea typeface="Times New Roman"/>
                          <a:cs typeface="Times New Roman"/>
                        </a:rPr>
                        <a:t>, </a:t>
                      </a:r>
                      <a:r>
                        <a:rPr lang="en-US" sz="1100" u="sng" dirty="0" err="1">
                          <a:latin typeface="+mn-lt"/>
                          <a:ea typeface="Times New Roman"/>
                          <a:cs typeface="Times New Roman"/>
                        </a:rPr>
                        <a:t>Kothuri</a:t>
                      </a:r>
                      <a:r>
                        <a:rPr lang="en-US" sz="1100" u="sng" dirty="0">
                          <a:latin typeface="+mn-lt"/>
                          <a:ea typeface="Times New Roman"/>
                          <a:cs typeface="Times New Roman"/>
                        </a:rPr>
                        <a:t> Sravani, Jeyapriya, S. Fathima, Rosini</a:t>
                      </a:r>
                    </a:p>
                    <a:p>
                      <a:endParaRPr lang="en-US" sz="11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nSpc>
                          <a:spcPct val="115000"/>
                        </a:lnSpc>
                        <a:spcAft>
                          <a:spcPts val="0"/>
                        </a:spcAft>
                      </a:pPr>
                      <a:r>
                        <a:rPr lang="en-US" sz="1100" dirty="0">
                          <a:solidFill>
                            <a:schemeClr val="tx1"/>
                          </a:solidFill>
                          <a:latin typeface="+mn-lt"/>
                          <a:ea typeface="+mn-ea"/>
                          <a:cs typeface="+mn-cs"/>
                        </a:rPr>
                        <a:t>AI based Attendance System using ML</a:t>
                      </a:r>
                      <a:endParaRPr lang="en-US" sz="1100" u="sng" dirty="0">
                        <a:latin typeface="+mn-lt"/>
                        <a:ea typeface="Times New Roman"/>
                        <a:cs typeface="Times New Roman"/>
                      </a:endParaRPr>
                    </a:p>
                  </a:txBody>
                  <a:tcPr marL="68580" marR="68580" marT="0" marB="0">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a:lnSpc>
                          <a:spcPct val="115000"/>
                        </a:lnSpc>
                        <a:spcAft>
                          <a:spcPts val="1000"/>
                        </a:spcAft>
                      </a:pPr>
                      <a:r>
                        <a:rPr lang="en-US" sz="1100" dirty="0">
                          <a:latin typeface="+mn-lt"/>
                          <a:ea typeface="Times New Roman"/>
                        </a:rPr>
                        <a:t> Paper presents a comprehensive approach to revolutionizing attendance tracking through advanced technology, addressing the limitations of traditional methods, and providing a robust solution.</a:t>
                      </a:r>
                      <a:endParaRPr lang="en-US" sz="1100" dirty="0">
                        <a:latin typeface="Cambria"/>
                        <a:ea typeface="Times New Roman"/>
                        <a:cs typeface="Times New Roman"/>
                      </a:endParaRPr>
                    </a:p>
                  </a:txBody>
                  <a:tcPr marL="68580" marR="68580" marT="0" marB="0">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r>
                        <a:rPr lang="en-US" sz="1100" dirty="0">
                          <a:solidFill>
                            <a:schemeClr val="tx1"/>
                          </a:solidFill>
                          <a:latin typeface="+mn-lt"/>
                          <a:ea typeface="+mn-ea"/>
                          <a:cs typeface="+mn-cs"/>
                        </a:rPr>
                        <a:t> It automates the attendance tracking process, significantly reducing the time and effort required compared to traditional manual methods, which are prone to errors.</a:t>
                      </a:r>
                      <a:endParaRPr lang="en-US" sz="13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a:r>
                        <a:rPr lang="en-US" sz="1100" dirty="0">
                          <a:solidFill>
                            <a:schemeClr val="tx1"/>
                          </a:solidFill>
                          <a:latin typeface="+mn-lt"/>
                          <a:ea typeface="+mn-ea"/>
                          <a:cs typeface="+mn-cs"/>
                        </a:rPr>
                        <a:t>One significant concern is the reliance on technology, which may pose challenges in areas with limited access to the necessary infrastructure. while the system is cost-effective in the long run, the initial setup costs for RFID technology and required hardware may be a barrier for some institutions.</a:t>
                      </a:r>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object 2"/>
          <p:cNvSpPr txBox="1">
            <a:spLocks noGrp="1"/>
          </p:cNvSpPr>
          <p:nvPr>
            <p:ph type="title"/>
          </p:nvPr>
        </p:nvSpPr>
        <p:spPr>
          <a:xfrm>
            <a:off x="210820" y="142852"/>
            <a:ext cx="4218304" cy="382156"/>
          </a:xfrm>
          <a:prstGeom prst="rect">
            <a:avLst/>
          </a:prstGeom>
        </p:spPr>
        <p:txBody>
          <a:bodyPr vert="horz" wrap="square" lIns="0" tIns="12700" rIns="0" bIns="0" rtlCol="0">
            <a:spAutoFit/>
          </a:bodyPr>
          <a:lstStyle/>
          <a:p>
            <a:pPr marL="12700">
              <a:lnSpc>
                <a:spcPct val="100000"/>
              </a:lnSpc>
              <a:spcBef>
                <a:spcPts val="100"/>
              </a:spcBef>
            </a:pPr>
            <a:r>
              <a:rPr lang="en-IN" sz="2400" spc="-5" dirty="0" smtClean="0">
                <a:solidFill>
                  <a:srgbClr val="FFFFFF"/>
                </a:solidFill>
              </a:rPr>
              <a:t>Literature review (cont..)</a:t>
            </a:r>
            <a:endParaRPr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14282" y="785794"/>
          <a:ext cx="8572560" cy="5592726"/>
        </p:xfrm>
        <a:graphic>
          <a:graphicData uri="http://schemas.openxmlformats.org/drawingml/2006/table">
            <a:tbl>
              <a:tblPr/>
              <a:tblGrid>
                <a:gridCol w="1214446">
                  <a:extLst>
                    <a:ext uri="{9D8B030D-6E8A-4147-A177-3AD203B41FA5}">
                      <a16:colId xmlns:a16="http://schemas.microsoft.com/office/drawing/2014/main" val="20000"/>
                    </a:ext>
                  </a:extLst>
                </a:gridCol>
                <a:gridCol w="1500198">
                  <a:extLst>
                    <a:ext uri="{9D8B030D-6E8A-4147-A177-3AD203B41FA5}">
                      <a16:colId xmlns:a16="http://schemas.microsoft.com/office/drawing/2014/main" val="20001"/>
                    </a:ext>
                  </a:extLst>
                </a:gridCol>
                <a:gridCol w="2000264">
                  <a:extLst>
                    <a:ext uri="{9D8B030D-6E8A-4147-A177-3AD203B41FA5}">
                      <a16:colId xmlns:a16="http://schemas.microsoft.com/office/drawing/2014/main" val="20002"/>
                    </a:ext>
                  </a:extLst>
                </a:gridCol>
                <a:gridCol w="1785950">
                  <a:extLst>
                    <a:ext uri="{9D8B030D-6E8A-4147-A177-3AD203B41FA5}">
                      <a16:colId xmlns:a16="http://schemas.microsoft.com/office/drawing/2014/main" val="20003"/>
                    </a:ext>
                  </a:extLst>
                </a:gridCol>
                <a:gridCol w="2071702">
                  <a:extLst>
                    <a:ext uri="{9D8B030D-6E8A-4147-A177-3AD203B41FA5}">
                      <a16:colId xmlns:a16="http://schemas.microsoft.com/office/drawing/2014/main" val="20004"/>
                    </a:ext>
                  </a:extLst>
                </a:gridCol>
              </a:tblGrid>
              <a:tr h="375290">
                <a:tc>
                  <a:txBody>
                    <a:bodyPr/>
                    <a:lstStyle/>
                    <a:p>
                      <a:pPr algn="ctr" rtl="0" fontAlgn="ctr">
                        <a:spcBef>
                          <a:spcPts val="0"/>
                        </a:spcBef>
                        <a:spcAft>
                          <a:spcPts val="0"/>
                        </a:spcAft>
                      </a:pPr>
                      <a:r>
                        <a:rPr lang="en-US" sz="1200" b="1" i="0" u="none" strike="noStrike" dirty="0">
                          <a:solidFill>
                            <a:srgbClr val="000000"/>
                          </a:solidFill>
                          <a:latin typeface="Arial"/>
                        </a:rPr>
                        <a:t>Authors' Name</a:t>
                      </a:r>
                      <a:endParaRPr lang="en-US" sz="24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dirty="0">
                          <a:solidFill>
                            <a:srgbClr val="000000"/>
                          </a:solidFill>
                          <a:latin typeface="Arial"/>
                        </a:rPr>
                        <a:t>Title and publication</a:t>
                      </a:r>
                      <a:endParaRPr lang="en-US" sz="24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dirty="0">
                          <a:solidFill>
                            <a:srgbClr val="000000"/>
                          </a:solidFill>
                          <a:latin typeface="Arial"/>
                        </a:rPr>
                        <a:t>Work done</a:t>
                      </a:r>
                      <a:endParaRPr lang="en-US" sz="24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dirty="0">
                          <a:solidFill>
                            <a:srgbClr val="000000"/>
                          </a:solidFill>
                          <a:latin typeface="Arial"/>
                        </a:rPr>
                        <a:t>Advantages</a:t>
                      </a:r>
                      <a:endParaRPr lang="en-US" sz="13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sz="1200" b="1" i="0" u="none" strike="noStrike" dirty="0">
                          <a:solidFill>
                            <a:srgbClr val="000000"/>
                          </a:solidFill>
                          <a:latin typeface="Arial"/>
                        </a:rPr>
                        <a:t>Limitations</a:t>
                      </a:r>
                      <a:endParaRPr lang="en-US" sz="24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1875750">
                <a:tc>
                  <a:txBody>
                    <a:bodyPr/>
                    <a:lstStyle/>
                    <a:p>
                      <a:pPr algn="ctr">
                        <a:lnSpc>
                          <a:spcPct val="115000"/>
                        </a:lnSpc>
                        <a:spcAft>
                          <a:spcPts val="0"/>
                        </a:spcAft>
                      </a:pPr>
                      <a:endParaRPr lang="en-US" sz="1100" dirty="0">
                        <a:latin typeface="Cambria"/>
                        <a:ea typeface="Times New Roman"/>
                        <a:cs typeface="Times New Roman"/>
                      </a:endParaRPr>
                    </a:p>
                    <a:p>
                      <a:pPr algn="ctr">
                        <a:lnSpc>
                          <a:spcPct val="115000"/>
                        </a:lnSpc>
                        <a:spcAft>
                          <a:spcPts val="0"/>
                        </a:spcAft>
                      </a:pPr>
                      <a:r>
                        <a:rPr lang="en-US" sz="1100" dirty="0" err="1"/>
                        <a:t>Alioune</a:t>
                      </a:r>
                      <a:r>
                        <a:rPr lang="en-US" sz="1100" dirty="0"/>
                        <a:t> </a:t>
                      </a:r>
                      <a:r>
                        <a:rPr lang="en-US" sz="1100" dirty="0" err="1"/>
                        <a:t>Diallo</a:t>
                      </a:r>
                      <a:r>
                        <a:rPr lang="en-US" sz="1100" dirty="0"/>
                        <a:t> Jordan </a:t>
                      </a:r>
                      <a:r>
                        <a:rPr lang="en-US" sz="1100" dirty="0" err="1"/>
                        <a:t>Samhi</a:t>
                      </a:r>
                      <a:r>
                        <a:rPr lang="en-US" sz="1100" dirty="0"/>
                        <a:t> </a:t>
                      </a:r>
                      <a:r>
                        <a:rPr lang="en-US" sz="1100" dirty="0" err="1"/>
                        <a:t>Tegawendé</a:t>
                      </a:r>
                      <a:r>
                        <a:rPr lang="en-US" sz="1100" dirty="0"/>
                        <a:t> </a:t>
                      </a:r>
                      <a:r>
                        <a:rPr lang="en-US" sz="1100" dirty="0" err="1"/>
                        <a:t>Bissyandé</a:t>
                      </a:r>
                      <a:r>
                        <a:rPr lang="en-US" sz="1100" dirty="0"/>
                        <a:t> Jacques Klein</a:t>
                      </a:r>
                      <a:endParaRPr lang="en-US" sz="1100" dirty="0">
                        <a:latin typeface="+mn-lt"/>
                        <a:ea typeface="Times New Roman"/>
                        <a:cs typeface="Times New Roman"/>
                      </a:endParaRPr>
                    </a:p>
                  </a:txBody>
                  <a:tcPr marL="68580" marR="68580" marT="0" marB="0">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a:r>
                        <a:rPr lang="en-US" sz="1100" dirty="0"/>
                        <a:t>" "Security of Mobile Apps in Developing Countries: A Systematic Literature Review" </a:t>
                      </a:r>
                      <a:endParaRPr lang="en-US" sz="1100" b="0" i="0" u="none"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a:lnSpc>
                          <a:spcPct val="115000"/>
                        </a:lnSpc>
                        <a:spcAft>
                          <a:spcPts val="0"/>
                        </a:spcAft>
                      </a:pPr>
                      <a:r>
                        <a:rPr lang="en-US" sz="1100" dirty="0"/>
                        <a:t>Research directions in mobile app security. Challenge s faced in securing mobile </a:t>
                      </a:r>
                      <a:r>
                        <a:rPr lang="en-US" sz="1100" dirty="0" err="1"/>
                        <a:t>applicatio</a:t>
                      </a:r>
                      <a:r>
                        <a:rPr lang="en-US" sz="1100" dirty="0"/>
                        <a:t> ns. The </a:t>
                      </a:r>
                      <a:r>
                        <a:rPr lang="en-US" sz="1100" dirty="0" err="1"/>
                        <a:t>effectivene</a:t>
                      </a:r>
                      <a:r>
                        <a:rPr lang="en-US" sz="1100" dirty="0"/>
                        <a:t> </a:t>
                      </a:r>
                      <a:r>
                        <a:rPr lang="en-US" sz="1100" dirty="0" err="1"/>
                        <a:t>ss</a:t>
                      </a:r>
                      <a:r>
                        <a:rPr lang="en-US" sz="1100" dirty="0"/>
                        <a:t> of existing security measures in </a:t>
                      </a:r>
                      <a:r>
                        <a:rPr lang="en-US" sz="1100" dirty="0" err="1"/>
                        <a:t>developin</a:t>
                      </a:r>
                      <a:r>
                        <a:rPr lang="en-US" sz="1100" dirty="0"/>
                        <a:t> g regions</a:t>
                      </a:r>
                      <a:endParaRPr lang="en-US" sz="1100" dirty="0">
                        <a:latin typeface="+mn-lt"/>
                        <a:ea typeface="Times New Roman"/>
                        <a:cs typeface="Times New Roman"/>
                      </a:endParaRPr>
                    </a:p>
                  </a:txBody>
                  <a:tcPr marL="68580" marR="68580" marT="0" marB="0">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rtl="0" fontAlgn="ctr">
                        <a:spcBef>
                          <a:spcPts val="0"/>
                        </a:spcBef>
                        <a:spcAft>
                          <a:spcPts val="0"/>
                        </a:spcAft>
                      </a:pPr>
                      <a:r>
                        <a:rPr lang="en-US" sz="1100" dirty="0"/>
                        <a:t>Provides a comprehensive review of mobile security issues specific to developing countries. Identifies gaps in current research and suggests future directions. Highlights the importance of security in key sectors like education, finance, agriculture, and healthcare.</a:t>
                      </a:r>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a:lnSpc>
                          <a:spcPct val="115000"/>
                        </a:lnSpc>
                        <a:spcAft>
                          <a:spcPts val="0"/>
                        </a:spcAft>
                      </a:pPr>
                      <a:r>
                        <a:rPr lang="en-US" sz="1100" dirty="0"/>
                        <a:t>The study relies on existing literature and may not cover emerging threats in real-time. Possible biases in the selection of reviewed studies. Solutions or recommendations provided may not be immediately implementable in all developing regions due to infrastructure constraints. </a:t>
                      </a:r>
                      <a:endParaRPr lang="en-US" sz="1100" dirty="0">
                        <a:latin typeface="Cambria"/>
                        <a:ea typeface="Times New Roman"/>
                        <a:cs typeface="Times New Roman"/>
                      </a:endParaRPr>
                    </a:p>
                  </a:txBody>
                  <a:tcPr marL="68580" marR="68580" marT="0" marB="0">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1542810">
                <a:tc>
                  <a:txBody>
                    <a:bodyPr/>
                    <a:lstStyle/>
                    <a:p>
                      <a:pPr rtl="0" fontAlgn="ctr">
                        <a:spcBef>
                          <a:spcPts val="0"/>
                        </a:spcBef>
                        <a:spcAft>
                          <a:spcPts val="0"/>
                        </a:spcAft>
                      </a:pPr>
                      <a:r>
                        <a:rPr lang="pt-BR" sz="1100" dirty="0"/>
                        <a:t>Saqib</a:t>
                      </a:r>
                      <a:r>
                        <a:rPr lang="pt-BR" sz="1100" baseline="0" dirty="0"/>
                        <a:t> Saeed</a:t>
                      </a:r>
                      <a:endParaRPr lang="en-US" sz="11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a:lnSpc>
                          <a:spcPct val="115000"/>
                        </a:lnSpc>
                        <a:spcAft>
                          <a:spcPts val="0"/>
                        </a:spcAft>
                      </a:pPr>
                      <a:r>
                        <a:rPr lang="pt-BR" sz="1100" dirty="0"/>
                        <a:t>" Usable Privacy and Security in Mobile " Publication : Published in Big Data and Cognitive Computing </a:t>
                      </a:r>
                      <a:endParaRPr lang="en-US" sz="1100" dirty="0">
                        <a:latin typeface="Cambria"/>
                        <a:ea typeface="Times New Roman"/>
                        <a:cs typeface="Times New Roman"/>
                      </a:endParaRPr>
                    </a:p>
                  </a:txBody>
                  <a:tcPr marL="68580" marR="68580" marT="0" marB="0">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marL="0" marR="0" indent="0" defTabSz="914400" rtl="0" eaLnBrk="1" fontAlgn="ctr" latinLnBrk="0" hangingPunct="1">
                        <a:lnSpc>
                          <a:spcPct val="100000"/>
                        </a:lnSpc>
                        <a:spcBef>
                          <a:spcPts val="0"/>
                        </a:spcBef>
                        <a:spcAft>
                          <a:spcPts val="0"/>
                        </a:spcAft>
                        <a:buClrTx/>
                        <a:buSzTx/>
                        <a:buFontTx/>
                        <a:buNone/>
                        <a:tabLst/>
                        <a:defRPr/>
                      </a:pPr>
                      <a:r>
                        <a:rPr lang="en-US" sz="1100" dirty="0">
                          <a:solidFill>
                            <a:schemeClr val="tx1"/>
                          </a:solidFill>
                          <a:latin typeface="+mn-lt"/>
                          <a:ea typeface="+mn-ea"/>
                          <a:cs typeface="+mn-cs"/>
                        </a:rPr>
                        <a:t> </a:t>
                      </a:r>
                      <a:r>
                        <a:rPr lang="en-US" sz="1100" dirty="0"/>
                        <a:t>This study investigated mobile users' perceptions of privacy and security usability in Saudi Arabia through a quantitative survey of 886 respondents. Key findings revealed that user concerns and trustworthiness significantly influenced usability perceptions.</a:t>
                      </a:r>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rtl="0" fontAlgn="ctr">
                        <a:spcBef>
                          <a:spcPts val="0"/>
                        </a:spcBef>
                        <a:spcAft>
                          <a:spcPts val="0"/>
                        </a:spcAft>
                      </a:pPr>
                      <a:r>
                        <a:rPr lang="en-US" sz="1100" dirty="0"/>
                        <a:t>Practical Implication s: Offers actionable recommend </a:t>
                      </a:r>
                      <a:r>
                        <a:rPr lang="en-US" sz="1100" dirty="0" err="1"/>
                        <a:t>ations</a:t>
                      </a:r>
                      <a:r>
                        <a:rPr lang="en-US" sz="1100" dirty="0"/>
                        <a:t> for app designers, policymaker s, and educators to enhance usability and trust.</a:t>
                      </a:r>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r>
                        <a:rPr lang="en-US" sz="1100" b="1" dirty="0"/>
                        <a:t>Demographic Bias:</a:t>
                      </a:r>
                      <a:r>
                        <a:rPr lang="en-US" sz="1100" dirty="0"/>
                        <a:t> The sample was skewed toward females (65.24%) and young users (69.07% aged 19–25), limiting </a:t>
                      </a:r>
                      <a:r>
                        <a:rPr lang="en-US" sz="1100" dirty="0" err="1"/>
                        <a:t>generalizability</a:t>
                      </a:r>
                      <a:r>
                        <a:rPr lang="en-US" sz="1100" dirty="0"/>
                        <a:t>.</a:t>
                      </a:r>
                    </a:p>
                    <a:p>
                      <a:r>
                        <a:rPr lang="en-US" sz="1100" b="1" dirty="0"/>
                        <a:t>Geographical Scope:</a:t>
                      </a:r>
                      <a:r>
                        <a:rPr lang="en-US" sz="1100" dirty="0"/>
                        <a:t> Focused solely on Saudi Arabia; findings may not apply to other cultural or regional contexts.</a:t>
                      </a:r>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1430517">
                <a:tc>
                  <a:txBody>
                    <a:bodyPr/>
                    <a:lstStyle/>
                    <a:p>
                      <a:r>
                        <a:rPr lang="en-US" sz="1100" dirty="0"/>
                        <a:t>Prof. Shah S.N., </a:t>
                      </a:r>
                      <a:r>
                        <a:rPr lang="en-US" sz="1100" dirty="0" err="1"/>
                        <a:t>Namrata</a:t>
                      </a:r>
                      <a:r>
                        <a:rPr lang="en-US" sz="1100" dirty="0"/>
                        <a:t> R. </a:t>
                      </a:r>
                      <a:r>
                        <a:rPr lang="en-US" sz="1100" dirty="0" err="1"/>
                        <a:t>Shendage</a:t>
                      </a:r>
                      <a:r>
                        <a:rPr lang="en-US" sz="1100" dirty="0"/>
                        <a:t>, </a:t>
                      </a:r>
                      <a:r>
                        <a:rPr lang="en-US" sz="1100" dirty="0" err="1"/>
                        <a:t>Diya</a:t>
                      </a:r>
                      <a:r>
                        <a:rPr lang="en-US" sz="1100" dirty="0"/>
                        <a:t> A. </a:t>
                      </a:r>
                      <a:r>
                        <a:rPr lang="en-US" sz="1100" dirty="0" err="1"/>
                        <a:t>Sanas</a:t>
                      </a:r>
                      <a:r>
                        <a:rPr lang="en-US" sz="1100" dirty="0"/>
                        <a:t>, </a:t>
                      </a:r>
                      <a:r>
                        <a:rPr lang="en-US" sz="1100" dirty="0" err="1"/>
                        <a:t>Kiran</a:t>
                      </a:r>
                      <a:r>
                        <a:rPr lang="en-US" sz="1100" dirty="0"/>
                        <a:t> M. </a:t>
                      </a:r>
                      <a:r>
                        <a:rPr lang="en-US" sz="1100" dirty="0" err="1"/>
                        <a:t>Kharade</a:t>
                      </a:r>
                      <a:r>
                        <a:rPr lang="en-US" sz="1100" dirty="0"/>
                        <a:t>, and </a:t>
                      </a:r>
                      <a:r>
                        <a:rPr lang="en-US" sz="1100" dirty="0" err="1"/>
                        <a:t>Shraddha</a:t>
                      </a:r>
                      <a:r>
                        <a:rPr lang="en-US" sz="1100" dirty="0"/>
                        <a:t> S. </a:t>
                      </a:r>
                      <a:r>
                        <a:rPr lang="en-US" sz="1100" dirty="0" err="1"/>
                        <a:t>Gadekar</a:t>
                      </a:r>
                      <a:r>
                        <a:rPr lang="en-US" sz="1100" dirty="0"/>
                        <a:t>.</a:t>
                      </a:r>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nSpc>
                          <a:spcPct val="115000"/>
                        </a:lnSpc>
                        <a:spcAft>
                          <a:spcPts val="0"/>
                        </a:spcAft>
                      </a:pPr>
                      <a:r>
                        <a:rPr lang="en-US" sz="1100" dirty="0"/>
                        <a:t>"Survey Paper on Automated Timetable Generator Android Application.“Published in the International Journal of Innovative Research in Technology (IJIRT), Volume 10, Issue 6, November</a:t>
                      </a:r>
                      <a:endParaRPr lang="en-US" sz="1100" u="sng" dirty="0">
                        <a:latin typeface="+mn-lt"/>
                        <a:ea typeface="Times New Roman"/>
                        <a:cs typeface="Times New Roman"/>
                      </a:endParaRPr>
                    </a:p>
                  </a:txBody>
                  <a:tcPr marL="68580" marR="68580" marT="0" marB="0">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a:lnSpc>
                          <a:spcPct val="115000"/>
                        </a:lnSpc>
                        <a:spcAft>
                          <a:spcPts val="1000"/>
                        </a:spcAft>
                      </a:pPr>
                      <a:r>
                        <a:rPr lang="en-US" sz="1100" dirty="0">
                          <a:latin typeface="+mn-lt"/>
                          <a:ea typeface="Times New Roman"/>
                        </a:rPr>
                        <a:t> </a:t>
                      </a:r>
                      <a:r>
                        <a:rPr lang="en-US" sz="1100" dirty="0"/>
                        <a:t>The study proposed an Android application to automate university timetable generation, addressing manual inefficiencies. It reviewed existing and designed a system using user inputs (courses, faculty, slots) to produce conflict-free</a:t>
                      </a:r>
                      <a:endParaRPr lang="en-US" sz="1100" dirty="0">
                        <a:latin typeface="Cambria"/>
                        <a:ea typeface="Times New Roman"/>
                        <a:cs typeface="Times New Roman"/>
                      </a:endParaRPr>
                    </a:p>
                  </a:txBody>
                  <a:tcPr marL="68580" marR="68580" marT="0" marB="0">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r>
                        <a:rPr lang="en-US" sz="1100" dirty="0">
                          <a:solidFill>
                            <a:schemeClr val="tx1"/>
                          </a:solidFill>
                          <a:latin typeface="+mn-lt"/>
                          <a:ea typeface="+mn-ea"/>
                          <a:cs typeface="+mn-cs"/>
                        </a:rPr>
                        <a:t> </a:t>
                      </a:r>
                      <a:r>
                        <a:rPr lang="en-US" sz="1100" dirty="0"/>
                        <a:t>The application reduces manual effort, minimizes errors, and optimizes resource allocation, offering scalability across institutions. It leverages algorithms like GA for efficient solutions and provides a </a:t>
                      </a:r>
                      <a:r>
                        <a:rPr lang="en-US" sz="1100" dirty="0" err="1"/>
                        <a:t>userfriendly</a:t>
                      </a:r>
                      <a:r>
                        <a:rPr lang="en-US" sz="1100" dirty="0"/>
                        <a:t> interface for easy adoption.</a:t>
                      </a:r>
                      <a:endParaRPr lang="en-US" sz="1300" dirty="0"/>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tc>
                  <a:txBody>
                    <a:bodyPr/>
                    <a:lstStyle/>
                    <a:p>
                      <a:pPr algn="ctr"/>
                      <a:r>
                        <a:rPr lang="en-US" sz="1100" dirty="0"/>
                        <a:t>The paper lacks implementation details or empirical validation, and the proposed system’s adaptability to highly dynamic schedules or </a:t>
                      </a:r>
                      <a:r>
                        <a:rPr lang="en-US" sz="1100" dirty="0" err="1"/>
                        <a:t>largescale</a:t>
                      </a:r>
                      <a:r>
                        <a:rPr lang="en-US" sz="1100" dirty="0"/>
                        <a:t> institutions remains untested. Computational complexity of algorithms like GA may also pose challenges.</a:t>
                      </a:r>
                      <a:endParaRPr lang="en-US" sz="1100" dirty="0">
                        <a:solidFill>
                          <a:schemeClr val="tx1"/>
                        </a:solidFill>
                        <a:latin typeface="+mn-lt"/>
                        <a:ea typeface="+mn-ea"/>
                        <a:cs typeface="+mn-cs"/>
                      </a:endParaRPr>
                    </a:p>
                  </a:txBody>
                  <a:tcPr marL="15916" marR="15916" marT="10611" marB="10611" anchor="ctr">
                    <a:lnL w="6096" cap="flat" cmpd="sng" algn="ctr">
                      <a:solidFill>
                        <a:srgbClr val="CCCCCC"/>
                      </a:solidFill>
                      <a:prstDash val="solid"/>
                      <a:round/>
                      <a:headEnd type="none" w="med" len="med"/>
                      <a:tailEnd type="none" w="med" len="med"/>
                    </a:lnL>
                    <a:lnR w="6096" cap="flat" cmpd="sng" algn="ctr">
                      <a:solidFill>
                        <a:srgbClr val="CCCCCC"/>
                      </a:solidFill>
                      <a:prstDash val="solid"/>
                      <a:round/>
                      <a:headEnd type="none" w="med" len="med"/>
                      <a:tailEnd type="none" w="med" len="med"/>
                    </a:lnR>
                    <a:lnT w="6096" cap="flat" cmpd="sng" algn="ctr">
                      <a:solidFill>
                        <a:srgbClr val="CCCCCC"/>
                      </a:solidFill>
                      <a:prstDash val="solid"/>
                      <a:round/>
                      <a:headEnd type="none" w="med" len="med"/>
                      <a:tailEnd type="none" w="med" len="med"/>
                    </a:lnT>
                    <a:lnB w="6096"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object 2"/>
          <p:cNvSpPr txBox="1">
            <a:spLocks noGrp="1"/>
          </p:cNvSpPr>
          <p:nvPr>
            <p:ph type="title"/>
          </p:nvPr>
        </p:nvSpPr>
        <p:spPr>
          <a:xfrm>
            <a:off x="210820" y="174312"/>
            <a:ext cx="4218304" cy="382156"/>
          </a:xfrm>
          <a:prstGeom prst="rect">
            <a:avLst/>
          </a:prstGeom>
        </p:spPr>
        <p:txBody>
          <a:bodyPr vert="horz" wrap="square" lIns="0" tIns="12700" rIns="0" bIns="0" rtlCol="0">
            <a:spAutoFit/>
          </a:bodyPr>
          <a:lstStyle/>
          <a:p>
            <a:pPr marL="12700">
              <a:lnSpc>
                <a:spcPct val="100000"/>
              </a:lnSpc>
              <a:spcBef>
                <a:spcPts val="100"/>
              </a:spcBef>
            </a:pPr>
            <a:r>
              <a:rPr lang="en-IN" sz="2400" spc="-5" dirty="0" smtClean="0">
                <a:solidFill>
                  <a:srgbClr val="FFFFFF"/>
                </a:solidFill>
              </a:rPr>
              <a:t>Literature review (cont..)</a:t>
            </a:r>
            <a:endParaRPr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2095</TotalTime>
  <Words>2942</Words>
  <Application>Microsoft Office PowerPoint</Application>
  <PresentationFormat>On-screen Show (4:3)</PresentationFormat>
  <Paragraphs>315</Paragraphs>
  <Slides>26</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Arial</vt:lpstr>
      <vt:lpstr>Calibri</vt:lpstr>
      <vt:lpstr>Cambria</vt:lpstr>
      <vt:lpstr>Ebrima</vt:lpstr>
      <vt:lpstr>Palatino</vt:lpstr>
      <vt:lpstr>Segoe UI</vt:lpstr>
      <vt:lpstr>Tahoma</vt:lpstr>
      <vt:lpstr>Times New Roman</vt:lpstr>
      <vt:lpstr>Wingdings</vt:lpstr>
      <vt:lpstr>奪햜s餻夵</vt:lpstr>
      <vt:lpstr>奪햴s餻夵</vt:lpstr>
      <vt:lpstr>Office Theme</vt:lpstr>
      <vt:lpstr>Jaypee University of Information  Technology, Waknaghat - 173234 (India)</vt:lpstr>
      <vt:lpstr>Outline</vt:lpstr>
      <vt:lpstr>Introduction</vt:lpstr>
      <vt:lpstr>Problem Statement</vt:lpstr>
      <vt:lpstr>Project Objectives</vt:lpstr>
      <vt:lpstr>Literature Review</vt:lpstr>
      <vt:lpstr>Literature review (cont..)</vt:lpstr>
      <vt:lpstr>Literature review (cont..)</vt:lpstr>
      <vt:lpstr>Literature review (cont..)</vt:lpstr>
      <vt:lpstr>Work Done (after Mid-Term Evaluation)</vt:lpstr>
      <vt:lpstr>Project Design</vt:lpstr>
      <vt:lpstr>PowerPoint Presentation</vt:lpstr>
      <vt:lpstr>Project Design (cont…)</vt:lpstr>
      <vt:lpstr>Project Design (cont…)</vt:lpstr>
      <vt:lpstr>Implementation</vt:lpstr>
      <vt:lpstr>Implementation (cont…)</vt:lpstr>
      <vt:lpstr>Implementation (cont…)</vt:lpstr>
      <vt:lpstr>Experimental Results and Evaluation</vt:lpstr>
      <vt:lpstr>Experimental Results and Evaluation (cont…)</vt:lpstr>
      <vt:lpstr>Experimental Results and Evaluation (cont…)</vt:lpstr>
      <vt:lpstr>Key Learnings</vt:lpstr>
      <vt:lpstr>Future Work (till End-Term Evaluation)</vt:lpstr>
      <vt:lpstr>Work Contribution</vt:lpstr>
      <vt:lpstr>References</vt:lpstr>
      <vt:lpstr>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  Processes</dc:title>
  <dc:creator>Marilyn Turnamian</dc:creator>
  <cp:lastModifiedBy>hp</cp:lastModifiedBy>
  <cp:revision>46</cp:revision>
  <dcterms:created xsi:type="dcterms:W3CDTF">2025-03-18T09:37:17Z</dcterms:created>
  <dcterms:modified xsi:type="dcterms:W3CDTF">2025-05-14T04:54:12Z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2025-03-18T00:00:00Z</vt:filetime>
  </property>
  <property fmtid="{D5CDD505-2E9C-101B-9397-08002B2CF9AE}" pid="3" name="Creator">
    <vt:lpwstr>Acrobat PDFMaker 17 for PowerPoint</vt:lpwstr>
  </property>
  <property fmtid="{D5CDD505-2E9C-101B-9397-08002B2CF9AE}" pid="4" name="LastSaved">
    <vt:filetime>2025-03-18T00:00:00Z</vt:filetime>
  </property>
</Properties>
</file>