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T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015BA-666D-43C5-95BF-A3124F29EE7D}">
  <a:tblStyle styleId="{978015BA-666D-43C5-95BF-A3124F29EE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19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js20is063@jssateb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wiki.python.org/moin/GuiProgramming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geeksforgeeks.org/python-gui-tkin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itinHegde2002/IBMSkillsBuildInternship_Steganography" TargetMode="External"/><Relationship Id="rId5" Type="http://schemas.openxmlformats.org/officeDocument/2006/relationships/hyperlink" Target="https://docs.opencv.org/4.x/" TargetMode="External"/><Relationship Id="rId4" Type="http://schemas.openxmlformats.org/officeDocument/2006/relationships/hyperlink" Target="https://www.geeksforgeeks.org/image-steganography-in-cryptography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248854" y="3329973"/>
            <a:ext cx="478186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73257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STU64c3803d56e691690533949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36176" y="1101671"/>
            <a:ext cx="6508800" cy="2099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accent2"/>
                </a:solidFill>
                <a:latin typeface="Exo" panose="020B0604020202020204" charset="0"/>
              </a:rPr>
              <a:t>Nitin Mahabaleshwar Hegde</a:t>
            </a:r>
            <a:br>
              <a:rPr lang="en-US" sz="3600" dirty="0">
                <a:solidFill>
                  <a:schemeClr val="accent2"/>
                </a:solidFill>
                <a:latin typeface="Exo" panose="020B0604020202020204" charset="0"/>
              </a:rPr>
            </a:br>
            <a:r>
              <a:rPr lang="en-US" sz="1600" dirty="0">
                <a:solidFill>
                  <a:schemeClr val="accent2"/>
                </a:solidFill>
                <a:latin typeface="Exo" panose="020B0604020202020204" charset="0"/>
                <a:hlinkClick r:id="rId3"/>
              </a:rPr>
              <a:t>1js20is063@jssateb.ac.in</a:t>
            </a:r>
            <a:br>
              <a:rPr lang="en-US" sz="1600" dirty="0">
                <a:solidFill>
                  <a:schemeClr val="accent2"/>
                </a:solidFill>
                <a:latin typeface="Exo" panose="020B0604020202020204" charset="0"/>
              </a:rPr>
            </a:br>
            <a:r>
              <a:rPr lang="en-US" sz="2000" dirty="0">
                <a:solidFill>
                  <a:schemeClr val="accent2"/>
                </a:solidFill>
                <a:latin typeface="Exo" panose="020B0604020202020204" charset="0"/>
              </a:rPr>
              <a:t>J.S.S Academy of Technical Education</a:t>
            </a:r>
            <a:br>
              <a:rPr lang="en-US" sz="1800" dirty="0">
                <a:solidFill>
                  <a:schemeClr val="accent2"/>
                </a:solidFill>
                <a:latin typeface="Exo" panose="020B0604020202020204" charset="0"/>
              </a:rPr>
            </a:br>
            <a:r>
              <a:rPr lang="en-US" sz="1400" dirty="0">
                <a:solidFill>
                  <a:schemeClr val="accent2"/>
                </a:solidFill>
                <a:latin typeface="Exo" panose="020B0604020202020204" charset="0"/>
              </a:rPr>
              <a:t>CYBERSECURITY- 13</a:t>
            </a:r>
            <a:r>
              <a:rPr lang="en-US" sz="1400" baseline="30000" dirty="0">
                <a:solidFill>
                  <a:schemeClr val="accent2"/>
                </a:solidFill>
                <a:latin typeface="Exo" panose="020B0604020202020204" charset="0"/>
              </a:rPr>
              <a:t>th</a:t>
            </a:r>
            <a:r>
              <a:rPr lang="en-US" sz="1400" dirty="0">
                <a:solidFill>
                  <a:schemeClr val="accent2"/>
                </a:solidFill>
                <a:latin typeface="Exo" panose="020B0604020202020204" charset="0"/>
              </a:rPr>
              <a:t>Oct-17</a:t>
            </a:r>
            <a:r>
              <a:rPr lang="en-US" sz="1400" baseline="30000" dirty="0">
                <a:solidFill>
                  <a:schemeClr val="accent2"/>
                </a:solidFill>
                <a:latin typeface="Exo" panose="020B0604020202020204" charset="0"/>
              </a:rPr>
              <a:t>th</a:t>
            </a:r>
            <a:r>
              <a:rPr lang="en-US" sz="1400" dirty="0">
                <a:solidFill>
                  <a:schemeClr val="accent2"/>
                </a:solidFill>
                <a:latin typeface="Exo" panose="020B0604020202020204" charset="0"/>
              </a:rPr>
              <a:t>Nov</a:t>
            </a:r>
            <a:endParaRPr sz="1400" dirty="0">
              <a:latin typeface="Ex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32F90-6421-4A58-8F86-E8ED4E0B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64" y="468940"/>
            <a:ext cx="3625278" cy="1976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4B9B6-7836-42D8-991A-A3B1BAAC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83" y="2528998"/>
            <a:ext cx="3845819" cy="2145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0A272-81CA-4C27-AC59-57FAF808AC98}"/>
              </a:ext>
            </a:extLst>
          </p:cNvPr>
          <p:cNvSpPr txBox="1"/>
          <p:nvPr/>
        </p:nvSpPr>
        <p:spPr>
          <a:xfrm>
            <a:off x="2115879" y="3215080"/>
            <a:ext cx="1313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PT Sans" panose="020B0604020202020204" charset="0"/>
              </a:rPr>
              <a:t>Upon entering the right password for decryption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AD03-7F47-4187-BE72-756CF23379F4}"/>
              </a:ext>
            </a:extLst>
          </p:cNvPr>
          <p:cNvSpPr txBox="1"/>
          <p:nvPr/>
        </p:nvSpPr>
        <p:spPr>
          <a:xfrm>
            <a:off x="4572000" y="1087882"/>
            <a:ext cx="1339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PT Sans" panose="020B0604020202020204" charset="0"/>
              </a:rPr>
              <a:t>Upon entering a wrong password for decryption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1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2ED6-8555-4620-A6A3-3C0A393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xo" panose="020B0604020202020204" charset="0"/>
              </a:rPr>
              <a:t>Links &amp; 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A1BD-F462-4BF9-9F06-DA2F02845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>
                <a:hlinkClick r:id="rId2"/>
              </a:rPr>
              <a:t>https://www.geeksforgeeks.org/python-gui-tkinter/</a:t>
            </a:r>
            <a:endParaRPr lang="en-US" dirty="0"/>
          </a:p>
          <a:p>
            <a:pPr marL="152400" indent="0">
              <a:buNone/>
            </a:pPr>
            <a:r>
              <a:rPr lang="en-US" dirty="0">
                <a:hlinkClick r:id="rId3"/>
              </a:rPr>
              <a:t>https://wiki.python.org/moin/GuiProgramming</a:t>
            </a:r>
            <a:endParaRPr lang="en-US" dirty="0"/>
          </a:p>
          <a:p>
            <a:pPr marL="152400" indent="0">
              <a:buNone/>
            </a:pPr>
            <a:r>
              <a:rPr lang="en-US" dirty="0">
                <a:hlinkClick r:id="rId4"/>
              </a:rPr>
              <a:t>https://www.geeksforgeeks.org/image-steganography-in-cryptography/</a:t>
            </a:r>
            <a:endParaRPr lang="en-US" dirty="0"/>
          </a:p>
          <a:p>
            <a:pPr marL="152400" indent="0">
              <a:buNone/>
            </a:pPr>
            <a:r>
              <a:rPr lang="en-US" dirty="0">
                <a:hlinkClick r:id="rId5"/>
              </a:rPr>
              <a:t>https://docs.opencv.org/4.x/</a:t>
            </a: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sz="1100" dirty="0"/>
          </a:p>
          <a:p>
            <a:pPr marL="152400" indent="0">
              <a:buNone/>
            </a:pPr>
            <a:endParaRPr lang="en-US" sz="1100" dirty="0"/>
          </a:p>
          <a:p>
            <a:pPr marL="152400" indent="0">
              <a:buNone/>
            </a:pPr>
            <a:endParaRPr lang="en-US" sz="1100" dirty="0"/>
          </a:p>
          <a:p>
            <a:pPr marL="152400" indent="0">
              <a:buNone/>
            </a:pPr>
            <a:endParaRPr lang="en-US" sz="1100" dirty="0"/>
          </a:p>
          <a:p>
            <a:pPr marL="152400" indent="0">
              <a:buNone/>
            </a:pPr>
            <a:endParaRPr lang="en-US" sz="1100" dirty="0"/>
          </a:p>
          <a:p>
            <a:pPr marL="152400" indent="0">
              <a:buNone/>
            </a:pPr>
            <a:r>
              <a:rPr lang="en-US" sz="1100" dirty="0"/>
              <a:t>   My Project- </a:t>
            </a:r>
            <a:r>
              <a:rPr lang="en-US" dirty="0">
                <a:hlinkClick r:id="rId6"/>
              </a:rPr>
              <a:t>https://github.com/NitinHegde2002/IBMSkillsBuildInternship_Steganography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F18736C8-29AE-4B6C-AB7C-1C154A7739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100" y="3353100"/>
            <a:ext cx="304429" cy="2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169283" y="1703442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accent2"/>
                </a:solidFill>
                <a:latin typeface="Exo" panose="020B0604020202020204" charset="0"/>
              </a:rPr>
              <a:t>Thank You</a:t>
            </a:r>
            <a:endParaRPr sz="7200" dirty="0">
              <a:latin typeface="Ex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626280" y="428602"/>
            <a:ext cx="789144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Exo" panose="020B0604020202020204" charset="0"/>
              </a:rPr>
              <a:t>Project Title</a:t>
            </a:r>
            <a:r>
              <a:rPr lang="en-US" sz="2000" dirty="0">
                <a:latin typeface="Exo" panose="020B0604020202020204" charset="0"/>
              </a:rPr>
              <a:t>: </a:t>
            </a:r>
            <a:br>
              <a:rPr lang="en-US" sz="2000" dirty="0">
                <a:latin typeface="Exo" panose="020B0604020202020204" charset="0"/>
              </a:rPr>
            </a:br>
            <a:r>
              <a:rPr lang="en-US" sz="2400" dirty="0">
                <a:solidFill>
                  <a:schemeClr val="accent2"/>
                </a:solidFill>
                <a:latin typeface="Exo" panose="020B0604020202020204" charset="0"/>
              </a:rPr>
              <a:t>Image-Based Text Encryption and Decryption System</a:t>
            </a:r>
            <a:endParaRPr sz="2400" dirty="0">
              <a:solidFill>
                <a:schemeClr val="accent2"/>
              </a:solidFill>
              <a:latin typeface="Exo" panose="020B0604020202020204" charset="0"/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689116"/>
            <a:ext cx="7717800" cy="246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US" sz="1400" b="1" dirty="0"/>
          </a:p>
          <a:p>
            <a:pPr marL="152400" indent="0">
              <a:buNone/>
            </a:pPr>
            <a:r>
              <a:rPr lang="en-US" sz="1400" b="1" dirty="0"/>
              <a:t>Problem Statement:</a:t>
            </a:r>
            <a:endParaRPr lang="en-US" sz="1400" dirty="0"/>
          </a:p>
          <a:p>
            <a:pPr marL="152400" indent="0" algn="just">
              <a:buNone/>
            </a:pPr>
            <a:r>
              <a:rPr lang="en-US" sz="1800" dirty="0">
                <a:solidFill>
                  <a:schemeClr val="accent2"/>
                </a:solidFill>
              </a:rPr>
              <a:t>With the increasing need for secure communication, there is a demand for novel and creative methods to protect sensitive information. Traditional text-based encryption methods may not always be sufficient or engaging. This project aims to develop an image-based text encryption and decryption system that leverages the visual appeal of images while ensuring the security of the transmitted message.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451609" y="1149876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0D0C-6AF0-4F87-82AE-331B22C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xo" panose="020B0604020202020204" charset="0"/>
              </a:rPr>
              <a:t>Project Overview: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F7FAD-D47C-495F-9D18-92FD82462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just">
              <a:buNone/>
            </a:pPr>
            <a:r>
              <a:rPr lang="en-US" sz="1600" dirty="0">
                <a:solidFill>
                  <a:schemeClr val="accent2"/>
                </a:solidFill>
              </a:rPr>
              <a:t>The primary objective of this project is to create a user-friendly tool that enables the encryption and decryption of messages within images using a passcode. The tool employs basic steganography techniques to hide messages in the RGB values of image pixels, providing a visually discreet means of communication.</a:t>
            </a:r>
          </a:p>
          <a:p>
            <a:pPr marL="152400" indent="0" algn="just"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152400" indent="0" algn="just">
              <a:buNone/>
            </a:pPr>
            <a:endParaRPr lang="en-US" sz="1400" dirty="0">
              <a:solidFill>
                <a:schemeClr val="accent2"/>
              </a:solidFill>
            </a:endParaRPr>
          </a:p>
          <a:p>
            <a:pPr marL="152400" indent="0" algn="just">
              <a:buNone/>
            </a:pPr>
            <a:r>
              <a:rPr lang="en-US" sz="1800" b="1" dirty="0">
                <a:solidFill>
                  <a:schemeClr val="bg1"/>
                </a:solidFill>
              </a:rPr>
              <a:t>Technologies Used: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Programming Language: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Python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Libraries: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OpenCV for image processing, </a:t>
            </a:r>
            <a:r>
              <a:rPr lang="en-US" sz="1800" dirty="0" err="1">
                <a:solidFill>
                  <a:schemeClr val="accent2"/>
                </a:solidFill>
              </a:rPr>
              <a:t>Tkinter</a:t>
            </a:r>
            <a:r>
              <a:rPr lang="en-US" sz="1800" dirty="0">
                <a:solidFill>
                  <a:schemeClr val="accent2"/>
                </a:solidFill>
              </a:rPr>
              <a:t> for GUI development</a:t>
            </a:r>
          </a:p>
          <a:p>
            <a:pPr marL="4381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User Interface: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accent2"/>
                </a:solidFill>
              </a:rPr>
              <a:t>Tkinter</a:t>
            </a:r>
            <a:r>
              <a:rPr lang="en-US" sz="1800" dirty="0">
                <a:solidFill>
                  <a:schemeClr val="accent2"/>
                </a:solidFill>
              </a:rPr>
              <a:t> GUI for a seamless user experience</a:t>
            </a:r>
          </a:p>
          <a:p>
            <a:pPr marL="152400" indent="0" algn="just">
              <a:buNone/>
            </a:pP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8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3D18-27EB-4852-BAF7-9383F1D1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xo" panose="020B0604020202020204" charset="0"/>
              </a:rPr>
              <a:t>End Users:</a:t>
            </a:r>
            <a:br>
              <a:rPr lang="en-US" dirty="0">
                <a:latin typeface="Exo" panose="020B0604020202020204" charset="0"/>
              </a:rPr>
            </a:br>
            <a:endParaRPr lang="en-US" dirty="0">
              <a:latin typeface="Exo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083B9-24F5-4BBE-8D04-6F7E9494B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just">
              <a:buNone/>
            </a:pPr>
            <a:r>
              <a:rPr lang="en-US" sz="1400" b="1" dirty="0"/>
              <a:t>1. Enthusiasts of Steganography:</a:t>
            </a:r>
          </a:p>
          <a:p>
            <a:pPr marL="152400" indent="0" algn="just">
              <a:buNone/>
            </a:pPr>
            <a:r>
              <a:rPr lang="en-US" sz="1400" dirty="0">
                <a:solidFill>
                  <a:schemeClr val="accent2"/>
                </a:solidFill>
              </a:rPr>
              <a:t>Individuals interested in the art and science of concealing information within other data, such as hiding messages within images.</a:t>
            </a:r>
          </a:p>
          <a:p>
            <a:pPr marL="152400" indent="0" algn="just">
              <a:buNone/>
            </a:pPr>
            <a:r>
              <a:rPr lang="en-US" sz="1400" b="1" dirty="0"/>
              <a:t>2. Students Learning Cryptography Concepts:</a:t>
            </a:r>
          </a:p>
          <a:p>
            <a:pPr marL="152400" indent="0" algn="just">
              <a:buNone/>
            </a:pPr>
            <a:r>
              <a:rPr lang="en-US" sz="1400" dirty="0">
                <a:solidFill>
                  <a:schemeClr val="accent2"/>
                </a:solidFill>
              </a:rPr>
              <a:t>Students studying cryptography or related fields looking for a practical application to understand encryption and decryption processes.</a:t>
            </a:r>
          </a:p>
          <a:p>
            <a:pPr marL="152400" indent="0" algn="just">
              <a:buNone/>
            </a:pPr>
            <a:r>
              <a:rPr lang="en-US" sz="1400" b="1" dirty="0"/>
              <a:t>3. Privacy-Conscious Users:</a:t>
            </a:r>
          </a:p>
          <a:p>
            <a:pPr marL="152400" indent="0" algn="just">
              <a:buNone/>
            </a:pPr>
            <a:r>
              <a:rPr lang="en-US" sz="1400" dirty="0">
                <a:solidFill>
                  <a:schemeClr val="accent2"/>
                </a:solidFill>
              </a:rPr>
              <a:t>Users who prioritize data security and want a simple method to secure messages within visual content.</a:t>
            </a:r>
          </a:p>
          <a:p>
            <a:pPr marL="152400" indent="0" algn="just">
              <a:buNone/>
            </a:pPr>
            <a:r>
              <a:rPr lang="en-US" sz="1400" b="1" dirty="0"/>
              <a:t>4. Individuals Communicating Privately:</a:t>
            </a:r>
          </a:p>
          <a:p>
            <a:pPr marL="152400" indent="0" algn="just">
              <a:buNone/>
            </a:pPr>
            <a:r>
              <a:rPr lang="en-US" sz="1400" dirty="0">
                <a:solidFill>
                  <a:schemeClr val="accent2"/>
                </a:solidFill>
              </a:rPr>
              <a:t>Users seeking a basic means of private communication by hiding messages within seemingly innocuous images.</a:t>
            </a:r>
          </a:p>
          <a:p>
            <a:pPr marL="152400" indent="0" algn="just">
              <a:buNone/>
            </a:pPr>
            <a:r>
              <a:rPr lang="en-US" sz="1400" b="1" dirty="0"/>
              <a:t>5. Education and Awareness Programs:</a:t>
            </a:r>
          </a:p>
          <a:p>
            <a:pPr marL="152400" indent="0" algn="just">
              <a:buNone/>
            </a:pPr>
            <a:r>
              <a:rPr lang="en-US" sz="1400" dirty="0">
                <a:solidFill>
                  <a:schemeClr val="accent2"/>
                </a:solidFill>
              </a:rPr>
              <a:t>Educational institutions or organizations conducting workshops or awareness programs on cybersecurity and steganography.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6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0231-FCD6-4EB7-8B55-D3F26CB9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626080"/>
            <a:ext cx="7717800" cy="572700"/>
          </a:xfrm>
        </p:spPr>
        <p:txBody>
          <a:bodyPr/>
          <a:lstStyle/>
          <a:p>
            <a:r>
              <a:rPr lang="en-US" dirty="0">
                <a:latin typeface="PT Sans" panose="020B0604020202020204" charset="0"/>
              </a:rPr>
              <a:t>Solution and </a:t>
            </a:r>
            <a:r>
              <a:rPr lang="en-US" dirty="0">
                <a:solidFill>
                  <a:schemeClr val="accent2"/>
                </a:solidFill>
                <a:latin typeface="PT Sans" panose="020B0604020202020204" charset="0"/>
              </a:rPr>
              <a:t>Value Proposition:</a:t>
            </a:r>
            <a:br>
              <a:rPr lang="en-US" dirty="0">
                <a:latin typeface="PT Sans" panose="020B0604020202020204" charset="0"/>
              </a:rPr>
            </a:br>
            <a:endParaRPr lang="en-US" dirty="0">
              <a:latin typeface="PT Sans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52F4-8064-485F-8AD1-21427871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994660"/>
            <a:ext cx="7717800" cy="3416400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1300" dirty="0"/>
              <a:t>This application provides a straightforward GUI for encrypting a user-provided message within an image using a passcode. It also offers the ability to decrypt the message from the image using the same passcode. The encryption process involves mapping characters to pixel values, and decryption reverses this process.</a:t>
            </a:r>
          </a:p>
          <a:p>
            <a:pPr marL="152400" indent="0" algn="just">
              <a:buNone/>
            </a:pPr>
            <a:endParaRPr lang="en-US" sz="13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/>
              <a:t>User-Friendly Encryption/Decryption:</a:t>
            </a:r>
            <a:endParaRPr lang="en-US" sz="1300" dirty="0"/>
          </a:p>
          <a:p>
            <a:pPr marL="609600" lvl="1" indent="0" algn="just">
              <a:buNone/>
            </a:pPr>
            <a:r>
              <a:rPr lang="en-US" sz="1300" dirty="0">
                <a:solidFill>
                  <a:schemeClr val="accent2"/>
                </a:solidFill>
              </a:rPr>
              <a:t>The GUI simplifies the process of encrypting and decrypting messages within images, making it accessible for users without a programming background.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/>
              <a:t>Basic Steganography:</a:t>
            </a:r>
            <a:endParaRPr lang="en-US" sz="1300" dirty="0"/>
          </a:p>
          <a:p>
            <a:pPr marL="609600" lvl="1" indent="0" algn="just">
              <a:buNone/>
            </a:pPr>
            <a:r>
              <a:rPr lang="en-US" sz="1300" dirty="0">
                <a:solidFill>
                  <a:schemeClr val="accent2"/>
                </a:solidFill>
              </a:rPr>
              <a:t>The application provides a basic form of steganography by hiding messages within the RGB values of image pixels</a:t>
            </a:r>
            <a:r>
              <a:rPr lang="en-US" sz="13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/>
              <a:t>Passcode Protection:</a:t>
            </a:r>
            <a:endParaRPr lang="en-US" sz="1300" dirty="0"/>
          </a:p>
          <a:p>
            <a:pPr marL="609600" lvl="1" indent="0" algn="just">
              <a:buNone/>
            </a:pPr>
            <a:r>
              <a:rPr lang="en-US" sz="1300" dirty="0">
                <a:solidFill>
                  <a:schemeClr val="accent2"/>
                </a:solidFill>
              </a:rPr>
              <a:t>The use of a passcode adds a layer of security to the encryption and decryption processes, ensuring that unauthorized users cannot access the hidden message</a:t>
            </a:r>
            <a:r>
              <a:rPr lang="en-US" sz="13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300" b="1" dirty="0"/>
              <a:t>Visual Representation:</a:t>
            </a:r>
            <a:endParaRPr lang="en-US" sz="1300" dirty="0"/>
          </a:p>
          <a:p>
            <a:pPr marL="609600" lvl="1" indent="0" algn="just">
              <a:buNone/>
            </a:pPr>
            <a:r>
              <a:rPr lang="en-US" sz="1300" dirty="0">
                <a:solidFill>
                  <a:schemeClr val="accent2"/>
                </a:solidFill>
              </a:rPr>
              <a:t>The application allows users to visualize the encrypted image, enhancing the understanding of how the message is embedded within the image.</a:t>
            </a:r>
          </a:p>
        </p:txBody>
      </p:sp>
    </p:spTree>
    <p:extLst>
      <p:ext uri="{BB962C8B-B14F-4D97-AF65-F5344CB8AC3E}">
        <p14:creationId xmlns:p14="http://schemas.microsoft.com/office/powerpoint/2010/main" val="21652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E8C9-A7D3-45CE-B02E-A979859A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xo" panose="020B0604020202020204" charset="0"/>
              </a:rPr>
              <a:t>Customization and 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Modeling</a:t>
            </a:r>
            <a:r>
              <a:rPr lang="en-US" dirty="0">
                <a:latin typeface="Exo" panose="020B0604020202020204" charset="0"/>
              </a:rPr>
              <a:t>:</a:t>
            </a:r>
            <a:br>
              <a:rPr lang="en-US" dirty="0">
                <a:latin typeface="Exo" panose="020B0604020202020204" charset="0"/>
              </a:rPr>
            </a:br>
            <a:endParaRPr lang="en-US" dirty="0">
              <a:latin typeface="Exo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2F15-67E3-4774-9017-AD43CD223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just">
              <a:buNone/>
            </a:pPr>
            <a:r>
              <a:rPr lang="en-US" sz="1400" b="1" dirty="0"/>
              <a:t>Code Customization:</a:t>
            </a:r>
          </a:p>
          <a:p>
            <a:pPr marL="152400" indent="0" algn="just">
              <a:buNone/>
            </a:pPr>
            <a:endParaRPr lang="en-US" sz="1400" b="1" dirty="0"/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b="1" dirty="0"/>
              <a:t>GUI Integration:</a:t>
            </a:r>
            <a:endParaRPr lang="en-US" dirty="0"/>
          </a:p>
          <a:p>
            <a:pPr marL="609600" lvl="1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Transformed the original command-line-based script into a GUI-based application using </a:t>
            </a:r>
            <a:r>
              <a:rPr lang="en-US" dirty="0" err="1">
                <a:solidFill>
                  <a:schemeClr val="accent2"/>
                </a:solidFill>
              </a:rPr>
              <a:t>Tkinter</a:t>
            </a:r>
            <a:r>
              <a:rPr lang="en-US" dirty="0">
                <a:solidFill>
                  <a:schemeClr val="accent2"/>
                </a:solidFill>
              </a:rPr>
              <a:t>, enhancing user interaction.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b="1" dirty="0"/>
              <a:t>Separation of Encryption and Decryption:</a:t>
            </a:r>
            <a:endParaRPr lang="en-US" dirty="0"/>
          </a:p>
          <a:p>
            <a:pPr marL="609600" lvl="1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Separated the encryption and decryption processes into distinct frames in the GUI, allowing users to choose an image for decryption separately.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b="1" dirty="0"/>
              <a:t>Improved User Prompts:</a:t>
            </a:r>
            <a:endParaRPr lang="en-US" dirty="0"/>
          </a:p>
          <a:p>
            <a:pPr marL="609600" lvl="1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Enhanced user prompts and labels in the GUI for a more user-friendly experience.</a:t>
            </a:r>
          </a:p>
          <a:p>
            <a:pPr marL="323850" indent="-171450" algn="just">
              <a:buFont typeface="Arial" panose="020B0604020202020204" pitchFamily="34" charset="0"/>
              <a:buChar char="•"/>
            </a:pPr>
            <a:r>
              <a:rPr lang="en-US" b="1" dirty="0"/>
              <a:t>Error Handling:</a:t>
            </a:r>
            <a:endParaRPr lang="en-US" dirty="0"/>
          </a:p>
          <a:p>
            <a:pPr marL="609600" lvl="1" indent="0" algn="just">
              <a:buNone/>
            </a:pPr>
            <a:r>
              <a:rPr lang="en-US" dirty="0">
                <a:solidFill>
                  <a:schemeClr val="accent2"/>
                </a:solidFill>
              </a:rPr>
              <a:t>Implemented error handling by ensuring that the passcode provided during decryption matches the one used during encryption.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1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7A61-E168-42FF-85E8-51613749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100" y="350874"/>
            <a:ext cx="7717800" cy="4061840"/>
          </a:xfrm>
        </p:spPr>
        <p:txBody>
          <a:bodyPr/>
          <a:lstStyle/>
          <a:p>
            <a:pPr marL="152400" indent="0">
              <a:buNone/>
            </a:pPr>
            <a:r>
              <a:rPr lang="en-US" sz="1400" b="1" dirty="0"/>
              <a:t>Modeling:</a:t>
            </a:r>
          </a:p>
          <a:p>
            <a:pPr marL="15240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Object-Oriented Approach:</a:t>
            </a:r>
            <a:endParaRPr lang="en-US" sz="1300" dirty="0"/>
          </a:p>
          <a:p>
            <a:pPr marL="609600" lvl="1" indent="0">
              <a:buNone/>
            </a:pPr>
            <a:r>
              <a:rPr lang="en-US" sz="1300" dirty="0">
                <a:solidFill>
                  <a:schemeClr val="accent2"/>
                </a:solidFill>
              </a:rPr>
              <a:t>Utilized a simple object-oriented approach by encapsulating global variables and functions within the script, enhancing code structure and readability.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Modular Functions:</a:t>
            </a:r>
            <a:endParaRPr lang="en-US" sz="1300" dirty="0"/>
          </a:p>
          <a:p>
            <a:pPr marL="609600" lvl="1" indent="0">
              <a:buNone/>
            </a:pPr>
            <a:r>
              <a:rPr lang="en-US" sz="1300" dirty="0">
                <a:solidFill>
                  <a:schemeClr val="accent2"/>
                </a:solidFill>
              </a:rPr>
              <a:t>Designed modular functions for encryption and decryption, promoting code reusability and maintainability.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Global Variables:</a:t>
            </a:r>
            <a:endParaRPr lang="en-US" sz="1300" dirty="0"/>
          </a:p>
          <a:p>
            <a:pPr marL="609600" lvl="1" indent="0">
              <a:buNone/>
            </a:pPr>
            <a:r>
              <a:rPr lang="en-US" sz="1300" dirty="0">
                <a:solidFill>
                  <a:schemeClr val="accent2"/>
                </a:solidFill>
              </a:rPr>
              <a:t>Used global variables to manage the image, message, password, and decrypted message across different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Lambda Functions:</a:t>
            </a:r>
            <a:endParaRPr lang="en-US" sz="1300" dirty="0"/>
          </a:p>
          <a:p>
            <a:pPr marL="609600" lvl="1" indent="0">
              <a:buNone/>
            </a:pPr>
            <a:r>
              <a:rPr lang="en-US" sz="1300" dirty="0">
                <a:solidFill>
                  <a:schemeClr val="accent2"/>
                </a:solidFill>
              </a:rPr>
              <a:t>Employed lambda functions in GUI button commands for concise and efficient event handling.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By customizing the code, the application now serves as an entry-level tool for users interested in exploring basic image-based steganography with a user-friendly interface. The separation of encryption and decryption processes provides flexibility for users to work with different images during decryption.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074A-576A-4031-99AA-1D9B2FBFE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58" y="369278"/>
            <a:ext cx="2944500" cy="300572"/>
          </a:xfrm>
        </p:spPr>
        <p:txBody>
          <a:bodyPr/>
          <a:lstStyle/>
          <a:p>
            <a:r>
              <a:rPr lang="en-US" sz="1800" dirty="0"/>
              <a:t>Screenshots of </a:t>
            </a:r>
            <a:r>
              <a:rPr lang="en-US" sz="1800" dirty="0">
                <a:solidFill>
                  <a:schemeClr val="accent2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84764-7FA3-4509-85D3-6C9ED94E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721752"/>
            <a:ext cx="5800984" cy="3212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64BA25-B22A-49F5-8429-0A5775977394}"/>
              </a:ext>
            </a:extLst>
          </p:cNvPr>
          <p:cNvSpPr txBox="1"/>
          <p:nvPr/>
        </p:nvSpPr>
        <p:spPr>
          <a:xfrm>
            <a:off x="2328530" y="3985949"/>
            <a:ext cx="3157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PT Sans" panose="020B0604020202020204" charset="0"/>
              </a:rPr>
              <a:t>Initial GUI to enter message and password</a:t>
            </a:r>
          </a:p>
        </p:txBody>
      </p:sp>
    </p:spTree>
    <p:extLst>
      <p:ext uri="{BB962C8B-B14F-4D97-AF65-F5344CB8AC3E}">
        <p14:creationId xmlns:p14="http://schemas.microsoft.com/office/powerpoint/2010/main" val="147398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1894C-B037-4613-B2D5-E350F1F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6" y="360179"/>
            <a:ext cx="3951877" cy="1988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AA805-BE7E-4135-BF3E-A3FE83AE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00" y="2473104"/>
            <a:ext cx="3951878" cy="2222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1C48A-5A9F-4D21-BAA5-4F7D15B21687}"/>
              </a:ext>
            </a:extLst>
          </p:cNvPr>
          <p:cNvSpPr txBox="1"/>
          <p:nvPr/>
        </p:nvSpPr>
        <p:spPr>
          <a:xfrm>
            <a:off x="5166325" y="1092713"/>
            <a:ext cx="98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PT Sans" panose="020B0604020202020204" charset="0"/>
              </a:rPr>
              <a:t>Selecting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the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F776-94EB-422F-8C3D-0C677A4CDE7D}"/>
              </a:ext>
            </a:extLst>
          </p:cNvPr>
          <p:cNvSpPr txBox="1"/>
          <p:nvPr/>
        </p:nvSpPr>
        <p:spPr>
          <a:xfrm>
            <a:off x="2394187" y="3215080"/>
            <a:ext cx="1034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PT Sans" panose="020B0604020202020204" charset="0"/>
              </a:rPr>
              <a:t>Encrypted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image displayed</a:t>
            </a:r>
          </a:p>
        </p:txBody>
      </p:sp>
    </p:spTree>
    <p:extLst>
      <p:ext uri="{BB962C8B-B14F-4D97-AF65-F5344CB8AC3E}">
        <p14:creationId xmlns:p14="http://schemas.microsoft.com/office/powerpoint/2010/main" val="288012589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751</Words>
  <Application>Microsoft Office PowerPoint</Application>
  <PresentationFormat>On-screen Show (16:9)</PresentationFormat>
  <Paragraphs>80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Exo</vt:lpstr>
      <vt:lpstr>Arial</vt:lpstr>
      <vt:lpstr>Roboto Condensed Light</vt:lpstr>
      <vt:lpstr>PT Sans</vt:lpstr>
      <vt:lpstr>Data Center Business Plan by Slidesgo</vt:lpstr>
      <vt:lpstr>Nitin Mahabaleshwar Hegde 1js20is063@jssateb.ac.in J.S.S Academy of Technical Education CYBERSECURITY- 13thOct-17thNov</vt:lpstr>
      <vt:lpstr>Project Title:  Image-Based Text Encryption and Decryption System</vt:lpstr>
      <vt:lpstr>Project Overview:</vt:lpstr>
      <vt:lpstr>End Users: </vt:lpstr>
      <vt:lpstr>Solution and Value Proposition: </vt:lpstr>
      <vt:lpstr>Customization and Modeling: </vt:lpstr>
      <vt:lpstr>PowerPoint Presentation</vt:lpstr>
      <vt:lpstr>Screenshots of Results</vt:lpstr>
      <vt:lpstr>PowerPoint Presentation</vt:lpstr>
      <vt:lpstr>PowerPoint Presentation</vt:lpstr>
      <vt:lpstr>Links &amp; 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Nitin Mahabaleshwar Hegde 1js20is063@jssateb.ac.in J.S.S Academy of Technical Education CYBERSECURITY- 13thOct-17thNov</dc:title>
  <cp:lastModifiedBy>Nitin Hegde</cp:lastModifiedBy>
  <cp:revision>12</cp:revision>
  <dcterms:modified xsi:type="dcterms:W3CDTF">2023-11-23T06:53:16Z</dcterms:modified>
</cp:coreProperties>
</file>