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65" r:id="rId2"/>
    <p:sldId id="256" r:id="rId3"/>
    <p:sldId id="261" r:id="rId4"/>
    <p:sldId id="258" r:id="rId5"/>
    <p:sldId id="259" r:id="rId6"/>
    <p:sldId id="262" r:id="rId7"/>
    <p:sldId id="260" r:id="rId8"/>
    <p:sldId id="263" r:id="rId9"/>
    <p:sldId id="267" r:id="rId10"/>
    <p:sldId id="264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68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8E4B48-F430-4C1C-9444-CEB0B19F3C79}">
          <p14:sldIdLst>
            <p14:sldId id="265"/>
            <p14:sldId id="256"/>
            <p14:sldId id="261"/>
            <p14:sldId id="258"/>
            <p14:sldId id="259"/>
            <p14:sldId id="262"/>
            <p14:sldId id="260"/>
            <p14:sldId id="263"/>
            <p14:sldId id="267"/>
            <p14:sldId id="264"/>
            <p14:sldId id="26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  <p14:sldId id="282"/>
            <p14:sldId id="268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E763668-FB0F-4EB5-9FA1-20FB3FFDE9C9}" type="datetimeFigureOut">
              <a:rPr lang="en-US" altLang="en-US"/>
              <a:pPr/>
              <a:t>5/13/2015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DA1F77D-9F12-4A4E-B3AA-0E4A4EED9F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6599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1A6BC2D-C56A-47B9-85A7-0CFC2C8ECDDB}" type="datetimeFigureOut">
              <a:rPr lang="en-US" altLang="en-US"/>
              <a:pPr/>
              <a:t>5/13/2015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239503C-4D04-4D7B-9DD1-A2E9F8A595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2265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791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2311C27-D62F-4871-B958-13CDF440D020}" type="datetime4">
              <a:rPr lang="en-US" altLang="en-US"/>
              <a:pPr/>
              <a:t>May 13, 2015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2D3029-2355-4BE8-A9BB-0A3B93E15E2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714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27B1E49-94A4-4BB8-9ADD-3B263A102337}" type="datetime4">
              <a:rPr lang="en-US" altLang="en-US"/>
              <a:pPr/>
              <a:t>May 13, 2015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A3468CC-A596-4439-842C-4D83F83E983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049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3D2E1B2-63BE-4F17-B724-4D6A3AB2C0BD}" type="datetime4">
              <a:rPr lang="en-US" altLang="en-US"/>
              <a:pPr/>
              <a:t>May 13, 2015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E650A1D0-4CE2-4302-BA8A-FAC1918315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738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A657535-3ED0-499C-9808-12DFD5E3D905}" type="datetime4">
              <a:rPr lang="en-US" altLang="en-US"/>
              <a:pPr/>
              <a:t>May 13, 2015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986E1-3C08-4EAB-8563-28BF9451D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103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74F8D7E-F86E-4ACC-A07C-116FC4012996}" type="datetime4">
              <a:rPr lang="en-US" altLang="en-US"/>
              <a:pPr/>
              <a:t>May 13, 2015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A320DE-533C-4172-BF52-23E546AA5B1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4991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4F5264D-F195-4A86-882E-E139D7E454FA}" type="datetime4">
              <a:rPr lang="en-US" altLang="en-US"/>
              <a:pPr/>
              <a:t>May 13, 2015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6E55F-3C92-4A72-ACA6-B7555C64839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1695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84D6A4-33DC-455E-9AD4-4454301F282A}" type="datetime4">
              <a:rPr lang="en-US" altLang="en-US"/>
              <a:pPr/>
              <a:t>May 13, 2015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839436-5DBF-4D61-9F0D-C39884ED137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3521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41C1516-E0BE-480F-BEB6-B1439CB1584F}" type="datetime4">
              <a:rPr lang="en-US" altLang="en-US"/>
              <a:pPr/>
              <a:t>May 13, 2015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86F1A-91A4-4E0C-A649-FEB8F68E2D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69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7D1881-C55C-4C68-800B-4F2C6D100F41}" type="datetime4">
              <a:rPr lang="en-US" altLang="en-US"/>
              <a:pPr/>
              <a:t>May 13, 2015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477D69-1221-4636-A4A4-B75382CBA5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260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0860A00-67CE-498D-883E-94F074A7E4F6}" type="datetime4">
              <a:rPr lang="en-US" altLang="en-US"/>
              <a:pPr/>
              <a:t>May 13, 2015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A4CCC5-740E-44C1-B15B-351266E1B7F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724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FDC2A6B-FBBF-4EFA-BAEA-8A279A74B2C8}" type="datetime4">
              <a:rPr lang="en-US" altLang="en-US"/>
              <a:pPr/>
              <a:t>May 13, 2015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D38299AE-93DE-42DA-A27E-A917044C4F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823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F99B030-91F5-4F8F-862D-D91BE7C45545}" type="datetime4">
              <a:rPr lang="en-US" altLang="en-US"/>
              <a:pPr/>
              <a:t>May 13, 2015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EEC18-BAED-480F-A080-AB65BFAFAC2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087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759DD2-7DEF-4890-B63C-2AC80C4FAFFA}" type="datetime4">
              <a:rPr lang="en-US" altLang="en-US"/>
              <a:pPr/>
              <a:t>May 13, 2015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90A912-4A83-42D4-A196-27E2003963F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59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4C0FFF-9C04-4AF0-AE38-7A212D765BAB}" type="datetime4">
              <a:rPr lang="en-US" altLang="en-US"/>
              <a:pPr/>
              <a:t>May 13, 2015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03D01C-9C3B-459E-8166-06204CF89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945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88E103-769E-410D-88BF-3B6B04AFD2D6}" type="datetime4">
              <a:rPr lang="en-US" altLang="en-US"/>
              <a:pPr/>
              <a:t>May 13, 2015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4A0C42-8BA6-489E-8C62-321D040A87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14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4C04425-19DC-4A51-8EED-EF9A709B6972}" type="datetime4">
              <a:rPr lang="en-US" altLang="en-US"/>
              <a:pPr/>
              <a:t>May 13, 2015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33C806-DA6E-4AAB-8B0A-D1320D10E0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245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DF7F28D6-793C-4C27-A5DE-67D38B8D2AE5}" type="datetime4">
              <a:rPr lang="en-US" altLang="en-US"/>
              <a:pPr/>
              <a:t>May 13, 2015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BE6C7E5F-CD44-438E-AD92-C676A277EC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CS569 Paper Presentation </a:t>
            </a:r>
            <a:br>
              <a:rPr lang="en-US" dirty="0" smtClean="0"/>
            </a:br>
            <a:r>
              <a:rPr lang="en-US" dirty="0" smtClean="0"/>
              <a:t>May 14, 2015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By Gokul </a:t>
            </a:r>
            <a:r>
              <a:rPr lang="en-US" sz="5400" dirty="0" err="1" smtClean="0">
                <a:solidFill>
                  <a:schemeClr val="accent6">
                    <a:lumMod val="75000"/>
                  </a:schemeClr>
                </a:solidFill>
              </a:rPr>
              <a:t>Caushik</a:t>
            </a:r>
            <a:endParaRPr 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471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Error Explanation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paper proposes an extension to the previous error explanation method to handle abstract executions of programs</a:t>
            </a:r>
          </a:p>
          <a:p>
            <a:r>
              <a:rPr lang="en-US" dirty="0" smtClean="0"/>
              <a:t>This can be used by predicate abstraction and CEGAR based model checkers </a:t>
            </a:r>
          </a:p>
          <a:p>
            <a:r>
              <a:rPr lang="en-US" dirty="0" smtClean="0"/>
              <a:t>Three major changes from previous explanation method:</a:t>
            </a:r>
          </a:p>
          <a:p>
            <a:pPr marL="742950" lvl="1" indent="-514350">
              <a:buFont typeface="+mj-lt"/>
              <a:buAutoNum type="romanLcPeriod"/>
            </a:pPr>
            <a:r>
              <a:rPr lang="en-US" dirty="0" smtClean="0"/>
              <a:t>In Step 2, calculate S by unwinding the transition relation of </a:t>
            </a:r>
            <a:r>
              <a:rPr lang="en-US" b="1" dirty="0" smtClean="0"/>
              <a:t>abstract program A(P) </a:t>
            </a:r>
            <a:r>
              <a:rPr lang="en-US" dirty="0" smtClean="0"/>
              <a:t>instead of P.</a:t>
            </a:r>
          </a:p>
          <a:p>
            <a:pPr marL="742950" lvl="1" indent="-514350">
              <a:buFont typeface="+mj-lt"/>
              <a:buAutoNum type="romanLcPeriod"/>
            </a:pPr>
            <a:r>
              <a:rPr lang="en-US" dirty="0" smtClean="0"/>
              <a:t>In Step 4 the solution to the optimization problem when applied to abstract executions could be </a:t>
            </a:r>
            <a:r>
              <a:rPr lang="en-US" b="1" dirty="0" smtClean="0"/>
              <a:t>spurious</a:t>
            </a:r>
            <a:r>
              <a:rPr lang="en-US" dirty="0" smtClean="0"/>
              <a:t>, so have to check that case</a:t>
            </a:r>
          </a:p>
          <a:p>
            <a:pPr marL="685800" lvl="1" indent="-457200">
              <a:buFont typeface="+mj-lt"/>
              <a:buAutoNum type="romanLcPeriod"/>
            </a:pPr>
            <a:r>
              <a:rPr lang="en-US" dirty="0" smtClean="0"/>
              <a:t>In Step 5 the differences are presented as </a:t>
            </a:r>
            <a:r>
              <a:rPr lang="en-US" b="1" dirty="0" smtClean="0"/>
              <a:t>control flow and predicate values</a:t>
            </a:r>
            <a:r>
              <a:rPr lang="en-US" dirty="0" smtClean="0"/>
              <a:t> instead of concrete variable values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881-C55C-4C68-800B-4F2C6D100F41}" type="datetime4">
              <a:rPr lang="en-US" altLang="en-US" smtClean="0"/>
              <a:pPr/>
              <a:t>May 13,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77D69-1221-4636-A4A4-B75382CBA5A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64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406"/>
            <a:ext cx="8229600" cy="1119052"/>
          </a:xfrm>
        </p:spPr>
        <p:txBody>
          <a:bodyPr/>
          <a:lstStyle/>
          <a:p>
            <a:r>
              <a:rPr lang="en-US" dirty="0" smtClean="0"/>
              <a:t>Abstract Error Explanation Method Breakdown</a:t>
            </a:r>
            <a:br>
              <a:rPr lang="en-US" dirty="0" smtClean="0"/>
            </a:br>
            <a:r>
              <a:rPr lang="en-US" dirty="0" smtClean="0"/>
              <a:t>Step 1: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Generate </a:t>
            </a:r>
            <a:r>
              <a:rPr lang="en-US" dirty="0" smtClean="0"/>
              <a:t>Counterexample C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329"/>
            <a:ext cx="8229600" cy="3024050"/>
          </a:xfrm>
        </p:spPr>
        <p:txBody>
          <a:bodyPr/>
          <a:lstStyle/>
          <a:p>
            <a:r>
              <a:rPr lang="en-US" dirty="0" smtClean="0"/>
              <a:t>Run the input program P </a:t>
            </a:r>
            <a:r>
              <a:rPr lang="en-US" dirty="0" smtClean="0"/>
              <a:t>on the SEGAR model checker (the paper used MAGIC)</a:t>
            </a:r>
          </a:p>
          <a:p>
            <a:endParaRPr lang="en-US" dirty="0" smtClean="0"/>
          </a:p>
          <a:p>
            <a:r>
              <a:rPr lang="en-US" dirty="0" smtClean="0"/>
              <a:t>This will generate abstract Boolean program A(P</a:t>
            </a:r>
            <a:r>
              <a:rPr lang="en-US" dirty="0" smtClean="0"/>
              <a:t>), and the model checker will verify it to see if it meets the spec</a:t>
            </a:r>
          </a:p>
          <a:p>
            <a:endParaRPr lang="en-US" dirty="0" smtClean="0"/>
          </a:p>
          <a:p>
            <a:r>
              <a:rPr lang="en-US" dirty="0" smtClean="0"/>
              <a:t>If not then it will generate a counterexample 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881-C55C-4C68-800B-4F2C6D100F41}" type="datetime4">
              <a:rPr lang="en-US" altLang="en-US" smtClean="0"/>
              <a:pPr/>
              <a:t>May 13,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77D69-1221-4636-A4A4-B75382CBA5A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915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702527"/>
          </a:xfrm>
        </p:spPr>
        <p:txBody>
          <a:bodyPr/>
          <a:lstStyle/>
          <a:p>
            <a:r>
              <a:rPr lang="en-US" dirty="0" smtClean="0"/>
              <a:t>Abstract Error Explanation Method Breakdown</a:t>
            </a:r>
            <a:br>
              <a:rPr lang="en-US" dirty="0" smtClean="0"/>
            </a:br>
            <a:r>
              <a:rPr lang="en-US" dirty="0" smtClean="0"/>
              <a:t>Step 2a: </a:t>
            </a:r>
            <a:br>
              <a:rPr lang="en-US" dirty="0" smtClean="0"/>
            </a:br>
            <a:r>
              <a:rPr lang="en-US" dirty="0" smtClean="0"/>
              <a:t>Unwind transition relation of A(P) to finite bound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2937"/>
            <a:ext cx="8229600" cy="3442063"/>
          </a:xfrm>
        </p:spPr>
        <p:txBody>
          <a:bodyPr/>
          <a:lstStyle/>
          <a:p>
            <a:r>
              <a:rPr lang="en-US" dirty="0" smtClean="0"/>
              <a:t>Choose unwinding depth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Represents number of </a:t>
            </a:r>
            <a:r>
              <a:rPr lang="en-US" b="1" dirty="0" smtClean="0"/>
              <a:t>steps</a:t>
            </a:r>
            <a:r>
              <a:rPr lang="en-US" dirty="0" smtClean="0"/>
              <a:t> to unwind (NOTE: not the same as unwinding </a:t>
            </a:r>
            <a:r>
              <a:rPr lang="en-US" b="1" dirty="0" smtClean="0"/>
              <a:t>loop</a:t>
            </a:r>
            <a:r>
              <a:rPr lang="en-US" dirty="0" smtClean="0"/>
              <a:t> iterations as in CBMC)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Choose depth = # steps in C + </a:t>
            </a:r>
            <a:r>
              <a:rPr lang="el-GR" dirty="0" smtClean="0"/>
              <a:t>α</a:t>
            </a:r>
            <a:r>
              <a:rPr lang="en-US" dirty="0" smtClean="0"/>
              <a:t>, where </a:t>
            </a:r>
            <a:r>
              <a:rPr lang="el-GR" dirty="0" smtClean="0"/>
              <a:t>α</a:t>
            </a:r>
            <a:r>
              <a:rPr lang="en-US" dirty="0" smtClean="0"/>
              <a:t> is a small constant factor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This tends to work well in practice for most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881-C55C-4C68-800B-4F2C6D100F41}" type="datetime4">
              <a:rPr lang="en-US" altLang="en-US" smtClean="0"/>
              <a:pPr/>
              <a:t>May 13,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77D69-1221-4636-A4A4-B75382CBA5AA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343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380309"/>
          </a:xfrm>
        </p:spPr>
        <p:txBody>
          <a:bodyPr/>
          <a:lstStyle/>
          <a:p>
            <a:r>
              <a:rPr lang="en-US" dirty="0"/>
              <a:t>Abstract Error Explanation Method Breakdown</a:t>
            </a:r>
            <a:br>
              <a:rPr lang="en-US" dirty="0"/>
            </a:br>
            <a:r>
              <a:rPr lang="en-US" dirty="0"/>
              <a:t>Step </a:t>
            </a:r>
            <a:r>
              <a:rPr lang="en-US" dirty="0" smtClean="0"/>
              <a:t>2b: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Produce propositional formula 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9436"/>
            <a:ext cx="8229600" cy="3980814"/>
          </a:xfrm>
        </p:spPr>
        <p:txBody>
          <a:bodyPr/>
          <a:lstStyle/>
          <a:p>
            <a:r>
              <a:rPr lang="en-US" dirty="0" smtClean="0"/>
              <a:t>The output of S is dependent on how executions are represented in the model checker</a:t>
            </a:r>
          </a:p>
          <a:p>
            <a:pPr lvl="1"/>
            <a:r>
              <a:rPr lang="en-US" dirty="0" smtClean="0"/>
              <a:t>For example CBMC uses </a:t>
            </a:r>
            <a:r>
              <a:rPr lang="en-US" b="1" dirty="0" smtClean="0"/>
              <a:t>static single assignment </a:t>
            </a:r>
            <a:r>
              <a:rPr lang="en-US" dirty="0" smtClean="0"/>
              <a:t>(SSA) to encode executions</a:t>
            </a:r>
          </a:p>
          <a:p>
            <a:pPr lvl="1"/>
            <a:r>
              <a:rPr lang="en-US" dirty="0" smtClean="0"/>
              <a:t>MAGIC represents an execution by the ordered sequence of </a:t>
            </a:r>
            <a:r>
              <a:rPr lang="en-US" b="1" dirty="0" smtClean="0"/>
              <a:t>state-action pairs</a:t>
            </a:r>
            <a:r>
              <a:rPr lang="en-US" dirty="0" smtClean="0"/>
              <a:t> (each state-action pair is a step)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Each state consists of a control location and a predicate valuation</a:t>
            </a:r>
          </a:p>
          <a:p>
            <a:pPr lvl="1"/>
            <a:endParaRPr lang="en-US" dirty="0"/>
          </a:p>
          <a:p>
            <a:r>
              <a:rPr lang="en-US" dirty="0" smtClean="0"/>
              <a:t>In CBMC the output of S is a set of assignments, in MAGIC it will be a set of [state-action] transitions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881-C55C-4C68-800B-4F2C6D100F41}" type="datetime4">
              <a:rPr lang="en-US" altLang="en-US" smtClean="0"/>
              <a:pPr/>
              <a:t>May 13,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77D69-1221-4636-A4A4-B75382CBA5A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681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405"/>
            <a:ext cx="8229600" cy="1432561"/>
          </a:xfrm>
        </p:spPr>
        <p:txBody>
          <a:bodyPr/>
          <a:lstStyle/>
          <a:p>
            <a:r>
              <a:rPr lang="en-US" dirty="0"/>
              <a:t>Abstract Error Explanation Method Breakdown</a:t>
            </a:r>
            <a:br>
              <a:rPr lang="en-US" dirty="0"/>
            </a:br>
            <a:r>
              <a:rPr lang="en-US" dirty="0" smtClean="0"/>
              <a:t>Prelim to Step 3: </a:t>
            </a:r>
            <a:br>
              <a:rPr lang="en-US" dirty="0" smtClean="0"/>
            </a:br>
            <a:r>
              <a:rPr lang="en-US" dirty="0" smtClean="0"/>
              <a:t>Alignment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940"/>
            <a:ext cx="8229600" cy="3572419"/>
          </a:xfrm>
        </p:spPr>
        <p:txBody>
          <a:bodyPr/>
          <a:lstStyle/>
          <a:p>
            <a:r>
              <a:rPr lang="en-US" dirty="0" smtClean="0"/>
              <a:t>Determine an alignment, which maps steps from one execution </a:t>
            </a:r>
            <a:r>
              <a:rPr lang="en-US" i="1" dirty="0" smtClean="0"/>
              <a:t>a</a:t>
            </a:r>
            <a:r>
              <a:rPr lang="en-US" dirty="0" smtClean="0"/>
              <a:t> to another execution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This is to account for the issue that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may have different lengths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Makes it easier to reason about distance metrics between two executions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Alignment is defined as a relation between elements 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Returns 1 if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element of </a:t>
            </a:r>
            <a:r>
              <a:rPr lang="en-US" i="1" dirty="0" smtClean="0"/>
              <a:t>a</a:t>
            </a:r>
            <a:r>
              <a:rPr lang="en-US" dirty="0" smtClean="0"/>
              <a:t> aligns with the </a:t>
            </a:r>
            <a:r>
              <a:rPr lang="en-US" i="1" dirty="0" err="1"/>
              <a:t>j</a:t>
            </a:r>
            <a:r>
              <a:rPr lang="en-US" dirty="0" err="1" smtClean="0"/>
              <a:t>th</a:t>
            </a:r>
            <a:r>
              <a:rPr lang="en-US" dirty="0" smtClean="0"/>
              <a:t> element of </a:t>
            </a:r>
            <a:r>
              <a:rPr lang="en-US" i="1" dirty="0" smtClean="0"/>
              <a:t>b</a:t>
            </a:r>
            <a:r>
              <a:rPr lang="en-US" dirty="0" smtClean="0"/>
              <a:t>, returns 0 if the two steps are not aligned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Some steps may not be aligned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881-C55C-4C68-800B-4F2C6D100F41}" type="datetime4">
              <a:rPr lang="en-US" altLang="en-US" smtClean="0"/>
              <a:pPr/>
              <a:t>May 13,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77D69-1221-4636-A4A4-B75382CBA5A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938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28940"/>
          </a:xfrm>
        </p:spPr>
        <p:txBody>
          <a:bodyPr/>
          <a:lstStyle/>
          <a:p>
            <a:r>
              <a:rPr lang="en-US" dirty="0"/>
              <a:t>Abstract Error Explanation Method Breakdown</a:t>
            </a:r>
            <a:br>
              <a:rPr lang="en-US" dirty="0"/>
            </a:br>
            <a:r>
              <a:rPr lang="en-US" dirty="0" smtClean="0"/>
              <a:t>Prelim to Step 3: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Alignment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881-C55C-4C68-800B-4F2C6D100F41}" type="datetime4">
              <a:rPr lang="en-US" altLang="en-US" smtClean="0"/>
              <a:pPr/>
              <a:t>May 13,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77D69-1221-4636-A4A4-B75382CBA5AA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8641"/>
            <a:ext cx="4668456" cy="2077868"/>
          </a:xfrm>
        </p:spPr>
      </p:pic>
      <p:sp>
        <p:nvSpPr>
          <p:cNvPr id="11" name="TextBox 10"/>
          <p:cNvSpPr txBox="1"/>
          <p:nvPr/>
        </p:nvSpPr>
        <p:spPr>
          <a:xfrm>
            <a:off x="457200" y="4326255"/>
            <a:ext cx="70757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Rules of alignment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Steps can only be aligned if they have matching control </a:t>
            </a:r>
            <a:r>
              <a:rPr lang="en-US" sz="1600" dirty="0" smtClean="0">
                <a:latin typeface="Calibri" panose="020F0502020204030204" pitchFamily="34" charset="0"/>
              </a:rPr>
              <a:t>locations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</a:rPr>
              <a:t>Each step </a:t>
            </a:r>
            <a:r>
              <a:rPr lang="en-US" sz="1600" dirty="0">
                <a:latin typeface="Calibri" panose="020F0502020204030204" pitchFamily="34" charset="0"/>
              </a:rPr>
              <a:t>in </a:t>
            </a:r>
            <a:r>
              <a:rPr lang="en-US" sz="1600" i="1" dirty="0">
                <a:latin typeface="Calibri" panose="020F0502020204030204" pitchFamily="34" charset="0"/>
              </a:rPr>
              <a:t>a</a:t>
            </a:r>
            <a:r>
              <a:rPr lang="en-US" sz="1600" dirty="0">
                <a:latin typeface="Calibri" panose="020F0502020204030204" pitchFamily="34" charset="0"/>
              </a:rPr>
              <a:t> is aligned with at most one step in </a:t>
            </a:r>
            <a:r>
              <a:rPr lang="en-US" sz="1600" i="1" dirty="0">
                <a:latin typeface="Calibri" panose="020F0502020204030204" pitchFamily="34" charset="0"/>
              </a:rPr>
              <a:t>b</a:t>
            </a:r>
            <a:r>
              <a:rPr lang="en-US" sz="1600" dirty="0">
                <a:latin typeface="Calibri" panose="020F0502020204030204" pitchFamily="34" charset="0"/>
              </a:rPr>
              <a:t> and vice-versa</a:t>
            </a:r>
            <a:r>
              <a:rPr lang="en-US" sz="1600" dirty="0" smtClean="0"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</a:rPr>
              <a:t>Alignments preserve </a:t>
            </a:r>
            <a:r>
              <a:rPr lang="en-US" sz="1600" dirty="0" smtClean="0">
                <a:latin typeface="Calibri" panose="020F0502020204030204" pitchFamily="34" charset="0"/>
              </a:rPr>
              <a:t>ordering </a:t>
            </a:r>
          </a:p>
          <a:p>
            <a:pPr marL="800100" lvl="1" indent="-342900">
              <a:buFont typeface="+mj-lt"/>
              <a:buAutoNum type="arabicParenR"/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88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554480"/>
          </a:xfrm>
        </p:spPr>
        <p:txBody>
          <a:bodyPr/>
          <a:lstStyle/>
          <a:p>
            <a:r>
              <a:rPr lang="en-US" dirty="0"/>
              <a:t>Abstract Error Explanation Method Breakdown</a:t>
            </a:r>
            <a:br>
              <a:rPr lang="en-US" dirty="0"/>
            </a:br>
            <a:r>
              <a:rPr lang="en-US" dirty="0"/>
              <a:t>Prelim to Step 3:</a:t>
            </a:r>
            <a:br>
              <a:rPr lang="en-US" dirty="0"/>
            </a:br>
            <a:r>
              <a:rPr lang="en-US" dirty="0"/>
              <a:t>Alignment (cont.)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4" y="2011680"/>
            <a:ext cx="5350847" cy="260144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881-C55C-4C68-800B-4F2C6D100F41}" type="datetime4">
              <a:rPr lang="en-US" altLang="en-US" smtClean="0"/>
              <a:pPr/>
              <a:t>May 13,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77D69-1221-4636-A4A4-B75382CBA5A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3564" y="4853689"/>
            <a:ext cx="650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Shown above is an example of an alignment (there are 3 elements aligned)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5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8489"/>
            <a:ext cx="8229600" cy="1319351"/>
          </a:xfrm>
        </p:spPr>
        <p:txBody>
          <a:bodyPr/>
          <a:lstStyle/>
          <a:p>
            <a:r>
              <a:rPr lang="en-US" dirty="0"/>
              <a:t>Abstract Error Explanation Method Breakdown</a:t>
            </a:r>
            <a:br>
              <a:rPr lang="en-US" dirty="0"/>
            </a:br>
            <a:r>
              <a:rPr lang="en-US" dirty="0"/>
              <a:t>Step </a:t>
            </a:r>
            <a:r>
              <a:rPr lang="en-US" dirty="0" smtClean="0"/>
              <a:t>3a: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Extend S with variables and constraints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6514"/>
            <a:ext cx="8229600" cy="3668486"/>
          </a:xfrm>
        </p:spPr>
        <p:txBody>
          <a:bodyPr/>
          <a:lstStyle/>
          <a:p>
            <a:r>
              <a:rPr lang="en-US" dirty="0" smtClean="0"/>
              <a:t>Using the counterexample C, add Boolean variables representing all possible alignments of C and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pPr lvl="1"/>
            <a:r>
              <a:rPr lang="en-US" i="1" dirty="0"/>
              <a:t>b</a:t>
            </a:r>
            <a:r>
              <a:rPr lang="en-US" dirty="0" smtClean="0"/>
              <a:t> represents a solution to S</a:t>
            </a:r>
          </a:p>
          <a:p>
            <a:pPr lvl="1"/>
            <a:r>
              <a:rPr lang="en-US" dirty="0" smtClean="0"/>
              <a:t>Steps that are in different control locations are thrown 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881-C55C-4C68-800B-4F2C6D100F41}" type="datetime4">
              <a:rPr lang="en-US" altLang="en-US" smtClean="0"/>
              <a:pPr/>
              <a:t>May 13,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77D69-1221-4636-A4A4-B75382CBA5A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700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493520"/>
          </a:xfrm>
        </p:spPr>
        <p:txBody>
          <a:bodyPr/>
          <a:lstStyle/>
          <a:p>
            <a:r>
              <a:rPr lang="en-US" dirty="0"/>
              <a:t>Abstract Error Explanation Method Breakdown</a:t>
            </a:r>
            <a:br>
              <a:rPr lang="en-US" dirty="0"/>
            </a:br>
            <a:r>
              <a:rPr lang="en-US" dirty="0"/>
              <a:t>Step </a:t>
            </a:r>
            <a:r>
              <a:rPr lang="en-US" dirty="0" smtClean="0"/>
              <a:t>3b: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Calculate distance metric </a:t>
            </a:r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8" y="2046512"/>
            <a:ext cx="8229600" cy="3763737"/>
          </a:xfrm>
        </p:spPr>
        <p:txBody>
          <a:bodyPr/>
          <a:lstStyle/>
          <a:p>
            <a:r>
              <a:rPr lang="en-US" sz="1800" dirty="0" smtClean="0"/>
              <a:t>The distance between two executions </a:t>
            </a:r>
            <a:r>
              <a:rPr lang="en-US" sz="1800" i="1" dirty="0" smtClean="0"/>
              <a:t>a</a:t>
            </a:r>
            <a:r>
              <a:rPr lang="en-US" sz="1800" dirty="0" smtClean="0"/>
              <a:t> and </a:t>
            </a:r>
            <a:r>
              <a:rPr lang="en-US" sz="1800" i="1" dirty="0" smtClean="0"/>
              <a:t>b</a:t>
            </a:r>
            <a:r>
              <a:rPr lang="en-US" sz="1800" dirty="0" smtClean="0"/>
              <a:t> is based on the number of atomic changes that transform </a:t>
            </a:r>
            <a:r>
              <a:rPr lang="en-US" sz="1800" i="1" dirty="0" smtClean="0"/>
              <a:t>a</a:t>
            </a:r>
            <a:r>
              <a:rPr lang="en-US" sz="1800" dirty="0" smtClean="0"/>
              <a:t> to </a:t>
            </a:r>
            <a:r>
              <a:rPr lang="en-US" sz="1800" i="1" dirty="0" smtClean="0"/>
              <a:t>b</a:t>
            </a:r>
          </a:p>
          <a:p>
            <a:endParaRPr lang="en-US" sz="1800" dirty="0" smtClean="0"/>
          </a:p>
          <a:p>
            <a:r>
              <a:rPr lang="en-US" sz="1800" dirty="0" smtClean="0"/>
              <a:t>Atomic changes can be any of the following: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 sz="1800" dirty="0" smtClean="0"/>
              <a:t>Changes in predicate values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 sz="1800" dirty="0" smtClean="0"/>
              <a:t>Changes in actions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 sz="1800" dirty="0" smtClean="0"/>
              <a:t>Differences in control flow</a:t>
            </a:r>
          </a:p>
          <a:p>
            <a:pPr marL="685800" lvl="1" indent="-457200">
              <a:buFont typeface="+mj-lt"/>
              <a:buAutoNum type="alphaLcPeriod"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distance between two executions </a:t>
            </a:r>
            <a:r>
              <a:rPr lang="en-US" sz="1800" i="1" dirty="0"/>
              <a:t>a</a:t>
            </a:r>
            <a:r>
              <a:rPr lang="en-US" sz="1800" dirty="0"/>
              <a:t> and </a:t>
            </a:r>
            <a:r>
              <a:rPr lang="en-US" sz="1800" i="1" dirty="0"/>
              <a:t>b</a:t>
            </a:r>
            <a:r>
              <a:rPr lang="en-US" sz="1800" dirty="0"/>
              <a:t> is defined as the minimum weighted sum of </a:t>
            </a:r>
            <a:r>
              <a:rPr lang="en-US" sz="1800" dirty="0" smtClean="0"/>
              <a:t>those </a:t>
            </a:r>
            <a:r>
              <a:rPr lang="en-US" sz="1800" dirty="0"/>
              <a:t>atomic </a:t>
            </a:r>
            <a:r>
              <a:rPr lang="en-US" sz="1800" dirty="0" smtClean="0"/>
              <a:t>changes, over all possible alignments from </a:t>
            </a:r>
            <a:r>
              <a:rPr lang="en-US" sz="1800" i="1" dirty="0" smtClean="0"/>
              <a:t>a</a:t>
            </a:r>
            <a:r>
              <a:rPr lang="en-US" sz="1800" dirty="0" smtClean="0"/>
              <a:t> to </a:t>
            </a:r>
            <a:r>
              <a:rPr lang="en-US" sz="1800" i="1" dirty="0" smtClean="0"/>
              <a:t>b</a:t>
            </a:r>
            <a:endParaRPr lang="en-US" sz="1800" i="1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881-C55C-4C68-800B-4F2C6D100F41}" type="datetime4">
              <a:rPr lang="en-US" altLang="en-US" smtClean="0"/>
              <a:pPr/>
              <a:t>May 13,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77D69-1221-4636-A4A4-B75382CBA5A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975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84514"/>
          </a:xfrm>
        </p:spPr>
        <p:txBody>
          <a:bodyPr/>
          <a:lstStyle/>
          <a:p>
            <a:r>
              <a:rPr lang="en-US" dirty="0"/>
              <a:t>Abstract Error Explanation Method Breakdown</a:t>
            </a:r>
            <a:br>
              <a:rPr lang="en-US" dirty="0"/>
            </a:br>
            <a:r>
              <a:rPr lang="en-US" dirty="0"/>
              <a:t>Step 3b: </a:t>
            </a:r>
            <a:br>
              <a:rPr lang="en-US" dirty="0"/>
            </a:br>
            <a:r>
              <a:rPr lang="en-US" dirty="0"/>
              <a:t>Calculate distance metric </a:t>
            </a:r>
            <a:r>
              <a:rPr lang="en-US" i="1" dirty="0" smtClean="0"/>
              <a:t>d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2690"/>
            <a:ext cx="8229600" cy="379231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Formula Form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881-C55C-4C68-800B-4F2C6D100F41}" type="datetime4">
              <a:rPr lang="en-US" altLang="en-US" smtClean="0"/>
              <a:pPr/>
              <a:t>May 13,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77D69-1221-4636-A4A4-B75382CBA5AA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3" y="2574316"/>
            <a:ext cx="6174680" cy="106586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 flipV="1">
            <a:off x="905691" y="3735978"/>
            <a:ext cx="0" cy="899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50593" y="4635825"/>
            <a:ext cx="8950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Distance				        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4691743" y="3735980"/>
            <a:ext cx="0" cy="8998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3317965" y="3735979"/>
            <a:ext cx="0" cy="899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2908663" y="4635825"/>
            <a:ext cx="1079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Predicate value changes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06537" y="4652192"/>
            <a:ext cx="89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Action 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changes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6037217" y="3752347"/>
            <a:ext cx="0" cy="8998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688953" y="4627884"/>
            <a:ext cx="1036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Control flow changes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03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Name:</a:t>
            </a:r>
            <a:br>
              <a:rPr lang="en-US" dirty="0" smtClean="0"/>
            </a:br>
            <a:r>
              <a:rPr lang="en-US" dirty="0" smtClean="0"/>
              <a:t>Explaining </a:t>
            </a:r>
            <a:r>
              <a:rPr lang="en-US" dirty="0"/>
              <a:t>Abstract Counterexamples</a:t>
            </a:r>
            <a:endParaRPr altLang="en-US" dirty="0" smtClean="0">
              <a:latin typeface="Cambria" panose="020405030504060302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229600" cy="2536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Date: 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2004 at the FSE Conference</a:t>
            </a: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</a:rPr>
              <a:t>Authors:</a:t>
            </a:r>
          </a:p>
          <a:p>
            <a:pPr>
              <a:defRPr/>
            </a:pPr>
            <a:r>
              <a:rPr lang="en-US" dirty="0" err="1" smtClean="0">
                <a:ea typeface="+mn-ea"/>
              </a:rPr>
              <a:t>Sagar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Chaki</a:t>
            </a:r>
            <a:r>
              <a:rPr lang="en-US" dirty="0" smtClean="0">
                <a:ea typeface="+mn-ea"/>
              </a:rPr>
              <a:t> (CMU)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Alex </a:t>
            </a:r>
            <a:r>
              <a:rPr lang="en-US" dirty="0" err="1" smtClean="0">
                <a:ea typeface="+mn-ea"/>
              </a:rPr>
              <a:t>Groce</a:t>
            </a:r>
            <a:r>
              <a:rPr lang="en-US" dirty="0" smtClean="0">
                <a:ea typeface="+mn-ea"/>
              </a:rPr>
              <a:t> (CMU in 2004)</a:t>
            </a:r>
          </a:p>
          <a:p>
            <a:pPr>
              <a:defRPr/>
            </a:pPr>
            <a:r>
              <a:rPr lang="en-US" dirty="0" err="1"/>
              <a:t>Ofer</a:t>
            </a:r>
            <a:r>
              <a:rPr lang="en-US" dirty="0"/>
              <a:t> </a:t>
            </a:r>
            <a:r>
              <a:rPr lang="en-US" dirty="0" err="1" smtClean="0"/>
              <a:t>Strichman</a:t>
            </a:r>
            <a:r>
              <a:rPr lang="en-US" dirty="0" smtClean="0"/>
              <a:t> (</a:t>
            </a:r>
            <a:r>
              <a:rPr lang="en-US" dirty="0" err="1" smtClean="0"/>
              <a:t>Technicon</a:t>
            </a:r>
            <a:r>
              <a:rPr lang="en-US" dirty="0" smtClean="0"/>
              <a:t> in Israel)</a:t>
            </a:r>
            <a:endParaRPr dirty="0"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476103"/>
          </a:xfrm>
        </p:spPr>
        <p:txBody>
          <a:bodyPr/>
          <a:lstStyle/>
          <a:p>
            <a:r>
              <a:rPr lang="en-US" dirty="0"/>
              <a:t>Abstract Error Explanation Method Breakdown</a:t>
            </a:r>
            <a:br>
              <a:rPr lang="en-US" dirty="0"/>
            </a:br>
            <a:r>
              <a:rPr lang="en-US" dirty="0"/>
              <a:t>Step </a:t>
            </a:r>
            <a:r>
              <a:rPr lang="en-US" dirty="0" smtClean="0"/>
              <a:t>3c: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Setup optimization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3302"/>
            <a:ext cx="8229600" cy="3781697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optimization problem is to </a:t>
            </a:r>
            <a:r>
              <a:rPr lang="en-US" dirty="0" smtClean="0">
                <a:latin typeface="Calibri" panose="020F0502020204030204" pitchFamily="34" charset="0"/>
              </a:rPr>
              <a:t>find an execution that </a:t>
            </a:r>
            <a:r>
              <a:rPr lang="en-US" dirty="0">
                <a:latin typeface="Calibri" panose="020F0502020204030204" pitchFamily="34" charset="0"/>
              </a:rPr>
              <a:t>is maximally similar to </a:t>
            </a:r>
            <a:r>
              <a:rPr lang="en-US" dirty="0" smtClean="0">
                <a:latin typeface="Calibri" panose="020F0502020204030204" pitchFamily="34" charset="0"/>
              </a:rPr>
              <a:t>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Maximally similar to C = smallest distance to 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Using distance metrics, the optimization problem is to find an alignment and an execution </a:t>
            </a:r>
            <a:r>
              <a:rPr lang="en-US" i="1" dirty="0" smtClean="0">
                <a:latin typeface="Calibri" panose="020F0502020204030204" pitchFamily="34" charset="0"/>
              </a:rPr>
              <a:t>b</a:t>
            </a:r>
            <a:r>
              <a:rPr lang="en-US" dirty="0" smtClean="0">
                <a:latin typeface="Calibri" panose="020F0502020204030204" pitchFamily="34" charset="0"/>
              </a:rPr>
              <a:t> that minimizes </a:t>
            </a:r>
            <a:r>
              <a:rPr lang="en-US" i="1" dirty="0" smtClean="0">
                <a:latin typeface="Calibri" panose="020F0502020204030204" pitchFamily="34" charset="0"/>
              </a:rPr>
              <a:t>d</a:t>
            </a:r>
            <a:r>
              <a:rPr lang="en-US" dirty="0" smtClean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C</a:t>
            </a:r>
            <a:r>
              <a:rPr lang="en-US" dirty="0" err="1" smtClean="0">
                <a:latin typeface="Calibri" panose="020F0502020204030204" pitchFamily="34" charset="0"/>
              </a:rPr>
              <a:t>,</a:t>
            </a:r>
            <a:r>
              <a:rPr lang="en-US" i="1" dirty="0" err="1" smtClean="0">
                <a:latin typeface="Calibri" panose="020F0502020204030204" pitchFamily="34" charset="0"/>
              </a:rPr>
              <a:t>b</a:t>
            </a:r>
            <a:r>
              <a:rPr lang="en-US" dirty="0" smtClean="0">
                <a:latin typeface="Calibri" panose="020F0502020204030204" pitchFamily="34" charset="0"/>
              </a:rPr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  <a:p>
            <a:pPr marL="228600" lvl="1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marL="228600" lvl="1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881-C55C-4C68-800B-4F2C6D100F41}" type="datetime4">
              <a:rPr lang="en-US" altLang="en-US" smtClean="0"/>
              <a:pPr/>
              <a:t>May 13,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77D69-1221-4636-A4A4-B75382CBA5AA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650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10640"/>
          </a:xfrm>
        </p:spPr>
        <p:txBody>
          <a:bodyPr/>
          <a:lstStyle/>
          <a:p>
            <a:r>
              <a:rPr lang="en-US" dirty="0"/>
              <a:t>Abstract Error Explanation Method Breakdown</a:t>
            </a:r>
            <a:br>
              <a:rPr lang="en-US" dirty="0"/>
            </a:br>
            <a:r>
              <a:rPr lang="en-US" dirty="0"/>
              <a:t>Step </a:t>
            </a:r>
            <a:r>
              <a:rPr lang="en-US" dirty="0" smtClean="0"/>
              <a:t>4: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Solve </a:t>
            </a:r>
            <a:r>
              <a:rPr lang="en-US" dirty="0"/>
              <a:t>optimization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8816"/>
            <a:ext cx="8229600" cy="3766184"/>
          </a:xfrm>
        </p:spPr>
        <p:txBody>
          <a:bodyPr/>
          <a:lstStyle/>
          <a:p>
            <a:r>
              <a:rPr lang="en-US" dirty="0" smtClean="0"/>
              <a:t>Can automate this step, just use an 0-1 ILP (integer linear program) solver to solve this optimization problem</a:t>
            </a:r>
          </a:p>
          <a:p>
            <a:r>
              <a:rPr lang="en-US" dirty="0" smtClean="0"/>
              <a:t>It is possible for there to be no solution for the following reasons:</a:t>
            </a:r>
          </a:p>
          <a:p>
            <a:pPr marL="685800" lvl="1" indent="-457200">
              <a:buFont typeface="+mj-lt"/>
              <a:buAutoNum type="alphaLcParenR"/>
            </a:pPr>
            <a:r>
              <a:rPr lang="en-US" dirty="0" smtClean="0"/>
              <a:t>All executions of P violate the spec</a:t>
            </a:r>
          </a:p>
          <a:p>
            <a:pPr marL="685800" lvl="1" indent="-457200">
              <a:buFont typeface="+mj-lt"/>
              <a:buAutoNum type="alphaLcParenR"/>
            </a:pPr>
            <a:r>
              <a:rPr lang="en-US" dirty="0" smtClean="0"/>
              <a:t>All abstract executions in A(P) represent at least one successful execution and one counterexample in the concrete program P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881-C55C-4C68-800B-4F2C6D100F41}" type="datetime4">
              <a:rPr lang="en-US" altLang="en-US" smtClean="0"/>
              <a:pPr/>
              <a:t>May 13,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77D69-1221-4636-A4A4-B75382CBA5AA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238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380309"/>
          </a:xfrm>
        </p:spPr>
        <p:txBody>
          <a:bodyPr/>
          <a:lstStyle/>
          <a:p>
            <a:r>
              <a:rPr lang="en-US" dirty="0"/>
              <a:t>Abstract Error Explanation Method Breakdown</a:t>
            </a:r>
            <a:br>
              <a:rPr lang="en-US" dirty="0"/>
            </a:br>
            <a:r>
              <a:rPr lang="en-US" dirty="0"/>
              <a:t>Step </a:t>
            </a:r>
            <a:r>
              <a:rPr lang="en-US" dirty="0" smtClean="0"/>
              <a:t>5: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Check if </a:t>
            </a:r>
            <a:r>
              <a:rPr lang="en-US" i="1" dirty="0" smtClean="0"/>
              <a:t>b</a:t>
            </a:r>
            <a:r>
              <a:rPr lang="en-US" dirty="0" smtClean="0"/>
              <a:t> is spurious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8484"/>
            <a:ext cx="8229600" cy="3696516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b</a:t>
            </a:r>
            <a:r>
              <a:rPr lang="en-US" dirty="0" smtClean="0"/>
              <a:t> is spurious, then you have to add a blocking clause to S that rules out this particular execution as a possible solution</a:t>
            </a:r>
          </a:p>
          <a:p>
            <a:endParaRPr lang="en-US" dirty="0" smtClean="0"/>
          </a:p>
          <a:p>
            <a:r>
              <a:rPr lang="en-US" dirty="0" smtClean="0"/>
              <a:t>Re-run the ILP solver on the refined S and solve the optimization problem again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i="1" dirty="0" smtClean="0"/>
              <a:t>b</a:t>
            </a:r>
            <a:r>
              <a:rPr lang="en-US" dirty="0" smtClean="0"/>
              <a:t> is not spurious, then you have a successful execution that is maximally similar to the counterexample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881-C55C-4C68-800B-4F2C6D100F41}" type="datetime4">
              <a:rPr lang="en-US" altLang="en-US" smtClean="0"/>
              <a:pPr/>
              <a:t>May 14,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77D69-1221-4636-A4A4-B75382CBA5A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995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41566"/>
          </a:xfrm>
        </p:spPr>
        <p:txBody>
          <a:bodyPr/>
          <a:lstStyle/>
          <a:p>
            <a:r>
              <a:rPr lang="en-US" dirty="0"/>
              <a:t>Abstract Error Explanation Method Breakdown</a:t>
            </a:r>
            <a:br>
              <a:rPr lang="en-US" dirty="0"/>
            </a:br>
            <a:r>
              <a:rPr lang="en-US" dirty="0"/>
              <a:t>Step 6</a:t>
            </a:r>
            <a:r>
              <a:rPr lang="en-US" dirty="0" smtClean="0"/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Present result to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868" y="1858827"/>
            <a:ext cx="8229600" cy="2936966"/>
          </a:xfrm>
        </p:spPr>
        <p:txBody>
          <a:bodyPr/>
          <a:lstStyle/>
          <a:p>
            <a:r>
              <a:rPr lang="en-US" dirty="0" smtClean="0"/>
              <a:t>The resulting non-spurious execution from Step 5 is presented as the sequence of state-action pairs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l-GR" dirty="0" smtClean="0"/>
              <a:t>Δ</a:t>
            </a:r>
            <a:r>
              <a:rPr lang="en-US" dirty="0" smtClean="0"/>
              <a:t>-variable values are used to explain to the user what changes were made to S to produce </a:t>
            </a:r>
            <a:r>
              <a:rPr lang="en-US" i="1" dirty="0" smtClean="0"/>
              <a:t>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881-C55C-4C68-800B-4F2C6D100F41}" type="datetime4">
              <a:rPr lang="en-US" altLang="en-US" smtClean="0"/>
              <a:pPr/>
              <a:t>May 14,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77D69-1221-4636-A4A4-B75382CBA5AA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905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Explanation Output using MAGIC Tool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49" y="1471749"/>
            <a:ext cx="3190287" cy="309154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881-C55C-4C68-800B-4F2C6D100F41}" type="datetime4">
              <a:rPr lang="en-US" altLang="en-US" smtClean="0"/>
              <a:pPr/>
              <a:t>May 14,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77D69-1221-4636-A4A4-B75382CBA5AA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3497"/>
            <a:ext cx="3893788" cy="27052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5026" y="4720046"/>
            <a:ext cx="321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Program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4149" y="4720046"/>
            <a:ext cx="28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Explanation Output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 bwMode="auto">
          <a:xfrm>
            <a:off x="4614533" y="3007357"/>
            <a:ext cx="478971" cy="3570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9470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with Abstract Error Explanation using MAGIC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Authors of paper conducted experiments with various faulty programs using the Abstract Explanation Method with MAGIC outlined in this paper</a:t>
            </a:r>
          </a:p>
          <a:p>
            <a:pPr lvl="1"/>
            <a:r>
              <a:rPr lang="en-US" dirty="0" smtClean="0"/>
              <a:t>Small fragments of Linux kernel code with seeded errors</a:t>
            </a:r>
          </a:p>
          <a:p>
            <a:pPr lvl="1"/>
            <a:r>
              <a:rPr lang="en-US" dirty="0" smtClean="0"/>
              <a:t>C source code of OpenSSL-0.9.6c taken from faulty versions of initial handshake protocol</a:t>
            </a:r>
          </a:p>
          <a:p>
            <a:pPr lvl="1"/>
            <a:r>
              <a:rPr lang="en-US" dirty="0" smtClean="0"/>
              <a:t>Source code for real time multitasking kernel (RTOS) for microprocessors and microcontrollers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score for fault localization effectiveness was calculated using </a:t>
            </a:r>
            <a:r>
              <a:rPr lang="en-US" dirty="0" err="1" smtClean="0"/>
              <a:t>Renieris</a:t>
            </a:r>
            <a:r>
              <a:rPr lang="en-US" dirty="0" smtClean="0"/>
              <a:t> and Reiss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881-C55C-4C68-800B-4F2C6D100F41}" type="datetime4">
              <a:rPr lang="en-US" altLang="en-US" smtClean="0"/>
              <a:pPr/>
              <a:t>May 14,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77D69-1221-4636-A4A4-B75382CBA5AA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799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Results</a:t>
            </a:r>
            <a:endParaRPr lang="en-US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558295"/>
              </p:ext>
            </p:extLst>
          </p:nvPr>
        </p:nvGraphicFramePr>
        <p:xfrm>
          <a:off x="909410" y="1143000"/>
          <a:ext cx="6196784" cy="32100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7215"/>
                <a:gridCol w="513397"/>
                <a:gridCol w="661852"/>
                <a:gridCol w="609600"/>
                <a:gridCol w="513805"/>
                <a:gridCol w="478972"/>
                <a:gridCol w="496388"/>
                <a:gridCol w="461555"/>
                <a:gridCol w="505097"/>
                <a:gridCol w="618308"/>
                <a:gridCol w="400595"/>
              </a:tblGrid>
              <a:tr h="47801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Program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LOC</a:t>
                      </a:r>
                    </a:p>
                    <a:p>
                      <a:endParaRPr lang="en-US" sz="1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T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(unwind)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T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(search)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PredIt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Preds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ExpIIt</a:t>
                      </a:r>
                      <a:endParaRPr lang="en-US" sz="1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000" baseline="30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st</a:t>
                      </a:r>
                    </a:p>
                    <a:p>
                      <a:r>
                        <a:rPr lang="en-US" sz="1000" baseline="30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delta</a:t>
                      </a:r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Fault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Score</a:t>
                      </a:r>
                      <a:endParaRPr lang="en-US" sz="1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CE</a:t>
                      </a:r>
                      <a:endParaRPr lang="en-US" sz="1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56978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mutex-n-01.c (lock)</a:t>
                      </a:r>
                    </a:p>
                    <a:p>
                      <a:endParaRPr lang="en-US" sz="1000" dirty="0" smtClean="0">
                        <a:solidFill>
                          <a:schemeClr val="dk1"/>
                        </a:solidFill>
                        <a:latin typeface="+mn-lt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mutex-n-01.c (unlock)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pci-n-01.c  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pci-rec-n-01.c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343</a:t>
                      </a: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343</a:t>
                      </a: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60</a:t>
                      </a: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0.015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0.017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0.006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0.027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0.027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0.062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0.076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250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285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39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45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250*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250*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58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32*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0.785</a:t>
                      </a: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0.993</a:t>
                      </a: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0.782</a:t>
                      </a: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0.720</a:t>
                      </a:r>
                      <a:endParaRPr lang="en-US" sz="1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6</a:t>
                      </a: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6</a:t>
                      </a: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9</a:t>
                      </a: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8</a:t>
                      </a:r>
                      <a:endParaRPr lang="en-US" sz="1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64268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SSL-1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SSL-2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2487</a:t>
                      </a: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2487</a:t>
                      </a:r>
                      <a:endParaRPr lang="en-US" sz="1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0.947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0.369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7.118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3.084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72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16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5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en-US" sz="1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1213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1223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1213</a:t>
                      </a:r>
                    </a:p>
                    <a:p>
                      <a:endParaRPr lang="en-US" sz="10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1223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0.999</a:t>
                      </a: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0.999</a:t>
                      </a:r>
                      <a:endParaRPr lang="en-US" sz="1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29</a:t>
                      </a:r>
                    </a:p>
                    <a:p>
                      <a:endParaRPr lang="en-US" sz="10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>
                    <a:noFill/>
                  </a:tcPr>
                </a:tc>
              </a:tr>
              <a:tr h="47389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µC/OS-II 2.00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2981</a:t>
                      </a:r>
                      <a:endParaRPr lang="en-US" sz="1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0.109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0.653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</a:t>
                      </a:r>
                      <a:endParaRPr lang="en-US" sz="1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1936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1924</a:t>
                      </a:r>
                      <a:endPara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0.000</a:t>
                      </a:r>
                      <a:endParaRPr lang="en-US" sz="1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19</a:t>
                      </a:r>
                      <a:endParaRPr lang="en-US" sz="1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881-C55C-4C68-800B-4F2C6D100F41}" type="datetime4">
              <a:rPr lang="en-US" altLang="en-US" smtClean="0"/>
              <a:pPr/>
              <a:t>May 13,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77D69-1221-4636-A4A4-B75382CBA5A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22325" y="4646805"/>
            <a:ext cx="6196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The important parts are LOC (lines of code),  </a:t>
            </a:r>
            <a:r>
              <a:rPr lang="en-US" sz="1400" dirty="0" err="1" smtClean="0">
                <a:latin typeface="Calibri" panose="020F0502020204030204" pitchFamily="34" charset="0"/>
              </a:rPr>
              <a:t>ExpIIt</a:t>
            </a:r>
            <a:r>
              <a:rPr lang="en-US" sz="1400" dirty="0" smtClean="0">
                <a:latin typeface="Calibri" panose="020F0502020204030204" pitchFamily="34" charset="0"/>
              </a:rPr>
              <a:t>(# iterations required to discover non-spurious successful execution), Score, and CE (number of steps in counterexample)</a:t>
            </a:r>
            <a:endParaRPr lang="en-US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69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06" y="1129937"/>
            <a:ext cx="8229600" cy="4861288"/>
          </a:xfrm>
        </p:spPr>
        <p:txBody>
          <a:bodyPr/>
          <a:lstStyle/>
          <a:p>
            <a:r>
              <a:rPr lang="en-US" dirty="0" smtClean="0"/>
              <a:t>POSITIVES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 dirty="0" smtClean="0"/>
              <a:t>Finding a non-spurious successful execution </a:t>
            </a:r>
            <a:r>
              <a:rPr lang="en-US" i="1" dirty="0" smtClean="0"/>
              <a:t>b </a:t>
            </a:r>
            <a:r>
              <a:rPr lang="en-US" dirty="0" smtClean="0"/>
              <a:t>only requires few iterations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 dirty="0" smtClean="0"/>
              <a:t>Highly likely to avoid finding a spurious </a:t>
            </a:r>
            <a:r>
              <a:rPr lang="en-US" i="1" dirty="0" smtClean="0"/>
              <a:t>b, </a:t>
            </a:r>
            <a:r>
              <a:rPr lang="en-US" dirty="0" smtClean="0"/>
              <a:t>which would cause a re-solve the optimization problem</a:t>
            </a:r>
          </a:p>
          <a:p>
            <a:pPr marL="685800" lvl="1" indent="-457200">
              <a:buFont typeface="+mj-lt"/>
              <a:buAutoNum type="alphaLcPeriod"/>
            </a:pPr>
            <a:endParaRPr lang="en-US" i="1" dirty="0"/>
          </a:p>
          <a:p>
            <a:r>
              <a:rPr lang="en-US" dirty="0" smtClean="0"/>
              <a:t>NEGATIVES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 dirty="0" smtClean="0"/>
              <a:t>Counterexamples can be lengthy, requiring many alignment variables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 dirty="0" smtClean="0"/>
              <a:t>Can lead to inaccuracy locating the error if the counterexample fails immediately after reaching the faulty code</a:t>
            </a:r>
          </a:p>
          <a:p>
            <a:pPr marL="2286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The negatives can be avoided if we use CBMC and the concrete error explanation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881-C55C-4C68-800B-4F2C6D100F41}" type="datetime4">
              <a:rPr lang="en-US" altLang="en-US" smtClean="0"/>
              <a:pPr/>
              <a:t>May 14,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77D69-1221-4636-A4A4-B75382CBA5AA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9346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Questions Raised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320"/>
            <a:ext cx="8229600" cy="4678680"/>
          </a:xfrm>
        </p:spPr>
        <p:txBody>
          <a:bodyPr/>
          <a:lstStyle/>
          <a:p>
            <a:r>
              <a:rPr lang="en-US" dirty="0" smtClean="0"/>
              <a:t>We don’t have any formal way of proving the effectiveness or correctness of any error explanation method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At best we can say that abstract error explanation works well for </a:t>
            </a:r>
            <a:r>
              <a:rPr lang="en-US" i="1" dirty="0" smtClean="0"/>
              <a:t>some</a:t>
            </a:r>
            <a:r>
              <a:rPr lang="en-US" dirty="0" smtClean="0"/>
              <a:t> programs and errors, cannot be generalized</a:t>
            </a:r>
          </a:p>
          <a:p>
            <a:endParaRPr lang="en-US" dirty="0" smtClean="0"/>
          </a:p>
          <a:p>
            <a:r>
              <a:rPr lang="en-US" dirty="0" smtClean="0"/>
              <a:t>While using CEGAR tools to do abstract explanation does solve the state explosion problems, it can for some programs provide complicated, lengthy, and even inaccurate output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Raises the question, which is better, concrete or abstract?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881-C55C-4C68-800B-4F2C6D100F41}" type="datetime4">
              <a:rPr lang="en-US" altLang="en-US" smtClean="0"/>
              <a:pPr/>
              <a:t>May 14,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77D69-1221-4636-A4A4-B75382CBA5AA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602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914401"/>
          </a:xfrm>
        </p:spPr>
        <p:txBody>
          <a:bodyPr/>
          <a:lstStyle/>
          <a:p>
            <a:r>
              <a:rPr lang="en-US" altLang="en-US" dirty="0" smtClean="0">
                <a:latin typeface="Cambria" panose="02040503050406030204" pitchFamily="18" charset="0"/>
              </a:rPr>
              <a:t>General Overview:</a:t>
            </a:r>
            <a:br>
              <a:rPr lang="en-US" altLang="en-US" dirty="0" smtClean="0">
                <a:latin typeface="Cambria" panose="02040503050406030204" pitchFamily="18" charset="0"/>
              </a:rPr>
            </a:br>
            <a:r>
              <a:rPr lang="en-US" altLang="en-US" dirty="0" smtClean="0">
                <a:latin typeface="Cambria" panose="02040503050406030204" pitchFamily="18" charset="0"/>
              </a:rPr>
              <a:t>This paper is about Error Explanation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552575"/>
            <a:ext cx="8229600" cy="4343400"/>
          </a:xfrm>
        </p:spPr>
        <p:txBody>
          <a:bodyPr anchor="ctr"/>
          <a:lstStyle/>
          <a:p>
            <a:pPr>
              <a:buFontTx/>
              <a:buChar char="•"/>
            </a:pPr>
            <a:r>
              <a:rPr lang="en-US" altLang="en-US" dirty="0" smtClean="0">
                <a:latin typeface="Calibri" panose="020F0502020204030204" pitchFamily="34" charset="0"/>
              </a:rPr>
              <a:t>Error explanation is the process of going from a counterexample (a specification failure) to a better understanding of the failure (the essence of the failure)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Calibri" panose="020F0502020204030204" pitchFamily="34" charset="0"/>
              </a:rPr>
              <a:t>This is done in an automated </a:t>
            </a:r>
            <a:r>
              <a:rPr lang="en-US" altLang="en-US" sz="2000" dirty="0" smtClean="0">
                <a:latin typeface="Calibri" panose="020F0502020204030204" pitchFamily="34" charset="0"/>
              </a:rPr>
              <a:t>way (example is </a:t>
            </a:r>
            <a:r>
              <a:rPr lang="en-US" altLang="en-US" sz="2000" b="1" dirty="0" smtClean="0">
                <a:latin typeface="Calibri" panose="020F0502020204030204" pitchFamily="34" charset="0"/>
              </a:rPr>
              <a:t>explain</a:t>
            </a:r>
            <a:r>
              <a:rPr lang="en-US" altLang="en-US" sz="2000" dirty="0" smtClean="0">
                <a:latin typeface="Calibri" panose="020F0502020204030204" pitchFamily="34" charset="0"/>
              </a:rPr>
              <a:t> tool used in conjunction with CBMC) </a:t>
            </a:r>
            <a:endParaRPr lang="en-US" altLang="en-US" sz="2000" dirty="0" smtClean="0">
              <a:latin typeface="Calibri" panose="020F050202020403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Calibri" panose="020F0502020204030204" pitchFamily="34" charset="0"/>
              </a:rPr>
              <a:t>Useful for fault localization, can help users locate and find the correction for the error</a:t>
            </a:r>
          </a:p>
          <a:p>
            <a:pPr marL="685800" lvl="3" indent="0">
              <a:buNone/>
            </a:pPr>
            <a:endParaRPr lang="en-US" altLang="en-US" dirty="0" smtClean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 smtClean="0">
                <a:latin typeface="Calibri" panose="020F0502020204030204" pitchFamily="34" charset="0"/>
              </a:rPr>
              <a:t>The essence of the failure is captured using DISTANCE METRICS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12C49046-0585-402E-B1A5-0FFF48183229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May 13, 2015</a:t>
            </a:fld>
            <a:endParaRPr lang="en-US" altLang="en-US" dirty="0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4004CCD-CA35-4658-8B1B-40A4DB68B339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7923600" cy="1976400"/>
          </a:xfrm>
        </p:spPr>
        <p:txBody>
          <a:bodyPr anchor="t"/>
          <a:lstStyle/>
          <a:p>
            <a:r>
              <a:rPr lang="en-US" dirty="0" smtClean="0"/>
              <a:t>This paper extends another paper very similar called “Error Explanation with Distance Metrics”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Alex </a:t>
            </a:r>
            <a:r>
              <a:rPr lang="en-US" dirty="0" err="1"/>
              <a:t>Groce</a:t>
            </a:r>
            <a:r>
              <a:rPr lang="en-US" dirty="0"/>
              <a:t>. "Error Explanation with Distance Metrics." In </a:t>
            </a:r>
            <a:r>
              <a:rPr lang="en-US" i="1" dirty="0"/>
              <a:t>Tools and Algorithms for the Construction and Analysis of Systems (TACAS)</a:t>
            </a:r>
            <a:r>
              <a:rPr lang="en-US" dirty="0"/>
              <a:t>, pages 108--122, </a:t>
            </a:r>
            <a:r>
              <a:rPr lang="en-US" dirty="0" smtClean="0"/>
              <a:t>Barcelona</a:t>
            </a:r>
            <a:r>
              <a:rPr lang="en-US" dirty="0"/>
              <a:t>, Spain, </a:t>
            </a:r>
            <a:r>
              <a:rPr lang="en-US" dirty="0" smtClean="0"/>
              <a:t>March-April </a:t>
            </a:r>
            <a:r>
              <a:rPr lang="en-US" dirty="0"/>
              <a:t>2004</a:t>
            </a:r>
            <a:r>
              <a:rPr lang="en-US" dirty="0" smtClean="0"/>
              <a:t>.</a:t>
            </a:r>
          </a:p>
        </p:txBody>
      </p:sp>
      <p:sp>
        <p:nvSpPr>
          <p:cNvPr id="21507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ambria" panose="02040503050406030204" pitchFamily="18" charset="0"/>
              </a:rPr>
              <a:t>Background Information: </a:t>
            </a:r>
            <a:br>
              <a:rPr lang="en-US" altLang="en-US" dirty="0" smtClean="0">
                <a:latin typeface="Cambria" panose="02040503050406030204" pitchFamily="18" charset="0"/>
              </a:rPr>
            </a:br>
            <a:r>
              <a:rPr lang="en-US" altLang="en-US" dirty="0" smtClean="0">
                <a:latin typeface="Cambria" panose="02040503050406030204" pitchFamily="18" charset="0"/>
              </a:rPr>
              <a:t>Read the following paper</a:t>
            </a:r>
            <a:endParaRPr altLang="en-US" dirty="0">
              <a:latin typeface="Cambria" panose="02040503050406030204" pitchFamily="18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2" b="3512"/>
          <a:stretch>
            <a:fillRect/>
          </a:stretch>
        </p:blipFill>
        <p:spPr>
          <a:xfrm>
            <a:off x="639762" y="3844800"/>
            <a:ext cx="1436600" cy="1175400"/>
          </a:xfrm>
        </p:spPr>
      </p:pic>
      <p:sp>
        <p:nvSpPr>
          <p:cNvPr id="21508" name="Date Placeholder 3"/>
          <p:cNvSpPr>
            <a:spLocks noGrp="1"/>
          </p:cNvSpPr>
          <p:nvPr>
            <p:ph type="dt" sz="half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26DC372D-B202-42CE-8C29-FA6AD9071C78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May 13, 2015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34863EF3-C90E-4957-B7D6-BE6E9E10E3BE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7200" y="4063168"/>
            <a:ext cx="496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Following slides will go off knowledge from that paper 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dirty="0" smtClean="0"/>
              <a:t>Background Information:</a:t>
            </a:r>
            <a:br>
              <a:rPr lang="en-US" dirty="0" smtClean="0"/>
            </a:br>
            <a:r>
              <a:rPr lang="en-US" dirty="0" smtClean="0"/>
              <a:t>Error Explanation Method </a:t>
            </a:r>
            <a:endParaRPr lang="en-US" dirty="0"/>
          </a:p>
        </p:txBody>
      </p:sp>
      <p:sp>
        <p:nvSpPr>
          <p:cNvPr id="22533" name="Date Placeholder 4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95D4964A-FB3F-444D-96D1-0995D5892DEE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May 13, 2015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1E7FE2B0-BA23-44B1-9445-A46465B8A99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859344" y="2838554"/>
            <a:ext cx="1506830" cy="390319"/>
          </a:xfrm>
          <a:prstGeom prst="flowChartProcess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CFFFF"/>
                </a:solidFill>
                <a:latin typeface="Calibri" panose="020F0502020204030204" pitchFamily="34" charset="0"/>
                <a:ea typeface="ＭＳ Ｐゴシック" pitchFamily="-96" charset="-128"/>
              </a:rPr>
              <a:t>Model Checker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CFFFF"/>
              </a:solidFill>
              <a:effectLst/>
              <a:latin typeface="Calibri" panose="020F0502020204030204" pitchFamily="34" charset="0"/>
              <a:ea typeface="ＭＳ Ｐゴシック" pitchFamily="-96" charset="-128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2485680" y="2899636"/>
            <a:ext cx="1443282" cy="223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048468" y="2758432"/>
            <a:ext cx="1231200" cy="52962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CFFFF"/>
                </a:solidFill>
                <a:latin typeface="Calibri" panose="020F0502020204030204" pitchFamily="34" charset="0"/>
                <a:ea typeface="ＭＳ Ｐゴシック" pitchFamily="-96" charset="-128"/>
              </a:rPr>
              <a:t>BMC + Constraints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CFFFF"/>
              </a:solidFill>
              <a:effectLst/>
              <a:latin typeface="Calibri" panose="020F0502020204030204" pitchFamily="34" charset="0"/>
              <a:ea typeface="ＭＳ Ｐゴシック" pitchFamily="-96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116079" y="4913249"/>
            <a:ext cx="1231200" cy="58102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CFFFF"/>
                </a:solidFill>
                <a:latin typeface="Calibri" panose="020F0502020204030204" pitchFamily="34" charset="0"/>
                <a:ea typeface="ＭＳ Ｐゴシック" pitchFamily="-96" charset="-128"/>
              </a:rPr>
              <a:t>Constraint solver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ea typeface="ＭＳ Ｐゴシック" pitchFamily="-96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84422" y="2713299"/>
            <a:ext cx="6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STEP 1</a:t>
            </a:r>
            <a:endParaRPr lang="en-US" sz="1200" dirty="0">
              <a:solidFill>
                <a:srgbClr val="7030A0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55034" y="3962153"/>
            <a:ext cx="71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STEP 2,3</a:t>
            </a:r>
            <a:endParaRPr lang="en-US" sz="1200" dirty="0">
              <a:solidFill>
                <a:srgbClr val="7030A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485680" y="1510120"/>
            <a:ext cx="1324801" cy="6497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-96" charset="-128"/>
              </a:rPr>
              <a:t>P + Spec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  <a:ea typeface="ＭＳ Ｐゴシック" pitchFamily="-96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0468" y="4913249"/>
            <a:ext cx="171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Finds closest successful execution from distance metric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5400000">
            <a:off x="3649793" y="4023058"/>
            <a:ext cx="1443282" cy="223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5279668" y="2430381"/>
            <a:ext cx="1539143" cy="576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5" idx="3"/>
          </p:cNvCxnSpPr>
          <p:nvPr/>
        </p:nvCxnSpPr>
        <p:spPr bwMode="auto">
          <a:xfrm>
            <a:off x="5279668" y="3023245"/>
            <a:ext cx="1608812" cy="386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14" idx="3"/>
          </p:cNvCxnSpPr>
          <p:nvPr/>
        </p:nvCxnSpPr>
        <p:spPr bwMode="auto">
          <a:xfrm flipH="1">
            <a:off x="1776549" y="2064693"/>
            <a:ext cx="903144" cy="648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14" idx="5"/>
          </p:cNvCxnSpPr>
          <p:nvPr/>
        </p:nvCxnSpPr>
        <p:spPr bwMode="auto">
          <a:xfrm>
            <a:off x="3616468" y="2064693"/>
            <a:ext cx="936000" cy="602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ight Arrow 31"/>
          <p:cNvSpPr/>
          <p:nvPr/>
        </p:nvSpPr>
        <p:spPr bwMode="auto">
          <a:xfrm rot="16200000">
            <a:off x="4259776" y="4019420"/>
            <a:ext cx="1443282" cy="223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76234" y="3962153"/>
            <a:ext cx="6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STEP 4</a:t>
            </a:r>
            <a:endParaRPr lang="en-US" sz="1200" dirty="0">
              <a:solidFill>
                <a:srgbClr val="7030A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79118" y="2167146"/>
            <a:ext cx="1598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Counterexample C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8480" y="3288057"/>
            <a:ext cx="137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Closest successful execution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Up-Down Arrow 5"/>
          <p:cNvSpPr/>
          <p:nvPr/>
        </p:nvSpPr>
        <p:spPr bwMode="auto">
          <a:xfrm>
            <a:off x="7410993" y="2430381"/>
            <a:ext cx="165463" cy="843912"/>
          </a:xfrm>
          <a:prstGeom prst="up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Isosceles Triangle 9"/>
          <p:cNvSpPr/>
          <p:nvPr/>
        </p:nvSpPr>
        <p:spPr bwMode="auto">
          <a:xfrm>
            <a:off x="7646933" y="2803473"/>
            <a:ext cx="155140" cy="125255"/>
          </a:xfrm>
          <a:prstGeom prst="triangle">
            <a:avLst/>
          </a:prstGeom>
          <a:solidFill>
            <a:srgbClr val="FCFFFF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41918" y="2723321"/>
            <a:ext cx="179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s</a:t>
            </a:r>
            <a:endParaRPr lang="en-US" sz="1200" dirty="0">
              <a:solidFill>
                <a:srgbClr val="7030A0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11579" y="2734237"/>
            <a:ext cx="6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STEP 5</a:t>
            </a:r>
            <a:endParaRPr lang="en-US" sz="1200" dirty="0">
              <a:solidFill>
                <a:srgbClr val="7030A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91425" y="3071718"/>
            <a:ext cx="1598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Counterexample C</a:t>
            </a:r>
            <a:endParaRPr lang="en-US" sz="12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68385" y="4364112"/>
            <a:ext cx="221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S</a:t>
            </a:r>
            <a:endParaRPr lang="en-US" sz="1200" dirty="0">
              <a:solidFill>
                <a:srgbClr val="7030A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3458128"/>
            <a:ext cx="2878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P = program</a:t>
            </a:r>
          </a:p>
          <a:p>
            <a:endParaRPr lang="en-US" sz="1200" dirty="0" smtClean="0">
              <a:latin typeface="Calibri" panose="020F0502020204030204" pitchFamily="34" charset="0"/>
            </a:endParaRPr>
          </a:p>
          <a:p>
            <a:r>
              <a:rPr lang="en-US" sz="1200" dirty="0" smtClean="0">
                <a:latin typeface="Calibri" panose="020F0502020204030204" pitchFamily="34" charset="0"/>
              </a:rPr>
              <a:t>Spec = specification</a:t>
            </a:r>
          </a:p>
          <a:p>
            <a:endParaRPr lang="en-US" sz="1200" dirty="0" smtClean="0">
              <a:latin typeface="Calibri" panose="020F0502020204030204" pitchFamily="34" charset="0"/>
            </a:endParaRPr>
          </a:p>
          <a:p>
            <a:r>
              <a:rPr lang="en-US" sz="1200" dirty="0" smtClean="0">
                <a:latin typeface="Calibri" panose="020F0502020204030204" pitchFamily="34" charset="0"/>
              </a:rPr>
              <a:t>C = counterexample</a:t>
            </a:r>
          </a:p>
          <a:p>
            <a:endParaRPr lang="en-US" sz="1200" dirty="0" smtClean="0">
              <a:latin typeface="Calibri" panose="020F0502020204030204" pitchFamily="34" charset="0"/>
            </a:endParaRPr>
          </a:p>
          <a:p>
            <a:r>
              <a:rPr lang="en-US" sz="1200" dirty="0" smtClean="0">
                <a:latin typeface="Calibri" panose="020F0502020204030204" pitchFamily="34" charset="0"/>
              </a:rPr>
              <a:t>S =  propositional formula that represents all executions of P that does not violate Spec</a:t>
            </a:r>
          </a:p>
          <a:p>
            <a:endParaRPr lang="en-US" sz="1200" dirty="0" smtClean="0">
              <a:latin typeface="Calibri" panose="020F0502020204030204" pitchFamily="34" charset="0"/>
            </a:endParaRPr>
          </a:p>
          <a:p>
            <a:r>
              <a:rPr lang="en-US" sz="1200" dirty="0" smtClean="0">
                <a:latin typeface="Calibri" panose="020F0502020204030204" pitchFamily="34" charset="0"/>
              </a:rPr>
              <a:t>s = distance between successful and counterexample</a:t>
            </a:r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Recapping Error Explanation Method </a:t>
            </a:r>
            <a:endParaRPr lang="en-US" dirty="0"/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457200" y="1143000"/>
            <a:ext cx="8229600" cy="613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</a:rPr>
              <a:t>First feed program P and specification Spec into the model checker.</a:t>
            </a:r>
          </a:p>
          <a:p>
            <a:pPr marL="0" indent="0">
              <a:buNone/>
            </a:pPr>
            <a:endParaRPr lang="en-US" sz="1400" dirty="0" smtClean="0">
              <a:latin typeface="Calibri" panose="020F0502020204030204" pitchFamily="34" charset="0"/>
            </a:endParaRPr>
          </a:p>
          <a:p>
            <a:r>
              <a:rPr lang="en-US" sz="1400" b="1" dirty="0" smtClean="0">
                <a:latin typeface="Calibri" panose="020F0502020204030204" pitchFamily="34" charset="0"/>
              </a:rPr>
              <a:t>STEP 1: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Calibri" panose="020F0502020204030204" pitchFamily="34" charset="0"/>
              </a:rPr>
              <a:t>Generate counterexample C</a:t>
            </a:r>
          </a:p>
          <a:p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400" b="1" dirty="0" smtClean="0">
                <a:latin typeface="Calibri" panose="020F0502020204030204" pitchFamily="34" charset="0"/>
              </a:rPr>
              <a:t>STEP 2: </a:t>
            </a:r>
          </a:p>
          <a:p>
            <a:pPr marL="400050" lvl="1" indent="-1714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Calibri" panose="020F0502020204030204" pitchFamily="34" charset="0"/>
              </a:rPr>
              <a:t>Use bounded model checking (BMC) to unwind transition relation of P to finite bound</a:t>
            </a:r>
          </a:p>
          <a:p>
            <a:pPr marL="400050" lvl="1" indent="-1714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Calibri" panose="020F0502020204030204" pitchFamily="34" charset="0"/>
              </a:rPr>
              <a:t>Produce propositional formula S that describes all executions of P that do not violate Spec</a:t>
            </a:r>
          </a:p>
          <a:p>
            <a:endParaRPr lang="en-US" sz="1400" dirty="0" smtClean="0">
              <a:latin typeface="Calibri" panose="020F0502020204030204" pitchFamily="34" charset="0"/>
            </a:endParaRPr>
          </a:p>
          <a:p>
            <a:r>
              <a:rPr lang="en-US" sz="1400" b="1" dirty="0" smtClean="0">
                <a:latin typeface="Calibri" panose="020F0502020204030204" pitchFamily="34" charset="0"/>
              </a:rPr>
              <a:t>STEP 3:</a:t>
            </a:r>
            <a:r>
              <a:rPr lang="en-US" sz="1400" dirty="0" smtClean="0">
                <a:latin typeface="Calibri" panose="020F0502020204030204" pitchFamily="34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Calibri" panose="020F0502020204030204" pitchFamily="34" charset="0"/>
              </a:rPr>
              <a:t>Extend S with variables and constraints to setup an optimization problem to find a satisfying assignment that is maximally similar to C (similarity is quantified by distance metrics)</a:t>
            </a:r>
          </a:p>
          <a:p>
            <a:pPr marL="228600" lvl="1" indent="0">
              <a:buNone/>
            </a:pPr>
            <a:endParaRPr lang="en-US" sz="1400" dirty="0" smtClean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Calibri" panose="020F0502020204030204" pitchFamily="34" charset="0"/>
              </a:rPr>
              <a:t>STEP 4: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Calibri" panose="020F0502020204030204" pitchFamily="34" charset="0"/>
              </a:rPr>
              <a:t>Solve the optimization problem in STEP 3.</a:t>
            </a:r>
          </a:p>
          <a:p>
            <a:pPr marL="228600" lvl="1" indent="0">
              <a:buNone/>
            </a:pPr>
            <a:endParaRPr lang="en-US" sz="1400" dirty="0" smtClean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Calibri" panose="020F0502020204030204" pitchFamily="34" charset="0"/>
              </a:rPr>
              <a:t>STEP 5: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Calibri" panose="020F0502020204030204" pitchFamily="34" charset="0"/>
              </a:rPr>
              <a:t>Present the differences between successful execution and the counterexample as the explanation of the error.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 smtClean="0">
              <a:latin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 smtClean="0">
              <a:latin typeface="Calibri" panose="020F0502020204030204" pitchFamily="34" charset="0"/>
            </a:endParaRPr>
          </a:p>
          <a:p>
            <a:endParaRPr 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23555" name="Date Placeholder 5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BC069FEE-9B1D-4717-BD93-87EDAB7D3106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May 13, 2015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3556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2F35592F-2B91-483D-A204-66401217E8B0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dirty="0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altLang="en-US" dirty="0" smtClean="0">
                <a:latin typeface="Cambria" panose="02040503050406030204" pitchFamily="18" charset="0"/>
              </a:rPr>
              <a:t>Drawback of Error Explanation Method and the usefulness of Abstraction</a:t>
            </a: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previous error explanation method, the counterexample and successful executions were both </a:t>
            </a:r>
            <a:r>
              <a:rPr lang="en-US" b="1" dirty="0" smtClean="0">
                <a:solidFill>
                  <a:srgbClr val="FF0000"/>
                </a:solidFill>
              </a:rPr>
              <a:t>concrete</a:t>
            </a:r>
            <a:r>
              <a:rPr lang="en-US" dirty="0" smtClean="0"/>
              <a:t> executions</a:t>
            </a:r>
          </a:p>
          <a:p>
            <a:r>
              <a:rPr lang="en-US" dirty="0" smtClean="0"/>
              <a:t>Concrete state spaces are often intractable or even infinite, so it leads to the state explosion problem</a:t>
            </a:r>
          </a:p>
          <a:p>
            <a:r>
              <a:rPr lang="en-US" dirty="0" smtClean="0"/>
              <a:t>To increase effectiveness of model checking, tools use </a:t>
            </a:r>
            <a:r>
              <a:rPr lang="en-US" b="1" dirty="0" smtClean="0">
                <a:solidFill>
                  <a:srgbClr val="FF0000"/>
                </a:solidFill>
              </a:rPr>
              <a:t>abstraction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 R</a:t>
            </a:r>
            <a:r>
              <a:rPr lang="en-US" dirty="0" smtClean="0">
                <a:solidFill>
                  <a:schemeClr val="accent6"/>
                </a:solidFill>
              </a:rPr>
              <a:t>educes the state space by mapping set of states in the concrete system to a smaller set of abstract states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6"/>
                </a:solidFill>
              </a:rPr>
              <a:t>Preserves the important behavior of the original 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One common abstraction technique is called predicate abstraction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6"/>
              </a:solidFill>
            </a:endParaRPr>
          </a:p>
          <a:p>
            <a:pPr marL="228600" lvl="1" indent="0">
              <a:buNone/>
            </a:pPr>
            <a:endParaRPr lang="en-US" dirty="0" smtClean="0">
              <a:solidFill>
                <a:schemeClr val="accent6"/>
              </a:solidFill>
            </a:endParaRPr>
          </a:p>
        </p:txBody>
      </p:sp>
      <p:sp>
        <p:nvSpPr>
          <p:cNvPr id="24578" name="Date Placeholder 5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80033258-41FA-4136-A378-9A1E4629A288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May 13, 2015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94D61231-0704-4D15-ACBC-76154E06C5E1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dirty="0" smtClean="0"/>
              <a:t>Background Information:</a:t>
            </a:r>
            <a:br>
              <a:rPr lang="en-US" dirty="0" smtClean="0"/>
            </a:br>
            <a:r>
              <a:rPr lang="en-US" dirty="0" smtClean="0"/>
              <a:t>CEGAR (counterexample guided abstraction refinement)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2575"/>
            <a:ext cx="8229600" cy="1181916"/>
          </a:xfrm>
        </p:spPr>
        <p:txBody>
          <a:bodyPr/>
          <a:lstStyle/>
          <a:p>
            <a:r>
              <a:rPr lang="en-US" dirty="0" smtClean="0"/>
              <a:t>Many successful model checking tools like SLAM, BLAST, and MAGIC use this framework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881-C55C-4C68-800B-4F2C6D100F41}" type="datetime4">
              <a:rPr lang="en-US" altLang="en-US" smtClean="0"/>
              <a:pPr/>
              <a:t>May 13,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77D69-1221-4636-A4A4-B75382CBA5A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Right Arrow 6"/>
          <p:cNvSpPr/>
          <p:nvPr/>
        </p:nvSpPr>
        <p:spPr bwMode="auto">
          <a:xfrm>
            <a:off x="1582782" y="3037108"/>
            <a:ext cx="703218" cy="287383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457200" y="2980506"/>
            <a:ext cx="927463" cy="40494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  <a:ea typeface="ＭＳ Ｐゴシック" pitchFamily="-96" charset="-128"/>
              </a:rPr>
              <a:t>Abstract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alibri" panose="020F0502020204030204" pitchFamily="34" charset="0"/>
              <a:ea typeface="ＭＳ Ｐゴシック" pitchFamily="-96" charset="-128"/>
            </a:endParaRPr>
          </a:p>
        </p:txBody>
      </p:sp>
      <p:sp>
        <p:nvSpPr>
          <p:cNvPr id="10" name="Flowchart: Decision 9"/>
          <p:cNvSpPr/>
          <p:nvPr/>
        </p:nvSpPr>
        <p:spPr bwMode="auto">
          <a:xfrm>
            <a:off x="2407058" y="2613660"/>
            <a:ext cx="1972494" cy="1160434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  <a:ea typeface="ＭＳ Ｐゴシック" pitchFamily="-96" charset="-128"/>
              </a:rPr>
              <a:t>Spec Satisfied?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alibri" panose="020F0502020204030204" pitchFamily="34" charset="0"/>
              <a:ea typeface="ＭＳ Ｐゴシック" pitchFamily="-96" charset="-128"/>
            </a:endParaRPr>
          </a:p>
        </p:txBody>
      </p:sp>
      <p:sp>
        <p:nvSpPr>
          <p:cNvPr id="14" name="Flowchart: Process 13"/>
          <p:cNvSpPr/>
          <p:nvPr/>
        </p:nvSpPr>
        <p:spPr bwMode="auto">
          <a:xfrm>
            <a:off x="1312123" y="5130809"/>
            <a:ext cx="1162594" cy="52251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ＭＳ Ｐゴシック" pitchFamily="-96" charset="-128"/>
              </a:rPr>
              <a:t>Refinement</a:t>
            </a:r>
          </a:p>
        </p:txBody>
      </p:sp>
      <p:sp>
        <p:nvSpPr>
          <p:cNvPr id="15" name="Flowchart: Decision 14"/>
          <p:cNvSpPr/>
          <p:nvPr/>
        </p:nvSpPr>
        <p:spPr bwMode="auto">
          <a:xfrm>
            <a:off x="5208763" y="4244319"/>
            <a:ext cx="2033451" cy="666207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alibri" panose="020F0502020204030204" pitchFamily="34" charset="0"/>
                <a:ea typeface="ＭＳ Ｐゴシック" pitchFamily="-96" charset="-128"/>
              </a:rPr>
              <a:t>Spurious?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16880" y="2795840"/>
            <a:ext cx="8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4359394" y="3193047"/>
            <a:ext cx="6960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392099" y="3772069"/>
            <a:ext cx="0" cy="650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921837" y="3857465"/>
            <a:ext cx="61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55397" y="2955003"/>
            <a:ext cx="15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</a:rPr>
              <a:t>VERIFICATION </a:t>
            </a:r>
          </a:p>
          <a:p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</a:rPr>
              <a:t>SUCCESSFUL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8568" y="4390969"/>
            <a:ext cx="190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alibri" panose="020F0502020204030204" pitchFamily="34" charset="0"/>
              </a:rPr>
              <a:t>Counterexample C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4359394" y="4447391"/>
            <a:ext cx="803342" cy="287383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cxnSp>
        <p:nvCxnSpPr>
          <p:cNvPr id="44" name="Straight Arrow Connector 43"/>
          <p:cNvCxnSpPr>
            <a:stCxn id="15" idx="2"/>
            <a:endCxn id="14" idx="3"/>
          </p:cNvCxnSpPr>
          <p:nvPr/>
        </p:nvCxnSpPr>
        <p:spPr bwMode="auto">
          <a:xfrm flipH="1">
            <a:off x="2474717" y="4910526"/>
            <a:ext cx="3750772" cy="4815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4106785" y="5153364"/>
            <a:ext cx="61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7" name="Curved Connector 46"/>
          <p:cNvCxnSpPr>
            <a:stCxn id="14" idx="1"/>
            <a:endCxn id="9" idx="2"/>
          </p:cNvCxnSpPr>
          <p:nvPr/>
        </p:nvCxnSpPr>
        <p:spPr bwMode="auto">
          <a:xfrm rot="10800000">
            <a:off x="920933" y="3385455"/>
            <a:ext cx="391191" cy="200661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/>
          <p:cNvCxnSpPr>
            <a:stCxn id="15" idx="2"/>
          </p:cNvCxnSpPr>
          <p:nvPr/>
        </p:nvCxnSpPr>
        <p:spPr bwMode="auto">
          <a:xfrm>
            <a:off x="6225489" y="4910526"/>
            <a:ext cx="0" cy="850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6187336" y="5153364"/>
            <a:ext cx="61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573557" y="5681071"/>
            <a:ext cx="15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VERIFICATION </a:t>
            </a:r>
          </a:p>
          <a:p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FAILED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61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CEGAR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1</a:t>
            </a:r>
            <a:r>
              <a:rPr lang="en-US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Create a finite-state abstraction A(P) which is an abstract Boolean representation of P</a:t>
            </a:r>
          </a:p>
          <a:p>
            <a:r>
              <a:rPr lang="en-US" b="1" dirty="0" smtClean="0"/>
              <a:t>STEP 2</a:t>
            </a:r>
            <a:r>
              <a:rPr lang="en-US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Check if A(P) satisfies the spec of the original program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If it does, then P also satisfies the spec (VERIFICATION SUCCESSFUL)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If it does not, generate counterexample C</a:t>
            </a:r>
          </a:p>
          <a:p>
            <a:r>
              <a:rPr lang="en-US" b="1" dirty="0" smtClean="0"/>
              <a:t>STEP 3</a:t>
            </a:r>
            <a:r>
              <a:rPr lang="en-US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If C is spurious, go back to Step 1 and refine A(P) to eliminate 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If C is valid, then P does not satisfy the spec (VERIFICATION FAILED)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1881-C55C-4C68-800B-4F2C6D100F41}" type="datetime4">
              <a:rPr lang="en-US" altLang="en-US" smtClean="0"/>
              <a:pPr/>
              <a:t>May 13,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77D69-1221-4636-A4A4-B75382CBA5A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901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1777</Words>
  <Application>Microsoft Office PowerPoint</Application>
  <PresentationFormat>On-screen Show (4:3)</PresentationFormat>
  <Paragraphs>417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MS PGothic</vt:lpstr>
      <vt:lpstr>MS PGothic</vt:lpstr>
      <vt:lpstr>Arial</vt:lpstr>
      <vt:lpstr>Calibri</vt:lpstr>
      <vt:lpstr>Cambria</vt:lpstr>
      <vt:lpstr>Courier New</vt:lpstr>
      <vt:lpstr>Palatino</vt:lpstr>
      <vt:lpstr>Tahoma</vt:lpstr>
      <vt:lpstr>Times</vt:lpstr>
      <vt:lpstr>Wingdings</vt:lpstr>
      <vt:lpstr>OSU_Template</vt:lpstr>
      <vt:lpstr>CS569 Paper Presentation  May 14, 2015 </vt:lpstr>
      <vt:lpstr>Paper Name: Explaining Abstract Counterexamples</vt:lpstr>
      <vt:lpstr>General Overview: This paper is about Error Explanation</vt:lpstr>
      <vt:lpstr>Background Information:  Read the following paper</vt:lpstr>
      <vt:lpstr>Background Information: Error Explanation Method </vt:lpstr>
      <vt:lpstr>Recapping Error Explanation Method </vt:lpstr>
      <vt:lpstr>Drawback of Error Explanation Method and the usefulness of Abstraction</vt:lpstr>
      <vt:lpstr>Background Information: CEGAR (counterexample guided abstraction refinement)</vt:lpstr>
      <vt:lpstr>CEGAR Recap</vt:lpstr>
      <vt:lpstr>Abstract Error Explanation Method</vt:lpstr>
      <vt:lpstr>Abstract Error Explanation Method Breakdown Step 1:  Generate Counterexample C  </vt:lpstr>
      <vt:lpstr>Abstract Error Explanation Method Breakdown Step 2a:  Unwind transition relation of A(P) to finite bound  </vt:lpstr>
      <vt:lpstr>Abstract Error Explanation Method Breakdown Step 2b:  Produce propositional formula S </vt:lpstr>
      <vt:lpstr>Abstract Error Explanation Method Breakdown Prelim to Step 3:  Alignment </vt:lpstr>
      <vt:lpstr>Abstract Error Explanation Method Breakdown Prelim to Step 3: Alignment (cont.)</vt:lpstr>
      <vt:lpstr>Abstract Error Explanation Method Breakdown Prelim to Step 3: Alignment (cont.)</vt:lpstr>
      <vt:lpstr>Abstract Error Explanation Method Breakdown Step 3a:  Extend S with variables and constraints</vt:lpstr>
      <vt:lpstr>Abstract Error Explanation Method Breakdown Step 3b:  Calculate distance metric d</vt:lpstr>
      <vt:lpstr>Abstract Error Explanation Method Breakdown Step 3b:  Calculate distance metric d (cont.)</vt:lpstr>
      <vt:lpstr>Abstract Error Explanation Method Breakdown Step 3c:  Setup optimization problem</vt:lpstr>
      <vt:lpstr>Abstract Error Explanation Method Breakdown Step 4:  Solve optimization problem</vt:lpstr>
      <vt:lpstr>Abstract Error Explanation Method Breakdown Step 5:  Check if b is spurious</vt:lpstr>
      <vt:lpstr>Abstract Error Explanation Method Breakdown Step 6:  Present result to user</vt:lpstr>
      <vt:lpstr>Example of Explanation Output using MAGIC Tool</vt:lpstr>
      <vt:lpstr>Experiment with Abstract Error Explanation using MAGIC </vt:lpstr>
      <vt:lpstr>Table of Results</vt:lpstr>
      <vt:lpstr>Analysis of Results</vt:lpstr>
      <vt:lpstr>Conclusion and Questions Raised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Name: Explaining Abstract Counterexamples</dc:title>
  <dc:creator>Caushik, Gokul</dc:creator>
  <cp:lastModifiedBy>Caushik, Gokul - ONID</cp:lastModifiedBy>
  <cp:revision>216</cp:revision>
  <dcterms:created xsi:type="dcterms:W3CDTF">2015-05-13T06:38:53Z</dcterms:created>
  <dcterms:modified xsi:type="dcterms:W3CDTF">2015-05-14T08:26:50Z</dcterms:modified>
</cp:coreProperties>
</file>