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5ED"/>
    <a:srgbClr val="F8E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33D-9BC3-440D-8412-E67D4DD9E5D8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2A2E-9B63-4335-A8A9-10C4E56EB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33D-9BC3-440D-8412-E67D4DD9E5D8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2A2E-9B63-4335-A8A9-10C4E56EB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33D-9BC3-440D-8412-E67D4DD9E5D8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2A2E-9B63-4335-A8A9-10C4E56EB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6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33D-9BC3-440D-8412-E67D4DD9E5D8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2A2E-9B63-4335-A8A9-10C4E56EB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2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33D-9BC3-440D-8412-E67D4DD9E5D8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2A2E-9B63-4335-A8A9-10C4E56EB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33D-9BC3-440D-8412-E67D4DD9E5D8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2A2E-9B63-4335-A8A9-10C4E56EB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33D-9BC3-440D-8412-E67D4DD9E5D8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2A2E-9B63-4335-A8A9-10C4E56EB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3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33D-9BC3-440D-8412-E67D4DD9E5D8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2A2E-9B63-4335-A8A9-10C4E56EB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6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33D-9BC3-440D-8412-E67D4DD9E5D8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2A2E-9B63-4335-A8A9-10C4E56EB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6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33D-9BC3-440D-8412-E67D4DD9E5D8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2A2E-9B63-4335-A8A9-10C4E56EB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3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633D-9BC3-440D-8412-E67D4DD9E5D8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2A2E-9B63-4335-A8A9-10C4E56EB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9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633D-9BC3-440D-8412-E67D4DD9E5D8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52A2E-9B63-4335-A8A9-10C4E56EB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0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8E46E"/>
                </a:solidFill>
                <a:latin typeface="+mn-lt"/>
              </a:rPr>
              <a:t>Kubernetes Concepts</a:t>
            </a:r>
            <a:endParaRPr lang="en-IN" b="1" dirty="0">
              <a:solidFill>
                <a:srgbClr val="F8E46E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8E46E"/>
                </a:solidFill>
              </a:rPr>
              <a:t>Nitin</a:t>
            </a:r>
          </a:p>
        </p:txBody>
      </p:sp>
    </p:spTree>
    <p:extLst>
      <p:ext uri="{BB962C8B-B14F-4D97-AF65-F5344CB8AC3E}">
        <p14:creationId xmlns:p14="http://schemas.microsoft.com/office/powerpoint/2010/main" val="398775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17123" y="2077916"/>
            <a:ext cx="5697416" cy="4536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15790"/>
            <a:ext cx="1184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Kubernetes Services</a:t>
            </a:r>
          </a:p>
          <a:p>
            <a:endParaRPr lang="en-IN" sz="2800" dirty="0">
              <a:solidFill>
                <a:srgbClr val="F8E46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443827" y="3045397"/>
            <a:ext cx="2550747" cy="1450758"/>
            <a:chOff x="831589" y="1190471"/>
            <a:chExt cx="3257550" cy="2057400"/>
          </a:xfrm>
        </p:grpSpPr>
        <p:sp>
          <p:nvSpPr>
            <p:cNvPr id="21" name="Rectangle 20"/>
            <p:cNvSpPr/>
            <p:nvPr/>
          </p:nvSpPr>
          <p:spPr>
            <a:xfrm>
              <a:off x="831589" y="1190471"/>
              <a:ext cx="325755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Labels</a:t>
              </a:r>
            </a:p>
            <a:p>
              <a:pPr algn="ctr"/>
              <a:r>
                <a:rPr lang="en-US" dirty="0">
                  <a:highlight>
                    <a:srgbClr val="808080"/>
                  </a:highlight>
                </a:rPr>
                <a:t>app: webapp</a:t>
              </a:r>
            </a:p>
            <a:p>
              <a:pPr algn="ctr"/>
              <a:r>
                <a:rPr lang="en-US" dirty="0">
                  <a:highlight>
                    <a:srgbClr val="800080"/>
                  </a:highlight>
                </a:rPr>
                <a:t>release: 1</a:t>
              </a:r>
              <a:endParaRPr lang="en-IN" dirty="0">
                <a:highlight>
                  <a:srgbClr val="800080"/>
                </a:highligh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22176" y="1226830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705600" y="2482036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31800" y="3811304"/>
            <a:ext cx="2082800" cy="1126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1885" y="4200178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browser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9" idx="3"/>
          </p:cNvCxnSpPr>
          <p:nvPr/>
        </p:nvCxnSpPr>
        <p:spPr>
          <a:xfrm>
            <a:off x="2514600" y="4374338"/>
            <a:ext cx="1837266" cy="21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4333747" y="3914506"/>
            <a:ext cx="1506950" cy="140040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394200" y="4107041"/>
            <a:ext cx="14464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US" u="sng" dirty="0">
                <a:solidFill>
                  <a:schemeClr val="bg1"/>
                </a:solidFill>
              </a:rPr>
              <a:t>Selector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highlight>
                  <a:srgbClr val="808080"/>
                </a:highlight>
              </a:rPr>
              <a:t>app: webapp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highlight>
                  <a:srgbClr val="800080"/>
                </a:highlight>
              </a:rPr>
              <a:t>release: 1 </a:t>
            </a:r>
            <a:endParaRPr lang="en-IN" sz="1600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cxnSp>
        <p:nvCxnSpPr>
          <p:cNvPr id="19" name="Straight Arrow Connector 18"/>
          <p:cNvCxnSpPr>
            <a:cxnSpLocks/>
            <a:endCxn id="21" idx="1"/>
          </p:cNvCxnSpPr>
          <p:nvPr/>
        </p:nvCxnSpPr>
        <p:spPr>
          <a:xfrm flipV="1">
            <a:off x="5840697" y="3770776"/>
            <a:ext cx="1603130" cy="624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446759" y="4850750"/>
            <a:ext cx="2550747" cy="1450758"/>
            <a:chOff x="831589" y="1190471"/>
            <a:chExt cx="3257550" cy="2057400"/>
          </a:xfrm>
          <a:solidFill>
            <a:schemeClr val="accent5"/>
          </a:solidFill>
        </p:grpSpPr>
        <p:sp>
          <p:nvSpPr>
            <p:cNvPr id="16" name="Rectangle 15"/>
            <p:cNvSpPr/>
            <p:nvPr/>
          </p:nvSpPr>
          <p:spPr>
            <a:xfrm>
              <a:off x="831589" y="1190471"/>
              <a:ext cx="3257550" cy="2057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Labels</a:t>
              </a:r>
            </a:p>
            <a:p>
              <a:pPr algn="ctr"/>
              <a:r>
                <a:rPr lang="en-US" dirty="0">
                  <a:highlight>
                    <a:srgbClr val="808080"/>
                  </a:highlight>
                </a:rPr>
                <a:t>app: webapp</a:t>
              </a:r>
            </a:p>
            <a:p>
              <a:pPr algn="ctr"/>
              <a:r>
                <a:rPr lang="en-US" dirty="0">
                  <a:highlight>
                    <a:srgbClr val="800080"/>
                  </a:highlight>
                </a:rPr>
                <a:t>release: 2</a:t>
              </a:r>
              <a:endParaRPr lang="en-IN" dirty="0">
                <a:highlight>
                  <a:srgbClr val="800080"/>
                </a:highligh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22176" y="1226830"/>
              <a:ext cx="14763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21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0923" y="1968383"/>
            <a:ext cx="5697416" cy="4536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33375"/>
            <a:ext cx="11849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Kubernetes Services</a:t>
            </a:r>
          </a:p>
          <a:p>
            <a:r>
              <a:rPr lang="en-US" sz="2400" b="1" u="sng" dirty="0">
                <a:solidFill>
                  <a:srgbClr val="F8E46E"/>
                </a:solidFill>
              </a:rPr>
              <a:t>ClusterIP</a:t>
            </a:r>
            <a:r>
              <a:rPr lang="en-US" sz="2400" b="1" dirty="0">
                <a:solidFill>
                  <a:srgbClr val="F8E46E"/>
                </a:solidFill>
              </a:rPr>
              <a:t>: Pods can only be accessed inside cluster by other services/Pods</a:t>
            </a:r>
          </a:p>
          <a:p>
            <a:endParaRPr lang="en-IN" sz="2800" dirty="0">
              <a:solidFill>
                <a:srgbClr val="F8E46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775493" y="4857970"/>
            <a:ext cx="2550747" cy="1450758"/>
            <a:chOff x="831589" y="1190471"/>
            <a:chExt cx="3257550" cy="2057400"/>
          </a:xfrm>
        </p:grpSpPr>
        <p:sp>
          <p:nvSpPr>
            <p:cNvPr id="21" name="Rectangle 20"/>
            <p:cNvSpPr/>
            <p:nvPr/>
          </p:nvSpPr>
          <p:spPr>
            <a:xfrm>
              <a:off x="831589" y="1190471"/>
              <a:ext cx="325755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Labels</a:t>
              </a:r>
            </a:p>
            <a:p>
              <a:pPr algn="ctr"/>
              <a:r>
                <a:rPr lang="en-US" dirty="0">
                  <a:highlight>
                    <a:srgbClr val="808080"/>
                  </a:highlight>
                </a:rPr>
                <a:t>app: webapp</a:t>
              </a:r>
              <a:endParaRPr lang="en-IN" dirty="0">
                <a:highlight>
                  <a:srgbClr val="808080"/>
                </a:highligh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22176" y="1226830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24132" y="2037330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Kubernetes Cluster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31800" y="3740964"/>
            <a:ext cx="2082800" cy="1126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1885" y="4129838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browser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9" idx="3"/>
            <a:endCxn id="13" idx="1"/>
          </p:cNvCxnSpPr>
          <p:nvPr/>
        </p:nvCxnSpPr>
        <p:spPr>
          <a:xfrm flipV="1">
            <a:off x="2514600" y="3364634"/>
            <a:ext cx="2962147" cy="939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476747" y="2526432"/>
            <a:ext cx="1506950" cy="1676403"/>
            <a:chOff x="4333747" y="3193538"/>
            <a:chExt cx="1506950" cy="1123732"/>
          </a:xfrm>
        </p:grpSpPr>
        <p:sp>
          <p:nvSpPr>
            <p:cNvPr id="13" name="Flowchart: Process 12"/>
            <p:cNvSpPr/>
            <p:nvPr/>
          </p:nvSpPr>
          <p:spPr>
            <a:xfrm>
              <a:off x="4333747" y="3193538"/>
              <a:ext cx="1506950" cy="1123732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4200" y="3386072"/>
              <a:ext cx="1446497" cy="76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</a:t>
              </a:r>
            </a:p>
            <a:p>
              <a:pPr algn="ctr"/>
              <a:r>
                <a:rPr lang="en-US" u="sng" dirty="0">
                  <a:solidFill>
                    <a:schemeClr val="bg1"/>
                  </a:solidFill>
                </a:rPr>
                <a:t>Selector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app: webapp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ClusterIP</a:t>
              </a:r>
              <a:endParaRPr lang="en-IN" sz="16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26347" y="2559102"/>
            <a:ext cx="1506950" cy="1676403"/>
            <a:chOff x="4333747" y="3193538"/>
            <a:chExt cx="1506950" cy="1123732"/>
          </a:xfrm>
        </p:grpSpPr>
        <p:sp>
          <p:nvSpPr>
            <p:cNvPr id="16" name="Flowchart: Process 15"/>
            <p:cNvSpPr/>
            <p:nvPr/>
          </p:nvSpPr>
          <p:spPr>
            <a:xfrm>
              <a:off x="4333747" y="3193538"/>
              <a:ext cx="1506950" cy="1123732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4200" y="3386072"/>
              <a:ext cx="1446497" cy="76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</a:t>
              </a:r>
            </a:p>
            <a:p>
              <a:pPr algn="ctr"/>
              <a:r>
                <a:rPr lang="en-US" u="sng" dirty="0">
                  <a:solidFill>
                    <a:schemeClr val="bg1"/>
                  </a:solidFill>
                </a:rPr>
                <a:t>Selector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app: webapp</a:t>
              </a:r>
            </a:p>
            <a:p>
              <a:pPr algn="ctr"/>
              <a:endParaRPr lang="en-IN" sz="16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</p:grpSp>
      <p:cxnSp>
        <p:nvCxnSpPr>
          <p:cNvPr id="4" name="Straight Arrow Connector 3"/>
          <p:cNvCxnSpPr>
            <a:stCxn id="16" idx="1"/>
            <a:endCxn id="14" idx="3"/>
          </p:cNvCxnSpPr>
          <p:nvPr/>
        </p:nvCxnSpPr>
        <p:spPr>
          <a:xfrm flipH="1" flipV="1">
            <a:off x="6983697" y="3383045"/>
            <a:ext cx="1642650" cy="14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ication Sign 23"/>
          <p:cNvSpPr/>
          <p:nvPr/>
        </p:nvSpPr>
        <p:spPr>
          <a:xfrm>
            <a:off x="3365834" y="3152749"/>
            <a:ext cx="1408478" cy="136313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>
            <a:cxnSpLocks/>
            <a:endCxn id="21" idx="1"/>
          </p:cNvCxnSpPr>
          <p:nvPr/>
        </p:nvCxnSpPr>
        <p:spPr>
          <a:xfrm>
            <a:off x="6230222" y="4221247"/>
            <a:ext cx="1545271" cy="1362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1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0923" y="2109064"/>
            <a:ext cx="5697416" cy="4536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33375"/>
            <a:ext cx="11849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Kubernetes Services</a:t>
            </a:r>
          </a:p>
          <a:p>
            <a:r>
              <a:rPr lang="en-US" sz="2400" b="1" u="sng" dirty="0">
                <a:solidFill>
                  <a:srgbClr val="F8E46E"/>
                </a:solidFill>
              </a:rPr>
              <a:t>NodePort</a:t>
            </a:r>
            <a:r>
              <a:rPr lang="en-US" sz="2400" b="1" dirty="0">
                <a:solidFill>
                  <a:srgbClr val="F8E46E"/>
                </a:solidFill>
              </a:rPr>
              <a:t>: Pods can be accessed outside the cluster </a:t>
            </a:r>
          </a:p>
          <a:p>
            <a:endParaRPr lang="en-IN" sz="2800" dirty="0">
              <a:solidFill>
                <a:srgbClr val="F8E46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750093" y="3752701"/>
            <a:ext cx="2550747" cy="1450758"/>
            <a:chOff x="831589" y="1190471"/>
            <a:chExt cx="3257550" cy="2057400"/>
          </a:xfrm>
        </p:grpSpPr>
        <p:sp>
          <p:nvSpPr>
            <p:cNvPr id="21" name="Rectangle 20"/>
            <p:cNvSpPr/>
            <p:nvPr/>
          </p:nvSpPr>
          <p:spPr>
            <a:xfrm>
              <a:off x="831589" y="1190471"/>
              <a:ext cx="325755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Labels</a:t>
              </a:r>
            </a:p>
            <a:p>
              <a:pPr algn="ctr"/>
              <a:r>
                <a:rPr lang="en-US" dirty="0">
                  <a:highlight>
                    <a:srgbClr val="808080"/>
                  </a:highlight>
                </a:rPr>
                <a:t>app: webapp</a:t>
              </a:r>
              <a:endParaRPr lang="en-IN" dirty="0">
                <a:highlight>
                  <a:srgbClr val="808080"/>
                </a:highligh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22176" y="1226830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24132" y="2178011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Kubernetes Cluster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31800" y="3907046"/>
            <a:ext cx="2082800" cy="1126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1885" y="427051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browser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506133" y="4444679"/>
            <a:ext cx="2171392" cy="2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685992" y="3631122"/>
            <a:ext cx="1506950" cy="1676403"/>
            <a:chOff x="4333747" y="3193538"/>
            <a:chExt cx="1506950" cy="1123732"/>
          </a:xfrm>
        </p:grpSpPr>
        <p:sp>
          <p:nvSpPr>
            <p:cNvPr id="13" name="Flowchart: Process 12"/>
            <p:cNvSpPr/>
            <p:nvPr/>
          </p:nvSpPr>
          <p:spPr>
            <a:xfrm>
              <a:off x="4333747" y="3193538"/>
              <a:ext cx="1506950" cy="1123732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4200" y="3386072"/>
              <a:ext cx="1446497" cy="76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Service</a:t>
              </a:r>
            </a:p>
            <a:p>
              <a:pPr algn="ctr"/>
              <a:r>
                <a:rPr lang="en-US" u="sng" dirty="0">
                  <a:solidFill>
                    <a:schemeClr val="bg1"/>
                  </a:solidFill>
                </a:rPr>
                <a:t>Selector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app: webapp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NodePort</a:t>
              </a:r>
              <a:endParaRPr lang="en-IN" sz="16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</p:grpSp>
      <p:cxnSp>
        <p:nvCxnSpPr>
          <p:cNvPr id="18" name="Straight Arrow Connector 17"/>
          <p:cNvCxnSpPr>
            <a:cxnSpLocks/>
            <a:stCxn id="14" idx="3"/>
            <a:endCxn id="21" idx="1"/>
          </p:cNvCxnSpPr>
          <p:nvPr/>
        </p:nvCxnSpPr>
        <p:spPr>
          <a:xfrm flipV="1">
            <a:off x="6192942" y="4478080"/>
            <a:ext cx="1557151" cy="9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6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15791"/>
            <a:ext cx="11849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ReplicaSet</a:t>
            </a:r>
          </a:p>
          <a:p>
            <a:endParaRPr lang="en-IN" sz="3200" b="1" dirty="0">
              <a:solidFill>
                <a:srgbClr val="F8E46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3192" y="2685474"/>
            <a:ext cx="3859823" cy="3557061"/>
            <a:chOff x="923192" y="1208369"/>
            <a:chExt cx="3859823" cy="3557061"/>
          </a:xfrm>
        </p:grpSpPr>
        <p:grpSp>
          <p:nvGrpSpPr>
            <p:cNvPr id="7" name="Group 6"/>
            <p:cNvGrpSpPr/>
            <p:nvPr/>
          </p:nvGrpSpPr>
          <p:grpSpPr>
            <a:xfrm>
              <a:off x="923192" y="1208369"/>
              <a:ext cx="3859823" cy="3557061"/>
              <a:chOff x="923192" y="1208369"/>
              <a:chExt cx="3859823" cy="355706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23192" y="1208369"/>
                <a:ext cx="3859823" cy="35570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688123" y="1324574"/>
                <a:ext cx="23035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ReplicaSet</a:t>
                </a:r>
              </a:p>
              <a:p>
                <a:pPr algn="ctr"/>
                <a:r>
                  <a:rPr lang="en-US" dirty="0"/>
                  <a:t>Replicas:1</a:t>
                </a:r>
                <a:endParaRPr lang="en-IN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15167" y="2085821"/>
              <a:ext cx="3204079" cy="2108110"/>
              <a:chOff x="831589" y="1190471"/>
              <a:chExt cx="3257550" cy="2057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31589" y="1190471"/>
                <a:ext cx="3257550" cy="205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81149" y="1226830"/>
                <a:ext cx="1476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POD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817077" y="2449798"/>
              <a:ext cx="2600161" cy="1510725"/>
              <a:chOff x="2505075" y="1466850"/>
              <a:chExt cx="2600161" cy="151072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05075" y="1466850"/>
                <a:ext cx="1971675" cy="11144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Microservice-1</a:t>
                </a:r>
                <a:endParaRPr lang="en-IN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8264" y="2038350"/>
                <a:ext cx="1256972" cy="939225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7186246" y="2658328"/>
            <a:ext cx="3859823" cy="3557061"/>
            <a:chOff x="7186246" y="1181223"/>
            <a:chExt cx="3859823" cy="3557061"/>
          </a:xfrm>
        </p:grpSpPr>
        <p:grpSp>
          <p:nvGrpSpPr>
            <p:cNvPr id="24" name="Group 23"/>
            <p:cNvGrpSpPr/>
            <p:nvPr/>
          </p:nvGrpSpPr>
          <p:grpSpPr>
            <a:xfrm>
              <a:off x="7186246" y="1181223"/>
              <a:ext cx="3859823" cy="3557061"/>
              <a:chOff x="1160584" y="1208369"/>
              <a:chExt cx="3859823" cy="355706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160584" y="1208369"/>
                <a:ext cx="3859823" cy="35570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88123" y="1324574"/>
                <a:ext cx="23035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ReplicaSet</a:t>
                </a:r>
              </a:p>
              <a:p>
                <a:pPr algn="ctr"/>
                <a:r>
                  <a:rPr lang="en-US" dirty="0"/>
                  <a:t>Replicas:1</a:t>
                </a:r>
                <a:endParaRPr lang="en-IN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481504" y="2088757"/>
              <a:ext cx="3204079" cy="2108110"/>
              <a:chOff x="831589" y="1190471"/>
              <a:chExt cx="3257550" cy="2057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1589" y="1190471"/>
                <a:ext cx="3257550" cy="205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81149" y="1226830"/>
                <a:ext cx="1476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POD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995039" y="2449798"/>
              <a:ext cx="2600161" cy="1510725"/>
              <a:chOff x="2505075" y="1466850"/>
              <a:chExt cx="2600161" cy="151072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505075" y="1466850"/>
                <a:ext cx="1971675" cy="11144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Web Container</a:t>
                </a:r>
                <a:endParaRPr lang="en-IN" dirty="0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8264" y="2038350"/>
                <a:ext cx="1256972" cy="9392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0485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15791"/>
            <a:ext cx="11849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ReplicaSet</a:t>
            </a:r>
          </a:p>
          <a:p>
            <a:endParaRPr lang="en-IN" sz="3200" b="1" dirty="0">
              <a:solidFill>
                <a:srgbClr val="F8E46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2518" y="2817359"/>
            <a:ext cx="3859823" cy="3557061"/>
            <a:chOff x="923192" y="1208369"/>
            <a:chExt cx="3859823" cy="3557061"/>
          </a:xfrm>
        </p:grpSpPr>
        <p:sp>
          <p:nvSpPr>
            <p:cNvPr id="5" name="Rectangle 4"/>
            <p:cNvSpPr/>
            <p:nvPr/>
          </p:nvSpPr>
          <p:spPr>
            <a:xfrm>
              <a:off x="923192" y="1208369"/>
              <a:ext cx="3859823" cy="35570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8123" y="1324574"/>
              <a:ext cx="23035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ReplicaSet</a:t>
              </a:r>
            </a:p>
            <a:p>
              <a:pPr algn="ctr"/>
              <a:r>
                <a:rPr lang="en-US" dirty="0"/>
                <a:t>Replicas:1</a:t>
              </a:r>
            </a:p>
            <a:p>
              <a:pPr algn="ctr"/>
              <a:r>
                <a:rPr lang="en-US" u="sng" dirty="0"/>
                <a:t>Selector</a:t>
              </a:r>
            </a:p>
            <a:p>
              <a:pPr algn="ctr"/>
              <a:r>
                <a:rPr lang="en-US" dirty="0">
                  <a:highlight>
                    <a:srgbClr val="00FF00"/>
                  </a:highlight>
                </a:rPr>
                <a:t>app: webapp </a:t>
              </a:r>
              <a:endParaRPr lang="en-IN" dirty="0">
                <a:highlight>
                  <a:srgbClr val="00FF00"/>
                </a:highlight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20113" y="3147646"/>
            <a:ext cx="3204079" cy="2655275"/>
            <a:chOff x="831589" y="1190471"/>
            <a:chExt cx="3257550" cy="2057400"/>
          </a:xfrm>
        </p:grpSpPr>
        <p:sp>
          <p:nvSpPr>
            <p:cNvPr id="21" name="Rectangle 20"/>
            <p:cNvSpPr/>
            <p:nvPr/>
          </p:nvSpPr>
          <p:spPr>
            <a:xfrm>
              <a:off x="831589" y="1190471"/>
              <a:ext cx="325755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81149" y="1226830"/>
              <a:ext cx="1476375" cy="5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</a:p>
            <a:p>
              <a:pPr algn="ctr"/>
              <a:r>
                <a:rPr lang="en-US" dirty="0">
                  <a:highlight>
                    <a:srgbClr val="00FF00"/>
                  </a:highlight>
                </a:rPr>
                <a:t>app: webapp</a:t>
              </a:r>
              <a:endParaRPr lang="en-IN" dirty="0">
                <a:highlight>
                  <a:srgbClr val="00FF00"/>
                </a:highligh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2023" y="4058788"/>
            <a:ext cx="2600161" cy="1510725"/>
            <a:chOff x="2505075" y="1466850"/>
            <a:chExt cx="2600161" cy="1510725"/>
          </a:xfrm>
        </p:grpSpPr>
        <p:sp>
          <p:nvSpPr>
            <p:cNvPr id="4" name="Rectangle 3"/>
            <p:cNvSpPr/>
            <p:nvPr/>
          </p:nvSpPr>
          <p:spPr>
            <a:xfrm>
              <a:off x="2505075" y="1466850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Microservice-1</a:t>
              </a:r>
              <a:endParaRPr lang="en-IN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264" y="2038350"/>
              <a:ext cx="1256972" cy="939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78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98206"/>
            <a:ext cx="11849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Deployment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8E46E"/>
                </a:solidFill>
              </a:rPr>
              <a:t>It is more sophisticated form of ReplicaSet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8E46E"/>
                </a:solidFill>
              </a:rPr>
              <a:t>It provides automatic rolling updates with zero downtime</a:t>
            </a:r>
          </a:p>
          <a:p>
            <a:endParaRPr lang="en-IN" sz="3200" b="1" dirty="0">
              <a:solidFill>
                <a:srgbClr val="F8E46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7878" y="2281026"/>
            <a:ext cx="3859823" cy="4418712"/>
            <a:chOff x="923192" y="1208369"/>
            <a:chExt cx="3859823" cy="3557061"/>
          </a:xfrm>
        </p:grpSpPr>
        <p:sp>
          <p:nvSpPr>
            <p:cNvPr id="5" name="Rectangle 4"/>
            <p:cNvSpPr/>
            <p:nvPr/>
          </p:nvSpPr>
          <p:spPr>
            <a:xfrm>
              <a:off x="923192" y="1208369"/>
              <a:ext cx="3859823" cy="35570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8123" y="1324574"/>
              <a:ext cx="2303585" cy="520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ReplicaSet</a:t>
              </a:r>
            </a:p>
            <a:p>
              <a:pPr algn="ctr"/>
              <a:r>
                <a:rPr lang="en-US" dirty="0"/>
                <a:t>Replicas:2</a:t>
              </a:r>
              <a:endParaRPr lang="en-IN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06377" y="3158478"/>
            <a:ext cx="2307264" cy="1478402"/>
            <a:chOff x="1315167" y="3562926"/>
            <a:chExt cx="3204079" cy="2108110"/>
          </a:xfrm>
        </p:grpSpPr>
        <p:grpSp>
          <p:nvGrpSpPr>
            <p:cNvPr id="23" name="Group 22"/>
            <p:cNvGrpSpPr/>
            <p:nvPr/>
          </p:nvGrpSpPr>
          <p:grpSpPr>
            <a:xfrm>
              <a:off x="1315167" y="3562926"/>
              <a:ext cx="3204079" cy="2108110"/>
              <a:chOff x="831589" y="1190471"/>
              <a:chExt cx="3257550" cy="2057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31589" y="1190471"/>
                <a:ext cx="3257550" cy="205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81149" y="1226830"/>
                <a:ext cx="1476375" cy="47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POD</a:t>
                </a:r>
                <a:endParaRPr lang="en-I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548573" y="3978616"/>
              <a:ext cx="2868665" cy="1459012"/>
              <a:chOff x="2236571" y="1518563"/>
              <a:chExt cx="2868665" cy="14590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36571" y="1518563"/>
                <a:ext cx="2240179" cy="10627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Microservice-V1</a:t>
                </a:r>
                <a:endParaRPr lang="en-IN" sz="1600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8264" y="2038350"/>
                <a:ext cx="1256972" cy="939225"/>
              </a:xfrm>
              <a:prstGeom prst="rect">
                <a:avLst/>
              </a:prstGeom>
            </p:spPr>
          </p:pic>
        </p:grpSp>
      </p:grpSp>
      <p:grpSp>
        <p:nvGrpSpPr>
          <p:cNvPr id="27" name="Group 26"/>
          <p:cNvGrpSpPr/>
          <p:nvPr/>
        </p:nvGrpSpPr>
        <p:grpSpPr>
          <a:xfrm>
            <a:off x="1300513" y="4919872"/>
            <a:ext cx="2307264" cy="1478402"/>
            <a:chOff x="1315167" y="3562926"/>
            <a:chExt cx="3204079" cy="2108110"/>
          </a:xfrm>
        </p:grpSpPr>
        <p:grpSp>
          <p:nvGrpSpPr>
            <p:cNvPr id="28" name="Group 27"/>
            <p:cNvGrpSpPr/>
            <p:nvPr/>
          </p:nvGrpSpPr>
          <p:grpSpPr>
            <a:xfrm>
              <a:off x="1315167" y="3562926"/>
              <a:ext cx="3204079" cy="2108110"/>
              <a:chOff x="831589" y="1190471"/>
              <a:chExt cx="3257550" cy="20574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1589" y="1190471"/>
                <a:ext cx="3257550" cy="205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81149" y="1226830"/>
                <a:ext cx="1476375" cy="47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POD</a:t>
                </a:r>
                <a:endParaRPr lang="en-I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548573" y="3978616"/>
              <a:ext cx="2868665" cy="1459012"/>
              <a:chOff x="2236571" y="1518563"/>
              <a:chExt cx="2868665" cy="145901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36571" y="1518563"/>
                <a:ext cx="2240179" cy="10627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Microservice-V1</a:t>
                </a:r>
                <a:endParaRPr lang="en-IN" sz="16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8264" y="2038350"/>
                <a:ext cx="1256972" cy="939225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6298220" y="2275166"/>
            <a:ext cx="3859823" cy="4418712"/>
            <a:chOff x="6298220" y="2275166"/>
            <a:chExt cx="3859823" cy="4418712"/>
          </a:xfrm>
        </p:grpSpPr>
        <p:grpSp>
          <p:nvGrpSpPr>
            <p:cNvPr id="34" name="Group 33"/>
            <p:cNvGrpSpPr/>
            <p:nvPr/>
          </p:nvGrpSpPr>
          <p:grpSpPr>
            <a:xfrm>
              <a:off x="6298220" y="2275166"/>
              <a:ext cx="3859823" cy="4418712"/>
              <a:chOff x="923192" y="1208369"/>
              <a:chExt cx="3859823" cy="355706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23192" y="1208369"/>
                <a:ext cx="3859823" cy="35570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88123" y="1324574"/>
                <a:ext cx="2303585" cy="520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ReplicaSet</a:t>
                </a:r>
              </a:p>
              <a:p>
                <a:pPr algn="ctr"/>
                <a:r>
                  <a:rPr lang="en-US" dirty="0"/>
                  <a:t>Replicas:2</a:t>
                </a:r>
                <a:endParaRPr lang="en-IN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006719" y="3152618"/>
              <a:ext cx="2307264" cy="1478402"/>
              <a:chOff x="1315167" y="3562926"/>
              <a:chExt cx="3204079" cy="210811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315167" y="3562926"/>
                <a:ext cx="3204079" cy="2108110"/>
                <a:chOff x="831589" y="1190471"/>
                <a:chExt cx="3257550" cy="20574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831589" y="1190471"/>
                  <a:ext cx="3257550" cy="205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581149" y="1226830"/>
                  <a:ext cx="1476375" cy="471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POD</a:t>
                  </a:r>
                  <a:endParaRPr lang="en-IN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548573" y="3978616"/>
                <a:ext cx="2868665" cy="1459012"/>
                <a:chOff x="2236571" y="1518563"/>
                <a:chExt cx="2868665" cy="1459012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236571" y="1518563"/>
                  <a:ext cx="2240179" cy="106271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Microservice-V2</a:t>
                  </a:r>
                  <a:endParaRPr lang="en-IN" sz="1600" dirty="0"/>
                </a:p>
              </p:txBody>
            </p:sp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8264" y="2038350"/>
                  <a:ext cx="1256972" cy="93922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7" name="Group 46"/>
            <p:cNvGrpSpPr/>
            <p:nvPr/>
          </p:nvGrpSpPr>
          <p:grpSpPr>
            <a:xfrm>
              <a:off x="7000855" y="4914012"/>
              <a:ext cx="2307264" cy="1478402"/>
              <a:chOff x="1315167" y="3562926"/>
              <a:chExt cx="3204079" cy="210811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315167" y="3562926"/>
                <a:ext cx="3204079" cy="2108110"/>
                <a:chOff x="831589" y="1190471"/>
                <a:chExt cx="3257550" cy="2057400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831589" y="1190471"/>
                  <a:ext cx="3257550" cy="205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581149" y="1226830"/>
                  <a:ext cx="1476375" cy="471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POD</a:t>
                  </a:r>
                  <a:endParaRPr lang="en-IN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1548573" y="3978616"/>
                <a:ext cx="2868665" cy="1459012"/>
                <a:chOff x="2236571" y="1518563"/>
                <a:chExt cx="2868665" cy="1459012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236571" y="1518563"/>
                  <a:ext cx="2240179" cy="106271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Microservice-V2</a:t>
                  </a:r>
                  <a:endParaRPr lang="en-IN" sz="1600" dirty="0"/>
                </a:p>
              </p:txBody>
            </p:sp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8264" y="2038350"/>
                  <a:ext cx="1256972" cy="93922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4" name="Group 53"/>
          <p:cNvGrpSpPr/>
          <p:nvPr/>
        </p:nvGrpSpPr>
        <p:grpSpPr>
          <a:xfrm>
            <a:off x="592016" y="2275164"/>
            <a:ext cx="3859823" cy="4418712"/>
            <a:chOff x="923192" y="1208369"/>
            <a:chExt cx="3859823" cy="3557061"/>
          </a:xfrm>
        </p:grpSpPr>
        <p:sp>
          <p:nvSpPr>
            <p:cNvPr id="55" name="Rectangle 54"/>
            <p:cNvSpPr/>
            <p:nvPr/>
          </p:nvSpPr>
          <p:spPr>
            <a:xfrm>
              <a:off x="923192" y="1208369"/>
              <a:ext cx="3859823" cy="35570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88123" y="1324574"/>
              <a:ext cx="2303585" cy="520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ReplicaSet</a:t>
              </a:r>
            </a:p>
            <a:p>
              <a:pPr algn="ctr"/>
              <a:r>
                <a:rPr lang="en-US" dirty="0"/>
                <a:t>Replicas:0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239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8E46E"/>
                </a:solidFill>
                <a:latin typeface="+mn-lt"/>
              </a:rPr>
              <a:t>Thank you</a:t>
            </a:r>
            <a:endParaRPr lang="en-IN" b="1" dirty="0">
              <a:solidFill>
                <a:srgbClr val="F8E46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375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552450"/>
            <a:ext cx="11849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b="1" dirty="0" err="1">
                <a:solidFill>
                  <a:srgbClr val="F8E46E"/>
                </a:solidFill>
              </a:rPr>
              <a:t>Kubernates</a:t>
            </a:r>
            <a:r>
              <a:rPr lang="en-US" sz="3200" b="1" dirty="0">
                <a:solidFill>
                  <a:srgbClr val="F8E46E"/>
                </a:solidFill>
              </a:rPr>
              <a:t> concepts</a:t>
            </a:r>
          </a:p>
          <a:p>
            <a:pPr marL="285750" indent="-285750">
              <a:buFontTx/>
              <a:buChar char="-"/>
            </a:pPr>
            <a:endParaRPr lang="en-US" sz="3200" b="1" dirty="0">
              <a:solidFill>
                <a:srgbClr val="F8E46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8E46E"/>
                </a:solidFill>
              </a:rPr>
              <a:t>PODs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8E46E"/>
                </a:solidFill>
              </a:rPr>
              <a:t>Services</a:t>
            </a:r>
          </a:p>
          <a:p>
            <a:pPr marL="285750" indent="-285750">
              <a:buFontTx/>
              <a:buChar char="-"/>
            </a:pPr>
            <a:r>
              <a:rPr lang="en-US" sz="2400" b="1" dirty="0" err="1">
                <a:solidFill>
                  <a:srgbClr val="F8E46E"/>
                </a:solidFill>
              </a:rPr>
              <a:t>ReplicaSets</a:t>
            </a:r>
            <a:endParaRPr lang="en-US" sz="2400" b="1" dirty="0">
              <a:solidFill>
                <a:srgbClr val="F8E46E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8E46E"/>
                </a:solidFill>
              </a:rPr>
              <a:t>Deployment</a:t>
            </a:r>
            <a:endParaRPr lang="en-IN" sz="2400" b="1" dirty="0">
              <a:solidFill>
                <a:srgbClr val="F8E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1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33375"/>
            <a:ext cx="1184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Microservices deployment using </a:t>
            </a:r>
            <a:r>
              <a:rPr lang="en-US" sz="3200" b="1" dirty="0" err="1">
                <a:solidFill>
                  <a:srgbClr val="F8E46E"/>
                </a:solidFill>
              </a:rPr>
              <a:t>docker</a:t>
            </a:r>
            <a:endParaRPr lang="en-IN" sz="3200" b="1" dirty="0">
              <a:solidFill>
                <a:srgbClr val="F8E46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33500" y="1554448"/>
            <a:ext cx="2600161" cy="1510725"/>
            <a:chOff x="2505075" y="1466850"/>
            <a:chExt cx="2600161" cy="1510725"/>
          </a:xfrm>
        </p:grpSpPr>
        <p:sp>
          <p:nvSpPr>
            <p:cNvPr id="4" name="Rectangle 3"/>
            <p:cNvSpPr/>
            <p:nvPr/>
          </p:nvSpPr>
          <p:spPr>
            <a:xfrm>
              <a:off x="2505075" y="1466850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Microservice-1</a:t>
              </a:r>
              <a:endParaRPr lang="en-IN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264" y="2038350"/>
              <a:ext cx="1256972" cy="93922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8644019" y="1572487"/>
            <a:ext cx="2600161" cy="1510725"/>
            <a:chOff x="6000750" y="437138"/>
            <a:chExt cx="2600161" cy="1510725"/>
          </a:xfrm>
        </p:grpSpPr>
        <p:sp>
          <p:nvSpPr>
            <p:cNvPr id="5" name="Rectangle 4"/>
            <p:cNvSpPr/>
            <p:nvPr/>
          </p:nvSpPr>
          <p:spPr>
            <a:xfrm>
              <a:off x="6000750" y="437138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Microservice-2</a:t>
              </a:r>
              <a:endParaRPr lang="en-IN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3939" y="1008638"/>
              <a:ext cx="1256972" cy="93922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896257" y="2278486"/>
            <a:ext cx="2600161" cy="1510725"/>
            <a:chOff x="6238875" y="2266950"/>
            <a:chExt cx="2600161" cy="1510725"/>
          </a:xfrm>
        </p:grpSpPr>
        <p:sp>
          <p:nvSpPr>
            <p:cNvPr id="7" name="Rectangle 6"/>
            <p:cNvSpPr/>
            <p:nvPr/>
          </p:nvSpPr>
          <p:spPr>
            <a:xfrm>
              <a:off x="6238875" y="2266950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Microservice-3</a:t>
              </a:r>
              <a:endParaRPr lang="en-IN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064" y="2838450"/>
              <a:ext cx="1256972" cy="93922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5276850" y="4827436"/>
            <a:ext cx="2600161" cy="1510725"/>
            <a:chOff x="3848264" y="3405188"/>
            <a:chExt cx="2600161" cy="1510725"/>
          </a:xfrm>
        </p:grpSpPr>
        <p:sp>
          <p:nvSpPr>
            <p:cNvPr id="10" name="Rectangle 9"/>
            <p:cNvSpPr/>
            <p:nvPr/>
          </p:nvSpPr>
          <p:spPr>
            <a:xfrm>
              <a:off x="3848264" y="3405188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Microservice-4</a:t>
              </a:r>
              <a:endParaRPr lang="en-IN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453" y="3976688"/>
              <a:ext cx="1256972" cy="939225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8781886" y="4349175"/>
            <a:ext cx="2600161" cy="1510725"/>
            <a:chOff x="8600911" y="4349175"/>
            <a:chExt cx="2600161" cy="1510725"/>
          </a:xfrm>
        </p:grpSpPr>
        <p:sp>
          <p:nvSpPr>
            <p:cNvPr id="12" name="Rectangle 11"/>
            <p:cNvSpPr/>
            <p:nvPr/>
          </p:nvSpPr>
          <p:spPr>
            <a:xfrm>
              <a:off x="8600911" y="4349175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Microservice-5</a:t>
              </a:r>
              <a:endParaRPr lang="en-IN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4100" y="4920675"/>
              <a:ext cx="1256972" cy="93922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333500" y="4676775"/>
            <a:ext cx="2600161" cy="1510725"/>
            <a:chOff x="1333500" y="4676775"/>
            <a:chExt cx="2600161" cy="1510725"/>
          </a:xfrm>
        </p:grpSpPr>
        <p:sp>
          <p:nvSpPr>
            <p:cNvPr id="14" name="Rectangle 13"/>
            <p:cNvSpPr/>
            <p:nvPr/>
          </p:nvSpPr>
          <p:spPr>
            <a:xfrm>
              <a:off x="1333500" y="4676775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Microservice-6</a:t>
              </a:r>
              <a:endParaRPr lang="en-IN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689" y="5248275"/>
              <a:ext cx="1256972" cy="939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33375"/>
            <a:ext cx="118491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Kubernetes PODs</a:t>
            </a:r>
          </a:p>
          <a:p>
            <a:endParaRPr lang="en-US" sz="2400" b="1" dirty="0">
              <a:solidFill>
                <a:srgbClr val="F8E46E"/>
              </a:solidFill>
            </a:endParaRPr>
          </a:p>
          <a:p>
            <a:pPr marL="342900" indent="-342900">
              <a:buFontTx/>
              <a:buChar char="-"/>
            </a:pPr>
            <a:r>
              <a:rPr lang="en-IN" sz="2400" b="1" dirty="0">
                <a:solidFill>
                  <a:srgbClr val="F8E46E"/>
                </a:solidFill>
              </a:rPr>
              <a:t>Very basic unit of deployment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8E46E"/>
                </a:solidFill>
              </a:rPr>
              <a:t>Can group one or more containers that operate together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8E46E"/>
                </a:solidFill>
              </a:rPr>
              <a:t>The containers within each Pod: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rgbClr val="F8E46E"/>
                </a:solidFill>
              </a:rPr>
              <a:t>Share common networking and storage resources from that host Node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rgbClr val="F8E46E"/>
                </a:solidFill>
              </a:rPr>
              <a:t>share a common IP address and port space. They can discover each other through localhost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rgbClr val="F8E46E"/>
                </a:solidFill>
              </a:rPr>
              <a:t>Share the common volumes, which are attached to the Pod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8E46E"/>
                </a:solidFill>
              </a:rPr>
              <a:t>Doesn’t provide stable IP address since it is disposable entity</a:t>
            </a:r>
            <a:endParaRPr lang="en-IN" sz="2400" b="1" dirty="0">
              <a:solidFill>
                <a:srgbClr val="F8E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7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83964" y="4308187"/>
            <a:ext cx="3257550" cy="2057400"/>
            <a:chOff x="783964" y="1190471"/>
            <a:chExt cx="3257550" cy="2057400"/>
          </a:xfrm>
        </p:grpSpPr>
        <p:sp>
          <p:nvSpPr>
            <p:cNvPr id="40" name="Rectangle 39"/>
            <p:cNvSpPr/>
            <p:nvPr/>
          </p:nvSpPr>
          <p:spPr>
            <a:xfrm>
              <a:off x="783964" y="1190471"/>
              <a:ext cx="325755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81149" y="1226830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212315" y="3877687"/>
            <a:ext cx="3257550" cy="2057400"/>
            <a:chOff x="831589" y="1190471"/>
            <a:chExt cx="3257550" cy="2057400"/>
          </a:xfrm>
        </p:grpSpPr>
        <p:sp>
          <p:nvSpPr>
            <p:cNvPr id="37" name="Rectangle 36"/>
            <p:cNvSpPr/>
            <p:nvPr/>
          </p:nvSpPr>
          <p:spPr>
            <a:xfrm>
              <a:off x="831589" y="1190471"/>
              <a:ext cx="325755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81149" y="1226830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54854" y="1878301"/>
            <a:ext cx="3257550" cy="2057400"/>
            <a:chOff x="831589" y="1190471"/>
            <a:chExt cx="3257550" cy="2057400"/>
          </a:xfrm>
        </p:grpSpPr>
        <p:sp>
          <p:nvSpPr>
            <p:cNvPr id="34" name="Rectangle 33"/>
            <p:cNvSpPr/>
            <p:nvPr/>
          </p:nvSpPr>
          <p:spPr>
            <a:xfrm>
              <a:off x="831589" y="1190471"/>
              <a:ext cx="325755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81149" y="1226830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76939" y="4434900"/>
            <a:ext cx="3257550" cy="2057400"/>
            <a:chOff x="831589" y="1190471"/>
            <a:chExt cx="3257550" cy="2057400"/>
          </a:xfrm>
        </p:grpSpPr>
        <p:sp>
          <p:nvSpPr>
            <p:cNvPr id="31" name="Rectangle 30"/>
            <p:cNvSpPr/>
            <p:nvPr/>
          </p:nvSpPr>
          <p:spPr>
            <a:xfrm>
              <a:off x="831589" y="1190471"/>
              <a:ext cx="325755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81149" y="1226830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08209" y="1251524"/>
            <a:ext cx="3257550" cy="2057400"/>
            <a:chOff x="831589" y="1190471"/>
            <a:chExt cx="3257550" cy="2057400"/>
          </a:xfrm>
        </p:grpSpPr>
        <p:sp>
          <p:nvSpPr>
            <p:cNvPr id="28" name="Rectangle 27"/>
            <p:cNvSpPr/>
            <p:nvPr/>
          </p:nvSpPr>
          <p:spPr>
            <a:xfrm>
              <a:off x="831589" y="1190471"/>
              <a:ext cx="325755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81149" y="1226830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1589" y="1190471"/>
            <a:ext cx="3257550" cy="2057400"/>
            <a:chOff x="831589" y="1190471"/>
            <a:chExt cx="3257550" cy="2057400"/>
          </a:xfrm>
        </p:grpSpPr>
        <p:sp>
          <p:nvSpPr>
            <p:cNvPr id="21" name="Rectangle 20"/>
            <p:cNvSpPr/>
            <p:nvPr/>
          </p:nvSpPr>
          <p:spPr>
            <a:xfrm>
              <a:off x="831589" y="1190471"/>
              <a:ext cx="325755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81149" y="1226830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333375"/>
            <a:ext cx="1184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Kubernetes PODs</a:t>
            </a:r>
            <a:endParaRPr lang="en-IN" sz="3200" b="1" dirty="0">
              <a:solidFill>
                <a:srgbClr val="F8E46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33500" y="1554448"/>
            <a:ext cx="2600161" cy="1510725"/>
            <a:chOff x="2505075" y="1466850"/>
            <a:chExt cx="2600161" cy="1510725"/>
          </a:xfrm>
        </p:grpSpPr>
        <p:sp>
          <p:nvSpPr>
            <p:cNvPr id="4" name="Rectangle 3"/>
            <p:cNvSpPr/>
            <p:nvPr/>
          </p:nvSpPr>
          <p:spPr>
            <a:xfrm>
              <a:off x="2505075" y="1466850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Microservice-1</a:t>
              </a:r>
              <a:endParaRPr lang="en-IN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264" y="2038350"/>
              <a:ext cx="1256972" cy="93922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8644019" y="1572487"/>
            <a:ext cx="2600161" cy="1510725"/>
            <a:chOff x="6000750" y="437138"/>
            <a:chExt cx="2600161" cy="1510725"/>
          </a:xfrm>
        </p:grpSpPr>
        <p:sp>
          <p:nvSpPr>
            <p:cNvPr id="5" name="Rectangle 4"/>
            <p:cNvSpPr/>
            <p:nvPr/>
          </p:nvSpPr>
          <p:spPr>
            <a:xfrm>
              <a:off x="6000750" y="437138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Microservice-2</a:t>
              </a:r>
              <a:endParaRPr lang="en-IN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3939" y="1008638"/>
              <a:ext cx="1256972" cy="93922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896257" y="2278486"/>
            <a:ext cx="2600161" cy="1510725"/>
            <a:chOff x="6238875" y="2266950"/>
            <a:chExt cx="2600161" cy="1510725"/>
          </a:xfrm>
        </p:grpSpPr>
        <p:sp>
          <p:nvSpPr>
            <p:cNvPr id="7" name="Rectangle 6"/>
            <p:cNvSpPr/>
            <p:nvPr/>
          </p:nvSpPr>
          <p:spPr>
            <a:xfrm>
              <a:off x="6238875" y="2266950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Microservice-3</a:t>
              </a:r>
              <a:endParaRPr lang="en-IN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064" y="2838450"/>
              <a:ext cx="1256972" cy="93922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5276850" y="4827436"/>
            <a:ext cx="2600161" cy="1510725"/>
            <a:chOff x="3848264" y="3405188"/>
            <a:chExt cx="2600161" cy="1510725"/>
          </a:xfrm>
        </p:grpSpPr>
        <p:sp>
          <p:nvSpPr>
            <p:cNvPr id="10" name="Rectangle 9"/>
            <p:cNvSpPr/>
            <p:nvPr/>
          </p:nvSpPr>
          <p:spPr>
            <a:xfrm>
              <a:off x="3848264" y="3405188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Microservice-4</a:t>
              </a:r>
              <a:endParaRPr lang="en-IN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453" y="3976688"/>
              <a:ext cx="1256972" cy="939225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8781886" y="4349175"/>
            <a:ext cx="2600161" cy="1510725"/>
            <a:chOff x="8600911" y="4349175"/>
            <a:chExt cx="2600161" cy="1510725"/>
          </a:xfrm>
        </p:grpSpPr>
        <p:sp>
          <p:nvSpPr>
            <p:cNvPr id="12" name="Rectangle 11"/>
            <p:cNvSpPr/>
            <p:nvPr/>
          </p:nvSpPr>
          <p:spPr>
            <a:xfrm>
              <a:off x="8600911" y="4349175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Microservice-5</a:t>
              </a:r>
              <a:endParaRPr lang="en-IN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4100" y="4920675"/>
              <a:ext cx="1256972" cy="93922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333500" y="4676775"/>
            <a:ext cx="2600161" cy="1510725"/>
            <a:chOff x="1333500" y="4676775"/>
            <a:chExt cx="2600161" cy="1510725"/>
          </a:xfrm>
        </p:grpSpPr>
        <p:sp>
          <p:nvSpPr>
            <p:cNvPr id="14" name="Rectangle 13"/>
            <p:cNvSpPr/>
            <p:nvPr/>
          </p:nvSpPr>
          <p:spPr>
            <a:xfrm>
              <a:off x="1333500" y="4676775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Microservice-6</a:t>
              </a:r>
              <a:endParaRPr lang="en-IN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689" y="5248275"/>
              <a:ext cx="1256972" cy="939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5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74690" y="2085821"/>
            <a:ext cx="6531236" cy="2267104"/>
            <a:chOff x="831589" y="1190471"/>
            <a:chExt cx="3257550" cy="2057400"/>
          </a:xfrm>
        </p:grpSpPr>
        <p:sp>
          <p:nvSpPr>
            <p:cNvPr id="21" name="Rectangle 20"/>
            <p:cNvSpPr/>
            <p:nvPr/>
          </p:nvSpPr>
          <p:spPr>
            <a:xfrm>
              <a:off x="831589" y="1190471"/>
              <a:ext cx="325755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81149" y="1226830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333375"/>
            <a:ext cx="1184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Kubernetes PODs</a:t>
            </a:r>
            <a:endParaRPr lang="en-IN" sz="3200" b="1" dirty="0">
              <a:solidFill>
                <a:srgbClr val="F8E46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76600" y="2449798"/>
            <a:ext cx="2600161" cy="1510725"/>
            <a:chOff x="2505075" y="1466850"/>
            <a:chExt cx="2600161" cy="1510725"/>
          </a:xfrm>
        </p:grpSpPr>
        <p:sp>
          <p:nvSpPr>
            <p:cNvPr id="4" name="Rectangle 3"/>
            <p:cNvSpPr/>
            <p:nvPr/>
          </p:nvSpPr>
          <p:spPr>
            <a:xfrm>
              <a:off x="2505075" y="1466850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Microservice-1</a:t>
              </a:r>
              <a:endParaRPr lang="en-IN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264" y="2038350"/>
              <a:ext cx="1256972" cy="93922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447593" y="2449798"/>
            <a:ext cx="2600161" cy="1510725"/>
            <a:chOff x="2505075" y="1466850"/>
            <a:chExt cx="2600161" cy="1510725"/>
          </a:xfrm>
        </p:grpSpPr>
        <p:sp>
          <p:nvSpPr>
            <p:cNvPr id="43" name="Rectangle 42"/>
            <p:cNvSpPr/>
            <p:nvPr/>
          </p:nvSpPr>
          <p:spPr>
            <a:xfrm>
              <a:off x="2505075" y="1466850"/>
              <a:ext cx="1971675" cy="11144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Helper Microservice</a:t>
              </a:r>
              <a:endParaRPr lang="en-IN" dirty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264" y="2038350"/>
              <a:ext cx="1256972" cy="939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637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17123" y="1356947"/>
            <a:ext cx="5697416" cy="4536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33375"/>
            <a:ext cx="1184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Kubernetes PODs</a:t>
            </a:r>
          </a:p>
          <a:p>
            <a:r>
              <a:rPr lang="en-US" sz="2800" dirty="0">
                <a:solidFill>
                  <a:srgbClr val="F8E46E"/>
                </a:solidFill>
              </a:rPr>
              <a:t>Pods are not accessible outside the cluster</a:t>
            </a:r>
            <a:endParaRPr lang="en-IN" sz="2800" dirty="0">
              <a:solidFill>
                <a:srgbClr val="F8E46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0120" y="2437186"/>
            <a:ext cx="3244362" cy="2267104"/>
            <a:chOff x="4264269" y="2085821"/>
            <a:chExt cx="3244362" cy="2267104"/>
          </a:xfrm>
        </p:grpSpPr>
        <p:grpSp>
          <p:nvGrpSpPr>
            <p:cNvPr id="23" name="Group 22"/>
            <p:cNvGrpSpPr/>
            <p:nvPr/>
          </p:nvGrpSpPr>
          <p:grpSpPr>
            <a:xfrm>
              <a:off x="4264269" y="2085821"/>
              <a:ext cx="3244362" cy="2267104"/>
              <a:chOff x="831589" y="1190471"/>
              <a:chExt cx="3257550" cy="2057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31589" y="1190471"/>
                <a:ext cx="3257550" cy="205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22176" y="1226830"/>
                <a:ext cx="1476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POD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740227" y="2572928"/>
              <a:ext cx="2600161" cy="1510725"/>
              <a:chOff x="2505075" y="1466850"/>
              <a:chExt cx="2600161" cy="151072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05075" y="1466850"/>
                <a:ext cx="1971675" cy="11144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Microservice-1</a:t>
                </a:r>
              </a:p>
              <a:p>
                <a:pPr algn="ctr"/>
                <a:r>
                  <a:rPr lang="en-US" dirty="0"/>
                  <a:t>Port:80</a:t>
                </a:r>
                <a:endParaRPr lang="en-IN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8264" y="2038350"/>
                <a:ext cx="1256972" cy="939225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6705600" y="1761067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31800" y="2997198"/>
            <a:ext cx="2082800" cy="1126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1885" y="3386072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browser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9" idx="3"/>
            <a:endCxn id="21" idx="1"/>
          </p:cNvCxnSpPr>
          <p:nvPr/>
        </p:nvCxnSpPr>
        <p:spPr>
          <a:xfrm>
            <a:off x="2514600" y="3560232"/>
            <a:ext cx="3985520" cy="10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/>
          <p:cNvSpPr/>
          <p:nvPr/>
        </p:nvSpPr>
        <p:spPr>
          <a:xfrm>
            <a:off x="3513913" y="2889171"/>
            <a:ext cx="1408478" cy="136313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5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17123" y="2069122"/>
            <a:ext cx="5697416" cy="4536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33375"/>
            <a:ext cx="11849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Kubernetes Services</a:t>
            </a:r>
          </a:p>
          <a:p>
            <a:r>
              <a:rPr lang="en-US" sz="2400" b="1" dirty="0">
                <a:solidFill>
                  <a:srgbClr val="F8E46E"/>
                </a:solidFill>
              </a:rPr>
              <a:t>Services provide stable IP address which can be used to access pods. </a:t>
            </a:r>
          </a:p>
          <a:p>
            <a:endParaRPr lang="en-IN" sz="2800" dirty="0">
              <a:solidFill>
                <a:srgbClr val="F8E46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0120" y="3149361"/>
            <a:ext cx="3244362" cy="2267104"/>
            <a:chOff x="4264269" y="2085821"/>
            <a:chExt cx="3244362" cy="2267104"/>
          </a:xfrm>
        </p:grpSpPr>
        <p:grpSp>
          <p:nvGrpSpPr>
            <p:cNvPr id="23" name="Group 22"/>
            <p:cNvGrpSpPr/>
            <p:nvPr/>
          </p:nvGrpSpPr>
          <p:grpSpPr>
            <a:xfrm>
              <a:off x="4264269" y="2085821"/>
              <a:ext cx="3244362" cy="2267104"/>
              <a:chOff x="831589" y="1190471"/>
              <a:chExt cx="3257550" cy="2057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31589" y="1190471"/>
                <a:ext cx="3257550" cy="205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22176" y="1226830"/>
                <a:ext cx="1476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POD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740227" y="2572928"/>
              <a:ext cx="2600161" cy="1510725"/>
              <a:chOff x="2505075" y="1466850"/>
              <a:chExt cx="2600161" cy="151072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05075" y="1466850"/>
                <a:ext cx="1971675" cy="11144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Microservice-1</a:t>
                </a:r>
              </a:p>
              <a:p>
                <a:pPr algn="ctr"/>
                <a:r>
                  <a:rPr lang="en-US" dirty="0"/>
                  <a:t>Port:80</a:t>
                </a:r>
                <a:endParaRPr lang="en-IN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8264" y="2038350"/>
                <a:ext cx="1256972" cy="939225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6705600" y="2473242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31800" y="3709373"/>
            <a:ext cx="2082800" cy="1126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1885" y="4098247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browser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9" idx="3"/>
          </p:cNvCxnSpPr>
          <p:nvPr/>
        </p:nvCxnSpPr>
        <p:spPr>
          <a:xfrm>
            <a:off x="2514600" y="4272407"/>
            <a:ext cx="2032000" cy="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4546600" y="3940310"/>
            <a:ext cx="1294097" cy="685205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748497" y="4098247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cxnSpLocks/>
            <a:endCxn id="21" idx="1"/>
          </p:cNvCxnSpPr>
          <p:nvPr/>
        </p:nvCxnSpPr>
        <p:spPr>
          <a:xfrm>
            <a:off x="5840697" y="4280794"/>
            <a:ext cx="659423" cy="2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0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17123" y="2077916"/>
            <a:ext cx="5697416" cy="4536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15790"/>
            <a:ext cx="1184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E46E"/>
                </a:solidFill>
              </a:rPr>
              <a:t>Kubernetes Services</a:t>
            </a:r>
          </a:p>
          <a:p>
            <a:endParaRPr lang="en-IN" sz="2800" dirty="0">
              <a:solidFill>
                <a:srgbClr val="F8E46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881120" y="3608104"/>
            <a:ext cx="2550747" cy="1450758"/>
            <a:chOff x="831589" y="1190471"/>
            <a:chExt cx="3257550" cy="2057400"/>
          </a:xfrm>
        </p:grpSpPr>
        <p:sp>
          <p:nvSpPr>
            <p:cNvPr id="21" name="Rectangle 20"/>
            <p:cNvSpPr/>
            <p:nvPr/>
          </p:nvSpPr>
          <p:spPr>
            <a:xfrm>
              <a:off x="831589" y="1190471"/>
              <a:ext cx="325755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Labels</a:t>
              </a:r>
            </a:p>
            <a:p>
              <a:pPr algn="ctr"/>
              <a:r>
                <a:rPr lang="en-US" dirty="0">
                  <a:highlight>
                    <a:srgbClr val="808080"/>
                  </a:highlight>
                </a:rPr>
                <a:t>app: webapp</a:t>
              </a:r>
              <a:endParaRPr lang="en-IN" dirty="0">
                <a:highlight>
                  <a:srgbClr val="808080"/>
                </a:highligh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22176" y="1226830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POD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705600" y="2482036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31800" y="3811304"/>
            <a:ext cx="2082800" cy="1126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1885" y="4200178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browser</a:t>
            </a:r>
            <a:endParaRPr lang="en-IN" dirty="0"/>
          </a:p>
        </p:txBody>
      </p:sp>
      <p:cxnSp>
        <p:nvCxnSpPr>
          <p:cNvPr id="12" name="Straight Arrow Connector 11"/>
          <p:cNvCxnSpPr>
            <a:cxnSpLocks/>
            <a:stCxn id="9" idx="3"/>
          </p:cNvCxnSpPr>
          <p:nvPr/>
        </p:nvCxnSpPr>
        <p:spPr>
          <a:xfrm>
            <a:off x="2514600" y="4374338"/>
            <a:ext cx="1837266" cy="21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4333747" y="3914507"/>
            <a:ext cx="1506950" cy="112373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394200" y="4107041"/>
            <a:ext cx="14464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US" u="sng" dirty="0">
                <a:solidFill>
                  <a:schemeClr val="bg1"/>
                </a:solidFill>
              </a:rPr>
              <a:t>Selector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highlight>
                  <a:srgbClr val="808080"/>
                </a:highlight>
              </a:rPr>
              <a:t>app: webapp</a:t>
            </a:r>
            <a:endParaRPr lang="en-IN" sz="16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840697" y="4476373"/>
            <a:ext cx="10404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321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Kubernetes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nitin jatpuriya</dc:creator>
  <cp:lastModifiedBy>nitin jatpuriya</cp:lastModifiedBy>
  <cp:revision>33</cp:revision>
  <dcterms:created xsi:type="dcterms:W3CDTF">2019-05-25T10:34:36Z</dcterms:created>
  <dcterms:modified xsi:type="dcterms:W3CDTF">2019-05-29T13:23:37Z</dcterms:modified>
</cp:coreProperties>
</file>