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4.jpg" ContentType="image/jpg"/>
  <Override PartName="/ppt/media/image7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4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22F4-AD99-4946-AF70-A95D265E1EF5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510B0D-3518-43E4-BE9B-4089B4B18D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325E48B-81A2-B40B-EA03-583381E0FCFB}"/>
              </a:ext>
            </a:extLst>
          </p:cNvPr>
          <p:cNvSpPr txBox="1">
            <a:spLocks/>
          </p:cNvSpPr>
          <p:nvPr/>
        </p:nvSpPr>
        <p:spPr>
          <a:xfrm>
            <a:off x="609600" y="930209"/>
            <a:ext cx="10794124" cy="452406"/>
          </a:xfrm>
          <a:prstGeom prst="rect">
            <a:avLst/>
          </a:prstGeom>
        </p:spPr>
        <p:txBody>
          <a:bodyPr vert="horz" wrap="square" lIns="0" tIns="1650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9525" marR="5080" indent="-2132330">
              <a:lnSpc>
                <a:spcPts val="1980"/>
              </a:lnSpc>
              <a:spcBef>
                <a:spcPts val="580"/>
              </a:spcBef>
            </a:pPr>
            <a:r>
              <a:rPr lang="en-US" sz="32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</a:t>
            </a:r>
            <a:r>
              <a:rPr lang="en-US" sz="3200" b="1" spc="-13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And</a:t>
            </a:r>
            <a:r>
              <a:rPr lang="en-US" sz="3200" b="1" spc="2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spc="-2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Fabrication</a:t>
            </a:r>
            <a:r>
              <a:rPr lang="en-US" sz="3200" b="1" spc="-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en-US" sz="3200" b="1" spc="35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Arduino</a:t>
            </a:r>
            <a:r>
              <a:rPr lang="en-US" sz="3200" b="1" spc="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Based </a:t>
            </a:r>
            <a:r>
              <a:rPr lang="en-US" sz="32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Robotic</a:t>
            </a:r>
            <a:r>
              <a:rPr lang="en-US" sz="3200" b="1" spc="-9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3200" b="1" spc="-2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Arm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3E16223-3EBF-2BFE-0F25-AB4E5C01F587}"/>
              </a:ext>
            </a:extLst>
          </p:cNvPr>
          <p:cNvSpPr txBox="1"/>
          <p:nvPr/>
        </p:nvSpPr>
        <p:spPr>
          <a:xfrm>
            <a:off x="609600" y="1693115"/>
            <a:ext cx="10794123" cy="44948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25"/>
              </a:spcBef>
            </a:pPr>
            <a:r>
              <a:rPr lang="en-US" sz="2400" b="1" spc="-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spc="-5" dirty="0" err="1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2400" b="1" dirty="0" err="1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repaerd</a:t>
            </a:r>
            <a:r>
              <a:rPr lang="en-US" sz="2400" b="1" spc="-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</a:t>
            </a:r>
            <a:r>
              <a:rPr lang="en-US" sz="2400" b="1" spc="280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Nitin Khule &amp; </a:t>
            </a:r>
            <a:r>
              <a:rPr lang="en-US" sz="2400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Nikhila Patil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08B4F18-FD70-FBD3-CFB6-15F74CCBDAF9}"/>
              </a:ext>
            </a:extLst>
          </p:cNvPr>
          <p:cNvSpPr txBox="1"/>
          <p:nvPr/>
        </p:nvSpPr>
        <p:spPr>
          <a:xfrm>
            <a:off x="609599" y="2358022"/>
            <a:ext cx="10794123" cy="45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 algn="ctr">
              <a:lnSpc>
                <a:spcPct val="133800"/>
              </a:lnSpc>
              <a:spcBef>
                <a:spcPts val="95"/>
              </a:spcBef>
              <a:tabLst>
                <a:tab pos="2193290" algn="l"/>
              </a:tabLst>
            </a:pPr>
            <a:r>
              <a:rPr lang="en-US" sz="24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Guided</a:t>
            </a:r>
            <a:r>
              <a:rPr lang="en-US" sz="2400" b="1" spc="6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spc="-2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by: </a:t>
            </a:r>
            <a:r>
              <a:rPr lang="en-US" sz="2400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Prof.</a:t>
            </a:r>
            <a:r>
              <a:rPr lang="en-US" sz="2400" b="1" spc="-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Sachin Shinde </a:t>
            </a:r>
            <a:r>
              <a:rPr lang="en-US" sz="2400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&amp; Prof.</a:t>
            </a:r>
            <a:r>
              <a:rPr lang="en-US" sz="2400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Ganesh</a:t>
            </a:r>
            <a:r>
              <a:rPr lang="en-US" sz="2400" b="1" spc="3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spc="30" dirty="0" err="1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</a:t>
            </a:r>
            <a:r>
              <a:rPr lang="en-US" sz="2400" b="1" dirty="0" err="1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hurde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6477C11-AB52-CDB1-57DB-37331775DF2F}"/>
              </a:ext>
            </a:extLst>
          </p:cNvPr>
          <p:cNvSpPr txBox="1"/>
          <p:nvPr/>
        </p:nvSpPr>
        <p:spPr>
          <a:xfrm>
            <a:off x="609598" y="5206174"/>
            <a:ext cx="10794123" cy="356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 algn="ctr">
              <a:lnSpc>
                <a:spcPct val="140000"/>
              </a:lnSpc>
              <a:spcBef>
                <a:spcPts val="100"/>
              </a:spcBef>
            </a:pP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Department</a:t>
            </a:r>
            <a:r>
              <a:rPr lang="en-US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en-US" b="1" spc="-4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Mechanical</a:t>
            </a:r>
            <a:r>
              <a:rPr lang="en-US" b="1" spc="-3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Engineering </a:t>
            </a: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Datta</a:t>
            </a:r>
            <a:r>
              <a:rPr lang="en-US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Meghe</a:t>
            </a:r>
            <a:r>
              <a:rPr lang="en-US" b="1" spc="-1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College</a:t>
            </a:r>
            <a:r>
              <a:rPr lang="en-US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en-US" b="1" spc="-25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Engineering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F9DD73E7-3B4F-53F8-85BF-DD14F42B3C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758" y="3676536"/>
            <a:ext cx="1479803" cy="14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1E9FF197-15CD-4C91-C265-F1468D0922E2}"/>
              </a:ext>
            </a:extLst>
          </p:cNvPr>
          <p:cNvGrpSpPr/>
          <p:nvPr/>
        </p:nvGrpSpPr>
        <p:grpSpPr>
          <a:xfrm>
            <a:off x="1485800" y="2017542"/>
            <a:ext cx="4387850" cy="3188335"/>
            <a:chOff x="528827" y="2112263"/>
            <a:chExt cx="4387850" cy="318833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0050F04-ACCA-84CB-25E7-15AA214263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7" y="2112263"/>
              <a:ext cx="4387595" cy="3188207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7AD575A-4692-1C0E-8773-9263A26EE91C}"/>
                </a:ext>
              </a:extLst>
            </p:cNvPr>
            <p:cNvSpPr/>
            <p:nvPr/>
          </p:nvSpPr>
          <p:spPr>
            <a:xfrm>
              <a:off x="3649980" y="2467355"/>
              <a:ext cx="612775" cy="734695"/>
            </a:xfrm>
            <a:custGeom>
              <a:avLst/>
              <a:gdLst/>
              <a:ahLst/>
              <a:cxnLst/>
              <a:rect l="l" t="t" r="r" b="b"/>
              <a:pathLst>
                <a:path w="612775" h="734694">
                  <a:moveTo>
                    <a:pt x="24054" y="706406"/>
                  </a:moveTo>
                  <a:lnTo>
                    <a:pt x="27274" y="687490"/>
                  </a:lnTo>
                  <a:lnTo>
                    <a:pt x="595884" y="4572"/>
                  </a:lnTo>
                  <a:lnTo>
                    <a:pt x="598932" y="0"/>
                  </a:lnTo>
                  <a:lnTo>
                    <a:pt x="605028" y="0"/>
                  </a:lnTo>
                  <a:lnTo>
                    <a:pt x="608076" y="3048"/>
                  </a:lnTo>
                  <a:lnTo>
                    <a:pt x="612648" y="6096"/>
                  </a:lnTo>
                  <a:lnTo>
                    <a:pt x="612648" y="12192"/>
                  </a:lnTo>
                  <a:lnTo>
                    <a:pt x="609600" y="15240"/>
                  </a:lnTo>
                  <a:lnTo>
                    <a:pt x="42173" y="699964"/>
                  </a:lnTo>
                  <a:lnTo>
                    <a:pt x="24054" y="706406"/>
                  </a:lnTo>
                  <a:close/>
                </a:path>
                <a:path w="612775" h="734694">
                  <a:moveTo>
                    <a:pt x="3084" y="716987"/>
                  </a:moveTo>
                  <a:lnTo>
                    <a:pt x="15240" y="647699"/>
                  </a:lnTo>
                  <a:lnTo>
                    <a:pt x="15240" y="643128"/>
                  </a:lnTo>
                  <a:lnTo>
                    <a:pt x="21336" y="638555"/>
                  </a:lnTo>
                  <a:lnTo>
                    <a:pt x="25908" y="640080"/>
                  </a:lnTo>
                  <a:lnTo>
                    <a:pt x="30480" y="640080"/>
                  </a:lnTo>
                  <a:lnTo>
                    <a:pt x="33528" y="646176"/>
                  </a:lnTo>
                  <a:lnTo>
                    <a:pt x="33528" y="650747"/>
                  </a:lnTo>
                  <a:lnTo>
                    <a:pt x="27302" y="687324"/>
                  </a:lnTo>
                  <a:lnTo>
                    <a:pt x="27274" y="687490"/>
                  </a:lnTo>
                  <a:lnTo>
                    <a:pt x="4571" y="714756"/>
                  </a:lnTo>
                  <a:lnTo>
                    <a:pt x="3084" y="716987"/>
                  </a:lnTo>
                  <a:close/>
                </a:path>
                <a:path w="612775" h="734694">
                  <a:moveTo>
                    <a:pt x="18440" y="727862"/>
                  </a:moveTo>
                  <a:lnTo>
                    <a:pt x="19812" y="726947"/>
                  </a:lnTo>
                  <a:lnTo>
                    <a:pt x="42173" y="699964"/>
                  </a:lnTo>
                  <a:lnTo>
                    <a:pt x="77723" y="687324"/>
                  </a:lnTo>
                  <a:lnTo>
                    <a:pt x="82296" y="685799"/>
                  </a:lnTo>
                  <a:lnTo>
                    <a:pt x="86868" y="687324"/>
                  </a:lnTo>
                  <a:lnTo>
                    <a:pt x="88392" y="691896"/>
                  </a:lnTo>
                  <a:lnTo>
                    <a:pt x="91440" y="697992"/>
                  </a:lnTo>
                  <a:lnTo>
                    <a:pt x="88392" y="702564"/>
                  </a:lnTo>
                  <a:lnTo>
                    <a:pt x="83820" y="704088"/>
                  </a:lnTo>
                  <a:lnTo>
                    <a:pt x="18440" y="727862"/>
                  </a:lnTo>
                  <a:close/>
                </a:path>
                <a:path w="612775" h="734694">
                  <a:moveTo>
                    <a:pt x="9861" y="730982"/>
                  </a:moveTo>
                  <a:lnTo>
                    <a:pt x="6096" y="728472"/>
                  </a:lnTo>
                  <a:lnTo>
                    <a:pt x="3047" y="723899"/>
                  </a:lnTo>
                  <a:lnTo>
                    <a:pt x="2277" y="721587"/>
                  </a:lnTo>
                  <a:lnTo>
                    <a:pt x="3084" y="716987"/>
                  </a:lnTo>
                  <a:lnTo>
                    <a:pt x="4571" y="714756"/>
                  </a:lnTo>
                  <a:lnTo>
                    <a:pt x="27274" y="687490"/>
                  </a:lnTo>
                  <a:lnTo>
                    <a:pt x="24054" y="706406"/>
                  </a:lnTo>
                  <a:lnTo>
                    <a:pt x="9144" y="711708"/>
                  </a:lnTo>
                  <a:lnTo>
                    <a:pt x="21336" y="722376"/>
                  </a:lnTo>
                  <a:lnTo>
                    <a:pt x="23600" y="722376"/>
                  </a:lnTo>
                  <a:lnTo>
                    <a:pt x="19812" y="726947"/>
                  </a:lnTo>
                  <a:lnTo>
                    <a:pt x="18440" y="727862"/>
                  </a:lnTo>
                  <a:lnTo>
                    <a:pt x="9861" y="730982"/>
                  </a:lnTo>
                  <a:close/>
                </a:path>
                <a:path w="612775" h="734694">
                  <a:moveTo>
                    <a:pt x="23600" y="722376"/>
                  </a:moveTo>
                  <a:lnTo>
                    <a:pt x="21336" y="722376"/>
                  </a:lnTo>
                  <a:lnTo>
                    <a:pt x="24054" y="706406"/>
                  </a:lnTo>
                  <a:lnTo>
                    <a:pt x="42173" y="699964"/>
                  </a:lnTo>
                  <a:lnTo>
                    <a:pt x="23600" y="722376"/>
                  </a:lnTo>
                  <a:close/>
                </a:path>
                <a:path w="612775" h="734694">
                  <a:moveTo>
                    <a:pt x="21336" y="722376"/>
                  </a:moveTo>
                  <a:lnTo>
                    <a:pt x="9144" y="711708"/>
                  </a:lnTo>
                  <a:lnTo>
                    <a:pt x="24054" y="706406"/>
                  </a:lnTo>
                  <a:lnTo>
                    <a:pt x="21336" y="722376"/>
                  </a:lnTo>
                  <a:close/>
                </a:path>
                <a:path w="612775" h="734694">
                  <a:moveTo>
                    <a:pt x="2277" y="721587"/>
                  </a:moveTo>
                  <a:lnTo>
                    <a:pt x="1523" y="719328"/>
                  </a:lnTo>
                  <a:lnTo>
                    <a:pt x="3084" y="716987"/>
                  </a:lnTo>
                  <a:lnTo>
                    <a:pt x="2277" y="721587"/>
                  </a:lnTo>
                  <a:close/>
                </a:path>
                <a:path w="612775" h="734694">
                  <a:moveTo>
                    <a:pt x="0" y="734568"/>
                  </a:moveTo>
                  <a:lnTo>
                    <a:pt x="2277" y="721587"/>
                  </a:lnTo>
                  <a:lnTo>
                    <a:pt x="3047" y="723899"/>
                  </a:lnTo>
                  <a:lnTo>
                    <a:pt x="6096" y="728472"/>
                  </a:lnTo>
                  <a:lnTo>
                    <a:pt x="9861" y="730982"/>
                  </a:lnTo>
                  <a:lnTo>
                    <a:pt x="0" y="734568"/>
                  </a:lnTo>
                  <a:close/>
                </a:path>
                <a:path w="612775" h="734694">
                  <a:moveTo>
                    <a:pt x="10668" y="731520"/>
                  </a:moveTo>
                  <a:lnTo>
                    <a:pt x="9861" y="730982"/>
                  </a:lnTo>
                  <a:lnTo>
                    <a:pt x="18440" y="727862"/>
                  </a:lnTo>
                  <a:lnTo>
                    <a:pt x="15240" y="729996"/>
                  </a:lnTo>
                  <a:lnTo>
                    <a:pt x="10668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3E807839-3219-A0D7-E2D7-C4566BA9EB59}"/>
              </a:ext>
            </a:extLst>
          </p:cNvPr>
          <p:cNvSpPr txBox="1"/>
          <p:nvPr/>
        </p:nvSpPr>
        <p:spPr>
          <a:xfrm>
            <a:off x="2709952" y="5447493"/>
            <a:ext cx="193928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Fig.7</a:t>
            </a:r>
            <a:r>
              <a:rPr b="1" u="sng" spc="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-</a:t>
            </a:r>
            <a:r>
              <a:rPr b="1" u="sng" spc="-5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Actual</a:t>
            </a:r>
            <a:r>
              <a:rPr b="1" u="sng" spc="4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</a:t>
            </a:r>
            <a:r>
              <a:rPr b="1" u="sng" spc="1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circuit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1314D82-CF69-6E20-FD1C-E797EF67CBC7}"/>
              </a:ext>
            </a:extLst>
          </p:cNvPr>
          <p:cNvSpPr txBox="1"/>
          <p:nvPr/>
        </p:nvSpPr>
        <p:spPr>
          <a:xfrm>
            <a:off x="8092171" y="5334145"/>
            <a:ext cx="135572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Fig.8 -</a:t>
            </a:r>
            <a:r>
              <a:rPr b="1" u="sng" spc="-5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b="1" u="sng" spc="2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circuit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9DC269D1-1D3B-65E9-106C-83D135B2FCBB}"/>
              </a:ext>
            </a:extLst>
          </p:cNvPr>
          <p:cNvGrpSpPr/>
          <p:nvPr/>
        </p:nvGrpSpPr>
        <p:grpSpPr>
          <a:xfrm>
            <a:off x="6422820" y="2016146"/>
            <a:ext cx="4624070" cy="3190240"/>
            <a:chOff x="5045964" y="2110739"/>
            <a:chExt cx="4624070" cy="319024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66373709-5E51-AFCC-0849-3FA47DB0016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5964" y="2110739"/>
              <a:ext cx="4623816" cy="3189731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3D3E4CE8-B482-3B3B-B401-1FDCAE596F7B}"/>
                </a:ext>
              </a:extLst>
            </p:cNvPr>
            <p:cNvSpPr/>
            <p:nvPr/>
          </p:nvSpPr>
          <p:spPr>
            <a:xfrm>
              <a:off x="5664708" y="3653040"/>
              <a:ext cx="3456940" cy="1051560"/>
            </a:xfrm>
            <a:custGeom>
              <a:avLst/>
              <a:gdLst/>
              <a:ahLst/>
              <a:cxnLst/>
              <a:rect l="l" t="t" r="r" b="b"/>
              <a:pathLst>
                <a:path w="3456940" h="1051560">
                  <a:moveTo>
                    <a:pt x="790841" y="469"/>
                  </a:moveTo>
                  <a:lnTo>
                    <a:pt x="789432" y="0"/>
                  </a:lnTo>
                  <a:lnTo>
                    <a:pt x="788720" y="469"/>
                  </a:lnTo>
                  <a:lnTo>
                    <a:pt x="790841" y="469"/>
                  </a:lnTo>
                  <a:close/>
                </a:path>
                <a:path w="3456940" h="1051560">
                  <a:moveTo>
                    <a:pt x="804672" y="0"/>
                  </a:moveTo>
                  <a:lnTo>
                    <a:pt x="791044" y="469"/>
                  </a:lnTo>
                  <a:lnTo>
                    <a:pt x="790867" y="482"/>
                  </a:lnTo>
                  <a:lnTo>
                    <a:pt x="788593" y="558"/>
                  </a:lnTo>
                  <a:lnTo>
                    <a:pt x="784860" y="3048"/>
                  </a:lnTo>
                  <a:lnTo>
                    <a:pt x="788581" y="558"/>
                  </a:lnTo>
                  <a:lnTo>
                    <a:pt x="716280" y="3048"/>
                  </a:lnTo>
                  <a:lnTo>
                    <a:pt x="711708" y="3048"/>
                  </a:lnTo>
                  <a:lnTo>
                    <a:pt x="707136" y="7620"/>
                  </a:lnTo>
                  <a:lnTo>
                    <a:pt x="707136" y="18288"/>
                  </a:lnTo>
                  <a:lnTo>
                    <a:pt x="711708" y="21336"/>
                  </a:lnTo>
                  <a:lnTo>
                    <a:pt x="716280" y="21336"/>
                  </a:lnTo>
                  <a:lnTo>
                    <a:pt x="756729" y="20485"/>
                  </a:lnTo>
                  <a:lnTo>
                    <a:pt x="6096" y="486156"/>
                  </a:lnTo>
                  <a:lnTo>
                    <a:pt x="1524" y="489204"/>
                  </a:lnTo>
                  <a:lnTo>
                    <a:pt x="0" y="493776"/>
                  </a:lnTo>
                  <a:lnTo>
                    <a:pt x="6096" y="502920"/>
                  </a:lnTo>
                  <a:lnTo>
                    <a:pt x="12192" y="504444"/>
                  </a:lnTo>
                  <a:lnTo>
                    <a:pt x="15240" y="501396"/>
                  </a:lnTo>
                  <a:lnTo>
                    <a:pt x="765416" y="36004"/>
                  </a:lnTo>
                  <a:lnTo>
                    <a:pt x="746760" y="70104"/>
                  </a:lnTo>
                  <a:lnTo>
                    <a:pt x="745236" y="74676"/>
                  </a:lnTo>
                  <a:lnTo>
                    <a:pt x="746760" y="80772"/>
                  </a:lnTo>
                  <a:lnTo>
                    <a:pt x="751332" y="82296"/>
                  </a:lnTo>
                  <a:lnTo>
                    <a:pt x="755904" y="85344"/>
                  </a:lnTo>
                  <a:lnTo>
                    <a:pt x="760476" y="83820"/>
                  </a:lnTo>
                  <a:lnTo>
                    <a:pt x="763524" y="79248"/>
                  </a:lnTo>
                  <a:lnTo>
                    <a:pt x="795794" y="17081"/>
                  </a:lnTo>
                  <a:lnTo>
                    <a:pt x="798576" y="15240"/>
                  </a:lnTo>
                  <a:lnTo>
                    <a:pt x="800125" y="9017"/>
                  </a:lnTo>
                  <a:lnTo>
                    <a:pt x="799973" y="9017"/>
                  </a:lnTo>
                  <a:lnTo>
                    <a:pt x="804418" y="469"/>
                  </a:lnTo>
                  <a:lnTo>
                    <a:pt x="804672" y="0"/>
                  </a:lnTo>
                  <a:close/>
                </a:path>
                <a:path w="3456940" h="1051560">
                  <a:moveTo>
                    <a:pt x="3456419" y="1039355"/>
                  </a:moveTo>
                  <a:lnTo>
                    <a:pt x="3453371" y="1036307"/>
                  </a:lnTo>
                  <a:lnTo>
                    <a:pt x="2839986" y="68186"/>
                  </a:lnTo>
                  <a:lnTo>
                    <a:pt x="2872727" y="85331"/>
                  </a:lnTo>
                  <a:lnTo>
                    <a:pt x="2877299" y="86855"/>
                  </a:lnTo>
                  <a:lnTo>
                    <a:pt x="2883395" y="85331"/>
                  </a:lnTo>
                  <a:lnTo>
                    <a:pt x="2884919" y="80759"/>
                  </a:lnTo>
                  <a:lnTo>
                    <a:pt x="2887967" y="76187"/>
                  </a:lnTo>
                  <a:lnTo>
                    <a:pt x="2886443" y="70091"/>
                  </a:lnTo>
                  <a:lnTo>
                    <a:pt x="2881871" y="68567"/>
                  </a:lnTo>
                  <a:lnTo>
                    <a:pt x="2819717" y="36296"/>
                  </a:lnTo>
                  <a:lnTo>
                    <a:pt x="2817863" y="33515"/>
                  </a:lnTo>
                  <a:lnTo>
                    <a:pt x="2811767" y="31991"/>
                  </a:lnTo>
                  <a:lnTo>
                    <a:pt x="2811437" y="31991"/>
                  </a:lnTo>
                  <a:lnTo>
                    <a:pt x="2802623" y="27419"/>
                  </a:lnTo>
                  <a:lnTo>
                    <a:pt x="2803131" y="42151"/>
                  </a:lnTo>
                  <a:lnTo>
                    <a:pt x="2803004" y="42659"/>
                  </a:lnTo>
                  <a:lnTo>
                    <a:pt x="2802623" y="44183"/>
                  </a:lnTo>
                  <a:lnTo>
                    <a:pt x="2803271" y="46126"/>
                  </a:lnTo>
                  <a:lnTo>
                    <a:pt x="2803360" y="48755"/>
                  </a:lnTo>
                  <a:lnTo>
                    <a:pt x="2803474" y="51803"/>
                  </a:lnTo>
                  <a:lnTo>
                    <a:pt x="2805671" y="115811"/>
                  </a:lnTo>
                  <a:lnTo>
                    <a:pt x="2805671" y="121907"/>
                  </a:lnTo>
                  <a:lnTo>
                    <a:pt x="2810243" y="124955"/>
                  </a:lnTo>
                  <a:lnTo>
                    <a:pt x="2820911" y="124955"/>
                  </a:lnTo>
                  <a:lnTo>
                    <a:pt x="2823959" y="120383"/>
                  </a:lnTo>
                  <a:lnTo>
                    <a:pt x="2823959" y="115811"/>
                  </a:lnTo>
                  <a:lnTo>
                    <a:pt x="2823197" y="78689"/>
                  </a:lnTo>
                  <a:lnTo>
                    <a:pt x="3438131" y="1045451"/>
                  </a:lnTo>
                  <a:lnTo>
                    <a:pt x="3441179" y="1050023"/>
                  </a:lnTo>
                  <a:lnTo>
                    <a:pt x="3447275" y="1051547"/>
                  </a:lnTo>
                  <a:lnTo>
                    <a:pt x="3451847" y="1048499"/>
                  </a:lnTo>
                  <a:lnTo>
                    <a:pt x="3454895" y="1045451"/>
                  </a:lnTo>
                  <a:lnTo>
                    <a:pt x="3456419" y="1039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57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AAD474-AE87-C85E-6A52-F1122EE8C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247" y="273706"/>
            <a:ext cx="10878174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IN" b="1" cap="none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</a:t>
            </a:r>
            <a:r>
              <a:rPr lang="en-IN" b="1" cap="none" spc="-15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IN" b="1" cap="none" spc="1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spc="-1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34B4BBB-62C2-18DE-4B30-FAD2B8976A2C}"/>
              </a:ext>
            </a:extLst>
          </p:cNvPr>
          <p:cNvSpPr txBox="1"/>
          <p:nvPr/>
        </p:nvSpPr>
        <p:spPr>
          <a:xfrm>
            <a:off x="725248" y="780895"/>
            <a:ext cx="10878173" cy="4676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A52F0F"/>
              </a:buClr>
              <a:tabLst>
                <a:tab pos="295910" algn="l"/>
              </a:tabLst>
            </a:pPr>
            <a:endParaRPr lang="en-IN" sz="2400" dirty="0">
              <a:solidFill>
                <a:srgbClr val="3F3F3F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can</a:t>
            </a:r>
            <a:r>
              <a:rPr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pick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place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weight</a:t>
            </a:r>
            <a:r>
              <a:rPr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upto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0.8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kg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with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servomotor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having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accuracy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drive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0.5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degree.</a:t>
            </a:r>
            <a:endParaRPr lang="en-IN" sz="2400" spc="-10" dirty="0">
              <a:solidFill>
                <a:srgbClr val="3F3F3F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Linear</a:t>
            </a:r>
            <a:r>
              <a:rPr lang="en-US"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velocity</a:t>
            </a:r>
            <a:r>
              <a:rPr lang="en-US"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lang="en-US"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lang="en-US"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calculated</a:t>
            </a:r>
            <a:r>
              <a:rPr lang="en-US"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</a:t>
            </a:r>
            <a:r>
              <a:rPr lang="en-US" sz="2400" spc="7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36</a:t>
            </a:r>
            <a:r>
              <a:rPr lang="en-US"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millimeter</a:t>
            </a:r>
            <a:r>
              <a:rPr lang="en-US" sz="2400" spc="8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per</a:t>
            </a:r>
            <a:r>
              <a:rPr lang="en-US"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second</a:t>
            </a:r>
            <a:r>
              <a:rPr lang="en-US"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</a:t>
            </a:r>
            <a:r>
              <a:rPr lang="en-US"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lang="en-US" sz="2400" spc="7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servos</a:t>
            </a:r>
            <a:r>
              <a:rPr lang="en-US"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programmed</a:t>
            </a:r>
            <a:r>
              <a:rPr lang="en-US"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2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rotate</a:t>
            </a:r>
            <a:r>
              <a:rPr lang="en-US"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1</a:t>
            </a:r>
            <a:r>
              <a:rPr lang="en-US"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degree</a:t>
            </a:r>
            <a:r>
              <a:rPr lang="en-US"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</a:t>
            </a:r>
            <a:r>
              <a:rPr lang="en-US"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32</a:t>
            </a:r>
            <a:r>
              <a:rPr lang="en-US" sz="2400" spc="2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10" dirty="0" err="1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milliSeconds</a:t>
            </a:r>
            <a:r>
              <a:rPr lang="en-US" sz="2400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It's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circular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range</a:t>
            </a:r>
            <a:r>
              <a:rPr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3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200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mm</a:t>
            </a:r>
            <a:r>
              <a:rPr sz="2400" spc="3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i.e</a:t>
            </a:r>
            <a:r>
              <a:rPr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reach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from</a:t>
            </a:r>
            <a:r>
              <a:rPr sz="2400" spc="3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origin.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Semicircular</a:t>
            </a:r>
            <a:r>
              <a:rPr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working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Envelope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100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mm</a:t>
            </a:r>
            <a:r>
              <a:rPr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since</a:t>
            </a:r>
            <a:r>
              <a:rPr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8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7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cannot</a:t>
            </a:r>
            <a:r>
              <a:rPr sz="2400" spc="7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access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inner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reach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upto</a:t>
            </a:r>
            <a:r>
              <a:rPr sz="2400" spc="7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100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mm.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Validation</a:t>
            </a:r>
            <a:r>
              <a:rPr sz="3200" b="1" spc="-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3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3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Result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69"/>
              </a:spcBef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Validation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done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since</a:t>
            </a:r>
            <a:r>
              <a:rPr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4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getting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successfully</a:t>
            </a:r>
            <a:r>
              <a:rPr sz="2400" spc="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actuated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as</a:t>
            </a:r>
            <a:r>
              <a:rPr sz="2400" spc="6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per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Gesture</a:t>
            </a:r>
            <a:r>
              <a:rPr sz="2400" spc="6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operator's</a:t>
            </a:r>
            <a:r>
              <a:rPr sz="2400" spc="4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2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B06E5E2-0898-78B2-740F-48588A02F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03" y="510318"/>
            <a:ext cx="10762593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b="1" cap="none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</a:t>
            </a:r>
            <a:r>
              <a:rPr lang="en-IN" b="1" cap="none" spc="-15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spc="-2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033DE06-30C8-B711-B373-4D85B5098A6C}"/>
              </a:ext>
            </a:extLst>
          </p:cNvPr>
          <p:cNvSpPr txBox="1"/>
          <p:nvPr/>
        </p:nvSpPr>
        <p:spPr>
          <a:xfrm>
            <a:off x="714703" y="1111252"/>
            <a:ext cx="10762593" cy="4903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robot so programmed for picks and place operation can be made versatile and more efficient by providing the feedback.</a:t>
            </a:r>
          </a:p>
          <a:p>
            <a:pPr marL="3429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Making it to work on own than any human interventions.</a:t>
            </a:r>
          </a:p>
          <a:p>
            <a:pPr marL="3429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 can be made possible by image processing tool interfaced with this Arduino.</a:t>
            </a:r>
          </a:p>
          <a:p>
            <a:pPr marL="3429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 operate on its own thought without any human intervention are line follower, obstacle avoider, metal detector, bomb diffuser etc.</a:t>
            </a:r>
          </a:p>
          <a:p>
            <a:pPr>
              <a:lnSpc>
                <a:spcPct val="100000"/>
              </a:lnSpc>
              <a:spcBef>
                <a:spcPts val="490"/>
              </a:spcBef>
              <a:buFont typeface="Wingdings"/>
              <a:buChar char=""/>
            </a:pPr>
            <a:endParaRPr sz="14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3200" b="1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Conclusion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480"/>
              </a:spcBef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-2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system</a:t>
            </a:r>
            <a:r>
              <a:rPr sz="2400" spc="-3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has</a:t>
            </a:r>
            <a:r>
              <a:rPr sz="2400" spc="-3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2400" spc="-2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very</a:t>
            </a:r>
            <a:r>
              <a:rPr sz="2400" spc="-3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good</a:t>
            </a:r>
            <a:r>
              <a:rPr sz="2400" spc="-3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response</a:t>
            </a:r>
            <a:r>
              <a:rPr sz="2400" spc="-5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time</a:t>
            </a:r>
            <a:r>
              <a:rPr sz="2400" spc="-2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-1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requires</a:t>
            </a:r>
            <a:r>
              <a:rPr sz="2400" spc="-5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less</a:t>
            </a:r>
            <a:r>
              <a:rPr sz="2400" spc="-3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time</a:t>
            </a:r>
            <a:r>
              <a:rPr sz="2400" spc="-2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</a:t>
            </a:r>
            <a:r>
              <a:rPr sz="2400" spc="-2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set-</a:t>
            </a:r>
            <a:r>
              <a:rPr sz="2400" spc="-25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up.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97815" marR="5080" indent="-285750">
              <a:lnSpc>
                <a:spcPct val="149700"/>
              </a:lnSpc>
              <a:spcBef>
                <a:spcPts val="840"/>
              </a:spcBef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  <a:tab pos="70802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Achieving</a:t>
            </a:r>
            <a:r>
              <a:rPr sz="2400" spc="4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all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three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Degree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Freedom</a:t>
            </a:r>
            <a:r>
              <a:rPr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by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single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 gesture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 the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operator.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215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B3CCE69-3F78-A47F-4725-84C2FB7D2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563" y="339954"/>
            <a:ext cx="10579692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125"/>
              </a:spcBef>
            </a:pPr>
            <a:r>
              <a:rPr lang="en-IN" b="1" cap="none" spc="-1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4715-DA0D-6764-0004-34971C5D059B}"/>
              </a:ext>
            </a:extLst>
          </p:cNvPr>
          <p:cNvSpPr txBox="1"/>
          <p:nvPr/>
        </p:nvSpPr>
        <p:spPr>
          <a:xfrm>
            <a:off x="855563" y="1036226"/>
            <a:ext cx="105796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 Mohamed, “New Approaches to Robotics”, Science, vol. 253, pp. 1227- 1232, 13 September, 1991.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J.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Anush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J. Adams and H. Molle “Arduino Robotics”, Springer Science and Business Media, 2011.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N F Begum, M. Couceiro, C. Figueiredo and R. Rocha, 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TraxBot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 Assembling and Programming of a Mobile Robotic Platform". In Proc. of the 4th International Conference on Agents and Artificial Intelligence (ICAART 2012),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Vilamoura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Portugal, Feb 6-8, 2012.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 Yoshimi, B.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Gerkey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R. Wheeler, and A. Y. Ng, "ROS: an open-source Robot Operating System," in Proc. Open-Source Software workshop of the International Conference on Robotics and Automation, Kobe, Japan, May, 2009.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 Wang and A. Howard, "The Player/Stage Project: Tools for Multi - Robot and Distributed Sensor Systems", In Proc. of the Intl. Conf. on Advanced Robotics, pp. 317-323, Coimbra, Portugal, 2003.</a:t>
            </a:r>
          </a:p>
        </p:txBody>
      </p:sp>
    </p:spTree>
    <p:extLst>
      <p:ext uri="{BB962C8B-B14F-4D97-AF65-F5344CB8AC3E}">
        <p14:creationId xmlns:p14="http://schemas.microsoft.com/office/powerpoint/2010/main" val="11420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27F8168-E71C-923E-CFA4-8D2E4D377254}"/>
              </a:ext>
            </a:extLst>
          </p:cNvPr>
          <p:cNvSpPr txBox="1">
            <a:spLocks/>
          </p:cNvSpPr>
          <p:nvPr/>
        </p:nvSpPr>
        <p:spPr>
          <a:xfrm>
            <a:off x="830318" y="324600"/>
            <a:ext cx="10457792" cy="868828"/>
          </a:xfrm>
          <a:prstGeom prst="rect">
            <a:avLst/>
          </a:prstGeom>
        </p:spPr>
        <p:txBody>
          <a:bodyPr vert="horz" wrap="square" lIns="0" tIns="3727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01650">
              <a:lnSpc>
                <a:spcPct val="100000"/>
              </a:lnSpc>
              <a:spcBef>
                <a:spcPts val="114"/>
              </a:spcBef>
            </a:pPr>
            <a:r>
              <a:rPr lang="en-IN" sz="3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 Of</a:t>
            </a:r>
            <a:r>
              <a:rPr lang="en-IN" sz="3200" b="1" spc="5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spc="-1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A45A1EE-B2C8-E385-7578-9DA1ACBDD2EC}"/>
              </a:ext>
            </a:extLst>
          </p:cNvPr>
          <p:cNvSpPr txBox="1"/>
          <p:nvPr/>
        </p:nvSpPr>
        <p:spPr>
          <a:xfrm>
            <a:off x="830318" y="1193428"/>
            <a:ext cx="10457792" cy="41415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Introduction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Literature</a:t>
            </a:r>
            <a:r>
              <a:rPr sz="2400" spc="114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Review.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Research</a:t>
            </a:r>
            <a:r>
              <a:rPr sz="2400" spc="1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Methodologies.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Work</a:t>
            </a:r>
            <a:r>
              <a:rPr sz="2400" spc="-85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Analysis.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Bill</a:t>
            </a:r>
            <a:r>
              <a:rPr sz="2400" spc="4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</a:t>
            </a:r>
            <a:r>
              <a:rPr sz="2400" spc="4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materials.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</a:t>
            </a:r>
            <a:r>
              <a:rPr sz="2400" spc="8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plan.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Expected</a:t>
            </a:r>
            <a:r>
              <a:rPr sz="2400" spc="114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outcome.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q"/>
              <a:tabLst>
                <a:tab pos="436245" algn="l"/>
              </a:tabLst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Reference.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0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8D3DF8A-0162-7480-98A3-65A07369B6EE}"/>
              </a:ext>
            </a:extLst>
          </p:cNvPr>
          <p:cNvSpPr txBox="1">
            <a:spLocks/>
          </p:cNvSpPr>
          <p:nvPr/>
        </p:nvSpPr>
        <p:spPr>
          <a:xfrm>
            <a:off x="882869" y="243932"/>
            <a:ext cx="10352690" cy="791841"/>
          </a:xfrm>
          <a:prstGeom prst="rect">
            <a:avLst/>
          </a:prstGeom>
        </p:spPr>
        <p:txBody>
          <a:bodyPr vert="horz" wrap="square" lIns="0" tIns="29650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6370">
              <a:lnSpc>
                <a:spcPct val="100000"/>
              </a:lnSpc>
              <a:spcBef>
                <a:spcPts val="90"/>
              </a:spcBef>
            </a:pPr>
            <a:r>
              <a:rPr lang="en-IN" sz="3200" b="1" spc="-1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IN" sz="3200" b="1" spc="-11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spc="-5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891D7FA-D993-BC7B-0325-BA8532D10668}"/>
              </a:ext>
            </a:extLst>
          </p:cNvPr>
          <p:cNvSpPr txBox="1"/>
          <p:nvPr/>
        </p:nvSpPr>
        <p:spPr>
          <a:xfrm>
            <a:off x="882869" y="1190118"/>
            <a:ext cx="10352689" cy="4477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20" marR="110489" indent="-236220">
              <a:lnSpc>
                <a:spcPct val="153800"/>
              </a:lnSpc>
              <a:spcBef>
                <a:spcPts val="90"/>
              </a:spcBef>
              <a:buFont typeface="Wingdings"/>
              <a:buChar char=""/>
              <a:tabLst>
                <a:tab pos="24892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This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project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focuses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on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improvement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standard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sz="2400" spc="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system,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its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performance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comfort.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48920" marR="1042669" indent="-236220">
              <a:lnSpc>
                <a:spcPct val="153100"/>
              </a:lnSpc>
              <a:spcBef>
                <a:spcPts val="15"/>
              </a:spcBef>
              <a:buFont typeface="Wingdings"/>
              <a:buChar char=""/>
              <a:tabLst>
                <a:tab pos="24892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Programming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introduced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standard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using</a:t>
            </a:r>
            <a:r>
              <a:rPr sz="2400" spc="-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Arduino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as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microcontroller.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48920" marR="5080" indent="-236220">
              <a:lnSpc>
                <a:spcPct val="153800"/>
              </a:lnSpc>
              <a:buFont typeface="Wingdings"/>
              <a:buChar char=""/>
              <a:tabLst>
                <a:tab pos="24892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Gesture</a:t>
            </a:r>
            <a:r>
              <a:rPr sz="2400" spc="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operator's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interfaced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with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all</a:t>
            </a:r>
            <a:r>
              <a:rPr sz="2400" spc="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3</a:t>
            </a:r>
            <a:r>
              <a:rPr sz="2400" spc="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DOF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actuation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end</a:t>
            </a:r>
            <a:r>
              <a:rPr sz="2400" spc="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effector.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end</a:t>
            </a:r>
            <a:r>
              <a:rPr sz="2400" spc="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effector</a:t>
            </a:r>
            <a:r>
              <a:rPr sz="2400" spc="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can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</a:t>
            </a:r>
            <a:r>
              <a:rPr sz="2400" spc="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pick</a:t>
            </a:r>
            <a:r>
              <a:rPr sz="2400" spc="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place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etc.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48920" marR="372110" indent="-236220">
              <a:lnSpc>
                <a:spcPct val="153100"/>
              </a:lnSpc>
              <a:spcBef>
                <a:spcPts val="10"/>
              </a:spcBef>
              <a:buFont typeface="Wingdings"/>
              <a:buChar char=""/>
              <a:tabLst>
                <a:tab pos="24892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Single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handed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operation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all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three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Degree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Freedom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introduced</a:t>
            </a:r>
            <a:r>
              <a:rPr sz="2400" spc="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without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depending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on</a:t>
            </a:r>
            <a:r>
              <a:rPr sz="2400" spc="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any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switches.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0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E9197B0D-92DF-3A46-F6FF-78C30E57BF9A}"/>
              </a:ext>
            </a:extLst>
          </p:cNvPr>
          <p:cNvSpPr txBox="1"/>
          <p:nvPr/>
        </p:nvSpPr>
        <p:spPr>
          <a:xfrm>
            <a:off x="903890" y="1745526"/>
            <a:ext cx="10384220" cy="336694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5"/>
              </a:spcBef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 algn="just">
              <a:spcBef>
                <a:spcPts val="135"/>
              </a:spcBef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Achieving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all</a:t>
            </a:r>
            <a:r>
              <a:rPr lang="en-US" sz="2400" spc="3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lang="en-US" sz="2400" spc="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three</a:t>
            </a:r>
            <a:r>
              <a:rPr lang="en-US" sz="2400" spc="3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Degree</a:t>
            </a:r>
            <a:r>
              <a:rPr lang="en-US" sz="2400" spc="3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3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Freedom</a:t>
            </a:r>
            <a:r>
              <a:rPr lang="en-US" sz="2400" spc="3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3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lang="en-US" sz="2400" spc="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lang="en-US" sz="2400" spc="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lang="en-US" sz="2400" spc="3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by</a:t>
            </a:r>
            <a:r>
              <a:rPr lang="en-US" sz="2400" spc="3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single</a:t>
            </a:r>
            <a:r>
              <a:rPr lang="en-US" sz="2400" spc="3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</a:t>
            </a:r>
            <a:r>
              <a:rPr lang="en-US" sz="2400" spc="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gesture</a:t>
            </a:r>
            <a:r>
              <a:rPr lang="en-US" sz="2400" spc="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3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</a:t>
            </a: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35"/>
              </a:spcBef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Developing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programme</a:t>
            </a:r>
            <a:r>
              <a:rPr sz="2400" spc="10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with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standard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9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using</a:t>
            </a:r>
            <a:r>
              <a:rPr sz="2400" spc="8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Microcontrolller</a:t>
            </a:r>
            <a:r>
              <a:rPr sz="2400" spc="9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device.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Actual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interfacing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trouble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shooting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operator's</a:t>
            </a:r>
            <a:r>
              <a:rPr sz="2400" spc="8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hand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2400" spc="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2400" spc="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movement.</a:t>
            </a:r>
            <a:endParaRPr lang="en-IN" sz="2400" spc="-1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A52F0F"/>
              </a:buClr>
              <a:buFont typeface="Wingdings" panose="05000000000000000000" pitchFamily="2" charset="2"/>
              <a:buChar char="q"/>
              <a:tabLst>
                <a:tab pos="29591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Application</a:t>
            </a:r>
            <a:r>
              <a:rPr sz="2400" spc="3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oriented</a:t>
            </a:r>
            <a:r>
              <a:rPr sz="2400" spc="3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programming</a:t>
            </a:r>
            <a:r>
              <a:rPr sz="2400" spc="3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which</a:t>
            </a:r>
            <a:r>
              <a:rPr sz="2400" spc="35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can</a:t>
            </a:r>
            <a:r>
              <a:rPr sz="2400" spc="3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</a:t>
            </a:r>
            <a:r>
              <a:rPr sz="2400" spc="3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changed</a:t>
            </a:r>
            <a:r>
              <a:rPr sz="2400" spc="3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as</a:t>
            </a:r>
            <a:r>
              <a:rPr sz="2400" spc="3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per</a:t>
            </a:r>
            <a:r>
              <a:rPr sz="2400" spc="3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lang="en-IN" sz="2400" spc="3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requirement</a:t>
            </a:r>
            <a:r>
              <a:rPr sz="2400" spc="34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sz="2400" spc="3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2400" spc="3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 operation.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C797AE-1461-85D9-72C1-E667E58F3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869" y="362235"/>
            <a:ext cx="10384221" cy="805562"/>
          </a:xfrm>
          <a:prstGeom prst="rect">
            <a:avLst/>
          </a:prstGeom>
        </p:spPr>
        <p:txBody>
          <a:bodyPr vert="horz" wrap="square" lIns="0" tIns="310091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90"/>
              </a:spcBef>
            </a:pPr>
            <a:r>
              <a:rPr lang="en-IN" b="1" cap="none" spc="-10" dirty="0">
                <a:solidFill>
                  <a:srgbClr val="0C0C0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365375C-C79B-3F35-6123-8E836C8C9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357" y="376301"/>
            <a:ext cx="10884491" cy="722646"/>
          </a:xfrm>
          <a:prstGeom prst="rect">
            <a:avLst/>
          </a:prstGeom>
        </p:spPr>
        <p:txBody>
          <a:bodyPr vert="horz" wrap="square" lIns="0" tIns="22797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IN" b="1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</a:t>
            </a:r>
            <a:r>
              <a:rPr lang="en-IN" b="1" cap="none" spc="-65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spc="-1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ED84FBE-7F09-1AED-F302-593E73C1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5552"/>
              </p:ext>
            </p:extLst>
          </p:nvPr>
        </p:nvGraphicFramePr>
        <p:xfrm>
          <a:off x="498212" y="1334080"/>
          <a:ext cx="10884491" cy="4788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15">
                <a:tc>
                  <a:txBody>
                    <a:bodyPr/>
                    <a:lstStyle/>
                    <a:p>
                      <a:pPr marL="55880" algn="ctr">
                        <a:lnSpc>
                          <a:spcPts val="1720"/>
                        </a:lnSpc>
                      </a:pPr>
                      <a:r>
                        <a:rPr sz="1800" b="1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Sr.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55880" algn="ctr">
                        <a:lnSpc>
                          <a:spcPts val="1700"/>
                        </a:lnSpc>
                        <a:spcBef>
                          <a:spcPts val="45"/>
                        </a:spcBef>
                      </a:pPr>
                      <a:r>
                        <a:rPr sz="1800" b="1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No.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20"/>
                        </a:lnSpc>
                      </a:pPr>
                      <a:r>
                        <a:rPr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Author</a:t>
                      </a:r>
                      <a:r>
                        <a:rPr sz="1800" b="1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b="1" spc="-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Year</a:t>
                      </a:r>
                      <a:r>
                        <a:rPr sz="1800" b="1" spc="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of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700"/>
                        </a:lnSpc>
                        <a:spcBef>
                          <a:spcPts val="45"/>
                        </a:spcBef>
                      </a:pPr>
                      <a:r>
                        <a:rPr sz="1800" b="1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Publication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800" b="1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Summary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76">
                <a:tc>
                  <a:txBody>
                    <a:bodyPr/>
                    <a:lstStyle/>
                    <a:p>
                      <a:pPr marL="55880" algn="ctr">
                        <a:lnSpc>
                          <a:spcPts val="1680"/>
                        </a:lnSpc>
                      </a:pP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</a:rPr>
                        <a:t>1.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720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Mohamed</a:t>
                      </a:r>
                      <a:r>
                        <a:rPr sz="1800" spc="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et.al.,</a:t>
                      </a:r>
                      <a:r>
                        <a:rPr sz="1800" spc="8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1991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720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place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robotic</a:t>
                      </a:r>
                      <a:r>
                        <a:rPr sz="1800" spc="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arm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controlled</a:t>
                      </a:r>
                      <a:r>
                        <a:rPr sz="1800" spc="8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by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Computer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vision.</a:t>
                      </a:r>
                      <a:r>
                        <a:rPr sz="1800" spc="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Here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57785" marR="80010" algn="ctr">
                        <a:lnSpc>
                          <a:spcPct val="102099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picks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object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at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specific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orientation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only.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Rubber</a:t>
                      </a:r>
                      <a:r>
                        <a:rPr sz="1800" spc="3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griper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be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used</a:t>
                      </a:r>
                      <a:r>
                        <a:rPr sz="1800" spc="3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so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that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it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handle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materials</a:t>
                      </a:r>
                      <a:r>
                        <a:rPr sz="1800" spc="9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safely.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709">
                <a:tc>
                  <a:txBody>
                    <a:bodyPr/>
                    <a:lstStyle/>
                    <a:p>
                      <a:pPr marL="55880" algn="ctr">
                        <a:lnSpc>
                          <a:spcPts val="1695"/>
                        </a:lnSpc>
                      </a:pP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</a:rPr>
                        <a:t>2.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Anush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et.al.,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2011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36220" algn="ctr">
                        <a:lnSpc>
                          <a:spcPts val="1730"/>
                        </a:lnSpc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Design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Fabrication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of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place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to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Be</a:t>
                      </a:r>
                      <a:r>
                        <a:rPr sz="1800" spc="3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used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Library.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294005" marR="381635" indent="-236220" algn="ctr">
                        <a:lnSpc>
                          <a:spcPct val="102099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Here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up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books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from</a:t>
                      </a:r>
                      <a:r>
                        <a:rPr sz="1800" spc="3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library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deliver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this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to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destination.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294005" marR="135890" indent="-236220" algn="ctr">
                        <a:lnSpc>
                          <a:spcPct val="102099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This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system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made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capable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of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doing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specific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task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by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making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it</a:t>
                      </a:r>
                      <a:r>
                        <a:rPr sz="1800" spc="4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line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following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robot.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272">
                <a:tc>
                  <a:txBody>
                    <a:bodyPr/>
                    <a:lstStyle/>
                    <a:p>
                      <a:pPr marL="55880" algn="ctr">
                        <a:lnSpc>
                          <a:spcPts val="1680"/>
                        </a:lnSpc>
                      </a:pP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</a:rPr>
                        <a:t>3.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720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Begum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et.al.,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2012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36220" algn="ctr">
                        <a:lnSpc>
                          <a:spcPts val="1720"/>
                        </a:lnSpc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Autonomous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android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controlled</a:t>
                      </a:r>
                      <a:r>
                        <a:rPr sz="1800" spc="10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design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using</a:t>
                      </a:r>
                      <a:r>
                        <a:rPr sz="1800" spc="10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wireless</a:t>
                      </a:r>
                      <a:r>
                        <a:rPr sz="1800" spc="9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energy.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294005" marR="125095" indent="-236220" algn="ctr">
                        <a:lnSpc>
                          <a:spcPct val="1024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Here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system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be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made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to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work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according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to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voice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commands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by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user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so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that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robotic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arm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is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capable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of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picking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up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the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objects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in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any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orientation.</a:t>
                      </a:r>
                      <a:endParaRPr sz="180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6358">
                <a:tc>
                  <a:txBody>
                    <a:bodyPr/>
                    <a:lstStyle/>
                    <a:p>
                      <a:pPr marL="55880" algn="ctr">
                        <a:lnSpc>
                          <a:spcPts val="1680"/>
                        </a:lnSpc>
                      </a:pPr>
                      <a:r>
                        <a:rPr sz="1800" spc="-2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</a:rPr>
                        <a:t>4.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1720"/>
                        </a:lnSpc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Yoshimi et.al.,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2005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indent="-236220" algn="ctr">
                        <a:lnSpc>
                          <a:spcPts val="1720"/>
                        </a:lnSpc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</a:t>
                      </a:r>
                      <a:r>
                        <a:rPr sz="1800" spc="-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system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for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picking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up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operation</a:t>
                      </a:r>
                      <a:r>
                        <a:rPr sz="1800" spc="7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of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thin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objects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by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robotic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arm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with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2940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two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fingered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parallel</a:t>
                      </a:r>
                      <a:r>
                        <a:rPr sz="1800" spc="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gripper.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  <a:p>
                      <a:pPr marL="294005" marR="262255" indent="-236220" algn="ctr">
                        <a:lnSpc>
                          <a:spcPts val="1789"/>
                        </a:lnSpc>
                        <a:spcBef>
                          <a:spcPts val="55"/>
                        </a:spcBef>
                        <a:buFont typeface="Arial MT"/>
                        <a:buChar char="•"/>
                        <a:tabLst>
                          <a:tab pos="294005" algn="l"/>
                        </a:tabLst>
                      </a:pP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Thin</a:t>
                      </a:r>
                      <a:r>
                        <a:rPr sz="1800" spc="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objects</a:t>
                      </a:r>
                      <a:r>
                        <a:rPr sz="1800" spc="4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like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paper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and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plastic</a:t>
                      </a:r>
                      <a:r>
                        <a:rPr sz="1800" spc="8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cards</a:t>
                      </a:r>
                      <a:r>
                        <a:rPr sz="1800" spc="6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are</a:t>
                      </a:r>
                      <a:r>
                        <a:rPr sz="1800" spc="6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picked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up</a:t>
                      </a:r>
                      <a:r>
                        <a:rPr sz="1800" spc="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by</a:t>
                      </a:r>
                      <a:r>
                        <a:rPr sz="1800" spc="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this</a:t>
                      </a:r>
                      <a:r>
                        <a:rPr sz="1800" spc="7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robotic </a:t>
                      </a:r>
                      <a:r>
                        <a:rPr sz="18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arm.</a:t>
                      </a:r>
                      <a:endParaRPr sz="18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C9C5D44-9761-5B87-DC6B-0CAC988E2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406" y="467339"/>
            <a:ext cx="10857187" cy="714960"/>
          </a:xfrm>
          <a:prstGeom prst="rect">
            <a:avLst/>
          </a:prstGeom>
        </p:spPr>
        <p:txBody>
          <a:bodyPr vert="horz" wrap="square" lIns="0" tIns="220365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114"/>
              </a:spcBef>
            </a:pPr>
            <a:r>
              <a:rPr lang="en-IN" b="1" cap="none" spc="-1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3AD6AB-31AF-2305-EF4C-75756852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7" y="1523999"/>
            <a:ext cx="9616966" cy="46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F340D3D9-19E1-DF78-86B9-6C4D6B28A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3793" y="393264"/>
            <a:ext cx="9806152" cy="714960"/>
          </a:xfrm>
          <a:prstGeom prst="rect">
            <a:avLst/>
          </a:prstGeom>
        </p:spPr>
        <p:txBody>
          <a:bodyPr vert="horz" wrap="square" lIns="0" tIns="220365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114"/>
              </a:spcBef>
            </a:pPr>
            <a:r>
              <a:rPr lang="en-IN" b="1" cap="none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r>
              <a:rPr lang="en-IN" b="1" cap="none" spc="-15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IN" b="1" cap="none" spc="1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cap="none" spc="-1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Fabrication</a:t>
            </a:r>
            <a:endParaRPr lang="en-IN" b="1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7135901A-FD83-C789-306F-B9027FDB847D}"/>
              </a:ext>
            </a:extLst>
          </p:cNvPr>
          <p:cNvGrpSpPr/>
          <p:nvPr/>
        </p:nvGrpSpPr>
        <p:grpSpPr>
          <a:xfrm>
            <a:off x="7170880" y="1979364"/>
            <a:ext cx="3949065" cy="3558540"/>
            <a:chOff x="5548884" y="2205227"/>
            <a:chExt cx="3949065" cy="3558540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1645B051-3EDD-B0EB-DA2E-86D9955B6CE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884" y="2205227"/>
              <a:ext cx="3948683" cy="3558539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6496FEE-8198-93D3-B7CB-12CE604680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3243072"/>
              <a:ext cx="144780" cy="94488"/>
            </a:xfrm>
            <a:prstGeom prst="rect">
              <a:avLst/>
            </a:prstGeom>
          </p:spPr>
        </p:pic>
      </p:grpSp>
      <p:sp>
        <p:nvSpPr>
          <p:cNvPr id="152" name="object 8">
            <a:extLst>
              <a:ext uri="{FF2B5EF4-FFF2-40B4-BE49-F238E27FC236}">
                <a16:creationId xmlns:a16="http://schemas.microsoft.com/office/drawing/2014/main" id="{BED62025-21D2-5ED9-6DE6-D7C3F359C1ED}"/>
              </a:ext>
            </a:extLst>
          </p:cNvPr>
          <p:cNvSpPr txBox="1"/>
          <p:nvPr/>
        </p:nvSpPr>
        <p:spPr>
          <a:xfrm>
            <a:off x="8674185" y="5631230"/>
            <a:ext cx="1547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Fig.2</a:t>
            </a:r>
            <a:r>
              <a:rPr sz="12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–</a:t>
            </a:r>
            <a:r>
              <a:rPr sz="1200" b="1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sz="12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1200" b="1" spc="-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3D</a:t>
            </a:r>
            <a:r>
              <a:rPr lang="en-IN" sz="1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model</a:t>
            </a:r>
            <a:r>
              <a:rPr sz="1200" b="1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(top</a:t>
            </a:r>
            <a:r>
              <a:rPr lang="en-IN" sz="1200" b="1" spc="-3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view).</a:t>
            </a:r>
            <a:endParaRPr sz="12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53" name="object 18">
            <a:extLst>
              <a:ext uri="{FF2B5EF4-FFF2-40B4-BE49-F238E27FC236}">
                <a16:creationId xmlns:a16="http://schemas.microsoft.com/office/drawing/2014/main" id="{7E31CB9F-47B4-9566-1B2A-B9585672E844}"/>
              </a:ext>
            </a:extLst>
          </p:cNvPr>
          <p:cNvSpPr txBox="1"/>
          <p:nvPr/>
        </p:nvSpPr>
        <p:spPr>
          <a:xfrm>
            <a:off x="7450460" y="3287277"/>
            <a:ext cx="801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motor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gripper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pic>
        <p:nvPicPr>
          <p:cNvPr id="154" name="object 19">
            <a:extLst>
              <a:ext uri="{FF2B5EF4-FFF2-40B4-BE49-F238E27FC236}">
                <a16:creationId xmlns:a16="http://schemas.microsoft.com/office/drawing/2014/main" id="{4712D8F3-AB03-28DB-9476-6B3E0A4E726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7244" y="3479832"/>
            <a:ext cx="195072" cy="217931"/>
          </a:xfrm>
          <a:prstGeom prst="rect">
            <a:avLst/>
          </a:prstGeom>
        </p:spPr>
      </p:pic>
      <p:sp>
        <p:nvSpPr>
          <p:cNvPr id="155" name="object 23">
            <a:extLst>
              <a:ext uri="{FF2B5EF4-FFF2-40B4-BE49-F238E27FC236}">
                <a16:creationId xmlns:a16="http://schemas.microsoft.com/office/drawing/2014/main" id="{EBEBA1F4-6363-93BA-AD7E-235DEE304FBC}"/>
              </a:ext>
            </a:extLst>
          </p:cNvPr>
          <p:cNvSpPr txBox="1"/>
          <p:nvPr/>
        </p:nvSpPr>
        <p:spPr>
          <a:xfrm>
            <a:off x="9396551" y="4633025"/>
            <a:ext cx="1494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motor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up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sz="1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down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movement.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56" name="object 24">
            <a:extLst>
              <a:ext uri="{FF2B5EF4-FFF2-40B4-BE49-F238E27FC236}">
                <a16:creationId xmlns:a16="http://schemas.microsoft.com/office/drawing/2014/main" id="{AAC7924D-E943-3B1E-F72E-EF35C2BD9BB6}"/>
              </a:ext>
            </a:extLst>
          </p:cNvPr>
          <p:cNvSpPr/>
          <p:nvPr/>
        </p:nvSpPr>
        <p:spPr>
          <a:xfrm>
            <a:off x="8898744" y="2742216"/>
            <a:ext cx="1152525" cy="1875155"/>
          </a:xfrm>
          <a:custGeom>
            <a:avLst/>
            <a:gdLst/>
            <a:ahLst/>
            <a:cxnLst/>
            <a:rect l="l" t="t" r="r" b="b"/>
            <a:pathLst>
              <a:path w="1152525" h="1875154">
                <a:moveTo>
                  <a:pt x="333756" y="489204"/>
                </a:moveTo>
                <a:lnTo>
                  <a:pt x="326440" y="452628"/>
                </a:lnTo>
                <a:lnTo>
                  <a:pt x="320040" y="420624"/>
                </a:lnTo>
                <a:lnTo>
                  <a:pt x="298335" y="438264"/>
                </a:lnTo>
                <a:lnTo>
                  <a:pt x="7620" y="65532"/>
                </a:lnTo>
                <a:lnTo>
                  <a:pt x="4572" y="64008"/>
                </a:lnTo>
                <a:lnTo>
                  <a:pt x="1524" y="65532"/>
                </a:lnTo>
                <a:lnTo>
                  <a:pt x="0" y="67056"/>
                </a:lnTo>
                <a:lnTo>
                  <a:pt x="1524" y="70104"/>
                </a:lnTo>
                <a:lnTo>
                  <a:pt x="292417" y="443064"/>
                </a:lnTo>
                <a:lnTo>
                  <a:pt x="271272" y="460248"/>
                </a:lnTo>
                <a:lnTo>
                  <a:pt x="333756" y="489204"/>
                </a:lnTo>
                <a:close/>
              </a:path>
              <a:path w="1152525" h="1875154">
                <a:moveTo>
                  <a:pt x="665975" y="1868436"/>
                </a:moveTo>
                <a:lnTo>
                  <a:pt x="514616" y="1512277"/>
                </a:lnTo>
                <a:lnTo>
                  <a:pt x="539483" y="1501152"/>
                </a:lnTo>
                <a:lnTo>
                  <a:pt x="486143" y="1456956"/>
                </a:lnTo>
                <a:lnTo>
                  <a:pt x="481571" y="1527060"/>
                </a:lnTo>
                <a:lnTo>
                  <a:pt x="507161" y="1515605"/>
                </a:lnTo>
                <a:lnTo>
                  <a:pt x="659879" y="1871484"/>
                </a:lnTo>
                <a:lnTo>
                  <a:pt x="664451" y="1874532"/>
                </a:lnTo>
                <a:lnTo>
                  <a:pt x="665975" y="1868436"/>
                </a:lnTo>
                <a:close/>
              </a:path>
              <a:path w="1152525" h="1875154">
                <a:moveTo>
                  <a:pt x="897623" y="1479816"/>
                </a:moveTo>
                <a:lnTo>
                  <a:pt x="896099" y="1476768"/>
                </a:lnTo>
                <a:lnTo>
                  <a:pt x="498665" y="1131620"/>
                </a:lnTo>
                <a:lnTo>
                  <a:pt x="506006" y="1123200"/>
                </a:lnTo>
                <a:lnTo>
                  <a:pt x="516623" y="1111008"/>
                </a:lnTo>
                <a:lnTo>
                  <a:pt x="449567" y="1092720"/>
                </a:lnTo>
                <a:lnTo>
                  <a:pt x="475475" y="1158252"/>
                </a:lnTo>
                <a:lnTo>
                  <a:pt x="493674" y="1137348"/>
                </a:lnTo>
                <a:lnTo>
                  <a:pt x="891527" y="1482864"/>
                </a:lnTo>
                <a:lnTo>
                  <a:pt x="894575" y="1484388"/>
                </a:lnTo>
                <a:lnTo>
                  <a:pt x="896099" y="1482864"/>
                </a:lnTo>
                <a:lnTo>
                  <a:pt x="897623" y="1479816"/>
                </a:lnTo>
                <a:close/>
              </a:path>
              <a:path w="1152525" h="1875154">
                <a:moveTo>
                  <a:pt x="897636" y="6096"/>
                </a:moveTo>
                <a:lnTo>
                  <a:pt x="896112" y="1524"/>
                </a:lnTo>
                <a:lnTo>
                  <a:pt x="893064" y="0"/>
                </a:lnTo>
                <a:lnTo>
                  <a:pt x="890016" y="1524"/>
                </a:lnTo>
                <a:lnTo>
                  <a:pt x="520331" y="507403"/>
                </a:lnTo>
                <a:lnTo>
                  <a:pt x="498348" y="490728"/>
                </a:lnTo>
                <a:lnTo>
                  <a:pt x="486156" y="560832"/>
                </a:lnTo>
                <a:lnTo>
                  <a:pt x="548640" y="528828"/>
                </a:lnTo>
                <a:lnTo>
                  <a:pt x="538581" y="521208"/>
                </a:lnTo>
                <a:lnTo>
                  <a:pt x="526427" y="512013"/>
                </a:lnTo>
                <a:lnTo>
                  <a:pt x="897636" y="6096"/>
                </a:lnTo>
                <a:close/>
              </a:path>
              <a:path w="1152525" h="1875154">
                <a:moveTo>
                  <a:pt x="1152131" y="859536"/>
                </a:moveTo>
                <a:lnTo>
                  <a:pt x="1150607" y="856488"/>
                </a:lnTo>
                <a:lnTo>
                  <a:pt x="1147559" y="856488"/>
                </a:lnTo>
                <a:lnTo>
                  <a:pt x="268262" y="1016088"/>
                </a:lnTo>
                <a:lnTo>
                  <a:pt x="263639" y="989076"/>
                </a:lnTo>
                <a:lnTo>
                  <a:pt x="207251" y="1031748"/>
                </a:lnTo>
                <a:lnTo>
                  <a:pt x="274307" y="1051560"/>
                </a:lnTo>
                <a:lnTo>
                  <a:pt x="269887" y="1025652"/>
                </a:lnTo>
                <a:lnTo>
                  <a:pt x="269570" y="1023747"/>
                </a:lnTo>
                <a:lnTo>
                  <a:pt x="1147559" y="864108"/>
                </a:lnTo>
                <a:lnTo>
                  <a:pt x="1150607" y="862584"/>
                </a:lnTo>
                <a:lnTo>
                  <a:pt x="1152131" y="859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7" name="object 26">
            <a:extLst>
              <a:ext uri="{FF2B5EF4-FFF2-40B4-BE49-F238E27FC236}">
                <a16:creationId xmlns:a16="http://schemas.microsoft.com/office/drawing/2014/main" id="{9A5D6244-4358-94D6-5E9A-CA661BFCE899}"/>
              </a:ext>
            </a:extLst>
          </p:cNvPr>
          <p:cNvSpPr txBox="1"/>
          <p:nvPr/>
        </p:nvSpPr>
        <p:spPr>
          <a:xfrm>
            <a:off x="10317114" y="2751629"/>
            <a:ext cx="702945" cy="89639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Base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plate.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480"/>
              </a:spcBef>
            </a:pP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(135*80*3)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58" name="object 30">
            <a:extLst>
              <a:ext uri="{FF2B5EF4-FFF2-40B4-BE49-F238E27FC236}">
                <a16:creationId xmlns:a16="http://schemas.microsoft.com/office/drawing/2014/main" id="{97D5540B-663F-4439-08F0-53F3EF5D77FD}"/>
              </a:ext>
            </a:extLst>
          </p:cNvPr>
          <p:cNvSpPr txBox="1"/>
          <p:nvPr/>
        </p:nvSpPr>
        <p:spPr>
          <a:xfrm>
            <a:off x="9756189" y="2317986"/>
            <a:ext cx="1198880" cy="4796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7345" marR="5080" indent="-335280">
              <a:lnSpc>
                <a:spcPts val="1190"/>
              </a:lnSpc>
              <a:spcBef>
                <a:spcPts val="14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Right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plate</a:t>
            </a:r>
            <a:r>
              <a:rPr sz="1200" b="1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(60*40*3)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59" name="object 31">
            <a:extLst>
              <a:ext uri="{FF2B5EF4-FFF2-40B4-BE49-F238E27FC236}">
                <a16:creationId xmlns:a16="http://schemas.microsoft.com/office/drawing/2014/main" id="{D97D8BF1-743C-4EF1-DF34-D1DE4E71B3AA}"/>
              </a:ext>
            </a:extLst>
          </p:cNvPr>
          <p:cNvSpPr txBox="1"/>
          <p:nvPr/>
        </p:nvSpPr>
        <p:spPr>
          <a:xfrm>
            <a:off x="9855220" y="4130017"/>
            <a:ext cx="1026794" cy="7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01099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Left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sz="1200" b="1" u="sng" spc="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plate</a:t>
            </a:r>
            <a:r>
              <a:rPr sz="1200" b="1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(60*40*3)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60" name="object 32">
            <a:extLst>
              <a:ext uri="{FF2B5EF4-FFF2-40B4-BE49-F238E27FC236}">
                <a16:creationId xmlns:a16="http://schemas.microsoft.com/office/drawing/2014/main" id="{7002103B-980D-0609-5659-FAD9AC08E2F0}"/>
              </a:ext>
            </a:extLst>
          </p:cNvPr>
          <p:cNvSpPr txBox="1"/>
          <p:nvPr/>
        </p:nvSpPr>
        <p:spPr>
          <a:xfrm>
            <a:off x="10109761" y="3454925"/>
            <a:ext cx="857250" cy="5646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Main</a:t>
            </a:r>
            <a:r>
              <a:rPr sz="1200" b="1" u="sng" spc="-5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cross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web</a:t>
            </a:r>
            <a:r>
              <a:rPr sz="1200" b="1" spc="-2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(55*30*3)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</p:txBody>
      </p:sp>
      <p:pic>
        <p:nvPicPr>
          <p:cNvPr id="161" name="object 3">
            <a:extLst>
              <a:ext uri="{FF2B5EF4-FFF2-40B4-BE49-F238E27FC236}">
                <a16:creationId xmlns:a16="http://schemas.microsoft.com/office/drawing/2014/main" id="{77328DDC-578C-AAC3-0E87-D2A1E4DEC59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3704" y="1979363"/>
            <a:ext cx="3803903" cy="3558539"/>
          </a:xfrm>
          <a:prstGeom prst="rect">
            <a:avLst/>
          </a:prstGeom>
        </p:spPr>
      </p:pic>
      <p:sp>
        <p:nvSpPr>
          <p:cNvPr id="196" name="object 7">
            <a:extLst>
              <a:ext uri="{FF2B5EF4-FFF2-40B4-BE49-F238E27FC236}">
                <a16:creationId xmlns:a16="http://schemas.microsoft.com/office/drawing/2014/main" id="{7AE7F399-1259-321C-F167-600C4FECAEF7}"/>
              </a:ext>
            </a:extLst>
          </p:cNvPr>
          <p:cNvSpPr txBox="1"/>
          <p:nvPr/>
        </p:nvSpPr>
        <p:spPr>
          <a:xfrm>
            <a:off x="2492620" y="5607519"/>
            <a:ext cx="1421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Fig.1</a:t>
            </a:r>
            <a:r>
              <a:rPr lang="en-US" sz="12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–</a:t>
            </a:r>
            <a:r>
              <a:rPr lang="en-US" sz="1200" b="1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Robotic</a:t>
            </a:r>
            <a:r>
              <a:rPr lang="en-US" sz="12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arm</a:t>
            </a:r>
            <a:r>
              <a:rPr lang="en-US" sz="1200" b="1" spc="-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3D</a:t>
            </a:r>
            <a:r>
              <a:rPr lang="en-IN" sz="1200" b="1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CAD</a:t>
            </a:r>
            <a:r>
              <a:rPr lang="en-US" sz="1200" b="1" spc="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model.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197" name="object 9">
            <a:extLst>
              <a:ext uri="{FF2B5EF4-FFF2-40B4-BE49-F238E27FC236}">
                <a16:creationId xmlns:a16="http://schemas.microsoft.com/office/drawing/2014/main" id="{8EEF581B-D5F1-C260-44DA-2AE7AE997A1A}"/>
              </a:ext>
            </a:extLst>
          </p:cNvPr>
          <p:cNvSpPr txBox="1"/>
          <p:nvPr/>
        </p:nvSpPr>
        <p:spPr>
          <a:xfrm>
            <a:off x="1567505" y="4106394"/>
            <a:ext cx="538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Gripper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grpSp>
        <p:nvGrpSpPr>
          <p:cNvPr id="198" name="object 10">
            <a:extLst>
              <a:ext uri="{FF2B5EF4-FFF2-40B4-BE49-F238E27FC236}">
                <a16:creationId xmlns:a16="http://schemas.microsoft.com/office/drawing/2014/main" id="{4BAA9311-B1E9-14A8-F6F8-88B734C51D3C}"/>
              </a:ext>
            </a:extLst>
          </p:cNvPr>
          <p:cNvGrpSpPr/>
          <p:nvPr/>
        </p:nvGrpSpPr>
        <p:grpSpPr>
          <a:xfrm>
            <a:off x="2165444" y="3017209"/>
            <a:ext cx="1507490" cy="1195070"/>
            <a:chOff x="2173223" y="3326891"/>
            <a:chExt cx="1507490" cy="1195070"/>
          </a:xfrm>
        </p:grpSpPr>
        <p:pic>
          <p:nvPicPr>
            <p:cNvPr id="199" name="object 11">
              <a:extLst>
                <a:ext uri="{FF2B5EF4-FFF2-40B4-BE49-F238E27FC236}">
                  <a16:creationId xmlns:a16="http://schemas.microsoft.com/office/drawing/2014/main" id="{8055E617-D2D0-1042-0E66-3F99CED7F0E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3223" y="4457699"/>
              <a:ext cx="184403" cy="64008"/>
            </a:xfrm>
            <a:prstGeom prst="rect">
              <a:avLst/>
            </a:prstGeom>
          </p:spPr>
        </p:pic>
        <p:sp>
          <p:nvSpPr>
            <p:cNvPr id="200" name="object 12">
              <a:extLst>
                <a:ext uri="{FF2B5EF4-FFF2-40B4-BE49-F238E27FC236}">
                  <a16:creationId xmlns:a16="http://schemas.microsoft.com/office/drawing/2014/main" id="{9E366FCD-4658-B042-366A-3C5CF2F7710F}"/>
                </a:ext>
              </a:extLst>
            </p:cNvPr>
            <p:cNvSpPr/>
            <p:nvPr/>
          </p:nvSpPr>
          <p:spPr>
            <a:xfrm>
              <a:off x="3403091" y="3326891"/>
              <a:ext cx="277495" cy="147955"/>
            </a:xfrm>
            <a:custGeom>
              <a:avLst/>
              <a:gdLst/>
              <a:ahLst/>
              <a:cxnLst/>
              <a:rect l="l" t="t" r="r" b="b"/>
              <a:pathLst>
                <a:path w="277495" h="147954">
                  <a:moveTo>
                    <a:pt x="60070" y="128288"/>
                  </a:moveTo>
                  <a:lnTo>
                    <a:pt x="51361" y="111329"/>
                  </a:lnTo>
                  <a:lnTo>
                    <a:pt x="263652" y="1524"/>
                  </a:lnTo>
                  <a:lnTo>
                    <a:pt x="268224" y="0"/>
                  </a:lnTo>
                  <a:lnTo>
                    <a:pt x="272796" y="1524"/>
                  </a:lnTo>
                  <a:lnTo>
                    <a:pt x="275844" y="6096"/>
                  </a:lnTo>
                  <a:lnTo>
                    <a:pt x="277368" y="10668"/>
                  </a:lnTo>
                  <a:lnTo>
                    <a:pt x="275844" y="16764"/>
                  </a:lnTo>
                  <a:lnTo>
                    <a:pt x="271272" y="18288"/>
                  </a:lnTo>
                  <a:lnTo>
                    <a:pt x="60070" y="128288"/>
                  </a:lnTo>
                  <a:close/>
                </a:path>
                <a:path w="277495" h="147954">
                  <a:moveTo>
                    <a:pt x="70104" y="147828"/>
                  </a:moveTo>
                  <a:lnTo>
                    <a:pt x="0" y="147828"/>
                  </a:lnTo>
                  <a:lnTo>
                    <a:pt x="41147" y="91440"/>
                  </a:lnTo>
                  <a:lnTo>
                    <a:pt x="51361" y="111329"/>
                  </a:lnTo>
                  <a:lnTo>
                    <a:pt x="42671" y="115824"/>
                  </a:lnTo>
                  <a:lnTo>
                    <a:pt x="38100" y="118872"/>
                  </a:lnTo>
                  <a:lnTo>
                    <a:pt x="36576" y="123444"/>
                  </a:lnTo>
                  <a:lnTo>
                    <a:pt x="39624" y="128016"/>
                  </a:lnTo>
                  <a:lnTo>
                    <a:pt x="41147" y="132588"/>
                  </a:lnTo>
                  <a:lnTo>
                    <a:pt x="47244" y="134112"/>
                  </a:lnTo>
                  <a:lnTo>
                    <a:pt x="63060" y="134112"/>
                  </a:lnTo>
                  <a:lnTo>
                    <a:pt x="70104" y="147828"/>
                  </a:lnTo>
                  <a:close/>
                </a:path>
                <a:path w="277495" h="147954">
                  <a:moveTo>
                    <a:pt x="47244" y="134112"/>
                  </a:moveTo>
                  <a:lnTo>
                    <a:pt x="41147" y="132588"/>
                  </a:lnTo>
                  <a:lnTo>
                    <a:pt x="39714" y="128288"/>
                  </a:lnTo>
                  <a:lnTo>
                    <a:pt x="39624" y="128016"/>
                  </a:lnTo>
                  <a:lnTo>
                    <a:pt x="36576" y="123444"/>
                  </a:lnTo>
                  <a:lnTo>
                    <a:pt x="38100" y="118872"/>
                  </a:lnTo>
                  <a:lnTo>
                    <a:pt x="42671" y="115824"/>
                  </a:lnTo>
                  <a:lnTo>
                    <a:pt x="51361" y="111329"/>
                  </a:lnTo>
                  <a:lnTo>
                    <a:pt x="60070" y="128288"/>
                  </a:lnTo>
                  <a:lnTo>
                    <a:pt x="51816" y="132588"/>
                  </a:lnTo>
                  <a:lnTo>
                    <a:pt x="47244" y="134112"/>
                  </a:lnTo>
                  <a:close/>
                </a:path>
                <a:path w="277495" h="147954">
                  <a:moveTo>
                    <a:pt x="63060" y="134112"/>
                  </a:moveTo>
                  <a:lnTo>
                    <a:pt x="47244" y="134112"/>
                  </a:lnTo>
                  <a:lnTo>
                    <a:pt x="51816" y="132588"/>
                  </a:lnTo>
                  <a:lnTo>
                    <a:pt x="60070" y="128288"/>
                  </a:lnTo>
                  <a:lnTo>
                    <a:pt x="63060" y="134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1" name="object 13">
            <a:extLst>
              <a:ext uri="{FF2B5EF4-FFF2-40B4-BE49-F238E27FC236}">
                <a16:creationId xmlns:a16="http://schemas.microsoft.com/office/drawing/2014/main" id="{65B32639-6AA0-B73B-039C-8019DD22EADB}"/>
              </a:ext>
            </a:extLst>
          </p:cNvPr>
          <p:cNvSpPr txBox="1"/>
          <p:nvPr/>
        </p:nvSpPr>
        <p:spPr>
          <a:xfrm>
            <a:off x="3872722" y="2811503"/>
            <a:ext cx="1005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Parallel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linkage</a:t>
            </a:r>
            <a:endParaRPr sz="12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02" name="object 14">
            <a:extLst>
              <a:ext uri="{FF2B5EF4-FFF2-40B4-BE49-F238E27FC236}">
                <a16:creationId xmlns:a16="http://schemas.microsoft.com/office/drawing/2014/main" id="{42308AF3-F917-D72D-35C7-1A5619AE9777}"/>
              </a:ext>
            </a:extLst>
          </p:cNvPr>
          <p:cNvSpPr txBox="1"/>
          <p:nvPr/>
        </p:nvSpPr>
        <p:spPr>
          <a:xfrm>
            <a:off x="2050241" y="2268092"/>
            <a:ext cx="1005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Parallel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linkage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connector</a:t>
            </a:r>
            <a:endParaRPr sz="12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pic>
        <p:nvPicPr>
          <p:cNvPr id="203" name="object 15">
            <a:extLst>
              <a:ext uri="{FF2B5EF4-FFF2-40B4-BE49-F238E27FC236}">
                <a16:creationId xmlns:a16="http://schemas.microsoft.com/office/drawing/2014/main" id="{CF758653-0CDF-6361-F51E-9A0BAB03E06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33541" y="2742889"/>
            <a:ext cx="100584" cy="193548"/>
          </a:xfrm>
          <a:prstGeom prst="rect">
            <a:avLst/>
          </a:prstGeom>
        </p:spPr>
      </p:pic>
      <p:sp>
        <p:nvSpPr>
          <p:cNvPr id="204" name="object 16">
            <a:extLst>
              <a:ext uri="{FF2B5EF4-FFF2-40B4-BE49-F238E27FC236}">
                <a16:creationId xmlns:a16="http://schemas.microsoft.com/office/drawing/2014/main" id="{C8590015-2AB2-CB34-267E-111790AE27B7}"/>
              </a:ext>
            </a:extLst>
          </p:cNvPr>
          <p:cNvSpPr txBox="1"/>
          <p:nvPr/>
        </p:nvSpPr>
        <p:spPr>
          <a:xfrm>
            <a:off x="2413297" y="4610764"/>
            <a:ext cx="6858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Servo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gear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</p:txBody>
      </p:sp>
      <p:sp>
        <p:nvSpPr>
          <p:cNvPr id="205" name="object 17">
            <a:extLst>
              <a:ext uri="{FF2B5EF4-FFF2-40B4-BE49-F238E27FC236}">
                <a16:creationId xmlns:a16="http://schemas.microsoft.com/office/drawing/2014/main" id="{59E5F0A2-1578-9471-9AAD-268233F8F2A4}"/>
              </a:ext>
            </a:extLst>
          </p:cNvPr>
          <p:cNvSpPr/>
          <p:nvPr/>
        </p:nvSpPr>
        <p:spPr>
          <a:xfrm>
            <a:off x="2703416" y="4381190"/>
            <a:ext cx="60960" cy="212090"/>
          </a:xfrm>
          <a:custGeom>
            <a:avLst/>
            <a:gdLst/>
            <a:ahLst/>
            <a:cxnLst/>
            <a:rect l="l" t="t" r="r" b="b"/>
            <a:pathLst>
              <a:path w="60960" h="212089">
                <a:moveTo>
                  <a:pt x="0" y="67056"/>
                </a:moveTo>
                <a:lnTo>
                  <a:pt x="19812" y="0"/>
                </a:lnTo>
                <a:lnTo>
                  <a:pt x="54287" y="47244"/>
                </a:lnTo>
                <a:lnTo>
                  <a:pt x="28956" y="47244"/>
                </a:lnTo>
                <a:lnTo>
                  <a:pt x="25908" y="48768"/>
                </a:lnTo>
                <a:lnTo>
                  <a:pt x="24384" y="51816"/>
                </a:lnTo>
                <a:lnTo>
                  <a:pt x="26244" y="62463"/>
                </a:lnTo>
                <a:lnTo>
                  <a:pt x="0" y="67056"/>
                </a:lnTo>
                <a:close/>
              </a:path>
              <a:path w="60960" h="212089">
                <a:moveTo>
                  <a:pt x="26244" y="62463"/>
                </a:moveTo>
                <a:lnTo>
                  <a:pt x="24384" y="51816"/>
                </a:lnTo>
                <a:lnTo>
                  <a:pt x="25908" y="48768"/>
                </a:lnTo>
                <a:lnTo>
                  <a:pt x="28956" y="47244"/>
                </a:lnTo>
                <a:lnTo>
                  <a:pt x="32004" y="48768"/>
                </a:lnTo>
                <a:lnTo>
                  <a:pt x="33528" y="50292"/>
                </a:lnTo>
                <a:lnTo>
                  <a:pt x="35275" y="60882"/>
                </a:lnTo>
                <a:lnTo>
                  <a:pt x="26244" y="62463"/>
                </a:lnTo>
                <a:close/>
              </a:path>
              <a:path w="60960" h="212089">
                <a:moveTo>
                  <a:pt x="35275" y="60882"/>
                </a:moveTo>
                <a:lnTo>
                  <a:pt x="33528" y="50292"/>
                </a:lnTo>
                <a:lnTo>
                  <a:pt x="32004" y="48768"/>
                </a:lnTo>
                <a:lnTo>
                  <a:pt x="28956" y="47244"/>
                </a:lnTo>
                <a:lnTo>
                  <a:pt x="54287" y="47244"/>
                </a:lnTo>
                <a:lnTo>
                  <a:pt x="60960" y="56388"/>
                </a:lnTo>
                <a:lnTo>
                  <a:pt x="35275" y="60882"/>
                </a:lnTo>
                <a:close/>
              </a:path>
              <a:path w="60960" h="212089">
                <a:moveTo>
                  <a:pt x="56388" y="211836"/>
                </a:moveTo>
                <a:lnTo>
                  <a:pt x="53340" y="210312"/>
                </a:lnTo>
                <a:lnTo>
                  <a:pt x="51816" y="208788"/>
                </a:lnTo>
                <a:lnTo>
                  <a:pt x="26244" y="62463"/>
                </a:lnTo>
                <a:lnTo>
                  <a:pt x="35275" y="60882"/>
                </a:lnTo>
                <a:lnTo>
                  <a:pt x="59436" y="207264"/>
                </a:lnTo>
                <a:lnTo>
                  <a:pt x="59436" y="210312"/>
                </a:lnTo>
                <a:lnTo>
                  <a:pt x="56388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" name="object 20">
            <a:extLst>
              <a:ext uri="{FF2B5EF4-FFF2-40B4-BE49-F238E27FC236}">
                <a16:creationId xmlns:a16="http://schemas.microsoft.com/office/drawing/2014/main" id="{1E74ED97-DF70-5429-9F29-D2F5F29E91E2}"/>
              </a:ext>
            </a:extLst>
          </p:cNvPr>
          <p:cNvSpPr txBox="1"/>
          <p:nvPr/>
        </p:nvSpPr>
        <p:spPr>
          <a:xfrm>
            <a:off x="1521730" y="3111697"/>
            <a:ext cx="67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wrist</a:t>
            </a:r>
            <a:r>
              <a:rPr sz="1200" b="1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joint</a:t>
            </a:r>
            <a:endParaRPr sz="12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07" name="object 21">
            <a:extLst>
              <a:ext uri="{FF2B5EF4-FFF2-40B4-BE49-F238E27FC236}">
                <a16:creationId xmlns:a16="http://schemas.microsoft.com/office/drawing/2014/main" id="{7278827D-BD54-7558-A2B9-7C222FB01AD2}"/>
              </a:ext>
            </a:extLst>
          </p:cNvPr>
          <p:cNvSpPr/>
          <p:nvPr/>
        </p:nvSpPr>
        <p:spPr>
          <a:xfrm>
            <a:off x="1773764" y="3419545"/>
            <a:ext cx="2298700" cy="1588135"/>
          </a:xfrm>
          <a:custGeom>
            <a:avLst/>
            <a:gdLst/>
            <a:ahLst/>
            <a:cxnLst/>
            <a:rect l="l" t="t" r="r" b="b"/>
            <a:pathLst>
              <a:path w="2298700" h="1588135">
                <a:moveTo>
                  <a:pt x="1150632" y="158496"/>
                </a:moveTo>
                <a:lnTo>
                  <a:pt x="1137678" y="146304"/>
                </a:lnTo>
                <a:lnTo>
                  <a:pt x="1098816" y="109728"/>
                </a:lnTo>
                <a:lnTo>
                  <a:pt x="1090803" y="135737"/>
                </a:lnTo>
                <a:lnTo>
                  <a:pt x="652284" y="0"/>
                </a:lnTo>
                <a:lnTo>
                  <a:pt x="649236" y="0"/>
                </a:lnTo>
                <a:lnTo>
                  <a:pt x="646188" y="3048"/>
                </a:lnTo>
                <a:lnTo>
                  <a:pt x="0" y="3048"/>
                </a:lnTo>
                <a:lnTo>
                  <a:pt x="0" y="16764"/>
                </a:lnTo>
                <a:lnTo>
                  <a:pt x="647700" y="16764"/>
                </a:lnTo>
                <a:lnTo>
                  <a:pt x="647700" y="5321"/>
                </a:lnTo>
                <a:lnTo>
                  <a:pt x="649236" y="7620"/>
                </a:lnTo>
                <a:lnTo>
                  <a:pt x="1088529" y="143141"/>
                </a:lnTo>
                <a:lnTo>
                  <a:pt x="1080528" y="169164"/>
                </a:lnTo>
                <a:lnTo>
                  <a:pt x="1150632" y="158496"/>
                </a:lnTo>
                <a:close/>
              </a:path>
              <a:path w="2298700" h="1588135">
                <a:moveTo>
                  <a:pt x="1892808" y="1581924"/>
                </a:moveTo>
                <a:lnTo>
                  <a:pt x="1659331" y="1205674"/>
                </a:lnTo>
                <a:lnTo>
                  <a:pt x="1677416" y="1194828"/>
                </a:lnTo>
                <a:lnTo>
                  <a:pt x="1682496" y="1191780"/>
                </a:lnTo>
                <a:lnTo>
                  <a:pt x="1621536" y="1153680"/>
                </a:lnTo>
                <a:lnTo>
                  <a:pt x="1629156" y="1223784"/>
                </a:lnTo>
                <a:lnTo>
                  <a:pt x="1651711" y="1210246"/>
                </a:lnTo>
                <a:lnTo>
                  <a:pt x="1885188" y="1586496"/>
                </a:lnTo>
                <a:lnTo>
                  <a:pt x="1891284" y="1588020"/>
                </a:lnTo>
                <a:lnTo>
                  <a:pt x="1892808" y="1581924"/>
                </a:lnTo>
                <a:close/>
              </a:path>
              <a:path w="2298700" h="1588135">
                <a:moveTo>
                  <a:pt x="2298192" y="777240"/>
                </a:moveTo>
                <a:lnTo>
                  <a:pt x="2296668" y="775716"/>
                </a:lnTo>
                <a:lnTo>
                  <a:pt x="2293620" y="775716"/>
                </a:lnTo>
                <a:lnTo>
                  <a:pt x="1798739" y="992517"/>
                </a:lnTo>
                <a:lnTo>
                  <a:pt x="1787652" y="967740"/>
                </a:lnTo>
                <a:lnTo>
                  <a:pt x="1743456" y="1022604"/>
                </a:lnTo>
                <a:lnTo>
                  <a:pt x="1813560" y="1025652"/>
                </a:lnTo>
                <a:lnTo>
                  <a:pt x="1804022" y="1004316"/>
                </a:lnTo>
                <a:lnTo>
                  <a:pt x="1802079" y="999972"/>
                </a:lnTo>
                <a:lnTo>
                  <a:pt x="2296668" y="781812"/>
                </a:lnTo>
                <a:lnTo>
                  <a:pt x="2298192" y="77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8" name="object 22">
            <a:extLst>
              <a:ext uri="{FF2B5EF4-FFF2-40B4-BE49-F238E27FC236}">
                <a16:creationId xmlns:a16="http://schemas.microsoft.com/office/drawing/2014/main" id="{DFF2C648-2ACE-FA6B-83AD-95BF40DBC075}"/>
              </a:ext>
            </a:extLst>
          </p:cNvPr>
          <p:cNvSpPr txBox="1"/>
          <p:nvPr/>
        </p:nvSpPr>
        <p:spPr>
          <a:xfrm>
            <a:off x="3725489" y="4808893"/>
            <a:ext cx="1367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Servo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motor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right</a:t>
            </a:r>
            <a:r>
              <a:rPr sz="1200" b="1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&amp;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left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movement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09" name="object 27">
            <a:extLst>
              <a:ext uri="{FF2B5EF4-FFF2-40B4-BE49-F238E27FC236}">
                <a16:creationId xmlns:a16="http://schemas.microsoft.com/office/drawing/2014/main" id="{6F707DB4-2AF8-EFC1-09C3-D178196A8507}"/>
              </a:ext>
            </a:extLst>
          </p:cNvPr>
          <p:cNvSpPr txBox="1"/>
          <p:nvPr/>
        </p:nvSpPr>
        <p:spPr>
          <a:xfrm>
            <a:off x="3967798" y="3185826"/>
            <a:ext cx="4914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(90*8*3)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10" name="object 28">
            <a:extLst>
              <a:ext uri="{FF2B5EF4-FFF2-40B4-BE49-F238E27FC236}">
                <a16:creationId xmlns:a16="http://schemas.microsoft.com/office/drawing/2014/main" id="{75447AE1-9B80-4AEE-95B5-1B93E9B79B64}"/>
              </a:ext>
            </a:extLst>
          </p:cNvPr>
          <p:cNvSpPr txBox="1"/>
          <p:nvPr/>
        </p:nvSpPr>
        <p:spPr>
          <a:xfrm>
            <a:off x="1985093" y="2865769"/>
            <a:ext cx="65722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(630mm.sq)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11" name="object 29">
            <a:extLst>
              <a:ext uri="{FF2B5EF4-FFF2-40B4-BE49-F238E27FC236}">
                <a16:creationId xmlns:a16="http://schemas.microsoft.com/office/drawing/2014/main" id="{380F1245-C831-F7FB-6E7D-27441291BE52}"/>
              </a:ext>
            </a:extLst>
          </p:cNvPr>
          <p:cNvSpPr txBox="1"/>
          <p:nvPr/>
        </p:nvSpPr>
        <p:spPr>
          <a:xfrm>
            <a:off x="1826613" y="3479970"/>
            <a:ext cx="53721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(120*12*3)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212" name="object 33">
            <a:extLst>
              <a:ext uri="{FF2B5EF4-FFF2-40B4-BE49-F238E27FC236}">
                <a16:creationId xmlns:a16="http://schemas.microsoft.com/office/drawing/2014/main" id="{10DBB87E-E2AE-0DB6-B228-4A84421C8C2E}"/>
              </a:ext>
            </a:extLst>
          </p:cNvPr>
          <p:cNvSpPr txBox="1"/>
          <p:nvPr/>
        </p:nvSpPr>
        <p:spPr>
          <a:xfrm>
            <a:off x="4132397" y="4106394"/>
            <a:ext cx="696595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Pivot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plate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74930">
              <a:lnSpc>
                <a:spcPts val="1195"/>
              </a:lnSpc>
            </a:pPr>
            <a:r>
              <a:rPr sz="12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(60*60*3)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972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C98E5FE8-593C-D94C-5D9C-5C3A409A2B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167" y="1933956"/>
            <a:ext cx="4392167" cy="3776472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CF9482CF-CD5B-1512-10BD-7E460E9441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2945" y="1933956"/>
            <a:ext cx="4317491" cy="37703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278D243F-5D78-251E-8005-E1ED50AD3B49}"/>
              </a:ext>
            </a:extLst>
          </p:cNvPr>
          <p:cNvSpPr txBox="1"/>
          <p:nvPr/>
        </p:nvSpPr>
        <p:spPr>
          <a:xfrm>
            <a:off x="1866392" y="6032975"/>
            <a:ext cx="19196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Fig.3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-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Robotic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arm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(front</a:t>
            </a:r>
            <a:r>
              <a:rPr sz="1150" spc="-20" dirty="0">
                <a:latin typeface="Times New Roman"/>
                <a:cs typeface="Times New Roman"/>
              </a:rPr>
              <a:t> view)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17836F-C816-01C1-DAEB-5ABCC795D96A}"/>
              </a:ext>
            </a:extLst>
          </p:cNvPr>
          <p:cNvSpPr txBox="1"/>
          <p:nvPr/>
        </p:nvSpPr>
        <p:spPr>
          <a:xfrm>
            <a:off x="6752945" y="6032975"/>
            <a:ext cx="18592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Fig.4 -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Robotic</a:t>
            </a:r>
            <a:r>
              <a:rPr sz="1150" spc="2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(top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view)</a:t>
            </a:r>
            <a:endParaRPr sz="1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111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A941DC93-B809-1A22-ACBB-4978CE40F499}"/>
              </a:ext>
            </a:extLst>
          </p:cNvPr>
          <p:cNvGrpSpPr/>
          <p:nvPr/>
        </p:nvGrpSpPr>
        <p:grpSpPr>
          <a:xfrm>
            <a:off x="2802064" y="438623"/>
            <a:ext cx="6587872" cy="5279005"/>
            <a:chOff x="2673857" y="1079754"/>
            <a:chExt cx="4928870" cy="529463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CE4B40BD-27F5-5972-0E87-77CE1024A1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5" y="1086612"/>
              <a:ext cx="4913376" cy="5279135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BE5D81-C569-911B-15C1-9C6B1A833206}"/>
                </a:ext>
              </a:extLst>
            </p:cNvPr>
            <p:cNvSpPr/>
            <p:nvPr/>
          </p:nvSpPr>
          <p:spPr>
            <a:xfrm>
              <a:off x="2677667" y="1083564"/>
              <a:ext cx="4921250" cy="5287010"/>
            </a:xfrm>
            <a:custGeom>
              <a:avLst/>
              <a:gdLst/>
              <a:ahLst/>
              <a:cxnLst/>
              <a:rect l="l" t="t" r="r" b="b"/>
              <a:pathLst>
                <a:path w="4921250" h="5287010">
                  <a:moveTo>
                    <a:pt x="0" y="0"/>
                  </a:moveTo>
                  <a:lnTo>
                    <a:pt x="4920996" y="0"/>
                  </a:lnTo>
                  <a:lnTo>
                    <a:pt x="4920996" y="5286755"/>
                  </a:lnTo>
                  <a:lnTo>
                    <a:pt x="0" y="528675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FAF90DFB-2364-2DEB-4724-5FF2A43179ED}"/>
              </a:ext>
            </a:extLst>
          </p:cNvPr>
          <p:cNvSpPr txBox="1"/>
          <p:nvPr/>
        </p:nvSpPr>
        <p:spPr>
          <a:xfrm>
            <a:off x="4304768" y="6482629"/>
            <a:ext cx="17310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Fig.6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1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</a:t>
            </a:r>
            <a:r>
              <a:rPr sz="1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circuit</a:t>
            </a:r>
            <a:r>
              <a:rPr sz="11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3459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949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Cambria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Objective</vt:lpstr>
      <vt:lpstr>Literature Review</vt:lpstr>
      <vt:lpstr>Methodology</vt:lpstr>
      <vt:lpstr>Design And Fabrication</vt:lpstr>
      <vt:lpstr>PowerPoint Presentation</vt:lpstr>
      <vt:lpstr>PowerPoint Presentation</vt:lpstr>
      <vt:lpstr>PowerPoint Presentation</vt:lpstr>
      <vt:lpstr>Observation And Results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Khule</dc:creator>
  <cp:lastModifiedBy>Nitin Khule</cp:lastModifiedBy>
  <cp:revision>1</cp:revision>
  <dcterms:created xsi:type="dcterms:W3CDTF">2025-01-11T13:31:13Z</dcterms:created>
  <dcterms:modified xsi:type="dcterms:W3CDTF">2025-01-11T14:11:31Z</dcterms:modified>
</cp:coreProperties>
</file>