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58" r:id="rId1"/>
  </p:sldMasterIdLst>
  <p:sldIdLst>
    <p:sldId id="256" r:id="rId2"/>
    <p:sldId id="267" r:id="rId3"/>
    <p:sldId id="269" r:id="rId4"/>
    <p:sldId id="305" r:id="rId5"/>
    <p:sldId id="306" r:id="rId6"/>
    <p:sldId id="273" r:id="rId7"/>
    <p:sldId id="274" r:id="rId8"/>
    <p:sldId id="275" r:id="rId9"/>
    <p:sldId id="281" r:id="rId10"/>
    <p:sldId id="308" r:id="rId11"/>
    <p:sldId id="286" r:id="rId12"/>
    <p:sldId id="303" r:id="rId13"/>
    <p:sldId id="307" r:id="rId14"/>
    <p:sldId id="309" r:id="rId15"/>
    <p:sldId id="310" r:id="rId16"/>
    <p:sldId id="304" r:id="rId17"/>
    <p:sldId id="311" r:id="rId18"/>
    <p:sldId id="298" r:id="rId19"/>
    <p:sldId id="300" r:id="rId20"/>
    <p:sldId id="301" r:id="rId21"/>
    <p:sldId id="302" r:id="rId22"/>
    <p:sldId id="313" r:id="rId23"/>
    <p:sldId id="31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tin" initials="N" lastIdx="2" clrIdx="0"/>
  <p:cmAuthor id="1" name="AmolPc"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2" autoAdjust="0"/>
    <p:restoredTop sz="94434" autoAdjust="0"/>
  </p:normalViewPr>
  <p:slideViewPr>
    <p:cSldViewPr>
      <p:cViewPr varScale="1">
        <p:scale>
          <a:sx n="86" d="100"/>
          <a:sy n="86" d="100"/>
        </p:scale>
        <p:origin x="136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62A51-3A50-4F4F-88F0-A75444B8A33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7B771734-4E9D-4388-AD5D-BDF8AC4030E4}" type="pres">
      <dgm:prSet presAssocID="{71162A51-3A50-4F4F-88F0-A75444B8A337}" presName="rootnode" presStyleCnt="0">
        <dgm:presLayoutVars>
          <dgm:chMax/>
          <dgm:chPref/>
          <dgm:dir/>
          <dgm:animLvl val="lvl"/>
        </dgm:presLayoutVars>
      </dgm:prSet>
      <dgm:spPr/>
    </dgm:pt>
  </dgm:ptLst>
  <dgm:cxnLst>
    <dgm:cxn modelId="{18289AD9-50DD-4B1E-9B88-557F340D789A}" type="presOf" srcId="{71162A51-3A50-4F4F-88F0-A75444B8A337}" destId="{7B771734-4E9D-4388-AD5D-BDF8AC4030E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C72BC-FC8D-400E-8D40-3C87F1E41F6E}"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136031BE-4833-4BA0-9E05-2B17C11CD015}">
      <dgm:prSet phldrT="[Text]" custT="1"/>
      <dgm:spPr/>
      <dgm:t>
        <a:bodyPr/>
        <a:lstStyle/>
        <a:p>
          <a:r>
            <a:rPr lang="en-US" sz="1800" dirty="0">
              <a:latin typeface="Times New Roman" pitchFamily="18" charset="0"/>
              <a:cs typeface="Times New Roman" pitchFamily="18" charset="0"/>
            </a:rPr>
            <a:t>Studying Frictionless Braking system working principle</a:t>
          </a:r>
          <a:endParaRPr lang="en-US" sz="1800" dirty="0"/>
        </a:p>
      </dgm:t>
    </dgm:pt>
    <dgm:pt modelId="{C4F732F8-3B99-47BF-83BC-F54393FAF9B7}" type="parTrans" cxnId="{5D1B63A0-4A0F-4239-A17F-8724800452C3}">
      <dgm:prSet/>
      <dgm:spPr/>
      <dgm:t>
        <a:bodyPr/>
        <a:lstStyle/>
        <a:p>
          <a:endParaRPr lang="en-US"/>
        </a:p>
      </dgm:t>
    </dgm:pt>
    <dgm:pt modelId="{B9AD83CE-046C-4A44-9566-77D99D9F863C}" type="sibTrans" cxnId="{5D1B63A0-4A0F-4239-A17F-8724800452C3}">
      <dgm:prSet/>
      <dgm:spPr/>
      <dgm:t>
        <a:bodyPr/>
        <a:lstStyle/>
        <a:p>
          <a:endParaRPr lang="en-US"/>
        </a:p>
      </dgm:t>
    </dgm:pt>
    <dgm:pt modelId="{6415C42C-9E44-4194-B1B5-CC11086FB515}">
      <dgm:prSet phldrT="[Text]" custT="1"/>
      <dgm:spPr/>
      <dgm:t>
        <a:bodyPr/>
        <a:lstStyle/>
        <a:p>
          <a:r>
            <a:rPr lang="en-US" sz="1800" dirty="0">
              <a:latin typeface="Times New Roman" pitchFamily="18" charset="0"/>
              <a:cs typeface="Times New Roman" pitchFamily="18" charset="0"/>
            </a:rPr>
            <a:t>Introduction</a:t>
          </a:r>
          <a:r>
            <a:rPr lang="en-US" sz="1800" baseline="0" dirty="0">
              <a:latin typeface="Times New Roman" pitchFamily="18" charset="0"/>
              <a:cs typeface="Times New Roman" pitchFamily="18" charset="0"/>
            </a:rPr>
            <a:t> of  components</a:t>
          </a:r>
          <a:endParaRPr lang="en-US" sz="1800" dirty="0"/>
        </a:p>
      </dgm:t>
    </dgm:pt>
    <dgm:pt modelId="{22D3D47F-491D-48DF-8625-81D05FF783B9}" type="parTrans" cxnId="{ACF3F9C7-EDC1-4CFD-A07A-9A9CB68543B5}">
      <dgm:prSet/>
      <dgm:spPr/>
      <dgm:t>
        <a:bodyPr/>
        <a:lstStyle/>
        <a:p>
          <a:endParaRPr lang="en-US"/>
        </a:p>
      </dgm:t>
    </dgm:pt>
    <dgm:pt modelId="{97488335-B85D-4ABD-8A5A-8526E5F9FFE2}" type="sibTrans" cxnId="{ACF3F9C7-EDC1-4CFD-A07A-9A9CB68543B5}">
      <dgm:prSet/>
      <dgm:spPr/>
      <dgm:t>
        <a:bodyPr/>
        <a:lstStyle/>
        <a:p>
          <a:endParaRPr lang="en-US"/>
        </a:p>
      </dgm:t>
    </dgm:pt>
    <dgm:pt modelId="{E057AC87-D7FB-4021-8735-E70BBCFACC1E}">
      <dgm:prSet phldrT="[Text]" custT="1"/>
      <dgm:spPr/>
      <dgm:t>
        <a:bodyPr/>
        <a:lstStyle/>
        <a:p>
          <a:r>
            <a:rPr lang="en-US" sz="1800" dirty="0">
              <a:latin typeface="Times New Roman" pitchFamily="18" charset="0"/>
              <a:cs typeface="Times New Roman" pitchFamily="18" charset="0"/>
            </a:rPr>
            <a:t>Selection of material</a:t>
          </a:r>
          <a:endParaRPr lang="en-US" sz="1800" dirty="0"/>
        </a:p>
      </dgm:t>
    </dgm:pt>
    <dgm:pt modelId="{EDED3FE9-1445-4A76-9A2A-9B56FB1D4687}" type="parTrans" cxnId="{57FE6190-DEA8-4A30-AD90-3A3B8D6C31F9}">
      <dgm:prSet/>
      <dgm:spPr/>
      <dgm:t>
        <a:bodyPr/>
        <a:lstStyle/>
        <a:p>
          <a:endParaRPr lang="en-US"/>
        </a:p>
      </dgm:t>
    </dgm:pt>
    <dgm:pt modelId="{1DE6A262-488F-4CE9-AB27-F54ABE541D94}" type="sibTrans" cxnId="{57FE6190-DEA8-4A30-AD90-3A3B8D6C31F9}">
      <dgm:prSet/>
      <dgm:spPr/>
      <dgm:t>
        <a:bodyPr/>
        <a:lstStyle/>
        <a:p>
          <a:endParaRPr lang="en-US"/>
        </a:p>
      </dgm:t>
    </dgm:pt>
    <dgm:pt modelId="{AF2EC37F-402F-4095-885F-0BBDF062C0BC}">
      <dgm:prSet phldrT="[Text]" custT="1"/>
      <dgm:spPr/>
      <dgm:t>
        <a:bodyPr/>
        <a:lstStyle/>
        <a:p>
          <a:r>
            <a:rPr lang="en-US" sz="1800" dirty="0">
              <a:latin typeface="Times New Roman" pitchFamily="18" charset="0"/>
              <a:cs typeface="Times New Roman" pitchFamily="18" charset="0"/>
            </a:rPr>
            <a:t>Design of Braking System</a:t>
          </a:r>
          <a:endParaRPr lang="en-US" sz="1800" dirty="0"/>
        </a:p>
      </dgm:t>
    </dgm:pt>
    <dgm:pt modelId="{25A6408C-AE3D-4217-B0C6-C10E51A588AB}" type="parTrans" cxnId="{63CA4EB3-A6EF-4712-B52B-85E54796EEB1}">
      <dgm:prSet/>
      <dgm:spPr/>
      <dgm:t>
        <a:bodyPr/>
        <a:lstStyle/>
        <a:p>
          <a:endParaRPr lang="en-US"/>
        </a:p>
      </dgm:t>
    </dgm:pt>
    <dgm:pt modelId="{77912170-B500-49D7-8377-AE087F2EA77E}" type="sibTrans" cxnId="{63CA4EB3-A6EF-4712-B52B-85E54796EEB1}">
      <dgm:prSet/>
      <dgm:spPr/>
      <dgm:t>
        <a:bodyPr/>
        <a:lstStyle/>
        <a:p>
          <a:endParaRPr lang="en-US"/>
        </a:p>
      </dgm:t>
    </dgm:pt>
    <dgm:pt modelId="{DF56170D-5420-4C8D-B91A-92A055834480}">
      <dgm:prSet phldrT="[Text]" custT="1"/>
      <dgm:spPr/>
      <dgm:t>
        <a:bodyPr/>
        <a:lstStyle/>
        <a:p>
          <a:r>
            <a:rPr lang="en-US" sz="1800" dirty="0">
              <a:latin typeface="Times New Roman" pitchFamily="18" charset="0"/>
              <a:cs typeface="Times New Roman" pitchFamily="18" charset="0"/>
            </a:rPr>
            <a:t>Manufacturing of Braking System and Stress analysis</a:t>
          </a:r>
          <a:endParaRPr lang="en-US" sz="1800" dirty="0"/>
        </a:p>
      </dgm:t>
    </dgm:pt>
    <dgm:pt modelId="{12FE6036-B02E-46FB-B59E-6B0998B022FC}" type="parTrans" cxnId="{D8223080-1DD7-4E63-AA13-33C3CE78C18F}">
      <dgm:prSet/>
      <dgm:spPr/>
      <dgm:t>
        <a:bodyPr/>
        <a:lstStyle/>
        <a:p>
          <a:endParaRPr lang="en-US"/>
        </a:p>
      </dgm:t>
    </dgm:pt>
    <dgm:pt modelId="{5564AEBE-6295-4E6B-8B2C-D9E8CE876B26}" type="sibTrans" cxnId="{D8223080-1DD7-4E63-AA13-33C3CE78C18F}">
      <dgm:prSet/>
      <dgm:spPr/>
      <dgm:t>
        <a:bodyPr/>
        <a:lstStyle/>
        <a:p>
          <a:endParaRPr lang="en-US"/>
        </a:p>
      </dgm:t>
    </dgm:pt>
    <dgm:pt modelId="{8A28EECD-A381-465F-B6F8-26D5DD57199E}">
      <dgm:prSet phldrT="[Text]" custT="1"/>
      <dgm:spPr/>
      <dgm:t>
        <a:bodyPr/>
        <a:lstStyle/>
        <a:p>
          <a:r>
            <a:rPr lang="en-US" sz="1800" dirty="0">
              <a:latin typeface="Times New Roman" pitchFamily="18" charset="0"/>
              <a:cs typeface="Times New Roman" pitchFamily="18" charset="0"/>
            </a:rPr>
            <a:t>Analysis of Braking System</a:t>
          </a:r>
          <a:endParaRPr lang="en-US" sz="1800" dirty="0"/>
        </a:p>
      </dgm:t>
    </dgm:pt>
    <dgm:pt modelId="{688315B2-7416-49D4-A580-A0BFC697AFAB}" type="parTrans" cxnId="{649DF423-2E50-47B9-B9EB-B89CD0CF6B0C}">
      <dgm:prSet/>
      <dgm:spPr/>
      <dgm:t>
        <a:bodyPr/>
        <a:lstStyle/>
        <a:p>
          <a:endParaRPr lang="en-US"/>
        </a:p>
      </dgm:t>
    </dgm:pt>
    <dgm:pt modelId="{19EE3759-3D3E-41E1-B5E9-FE0125557607}" type="sibTrans" cxnId="{649DF423-2E50-47B9-B9EB-B89CD0CF6B0C}">
      <dgm:prSet/>
      <dgm:spPr/>
      <dgm:t>
        <a:bodyPr/>
        <a:lstStyle/>
        <a:p>
          <a:endParaRPr lang="en-US"/>
        </a:p>
      </dgm:t>
    </dgm:pt>
    <dgm:pt modelId="{C143B911-ACE4-4BE8-B5CF-1AE43B1BEAFA}">
      <dgm:prSet phldrT="[Text]" custT="1"/>
      <dgm:spPr/>
      <dgm:t>
        <a:bodyPr/>
        <a:lstStyle/>
        <a:p>
          <a:r>
            <a:rPr lang="en-US" sz="1800" dirty="0">
              <a:latin typeface="Times New Roman" pitchFamily="18" charset="0"/>
              <a:cs typeface="Times New Roman" pitchFamily="18" charset="0"/>
            </a:rPr>
            <a:t>To get experimental result</a:t>
          </a:r>
          <a:endParaRPr lang="en-US" sz="1800" dirty="0"/>
        </a:p>
      </dgm:t>
    </dgm:pt>
    <dgm:pt modelId="{C76CC2E1-6DC2-4184-85F0-4A0E1DA2AD88}" type="parTrans" cxnId="{7DDAF99D-C151-44FF-BF5F-F0325563A64C}">
      <dgm:prSet/>
      <dgm:spPr/>
      <dgm:t>
        <a:bodyPr/>
        <a:lstStyle/>
        <a:p>
          <a:endParaRPr lang="en-US"/>
        </a:p>
      </dgm:t>
    </dgm:pt>
    <dgm:pt modelId="{90734127-70B5-4B6F-865C-DE12667F56A6}" type="sibTrans" cxnId="{7DDAF99D-C151-44FF-BF5F-F0325563A64C}">
      <dgm:prSet/>
      <dgm:spPr/>
      <dgm:t>
        <a:bodyPr/>
        <a:lstStyle/>
        <a:p>
          <a:endParaRPr lang="en-US"/>
        </a:p>
      </dgm:t>
    </dgm:pt>
    <dgm:pt modelId="{29F09BF8-D62D-4CC6-952E-1F437D7DF9E9}" type="pres">
      <dgm:prSet presAssocID="{CA9C72BC-FC8D-400E-8D40-3C87F1E41F6E}" presName="diagram" presStyleCnt="0">
        <dgm:presLayoutVars>
          <dgm:dir/>
          <dgm:resizeHandles val="exact"/>
        </dgm:presLayoutVars>
      </dgm:prSet>
      <dgm:spPr/>
    </dgm:pt>
    <dgm:pt modelId="{39DDF3AC-83EB-41FF-80FE-6D70B59B0AA0}" type="pres">
      <dgm:prSet presAssocID="{136031BE-4833-4BA0-9E05-2B17C11CD015}" presName="node" presStyleLbl="node1" presStyleIdx="0" presStyleCnt="7">
        <dgm:presLayoutVars>
          <dgm:bulletEnabled val="1"/>
        </dgm:presLayoutVars>
      </dgm:prSet>
      <dgm:spPr/>
    </dgm:pt>
    <dgm:pt modelId="{79259E64-7662-49AB-AA30-46E45DD057BE}" type="pres">
      <dgm:prSet presAssocID="{B9AD83CE-046C-4A44-9566-77D99D9F863C}" presName="sibTrans" presStyleLbl="sibTrans2D1" presStyleIdx="0" presStyleCnt="6"/>
      <dgm:spPr/>
    </dgm:pt>
    <dgm:pt modelId="{D36B9F5D-4FF8-4CC2-AE43-0F686E1C87ED}" type="pres">
      <dgm:prSet presAssocID="{B9AD83CE-046C-4A44-9566-77D99D9F863C}" presName="connectorText" presStyleLbl="sibTrans2D1" presStyleIdx="0" presStyleCnt="6"/>
      <dgm:spPr/>
    </dgm:pt>
    <dgm:pt modelId="{F0294E8C-E2DD-4DA2-B489-342AE65D85E6}" type="pres">
      <dgm:prSet presAssocID="{6415C42C-9E44-4194-B1B5-CC11086FB515}" presName="node" presStyleLbl="node1" presStyleIdx="1" presStyleCnt="7">
        <dgm:presLayoutVars>
          <dgm:bulletEnabled val="1"/>
        </dgm:presLayoutVars>
      </dgm:prSet>
      <dgm:spPr/>
    </dgm:pt>
    <dgm:pt modelId="{A73273F2-C782-44A9-9B65-90CA97517E80}" type="pres">
      <dgm:prSet presAssocID="{97488335-B85D-4ABD-8A5A-8526E5F9FFE2}" presName="sibTrans" presStyleLbl="sibTrans2D1" presStyleIdx="1" presStyleCnt="6"/>
      <dgm:spPr/>
    </dgm:pt>
    <dgm:pt modelId="{63DE9E96-FA1A-4BE7-9219-2718CF9C4EFF}" type="pres">
      <dgm:prSet presAssocID="{97488335-B85D-4ABD-8A5A-8526E5F9FFE2}" presName="connectorText" presStyleLbl="sibTrans2D1" presStyleIdx="1" presStyleCnt="6"/>
      <dgm:spPr/>
    </dgm:pt>
    <dgm:pt modelId="{5E06B577-005C-450C-ACF4-6046DD4108B6}" type="pres">
      <dgm:prSet presAssocID="{E057AC87-D7FB-4021-8735-E70BBCFACC1E}" presName="node" presStyleLbl="node1" presStyleIdx="2" presStyleCnt="7">
        <dgm:presLayoutVars>
          <dgm:bulletEnabled val="1"/>
        </dgm:presLayoutVars>
      </dgm:prSet>
      <dgm:spPr/>
    </dgm:pt>
    <dgm:pt modelId="{508F3A69-0C2B-499C-B7C6-E4A0E72E3EF8}" type="pres">
      <dgm:prSet presAssocID="{1DE6A262-488F-4CE9-AB27-F54ABE541D94}" presName="sibTrans" presStyleLbl="sibTrans2D1" presStyleIdx="2" presStyleCnt="6"/>
      <dgm:spPr/>
    </dgm:pt>
    <dgm:pt modelId="{A67A08F2-1C66-44F0-BD92-86C483C690DC}" type="pres">
      <dgm:prSet presAssocID="{1DE6A262-488F-4CE9-AB27-F54ABE541D94}" presName="connectorText" presStyleLbl="sibTrans2D1" presStyleIdx="2" presStyleCnt="6"/>
      <dgm:spPr/>
    </dgm:pt>
    <dgm:pt modelId="{4BF33DF1-75CF-42F9-AF3C-78DA6626DF23}" type="pres">
      <dgm:prSet presAssocID="{AF2EC37F-402F-4095-885F-0BBDF062C0BC}" presName="node" presStyleLbl="node1" presStyleIdx="3" presStyleCnt="7">
        <dgm:presLayoutVars>
          <dgm:bulletEnabled val="1"/>
        </dgm:presLayoutVars>
      </dgm:prSet>
      <dgm:spPr/>
    </dgm:pt>
    <dgm:pt modelId="{3738825E-D817-4DED-B769-340672621B52}" type="pres">
      <dgm:prSet presAssocID="{77912170-B500-49D7-8377-AE087F2EA77E}" presName="sibTrans" presStyleLbl="sibTrans2D1" presStyleIdx="3" presStyleCnt="6"/>
      <dgm:spPr/>
    </dgm:pt>
    <dgm:pt modelId="{1FBCB721-7B92-46D0-B6C8-F6E14C6211F2}" type="pres">
      <dgm:prSet presAssocID="{77912170-B500-49D7-8377-AE087F2EA77E}" presName="connectorText" presStyleLbl="sibTrans2D1" presStyleIdx="3" presStyleCnt="6"/>
      <dgm:spPr/>
    </dgm:pt>
    <dgm:pt modelId="{CF924727-9375-4221-B524-C45CDB8A0E6B}" type="pres">
      <dgm:prSet presAssocID="{DF56170D-5420-4C8D-B91A-92A055834480}" presName="node" presStyleLbl="node1" presStyleIdx="4" presStyleCnt="7">
        <dgm:presLayoutVars>
          <dgm:bulletEnabled val="1"/>
        </dgm:presLayoutVars>
      </dgm:prSet>
      <dgm:spPr/>
    </dgm:pt>
    <dgm:pt modelId="{DAF6DF29-83AD-436E-9127-0EAD43A65389}" type="pres">
      <dgm:prSet presAssocID="{5564AEBE-6295-4E6B-8B2C-D9E8CE876B26}" presName="sibTrans" presStyleLbl="sibTrans2D1" presStyleIdx="4" presStyleCnt="6"/>
      <dgm:spPr/>
    </dgm:pt>
    <dgm:pt modelId="{733C3825-24FB-42A5-8767-73367FE2D323}" type="pres">
      <dgm:prSet presAssocID="{5564AEBE-6295-4E6B-8B2C-D9E8CE876B26}" presName="connectorText" presStyleLbl="sibTrans2D1" presStyleIdx="4" presStyleCnt="6"/>
      <dgm:spPr/>
    </dgm:pt>
    <dgm:pt modelId="{4C742026-75F4-41B7-B853-CE1CA3D401B7}" type="pres">
      <dgm:prSet presAssocID="{8A28EECD-A381-465F-B6F8-26D5DD57199E}" presName="node" presStyleLbl="node1" presStyleIdx="5" presStyleCnt="7">
        <dgm:presLayoutVars>
          <dgm:bulletEnabled val="1"/>
        </dgm:presLayoutVars>
      </dgm:prSet>
      <dgm:spPr/>
    </dgm:pt>
    <dgm:pt modelId="{54966324-91BE-4ABE-BB8B-84A61167F9F8}" type="pres">
      <dgm:prSet presAssocID="{19EE3759-3D3E-41E1-B5E9-FE0125557607}" presName="sibTrans" presStyleLbl="sibTrans2D1" presStyleIdx="5" presStyleCnt="6"/>
      <dgm:spPr/>
    </dgm:pt>
    <dgm:pt modelId="{3DF2C50A-AA75-4027-99C0-D4633ADB56BB}" type="pres">
      <dgm:prSet presAssocID="{19EE3759-3D3E-41E1-B5E9-FE0125557607}" presName="connectorText" presStyleLbl="sibTrans2D1" presStyleIdx="5" presStyleCnt="6"/>
      <dgm:spPr/>
    </dgm:pt>
    <dgm:pt modelId="{D678F40E-9E6B-4341-B56A-56E1B6D3684F}" type="pres">
      <dgm:prSet presAssocID="{C143B911-ACE4-4BE8-B5CF-1AE43B1BEAFA}" presName="node" presStyleLbl="node1" presStyleIdx="6" presStyleCnt="7">
        <dgm:presLayoutVars>
          <dgm:bulletEnabled val="1"/>
        </dgm:presLayoutVars>
      </dgm:prSet>
      <dgm:spPr/>
    </dgm:pt>
  </dgm:ptLst>
  <dgm:cxnLst>
    <dgm:cxn modelId="{26E2A610-6BD7-4570-8D13-6299C4DB1071}" type="presOf" srcId="{CA9C72BC-FC8D-400E-8D40-3C87F1E41F6E}" destId="{29F09BF8-D62D-4CC6-952E-1F437D7DF9E9}" srcOrd="0" destOrd="0" presId="urn:microsoft.com/office/officeart/2005/8/layout/process5"/>
    <dgm:cxn modelId="{649DF423-2E50-47B9-B9EB-B89CD0CF6B0C}" srcId="{CA9C72BC-FC8D-400E-8D40-3C87F1E41F6E}" destId="{8A28EECD-A381-465F-B6F8-26D5DD57199E}" srcOrd="5" destOrd="0" parTransId="{688315B2-7416-49D4-A580-A0BFC697AFAB}" sibTransId="{19EE3759-3D3E-41E1-B5E9-FE0125557607}"/>
    <dgm:cxn modelId="{04A84125-EF60-4382-93E2-D6E53C0D629A}" type="presOf" srcId="{6415C42C-9E44-4194-B1B5-CC11086FB515}" destId="{F0294E8C-E2DD-4DA2-B489-342AE65D85E6}" srcOrd="0" destOrd="0" presId="urn:microsoft.com/office/officeart/2005/8/layout/process5"/>
    <dgm:cxn modelId="{46FC912B-71E5-4CEE-AAF7-1253A116E63A}" type="presOf" srcId="{B9AD83CE-046C-4A44-9566-77D99D9F863C}" destId="{D36B9F5D-4FF8-4CC2-AE43-0F686E1C87ED}" srcOrd="1" destOrd="0" presId="urn:microsoft.com/office/officeart/2005/8/layout/process5"/>
    <dgm:cxn modelId="{7D2F2E2C-794B-4156-81CB-19E0F03F4094}" type="presOf" srcId="{97488335-B85D-4ABD-8A5A-8526E5F9FFE2}" destId="{63DE9E96-FA1A-4BE7-9219-2718CF9C4EFF}" srcOrd="1" destOrd="0" presId="urn:microsoft.com/office/officeart/2005/8/layout/process5"/>
    <dgm:cxn modelId="{AA090F3C-22BB-4D93-9DB7-86AB7DC29C46}" type="presOf" srcId="{DF56170D-5420-4C8D-B91A-92A055834480}" destId="{CF924727-9375-4221-B524-C45CDB8A0E6B}" srcOrd="0" destOrd="0" presId="urn:microsoft.com/office/officeart/2005/8/layout/process5"/>
    <dgm:cxn modelId="{598F284A-56E8-4953-B71C-47E2B100B3DE}" type="presOf" srcId="{97488335-B85D-4ABD-8A5A-8526E5F9FFE2}" destId="{A73273F2-C782-44A9-9B65-90CA97517E80}" srcOrd="0" destOrd="0" presId="urn:microsoft.com/office/officeart/2005/8/layout/process5"/>
    <dgm:cxn modelId="{C270DF4E-4E0E-497F-87CE-A255F4DA3BBB}" type="presOf" srcId="{5564AEBE-6295-4E6B-8B2C-D9E8CE876B26}" destId="{733C3825-24FB-42A5-8767-73367FE2D323}" srcOrd="1" destOrd="0" presId="urn:microsoft.com/office/officeart/2005/8/layout/process5"/>
    <dgm:cxn modelId="{3773CE73-61E5-452B-BD4D-E98163CFBC28}" type="presOf" srcId="{C143B911-ACE4-4BE8-B5CF-1AE43B1BEAFA}" destId="{D678F40E-9E6B-4341-B56A-56E1B6D3684F}" srcOrd="0" destOrd="0" presId="urn:microsoft.com/office/officeart/2005/8/layout/process5"/>
    <dgm:cxn modelId="{21F4CD76-4964-45B8-B95A-1AA9C99BB620}" type="presOf" srcId="{1DE6A262-488F-4CE9-AB27-F54ABE541D94}" destId="{A67A08F2-1C66-44F0-BD92-86C483C690DC}" srcOrd="1" destOrd="0" presId="urn:microsoft.com/office/officeart/2005/8/layout/process5"/>
    <dgm:cxn modelId="{D8223080-1DD7-4E63-AA13-33C3CE78C18F}" srcId="{CA9C72BC-FC8D-400E-8D40-3C87F1E41F6E}" destId="{DF56170D-5420-4C8D-B91A-92A055834480}" srcOrd="4" destOrd="0" parTransId="{12FE6036-B02E-46FB-B59E-6B0998B022FC}" sibTransId="{5564AEBE-6295-4E6B-8B2C-D9E8CE876B26}"/>
    <dgm:cxn modelId="{7200F487-DCF6-4509-976F-70B0BA41AA45}" type="presOf" srcId="{77912170-B500-49D7-8377-AE087F2EA77E}" destId="{3738825E-D817-4DED-B769-340672621B52}" srcOrd="0" destOrd="0" presId="urn:microsoft.com/office/officeart/2005/8/layout/process5"/>
    <dgm:cxn modelId="{8E4C4D8B-1E96-4DDB-9756-A7B75378253B}" type="presOf" srcId="{E057AC87-D7FB-4021-8735-E70BBCFACC1E}" destId="{5E06B577-005C-450C-ACF4-6046DD4108B6}" srcOrd="0" destOrd="0" presId="urn:microsoft.com/office/officeart/2005/8/layout/process5"/>
    <dgm:cxn modelId="{57FE6190-DEA8-4A30-AD90-3A3B8D6C31F9}" srcId="{CA9C72BC-FC8D-400E-8D40-3C87F1E41F6E}" destId="{E057AC87-D7FB-4021-8735-E70BBCFACC1E}" srcOrd="2" destOrd="0" parTransId="{EDED3FE9-1445-4A76-9A2A-9B56FB1D4687}" sibTransId="{1DE6A262-488F-4CE9-AB27-F54ABE541D94}"/>
    <dgm:cxn modelId="{321FE199-BC28-4257-8343-F65DFEF9615C}" type="presOf" srcId="{1DE6A262-488F-4CE9-AB27-F54ABE541D94}" destId="{508F3A69-0C2B-499C-B7C6-E4A0E72E3EF8}" srcOrd="0" destOrd="0" presId="urn:microsoft.com/office/officeart/2005/8/layout/process5"/>
    <dgm:cxn modelId="{7DDAF99D-C151-44FF-BF5F-F0325563A64C}" srcId="{CA9C72BC-FC8D-400E-8D40-3C87F1E41F6E}" destId="{C143B911-ACE4-4BE8-B5CF-1AE43B1BEAFA}" srcOrd="6" destOrd="0" parTransId="{C76CC2E1-6DC2-4184-85F0-4A0E1DA2AD88}" sibTransId="{90734127-70B5-4B6F-865C-DE12667F56A6}"/>
    <dgm:cxn modelId="{D6228B9E-D5BD-4C1F-99D1-F6AA4D3C2378}" type="presOf" srcId="{8A28EECD-A381-465F-B6F8-26D5DD57199E}" destId="{4C742026-75F4-41B7-B853-CE1CA3D401B7}" srcOrd="0" destOrd="0" presId="urn:microsoft.com/office/officeart/2005/8/layout/process5"/>
    <dgm:cxn modelId="{5D1B63A0-4A0F-4239-A17F-8724800452C3}" srcId="{CA9C72BC-FC8D-400E-8D40-3C87F1E41F6E}" destId="{136031BE-4833-4BA0-9E05-2B17C11CD015}" srcOrd="0" destOrd="0" parTransId="{C4F732F8-3B99-47BF-83BC-F54393FAF9B7}" sibTransId="{B9AD83CE-046C-4A44-9566-77D99D9F863C}"/>
    <dgm:cxn modelId="{69D57EB0-B4B1-4D74-90EB-7520E46D2498}" type="presOf" srcId="{AF2EC37F-402F-4095-885F-0BBDF062C0BC}" destId="{4BF33DF1-75CF-42F9-AF3C-78DA6626DF23}" srcOrd="0" destOrd="0" presId="urn:microsoft.com/office/officeart/2005/8/layout/process5"/>
    <dgm:cxn modelId="{63CA4EB3-A6EF-4712-B52B-85E54796EEB1}" srcId="{CA9C72BC-FC8D-400E-8D40-3C87F1E41F6E}" destId="{AF2EC37F-402F-4095-885F-0BBDF062C0BC}" srcOrd="3" destOrd="0" parTransId="{25A6408C-AE3D-4217-B0C6-C10E51A588AB}" sibTransId="{77912170-B500-49D7-8377-AE087F2EA77E}"/>
    <dgm:cxn modelId="{ACF3F9C7-EDC1-4CFD-A07A-9A9CB68543B5}" srcId="{CA9C72BC-FC8D-400E-8D40-3C87F1E41F6E}" destId="{6415C42C-9E44-4194-B1B5-CC11086FB515}" srcOrd="1" destOrd="0" parTransId="{22D3D47F-491D-48DF-8625-81D05FF783B9}" sibTransId="{97488335-B85D-4ABD-8A5A-8526E5F9FFE2}"/>
    <dgm:cxn modelId="{C31BF5CF-51CB-4E6F-9E6C-CBCB1397F534}" type="presOf" srcId="{136031BE-4833-4BA0-9E05-2B17C11CD015}" destId="{39DDF3AC-83EB-41FF-80FE-6D70B59B0AA0}" srcOrd="0" destOrd="0" presId="urn:microsoft.com/office/officeart/2005/8/layout/process5"/>
    <dgm:cxn modelId="{B305DFDD-61C2-4F0C-87D5-1DD94387E959}" type="presOf" srcId="{19EE3759-3D3E-41E1-B5E9-FE0125557607}" destId="{54966324-91BE-4ABE-BB8B-84A61167F9F8}" srcOrd="0" destOrd="0" presId="urn:microsoft.com/office/officeart/2005/8/layout/process5"/>
    <dgm:cxn modelId="{53ACFBE2-75C8-4B08-93D9-A0CBB2954871}" type="presOf" srcId="{77912170-B500-49D7-8377-AE087F2EA77E}" destId="{1FBCB721-7B92-46D0-B6C8-F6E14C6211F2}" srcOrd="1" destOrd="0" presId="urn:microsoft.com/office/officeart/2005/8/layout/process5"/>
    <dgm:cxn modelId="{F6F350E9-C852-40A0-B4D6-9418E13AE047}" type="presOf" srcId="{5564AEBE-6295-4E6B-8B2C-D9E8CE876B26}" destId="{DAF6DF29-83AD-436E-9127-0EAD43A65389}" srcOrd="0" destOrd="0" presId="urn:microsoft.com/office/officeart/2005/8/layout/process5"/>
    <dgm:cxn modelId="{9412BAED-327E-44D7-A773-4D1000447C24}" type="presOf" srcId="{19EE3759-3D3E-41E1-B5E9-FE0125557607}" destId="{3DF2C50A-AA75-4027-99C0-D4633ADB56BB}" srcOrd="1" destOrd="0" presId="urn:microsoft.com/office/officeart/2005/8/layout/process5"/>
    <dgm:cxn modelId="{9E1651F9-7D88-4D5C-8DCA-D99CD87B8F89}" type="presOf" srcId="{B9AD83CE-046C-4A44-9566-77D99D9F863C}" destId="{79259E64-7662-49AB-AA30-46E45DD057BE}" srcOrd="0" destOrd="0" presId="urn:microsoft.com/office/officeart/2005/8/layout/process5"/>
    <dgm:cxn modelId="{61D6ED09-0073-414C-8058-B25470220FD3}" type="presParOf" srcId="{29F09BF8-D62D-4CC6-952E-1F437D7DF9E9}" destId="{39DDF3AC-83EB-41FF-80FE-6D70B59B0AA0}" srcOrd="0" destOrd="0" presId="urn:microsoft.com/office/officeart/2005/8/layout/process5"/>
    <dgm:cxn modelId="{12BAD029-BE73-4680-80D2-B636623D035E}" type="presParOf" srcId="{29F09BF8-D62D-4CC6-952E-1F437D7DF9E9}" destId="{79259E64-7662-49AB-AA30-46E45DD057BE}" srcOrd="1" destOrd="0" presId="urn:microsoft.com/office/officeart/2005/8/layout/process5"/>
    <dgm:cxn modelId="{F2C402FF-E256-41B7-8398-4C632DA21688}" type="presParOf" srcId="{79259E64-7662-49AB-AA30-46E45DD057BE}" destId="{D36B9F5D-4FF8-4CC2-AE43-0F686E1C87ED}" srcOrd="0" destOrd="0" presId="urn:microsoft.com/office/officeart/2005/8/layout/process5"/>
    <dgm:cxn modelId="{C470564E-7A0A-4A31-8F27-4258CB6ECCDD}" type="presParOf" srcId="{29F09BF8-D62D-4CC6-952E-1F437D7DF9E9}" destId="{F0294E8C-E2DD-4DA2-B489-342AE65D85E6}" srcOrd="2" destOrd="0" presId="urn:microsoft.com/office/officeart/2005/8/layout/process5"/>
    <dgm:cxn modelId="{6C8694C4-5C39-49CB-A60D-2534362B46B0}" type="presParOf" srcId="{29F09BF8-D62D-4CC6-952E-1F437D7DF9E9}" destId="{A73273F2-C782-44A9-9B65-90CA97517E80}" srcOrd="3" destOrd="0" presId="urn:microsoft.com/office/officeart/2005/8/layout/process5"/>
    <dgm:cxn modelId="{3657D21B-6C75-410A-95D8-1E778AAEE40D}" type="presParOf" srcId="{A73273F2-C782-44A9-9B65-90CA97517E80}" destId="{63DE9E96-FA1A-4BE7-9219-2718CF9C4EFF}" srcOrd="0" destOrd="0" presId="urn:microsoft.com/office/officeart/2005/8/layout/process5"/>
    <dgm:cxn modelId="{9B41DEA7-6BEA-46CE-938C-B3E0DED8BBD2}" type="presParOf" srcId="{29F09BF8-D62D-4CC6-952E-1F437D7DF9E9}" destId="{5E06B577-005C-450C-ACF4-6046DD4108B6}" srcOrd="4" destOrd="0" presId="urn:microsoft.com/office/officeart/2005/8/layout/process5"/>
    <dgm:cxn modelId="{3F21B05A-CE57-4201-A62B-DB16535BEF62}" type="presParOf" srcId="{29F09BF8-D62D-4CC6-952E-1F437D7DF9E9}" destId="{508F3A69-0C2B-499C-B7C6-E4A0E72E3EF8}" srcOrd="5" destOrd="0" presId="urn:microsoft.com/office/officeart/2005/8/layout/process5"/>
    <dgm:cxn modelId="{2253F98A-345F-4CB1-B1F9-D48D074710F8}" type="presParOf" srcId="{508F3A69-0C2B-499C-B7C6-E4A0E72E3EF8}" destId="{A67A08F2-1C66-44F0-BD92-86C483C690DC}" srcOrd="0" destOrd="0" presId="urn:microsoft.com/office/officeart/2005/8/layout/process5"/>
    <dgm:cxn modelId="{7081492D-DAA1-4BFB-B18C-F3D3808E46B7}" type="presParOf" srcId="{29F09BF8-D62D-4CC6-952E-1F437D7DF9E9}" destId="{4BF33DF1-75CF-42F9-AF3C-78DA6626DF23}" srcOrd="6" destOrd="0" presId="urn:microsoft.com/office/officeart/2005/8/layout/process5"/>
    <dgm:cxn modelId="{369DEEE4-0482-4696-9B99-068F07314AF0}" type="presParOf" srcId="{29F09BF8-D62D-4CC6-952E-1F437D7DF9E9}" destId="{3738825E-D817-4DED-B769-340672621B52}" srcOrd="7" destOrd="0" presId="urn:microsoft.com/office/officeart/2005/8/layout/process5"/>
    <dgm:cxn modelId="{5E3813DF-ABBC-4AFC-8CCB-61268828DB78}" type="presParOf" srcId="{3738825E-D817-4DED-B769-340672621B52}" destId="{1FBCB721-7B92-46D0-B6C8-F6E14C6211F2}" srcOrd="0" destOrd="0" presId="urn:microsoft.com/office/officeart/2005/8/layout/process5"/>
    <dgm:cxn modelId="{297A6F2D-CBA0-4680-890D-1FB15DB33634}" type="presParOf" srcId="{29F09BF8-D62D-4CC6-952E-1F437D7DF9E9}" destId="{CF924727-9375-4221-B524-C45CDB8A0E6B}" srcOrd="8" destOrd="0" presId="urn:microsoft.com/office/officeart/2005/8/layout/process5"/>
    <dgm:cxn modelId="{DE395166-0187-4156-83EF-A3EB837F59A5}" type="presParOf" srcId="{29F09BF8-D62D-4CC6-952E-1F437D7DF9E9}" destId="{DAF6DF29-83AD-436E-9127-0EAD43A65389}" srcOrd="9" destOrd="0" presId="urn:microsoft.com/office/officeart/2005/8/layout/process5"/>
    <dgm:cxn modelId="{22835B62-C276-43A7-BAF6-1FF0C8B4F945}" type="presParOf" srcId="{DAF6DF29-83AD-436E-9127-0EAD43A65389}" destId="{733C3825-24FB-42A5-8767-73367FE2D323}" srcOrd="0" destOrd="0" presId="urn:microsoft.com/office/officeart/2005/8/layout/process5"/>
    <dgm:cxn modelId="{A4098F1F-CF8D-4FDC-817A-F7697F7D9369}" type="presParOf" srcId="{29F09BF8-D62D-4CC6-952E-1F437D7DF9E9}" destId="{4C742026-75F4-41B7-B853-CE1CA3D401B7}" srcOrd="10" destOrd="0" presId="urn:microsoft.com/office/officeart/2005/8/layout/process5"/>
    <dgm:cxn modelId="{048D1AFB-9D13-465E-99EE-FFF0C975D0F7}" type="presParOf" srcId="{29F09BF8-D62D-4CC6-952E-1F437D7DF9E9}" destId="{54966324-91BE-4ABE-BB8B-84A61167F9F8}" srcOrd="11" destOrd="0" presId="urn:microsoft.com/office/officeart/2005/8/layout/process5"/>
    <dgm:cxn modelId="{E44FFB65-B6B6-4436-B885-7D7DE94871D0}" type="presParOf" srcId="{54966324-91BE-4ABE-BB8B-84A61167F9F8}" destId="{3DF2C50A-AA75-4027-99C0-D4633ADB56BB}" srcOrd="0" destOrd="0" presId="urn:microsoft.com/office/officeart/2005/8/layout/process5"/>
    <dgm:cxn modelId="{2FD42D3E-C98E-4325-8EE8-F67033D11E0A}" type="presParOf" srcId="{29F09BF8-D62D-4CC6-952E-1F437D7DF9E9}" destId="{D678F40E-9E6B-4341-B56A-56E1B6D3684F}" srcOrd="12"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DF3AC-83EB-41FF-80FE-6D70B59B0AA0}">
      <dsp:nvSpPr>
        <dsp:cNvPr id="0" name=""/>
        <dsp:cNvSpPr/>
      </dsp:nvSpPr>
      <dsp:spPr>
        <a:xfrm>
          <a:off x="7151" y="21784"/>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Studying Frictionless Braking system working principle</a:t>
          </a:r>
          <a:endParaRPr lang="en-US" sz="1800" kern="1200" dirty="0"/>
        </a:p>
      </dsp:txBody>
      <dsp:txXfrm>
        <a:off x="44715" y="59348"/>
        <a:ext cx="2062398" cy="1207387"/>
      </dsp:txXfrm>
    </dsp:sp>
    <dsp:sp modelId="{79259E64-7662-49AB-AA30-46E45DD057BE}">
      <dsp:nvSpPr>
        <dsp:cNvPr id="0" name=""/>
        <dsp:cNvSpPr/>
      </dsp:nvSpPr>
      <dsp:spPr>
        <a:xfrm>
          <a:off x="2332780" y="397989"/>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32780" y="504010"/>
        <a:ext cx="317209" cy="318064"/>
      </dsp:txXfrm>
    </dsp:sp>
    <dsp:sp modelId="{F0294E8C-E2DD-4DA2-B489-342AE65D85E6}">
      <dsp:nvSpPr>
        <dsp:cNvPr id="0" name=""/>
        <dsp:cNvSpPr/>
      </dsp:nvSpPr>
      <dsp:spPr>
        <a:xfrm>
          <a:off x="2999688" y="21784"/>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Introduction</a:t>
          </a:r>
          <a:r>
            <a:rPr lang="en-US" sz="1800" kern="1200" baseline="0" dirty="0">
              <a:latin typeface="Times New Roman" pitchFamily="18" charset="0"/>
              <a:cs typeface="Times New Roman" pitchFamily="18" charset="0"/>
            </a:rPr>
            <a:t> of  components</a:t>
          </a:r>
          <a:endParaRPr lang="en-US" sz="1800" kern="1200" dirty="0"/>
        </a:p>
      </dsp:txBody>
      <dsp:txXfrm>
        <a:off x="3037252" y="59348"/>
        <a:ext cx="2062398" cy="1207387"/>
      </dsp:txXfrm>
    </dsp:sp>
    <dsp:sp modelId="{A73273F2-C782-44A9-9B65-90CA97517E80}">
      <dsp:nvSpPr>
        <dsp:cNvPr id="0" name=""/>
        <dsp:cNvSpPr/>
      </dsp:nvSpPr>
      <dsp:spPr>
        <a:xfrm>
          <a:off x="5325317" y="397989"/>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25317" y="504010"/>
        <a:ext cx="317209" cy="318064"/>
      </dsp:txXfrm>
    </dsp:sp>
    <dsp:sp modelId="{5E06B577-005C-450C-ACF4-6046DD4108B6}">
      <dsp:nvSpPr>
        <dsp:cNvPr id="0" name=""/>
        <dsp:cNvSpPr/>
      </dsp:nvSpPr>
      <dsp:spPr>
        <a:xfrm>
          <a:off x="5992225" y="21784"/>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Selection of material</a:t>
          </a:r>
          <a:endParaRPr lang="en-US" sz="1800" kern="1200" dirty="0"/>
        </a:p>
      </dsp:txBody>
      <dsp:txXfrm>
        <a:off x="6029789" y="59348"/>
        <a:ext cx="2062398" cy="1207387"/>
      </dsp:txXfrm>
    </dsp:sp>
    <dsp:sp modelId="{508F3A69-0C2B-499C-B7C6-E4A0E72E3EF8}">
      <dsp:nvSpPr>
        <dsp:cNvPr id="0" name=""/>
        <dsp:cNvSpPr/>
      </dsp:nvSpPr>
      <dsp:spPr>
        <a:xfrm rot="5400000">
          <a:off x="6834411" y="1453927"/>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6901957" y="1492402"/>
        <a:ext cx="318064" cy="317209"/>
      </dsp:txXfrm>
    </dsp:sp>
    <dsp:sp modelId="{4BF33DF1-75CF-42F9-AF3C-78DA6626DF23}">
      <dsp:nvSpPr>
        <dsp:cNvPr id="0" name=""/>
        <dsp:cNvSpPr/>
      </dsp:nvSpPr>
      <dsp:spPr>
        <a:xfrm>
          <a:off x="5992225" y="2159311"/>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Design of Braking System</a:t>
          </a:r>
          <a:endParaRPr lang="en-US" sz="1800" kern="1200" dirty="0"/>
        </a:p>
      </dsp:txBody>
      <dsp:txXfrm>
        <a:off x="6029789" y="2196875"/>
        <a:ext cx="2062398" cy="1207387"/>
      </dsp:txXfrm>
    </dsp:sp>
    <dsp:sp modelId="{3738825E-D817-4DED-B769-340672621B52}">
      <dsp:nvSpPr>
        <dsp:cNvPr id="0" name=""/>
        <dsp:cNvSpPr/>
      </dsp:nvSpPr>
      <dsp:spPr>
        <a:xfrm rot="10800000">
          <a:off x="5350967" y="2535516"/>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5486913" y="2641537"/>
        <a:ext cx="317209" cy="318064"/>
      </dsp:txXfrm>
    </dsp:sp>
    <dsp:sp modelId="{CF924727-9375-4221-B524-C45CDB8A0E6B}">
      <dsp:nvSpPr>
        <dsp:cNvPr id="0" name=""/>
        <dsp:cNvSpPr/>
      </dsp:nvSpPr>
      <dsp:spPr>
        <a:xfrm>
          <a:off x="2999688" y="2159311"/>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Manufacturing of Braking System and Stress analysis</a:t>
          </a:r>
          <a:endParaRPr lang="en-US" sz="1800" kern="1200" dirty="0"/>
        </a:p>
      </dsp:txBody>
      <dsp:txXfrm>
        <a:off x="3037252" y="2196875"/>
        <a:ext cx="2062398" cy="1207387"/>
      </dsp:txXfrm>
    </dsp:sp>
    <dsp:sp modelId="{DAF6DF29-83AD-436E-9127-0EAD43A65389}">
      <dsp:nvSpPr>
        <dsp:cNvPr id="0" name=""/>
        <dsp:cNvSpPr/>
      </dsp:nvSpPr>
      <dsp:spPr>
        <a:xfrm rot="10800000">
          <a:off x="2358430" y="2535516"/>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2494376" y="2641537"/>
        <a:ext cx="317209" cy="318064"/>
      </dsp:txXfrm>
    </dsp:sp>
    <dsp:sp modelId="{4C742026-75F4-41B7-B853-CE1CA3D401B7}">
      <dsp:nvSpPr>
        <dsp:cNvPr id="0" name=""/>
        <dsp:cNvSpPr/>
      </dsp:nvSpPr>
      <dsp:spPr>
        <a:xfrm>
          <a:off x="7151" y="2159311"/>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Analysis of Braking System</a:t>
          </a:r>
          <a:endParaRPr lang="en-US" sz="1800" kern="1200" dirty="0"/>
        </a:p>
      </dsp:txBody>
      <dsp:txXfrm>
        <a:off x="44715" y="2196875"/>
        <a:ext cx="2062398" cy="1207387"/>
      </dsp:txXfrm>
    </dsp:sp>
    <dsp:sp modelId="{54966324-91BE-4ABE-BB8B-84A61167F9F8}">
      <dsp:nvSpPr>
        <dsp:cNvPr id="0" name=""/>
        <dsp:cNvSpPr/>
      </dsp:nvSpPr>
      <dsp:spPr>
        <a:xfrm rot="5400000">
          <a:off x="849337" y="3591454"/>
          <a:ext cx="453155" cy="5301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916883" y="3629929"/>
        <a:ext cx="318064" cy="317209"/>
      </dsp:txXfrm>
    </dsp:sp>
    <dsp:sp modelId="{D678F40E-9E6B-4341-B56A-56E1B6D3684F}">
      <dsp:nvSpPr>
        <dsp:cNvPr id="0" name=""/>
        <dsp:cNvSpPr/>
      </dsp:nvSpPr>
      <dsp:spPr>
        <a:xfrm>
          <a:off x="7151" y="4296838"/>
          <a:ext cx="2137526" cy="1282515"/>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To get experimental result</a:t>
          </a:r>
          <a:endParaRPr lang="en-US" sz="1800" kern="1200" dirty="0"/>
        </a:p>
      </dsp:txBody>
      <dsp:txXfrm>
        <a:off x="44715" y="4334402"/>
        <a:ext cx="2062398" cy="120738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385769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371942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EB5B29E-8115-4458-8012-DBF3E4503DAF}" type="slidenum">
              <a:rPr lang="en-IN" smtClean="0"/>
              <a:pPr/>
              <a:t>‹#›</a:t>
            </a:fld>
            <a:endParaRPr lang="en-IN"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623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02864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EB5B29E-8115-4458-8012-DBF3E4503DAF}" type="slidenum">
              <a:rPr lang="en-IN" smtClean="0"/>
              <a:pPr/>
              <a:t>‹#›</a:t>
            </a:fld>
            <a:endParaRPr lang="en-IN"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161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320823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415700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36616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66713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0490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56754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42047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77911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205578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61202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2505B-2753-4162-9642-2F17E1BF0D48}"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161694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12505B-2753-4162-9642-2F17E1BF0D48}" type="datetimeFigureOut">
              <a:rPr lang="en-US" smtClean="0"/>
              <a:pPr/>
              <a:t>6/10/2020</a:t>
            </a:fld>
            <a:endParaRPr lang="en-IN"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EB5B29E-8115-4458-8012-DBF3E4503DAF}" type="slidenum">
              <a:rPr lang="en-IN" smtClean="0"/>
              <a:pPr/>
              <a:t>‹#›</a:t>
            </a:fld>
            <a:endParaRPr lang="en-IN" dirty="0"/>
          </a:p>
        </p:txBody>
      </p:sp>
    </p:spTree>
    <p:extLst>
      <p:ext uri="{BB962C8B-B14F-4D97-AF65-F5344CB8AC3E}">
        <p14:creationId xmlns:p14="http://schemas.microsoft.com/office/powerpoint/2010/main" val="167225598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rchive.org/details/electromagnetics0000schm/page/75" TargetMode="External"/><Relationship Id="rId2" Type="http://schemas.openxmlformats.org/officeDocument/2006/relationships/hyperlink" Target="http://gallica.bnf.fr/ark:/12148/bpt6k151161/f499.image.r=lenz.langE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3888"/>
            <a:ext cx="91440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200" dirty="0">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effectLst/>
                <a:latin typeface="Times New Roman" pitchFamily="18" charset="0"/>
                <a:ea typeface="Calibri" pitchFamily="34" charset="0"/>
                <a:cs typeface="Times New Roman" pitchFamily="18" charset="0"/>
              </a:rPr>
              <a:t>B.E. Project Outline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1" i="0" u="sng"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effectLst/>
                <a:latin typeface="Times New Roman" pitchFamily="18" charset="0"/>
                <a:ea typeface="Calibri" pitchFamily="34" charset="0"/>
                <a:cs typeface="Times New Roman" pitchFamily="18" charset="0"/>
              </a:rPr>
              <a:t>DESIGN AND FABRICATION OF FRICTIONLESS BREAKING SYSTEM</a:t>
            </a:r>
            <a:endParaRPr kumimoji="0" lang="en-US" b="1" i="0"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effectLst/>
                <a:latin typeface="Times New Roman" pitchFamily="18" charset="0"/>
                <a:ea typeface="Calibri" pitchFamily="34" charset="0"/>
                <a:cs typeface="Times New Roman" pitchFamily="18" charset="0"/>
              </a:rPr>
              <a:t>BACHELOR OF ENGINEERING IN MECHANICAL ENGINEERING</a:t>
            </a:r>
          </a:p>
          <a:p>
            <a:pPr lvl="0" algn="just" eaLnBrk="0" fontAlgn="base" hangingPunct="0">
              <a:spcBef>
                <a:spcPct val="0"/>
              </a:spcBef>
              <a:spcAft>
                <a:spcPct val="0"/>
              </a:spcAft>
            </a:pPr>
            <a:endParaRPr lang="en-US" sz="1600" dirty="0">
              <a:latin typeface="Times New Roman" pitchFamily="18" charset="0"/>
              <a:ea typeface="Calibri" pitchFamily="34" charset="0"/>
              <a:cs typeface="Times New Roman" pitchFamily="18" charset="0"/>
            </a:endParaRPr>
          </a:p>
          <a:p>
            <a:pPr lvl="0" algn="ctr"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r>
              <a:rPr kumimoji="0" lang="en-US" sz="1200" b="0" i="0" u="none" strike="noStrike" cap="none" normalizeH="0" baseline="0" dirty="0">
                <a:ln>
                  <a:noFill/>
                </a:ln>
                <a:effectLst/>
                <a:latin typeface="Times New Roman" pitchFamily="18" charset="0"/>
                <a:ea typeface="Calibri" pitchFamily="34" charset="0"/>
                <a:cs typeface="Times New Roman" pitchFamily="18" charset="0"/>
              </a:rPr>
              <a:t>By</a:t>
            </a: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Nikhila</a:t>
            </a:r>
            <a:r>
              <a:rPr lang="en-US" sz="1600" dirty="0">
                <a:latin typeface="Times New Roman" pitchFamily="18" charset="0"/>
                <a:ea typeface="Calibri" pitchFamily="34" charset="0"/>
                <a:cs typeface="Times New Roman" pitchFamily="18" charset="0"/>
              </a:rPr>
              <a:t> Vijay Patil      Roll no. A-71</a:t>
            </a: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Nitin </a:t>
            </a:r>
            <a:r>
              <a:rPr lang="en-US" sz="1600" dirty="0" err="1">
                <a:latin typeface="Times New Roman" pitchFamily="18" charset="0"/>
                <a:ea typeface="Calibri" pitchFamily="34" charset="0"/>
                <a:cs typeface="Times New Roman" pitchFamily="18" charset="0"/>
              </a:rPr>
              <a:t>Parshuram</a:t>
            </a: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Khule</a:t>
            </a:r>
            <a:r>
              <a:rPr lang="en-US" sz="1600" dirty="0">
                <a:latin typeface="Times New Roman" pitchFamily="18" charset="0"/>
                <a:ea typeface="Calibri" pitchFamily="34" charset="0"/>
                <a:cs typeface="Times New Roman" pitchFamily="18" charset="0"/>
              </a:rPr>
              <a:t>    Roll no. A-70</a:t>
            </a: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Preeti</a:t>
            </a: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Ramkrushna</a:t>
            </a: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Jadhav</a:t>
            </a:r>
            <a:r>
              <a:rPr lang="en-US" sz="1600" dirty="0">
                <a:latin typeface="Times New Roman" pitchFamily="18" charset="0"/>
                <a:ea typeface="Calibri" pitchFamily="34" charset="0"/>
                <a:cs typeface="Times New Roman" pitchFamily="18" charset="0"/>
              </a:rPr>
              <a:t>    Roll no. A-21</a:t>
            </a: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Sushant </a:t>
            </a:r>
            <a:r>
              <a:rPr lang="en-US" sz="1600" dirty="0" err="1">
                <a:latin typeface="Times New Roman" pitchFamily="18" charset="0"/>
                <a:ea typeface="Calibri" pitchFamily="34" charset="0"/>
                <a:cs typeface="Times New Roman" pitchFamily="18" charset="0"/>
              </a:rPr>
              <a:t>Dattu</a:t>
            </a:r>
            <a:r>
              <a:rPr lang="en-US" sz="1600" dirty="0">
                <a:latin typeface="Times New Roman" pitchFamily="18" charset="0"/>
                <a:ea typeface="Calibri" pitchFamily="34" charset="0"/>
                <a:cs typeface="Times New Roman" pitchFamily="18" charset="0"/>
              </a:rPr>
              <a:t> </a:t>
            </a:r>
            <a:r>
              <a:rPr lang="en-US" sz="1600" dirty="0" err="1">
                <a:latin typeface="Times New Roman" pitchFamily="18" charset="0"/>
                <a:ea typeface="Calibri" pitchFamily="34" charset="0"/>
                <a:cs typeface="Times New Roman" pitchFamily="18" charset="0"/>
              </a:rPr>
              <a:t>Choraghe</a:t>
            </a:r>
            <a:r>
              <a:rPr lang="en-US" sz="1600" dirty="0">
                <a:latin typeface="Times New Roman" pitchFamily="18" charset="0"/>
                <a:ea typeface="Calibri" pitchFamily="34" charset="0"/>
                <a:cs typeface="Times New Roman" pitchFamily="18" charset="0"/>
              </a:rPr>
              <a:t>    Roll no. A-11</a:t>
            </a:r>
            <a:endParaRPr lang="en-US" sz="1600" dirty="0">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sz="1600" b="0" i="0" u="none" strike="noStrike" cap="none" normalizeH="0" baseline="0" dirty="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sz="1600" b="0" i="0" u="none" strike="noStrike" cap="none" normalizeH="0" baseline="0" dirty="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a:t>
            </a:r>
            <a:r>
              <a:rPr lang="en-US" sz="1600" dirty="0">
                <a:latin typeface="Arial" pitchFamily="34" charset="0"/>
                <a:cs typeface="Arial" pitchFamily="34" charset="0"/>
              </a:rPr>
              <a:t>                                 </a:t>
            </a:r>
            <a:r>
              <a:rPr kumimoji="0" lang="en-US" sz="1200" b="0" i="0" u="none" strike="noStrike" cap="none" normalizeH="0" baseline="0" dirty="0">
                <a:ln>
                  <a:noFill/>
                </a:ln>
                <a:effectLst/>
                <a:latin typeface="Times New Roman" pitchFamily="18" charset="0"/>
                <a:ea typeface="Calibri" pitchFamily="34" charset="0"/>
                <a:cs typeface="Times New Roman" pitchFamily="18" charset="0"/>
              </a:rPr>
              <a:t>Guided by</a:t>
            </a:r>
            <a:endParaRPr lang="en-US" sz="12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a:t>
            </a:r>
            <a:r>
              <a:rPr kumimoji="0" lang="en-US" sz="1600" b="0" i="0" u="none" strike="noStrike" cap="none" normalizeH="0" dirty="0">
                <a:ln>
                  <a:noFill/>
                </a:ln>
                <a:effectLst/>
                <a:latin typeface="Times New Roman" pitchFamily="18" charset="0"/>
                <a:ea typeface="Calibri" pitchFamily="34" charset="0"/>
                <a:cs typeface="Times New Roman" pitchFamily="18" charset="0"/>
              </a:rPr>
              <a:t> </a:t>
            </a: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Prof. Amol J. </a:t>
            </a:r>
            <a:r>
              <a:rPr kumimoji="0" lang="en-US" sz="1600" b="0" i="0" u="none" strike="noStrike" cap="none" normalizeH="0" baseline="0" dirty="0" err="1">
                <a:ln>
                  <a:noFill/>
                </a:ln>
                <a:effectLst/>
                <a:latin typeface="Times New Roman" pitchFamily="18" charset="0"/>
                <a:ea typeface="Calibri" pitchFamily="34" charset="0"/>
                <a:cs typeface="Times New Roman" pitchFamily="18" charset="0"/>
              </a:rPr>
              <a:t>Ghude</a:t>
            </a: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(Guide)</a:t>
            </a:r>
            <a:endParaRPr kumimoji="0" lang="en-US" sz="1600" b="0" i="0" u="none"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Prof. Rajesh R.</a:t>
            </a:r>
            <a:r>
              <a:rPr kumimoji="0" lang="en-US" sz="1600" b="0" i="0" u="none" strike="noStrike" cap="none" normalizeH="0" dirty="0">
                <a:ln>
                  <a:noFill/>
                </a:ln>
                <a:effectLst/>
                <a:latin typeface="Times New Roman" pitchFamily="18" charset="0"/>
                <a:ea typeface="Calibri" pitchFamily="34" charset="0"/>
                <a:cs typeface="Times New Roman" pitchFamily="18" charset="0"/>
              </a:rPr>
              <a:t> </a:t>
            </a:r>
            <a:r>
              <a:rPr kumimoji="0" lang="en-US" sz="1600" b="0" i="0" u="none" strike="noStrike" cap="none" normalizeH="0" baseline="0" dirty="0" err="1">
                <a:ln>
                  <a:noFill/>
                </a:ln>
                <a:effectLst/>
                <a:latin typeface="Times New Roman" pitchFamily="18" charset="0"/>
                <a:ea typeface="Calibri" pitchFamily="34" charset="0"/>
                <a:cs typeface="Times New Roman" pitchFamily="18" charset="0"/>
              </a:rPr>
              <a:t>Shekapure</a:t>
            </a: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                                     (Co-Guide)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effectLst/>
              <a:latin typeface="Arial" pitchFamily="34" charset="0"/>
              <a:cs typeface="Arial" pitchFamily="34" charset="0"/>
            </a:endParaRPr>
          </a:p>
        </p:txBody>
      </p:sp>
      <p:pic>
        <p:nvPicPr>
          <p:cNvPr id="3" name="Picture 2" descr="Image result for datta meghe college logo"/>
          <p:cNvPicPr/>
          <p:nvPr/>
        </p:nvPicPr>
        <p:blipFill>
          <a:blip r:embed="rId2">
            <a:extLst>
              <a:ext uri="{28A0092B-C50C-407E-A947-70E740481C1C}">
                <a14:useLocalDpi xmlns:a14="http://schemas.microsoft.com/office/drawing/2010/main" val="0"/>
              </a:ext>
            </a:extLst>
          </a:blip>
          <a:srcRect/>
          <a:stretch>
            <a:fillRect/>
          </a:stretch>
        </p:blipFill>
        <p:spPr bwMode="auto">
          <a:xfrm>
            <a:off x="3857620" y="4071942"/>
            <a:ext cx="2000264" cy="1643074"/>
          </a:xfrm>
          <a:prstGeom prst="rect">
            <a:avLst/>
          </a:prstGeom>
          <a:noFill/>
          <a:ln>
            <a:noFill/>
          </a:ln>
        </p:spPr>
      </p:pic>
      <p:sp>
        <p:nvSpPr>
          <p:cNvPr id="1027" name="Rectangle 3"/>
          <p:cNvSpPr>
            <a:spLocks noChangeArrowheads="1"/>
          </p:cNvSpPr>
          <p:nvPr/>
        </p:nvSpPr>
        <p:spPr bwMode="auto">
          <a:xfrm>
            <a:off x="0" y="0"/>
            <a:ext cx="184730" cy="116955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
        <p:nvSpPr>
          <p:cNvPr id="6" name="Rectangle 5"/>
          <p:cNvSpPr/>
          <p:nvPr/>
        </p:nvSpPr>
        <p:spPr>
          <a:xfrm>
            <a:off x="2643174" y="5903893"/>
            <a:ext cx="4572000" cy="954107"/>
          </a:xfrm>
          <a:prstGeom prst="rect">
            <a:avLst/>
          </a:prstGeom>
        </p:spPr>
        <p:txBody>
          <a:bodyPr>
            <a:spAutoFit/>
          </a:bodyPr>
          <a:lstStyle/>
          <a:p>
            <a:pPr lvl="0" algn="ctr" fontAlgn="base">
              <a:spcBef>
                <a:spcPct val="0"/>
              </a:spcBef>
              <a:spcAft>
                <a:spcPct val="0"/>
              </a:spcAft>
            </a:pP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Department of Mechanical Engineering</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Datta </a:t>
            </a:r>
            <a:r>
              <a:rPr kumimoji="0" lang="en-US" sz="1400" b="1"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Meghe</a:t>
            </a: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College of Engineering</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Plot no. 98, Sector 3, </a:t>
            </a:r>
            <a:r>
              <a:rPr kumimoji="0" lang="en-US" sz="1400" b="1"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Airoli</a:t>
            </a: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Navi Mumbai, 400708</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sz="14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2019-20</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99457FD-8AB9-4E51-AD9F-C799903E8BFD}"/>
                  </a:ext>
                </a:extLst>
              </p:cNvPr>
              <p:cNvSpPr>
                <a:spLocks noGrp="1"/>
              </p:cNvSpPr>
              <p:nvPr>
                <p:ph type="title"/>
              </p:nvPr>
            </p:nvSpPr>
            <p:spPr>
              <a:xfrm>
                <a:off x="1259632" y="624110"/>
                <a:ext cx="7274768" cy="1280890"/>
              </a:xfrm>
            </p:spPr>
            <p:txBody>
              <a:bodyPr>
                <a:noAutofit/>
              </a:bodyPr>
              <a:lstStyle/>
              <a:p>
                <a:pPr lvl="0">
                  <a:lnSpc>
                    <a:spcPct val="150000"/>
                  </a:lnSpc>
                </a:pPr>
                <a:r>
                  <a:rPr lang="en-US" sz="1800" dirty="0">
                    <a:latin typeface="Times New Roman" panose="02020603050405020304" pitchFamily="18" charset="0"/>
                    <a:cs typeface="Times New Roman" panose="02020603050405020304" pitchFamily="18" charset="0"/>
                  </a:rPr>
                  <a:t>Before doing the fabrication of actual model, we consider the following parameters for our calculations.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Name of Bike = Honda Shine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Kerb Weight = 125 Kg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a:t>
                </a:r>
                <a:r>
                  <a:rPr lang="en-IN" sz="1800" dirty="0">
                    <a:latin typeface="Times New Roman" panose="02020603050405020304" pitchFamily="18" charset="0"/>
                    <a:cs typeface="Times New Roman" panose="02020603050405020304" pitchFamily="18" charset="0"/>
                  </a:rPr>
                  <a:t>Weight with driver and pinion with luggage = 200 Kg</a:t>
                </a:r>
                <a:br>
                  <a:rPr lang="en-US"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4)Total Weight = 325 Kg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a:t>
                </a:r>
                <a:r>
                  <a:rPr lang="en-IN" sz="1800" dirty="0">
                    <a:latin typeface="Times New Roman" panose="02020603050405020304" pitchFamily="18" charset="0"/>
                    <a:cs typeface="Times New Roman" panose="02020603050405020304" pitchFamily="18" charset="0"/>
                  </a:rPr>
                  <a:t>Diameter of Calliper Piston = 0.032 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a:t>
                </a:r>
                <a:r>
                  <a:rPr lang="en-IN" sz="1800" dirty="0">
                    <a:latin typeface="Times New Roman" panose="02020603050405020304" pitchFamily="18" charset="0"/>
                    <a:cs typeface="Times New Roman" panose="02020603050405020304" pitchFamily="18" charset="0"/>
                  </a:rPr>
                  <a:t>Diameter of master cylinder = 0.01905 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7)</a:t>
                </a:r>
                <a:r>
                  <a:rPr lang="en-IN" sz="1800" dirty="0">
                    <a:latin typeface="Times New Roman" panose="02020603050405020304" pitchFamily="18" charset="0"/>
                    <a:cs typeface="Times New Roman" panose="02020603050405020304" pitchFamily="18" charset="0"/>
                  </a:rPr>
                  <a:t>Diameter of Wheel = 0.508 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a:t>
                </a:r>
                <a:r>
                  <a:rPr lang="en-IN" sz="1800" dirty="0">
                    <a:latin typeface="Times New Roman" panose="02020603050405020304" pitchFamily="18" charset="0"/>
                    <a:cs typeface="Times New Roman" panose="02020603050405020304" pitchFamily="18" charset="0"/>
                  </a:rPr>
                  <a:t>Diameter of Brake Disk = 0.22 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9)</a:t>
                </a:r>
                <a:r>
                  <a:rPr lang="en-IN" sz="1800" dirty="0">
                    <a:latin typeface="Times New Roman" panose="02020603050405020304" pitchFamily="18" charset="0"/>
                    <a:cs typeface="Times New Roman" panose="02020603050405020304" pitchFamily="18" charset="0"/>
                  </a:rPr>
                  <a:t>Rolling Friction Coefficient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𝜇</m:t>
                        </m:r>
                      </m:e>
                      <m:sub>
                        <m:r>
                          <a:rPr lang="en-IN" sz="1800" i="1">
                            <a:latin typeface="Cambria Math" panose="02040503050406030204" pitchFamily="18" charset="0"/>
                          </a:rPr>
                          <m:t>𝑟</m:t>
                        </m:r>
                      </m:sub>
                    </m:sSub>
                  </m:oMath>
                </a14:m>
                <a:r>
                  <a:rPr lang="en-IN" sz="1800" dirty="0">
                    <a:latin typeface="Times New Roman" panose="02020603050405020304" pitchFamily="18" charset="0"/>
                    <a:cs typeface="Times New Roman" panose="02020603050405020304" pitchFamily="18" charset="0"/>
                  </a:rPr>
                  <a:t>) = 0.04</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10)</a:t>
                </a:r>
                <a:r>
                  <a:rPr lang="en-IN" sz="1800" dirty="0">
                    <a:latin typeface="Times New Roman" panose="02020603050405020304" pitchFamily="18" charset="0"/>
                    <a:cs typeface="Times New Roman" panose="02020603050405020304" pitchFamily="18" charset="0"/>
                  </a:rPr>
                  <a:t>Coefficient of friction between wheel road with dry condition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𝜇</m:t>
                        </m:r>
                      </m:e>
                      <m:sub>
                        <m:r>
                          <a:rPr lang="en-IN" sz="1800" i="1">
                            <a:latin typeface="Cambria Math" panose="02040503050406030204" pitchFamily="18" charset="0"/>
                          </a:rPr>
                          <m:t>𝑟𝑤</m:t>
                        </m:r>
                      </m:sub>
                    </m:sSub>
                  </m:oMath>
                </a14:m>
                <a:r>
                  <a:rPr lang="en-IN" sz="1800" dirty="0">
                    <a:latin typeface="Times New Roman" panose="02020603050405020304" pitchFamily="18" charset="0"/>
                    <a:cs typeface="Times New Roman" panose="02020603050405020304" pitchFamily="18" charset="0"/>
                  </a:rPr>
                  <a:t>)  = 0.8</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11)</a:t>
                </a:r>
                <a:r>
                  <a:rPr lang="en-IN" sz="1800" dirty="0">
                    <a:latin typeface="Times New Roman" panose="02020603050405020304" pitchFamily="18" charset="0"/>
                    <a:cs typeface="Times New Roman" panose="02020603050405020304" pitchFamily="18" charset="0"/>
                  </a:rPr>
                  <a:t>Coefficient of friction between wheel and road with wet condition = 0.45</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12)</a:t>
                </a:r>
                <a:r>
                  <a:rPr lang="en-IN" sz="1800" dirty="0">
                    <a:latin typeface="Times New Roman" panose="02020603050405020304" pitchFamily="18" charset="0"/>
                    <a:cs typeface="Times New Roman" panose="02020603050405020304" pitchFamily="18" charset="0"/>
                  </a:rPr>
                  <a:t>Coefficient of friction between brake pad and brake disk (</a:t>
                </a:r>
                <a14:m>
                  <m:oMath xmlns:m="http://schemas.openxmlformats.org/officeDocument/2006/math">
                    <m:r>
                      <a:rPr lang="en-IN" sz="1800" i="1">
                        <a:latin typeface="Cambria Math" panose="02040503050406030204" pitchFamily="18" charset="0"/>
                      </a:rPr>
                      <m:t>𝜇</m:t>
                    </m:r>
                    <m:r>
                      <a:rPr lang="en-IN" sz="1800" i="1">
                        <a:latin typeface="Cambria Math" panose="02040503050406030204" pitchFamily="18" charset="0"/>
                      </a:rPr>
                      <m:t>)</m:t>
                    </m:r>
                  </m:oMath>
                </a14:m>
                <a:r>
                  <a:rPr lang="en-IN" sz="1800" dirty="0">
                    <a:latin typeface="Times New Roman" panose="02020603050405020304" pitchFamily="18" charset="0"/>
                    <a:cs typeface="Times New Roman" panose="02020603050405020304" pitchFamily="18" charset="0"/>
                  </a:rPr>
                  <a:t> = 0.3</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13)</a:t>
                </a:r>
                <a:r>
                  <a:rPr lang="en-IN" sz="1800" dirty="0">
                    <a:latin typeface="Times New Roman" panose="02020603050405020304" pitchFamily="18" charset="0"/>
                    <a:cs typeface="Times New Roman" panose="02020603050405020304" pitchFamily="18" charset="0"/>
                  </a:rPr>
                  <a:t>Velocity of vehicle (V) = 11.944 m/s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E99457FD-8AB9-4E51-AD9F-C799903E8BFD}"/>
                  </a:ext>
                </a:extLst>
              </p:cNvPr>
              <p:cNvSpPr>
                <a:spLocks noGrp="1" noRot="1" noChangeAspect="1" noMove="1" noResize="1" noEditPoints="1" noAdjustHandles="1" noChangeArrowheads="1" noChangeShapeType="1" noTextEdit="1"/>
              </p:cNvSpPr>
              <p:nvPr>
                <p:ph type="title"/>
              </p:nvPr>
            </p:nvSpPr>
            <p:spPr>
              <a:xfrm>
                <a:off x="1259632" y="624110"/>
                <a:ext cx="7274768" cy="1280890"/>
              </a:xfrm>
              <a:blipFill>
                <a:blip r:embed="rId2"/>
                <a:stretch>
                  <a:fillRect l="-754" r="-587" b="-3909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6E9EE76-210C-42D5-AC66-CDA5E791743A}"/>
              </a:ext>
            </a:extLst>
          </p:cNvPr>
          <p:cNvSpPr txBox="1"/>
          <p:nvPr/>
        </p:nvSpPr>
        <p:spPr>
          <a:xfrm>
            <a:off x="3491880" y="100890"/>
            <a:ext cx="37444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7. FABRICATION</a:t>
            </a:r>
            <a:endParaRPr lang="en-US" sz="2800" dirty="0"/>
          </a:p>
        </p:txBody>
      </p:sp>
    </p:spTree>
    <p:extLst>
      <p:ext uri="{BB962C8B-B14F-4D97-AF65-F5344CB8AC3E}">
        <p14:creationId xmlns:p14="http://schemas.microsoft.com/office/powerpoint/2010/main" val="330871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6388152"/>
          </a:xfrm>
        </p:spPr>
        <p:txBody>
          <a:bodyPr>
            <a:normAutofit/>
          </a:bodyPr>
          <a:lstStyle/>
          <a:p>
            <a:pPr marL="82296" indent="0" algn="ctr">
              <a:buNone/>
            </a:pPr>
            <a:endParaRPr lang="en-US" sz="2400" b="1" dirty="0">
              <a:latin typeface="Times New Roman" panose="02020603050405020304" pitchFamily="18" charset="0"/>
              <a:cs typeface="Times New Roman" panose="02020603050405020304" pitchFamily="18" charset="0"/>
            </a:endParaRPr>
          </a:p>
          <a:p>
            <a:pPr marL="82296" indent="0">
              <a:buNone/>
            </a:pPr>
            <a:endParaRPr lang="en-US" sz="1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90592981"/>
              </p:ext>
            </p:extLst>
          </p:nvPr>
        </p:nvGraphicFramePr>
        <p:xfrm>
          <a:off x="1435608" y="980728"/>
          <a:ext cx="7240848" cy="5544614"/>
        </p:xfrm>
        <a:graphic>
          <a:graphicData uri="http://schemas.openxmlformats.org/drawingml/2006/table">
            <a:tbl>
              <a:tblPr firstRow="1" bandRow="1">
                <a:tableStyleId>{5C22544A-7EE6-4342-B048-85BDC9FD1C3A}</a:tableStyleId>
              </a:tblPr>
              <a:tblGrid>
                <a:gridCol w="1225546">
                  <a:extLst>
                    <a:ext uri="{9D8B030D-6E8A-4147-A177-3AD203B41FA5}">
                      <a16:colId xmlns:a16="http://schemas.microsoft.com/office/drawing/2014/main" val="20000"/>
                    </a:ext>
                  </a:extLst>
                </a:gridCol>
                <a:gridCol w="3228110">
                  <a:extLst>
                    <a:ext uri="{9D8B030D-6E8A-4147-A177-3AD203B41FA5}">
                      <a16:colId xmlns:a16="http://schemas.microsoft.com/office/drawing/2014/main" val="20001"/>
                    </a:ext>
                  </a:extLst>
                </a:gridCol>
                <a:gridCol w="2787192">
                  <a:extLst>
                    <a:ext uri="{9D8B030D-6E8A-4147-A177-3AD203B41FA5}">
                      <a16:colId xmlns:a16="http://schemas.microsoft.com/office/drawing/2014/main" val="20002"/>
                    </a:ext>
                  </a:extLst>
                </a:gridCol>
              </a:tblGrid>
              <a:tr h="570080">
                <a:tc>
                  <a:txBody>
                    <a:bodyPr/>
                    <a:lstStyle/>
                    <a:p>
                      <a:r>
                        <a:rPr lang="en-US" sz="1800" dirty="0">
                          <a:latin typeface="Times New Roman" panose="02020603050405020304" pitchFamily="18" charset="0"/>
                          <a:cs typeface="Times New Roman" panose="02020603050405020304" pitchFamily="18" charset="0"/>
                        </a:rPr>
                        <a:t>Sr No.</a:t>
                      </a:r>
                    </a:p>
                  </a:txBody>
                  <a:tcPr/>
                </a:tc>
                <a:tc>
                  <a:txBody>
                    <a:bodyPr/>
                    <a:lstStyle/>
                    <a:p>
                      <a:r>
                        <a:rPr lang="en-US" sz="1800" dirty="0">
                          <a:latin typeface="Times New Roman" panose="02020603050405020304" pitchFamily="18" charset="0"/>
                          <a:cs typeface="Times New Roman" panose="02020603050405020304" pitchFamily="18" charset="0"/>
                        </a:rPr>
                        <a:t>Design Part</a:t>
                      </a:r>
                    </a:p>
                  </a:txBody>
                  <a:tcPr/>
                </a:tc>
                <a:tc>
                  <a:txBody>
                    <a:bodyPr/>
                    <a:lstStyle/>
                    <a:p>
                      <a:r>
                        <a:rPr lang="en-US" sz="1800" dirty="0">
                          <a:latin typeface="Times New Roman" panose="02020603050405020304" pitchFamily="18" charset="0"/>
                          <a:cs typeface="Times New Roman" panose="02020603050405020304" pitchFamily="18" charset="0"/>
                        </a:rPr>
                        <a:t>Specification</a:t>
                      </a:r>
                    </a:p>
                  </a:txBody>
                  <a:tcPr/>
                </a:tc>
                <a:extLst>
                  <a:ext uri="{0D108BD9-81ED-4DB2-BD59-A6C34878D82A}">
                    <a16:rowId xmlns:a16="http://schemas.microsoft.com/office/drawing/2014/main" val="10000"/>
                  </a:ext>
                </a:extLst>
              </a:tr>
              <a:tr h="570080">
                <a:tc>
                  <a:txBody>
                    <a:bodyPr/>
                    <a:lstStyle/>
                    <a:p>
                      <a:r>
                        <a:rPr lang="en-US" sz="1800" dirty="0">
                          <a:latin typeface="Times New Roman" panose="02020603050405020304" pitchFamily="18" charset="0"/>
                          <a:cs typeface="Times New Roman" panose="02020603050405020304" pitchFamily="18" charset="0"/>
                        </a:rPr>
                        <a:t>1</a:t>
                      </a:r>
                    </a:p>
                  </a:txBody>
                  <a:tcPr/>
                </a:tc>
                <a:tc>
                  <a:txBody>
                    <a:bodyPr/>
                    <a:lstStyle/>
                    <a:p>
                      <a:r>
                        <a:rPr lang="en-US" sz="1800" dirty="0">
                          <a:latin typeface="Times New Roman" panose="02020603050405020304" pitchFamily="18" charset="0"/>
                          <a:cs typeface="Times New Roman" panose="02020603050405020304" pitchFamily="18" charset="0"/>
                        </a:rPr>
                        <a:t>Motor</a:t>
                      </a:r>
                    </a:p>
                  </a:txBody>
                  <a:tcPr/>
                </a:tc>
                <a:tc>
                  <a:txBody>
                    <a:bodyPr/>
                    <a:lstStyle/>
                    <a:p>
                      <a:r>
                        <a:rPr lang="en-US" sz="1800" dirty="0">
                          <a:latin typeface="Times New Roman" panose="02020603050405020304" pitchFamily="18" charset="0"/>
                          <a:cs typeface="Times New Roman" panose="02020603050405020304" pitchFamily="18" charset="0"/>
                        </a:rPr>
                        <a:t>0.5 Hp, 1380 rpm</a:t>
                      </a:r>
                    </a:p>
                  </a:txBody>
                  <a:tcPr/>
                </a:tc>
                <a:extLst>
                  <a:ext uri="{0D108BD9-81ED-4DB2-BD59-A6C34878D82A}">
                    <a16:rowId xmlns:a16="http://schemas.microsoft.com/office/drawing/2014/main" val="10001"/>
                  </a:ext>
                </a:extLst>
              </a:tr>
              <a:tr h="570080">
                <a:tc>
                  <a:txBody>
                    <a:bodyPr/>
                    <a:lstStyle/>
                    <a:p>
                      <a:r>
                        <a:rPr lang="en-US" sz="1800" dirty="0">
                          <a:latin typeface="Times New Roman" panose="02020603050405020304" pitchFamily="18" charset="0"/>
                          <a:cs typeface="Times New Roman" panose="02020603050405020304" pitchFamily="18" charset="0"/>
                        </a:rPr>
                        <a:t>2</a:t>
                      </a:r>
                    </a:p>
                  </a:txBody>
                  <a:tcPr/>
                </a:tc>
                <a:tc>
                  <a:txBody>
                    <a:bodyPr/>
                    <a:lstStyle/>
                    <a:p>
                      <a:r>
                        <a:rPr lang="en-US" sz="1800" dirty="0">
                          <a:latin typeface="Times New Roman" panose="02020603050405020304" pitchFamily="18" charset="0"/>
                          <a:cs typeface="Times New Roman" panose="02020603050405020304" pitchFamily="18" charset="0"/>
                        </a:rPr>
                        <a:t>Pulley-1 </a:t>
                      </a:r>
                    </a:p>
                  </a:txBody>
                  <a:tcPr/>
                </a:tc>
                <a:tc>
                  <a:txBody>
                    <a:bodyPr/>
                    <a:lstStyle/>
                    <a:p>
                      <a:r>
                        <a:rPr lang="en-US" sz="1800" dirty="0">
                          <a:latin typeface="Times New Roman" panose="02020603050405020304" pitchFamily="18" charset="0"/>
                          <a:cs typeface="Times New Roman" panose="02020603050405020304" pitchFamily="18" charset="0"/>
                        </a:rPr>
                        <a:t>100 mm</a:t>
                      </a:r>
                    </a:p>
                  </a:txBody>
                  <a:tcPr/>
                </a:tc>
                <a:extLst>
                  <a:ext uri="{0D108BD9-81ED-4DB2-BD59-A6C34878D82A}">
                    <a16:rowId xmlns:a16="http://schemas.microsoft.com/office/drawing/2014/main" val="10002"/>
                  </a:ext>
                </a:extLst>
              </a:tr>
              <a:tr h="570080">
                <a:tc>
                  <a:txBody>
                    <a:bodyPr/>
                    <a:lstStyle/>
                    <a:p>
                      <a:r>
                        <a:rPr lang="en-US" sz="1800" dirty="0">
                          <a:latin typeface="Times New Roman" panose="02020603050405020304" pitchFamily="18" charset="0"/>
                          <a:cs typeface="Times New Roman" panose="02020603050405020304" pitchFamily="18" charset="0"/>
                        </a:rPr>
                        <a:t>3</a:t>
                      </a:r>
                    </a:p>
                  </a:txBody>
                  <a:tcPr/>
                </a:tc>
                <a:tc>
                  <a:txBody>
                    <a:bodyPr/>
                    <a:lstStyle/>
                    <a:p>
                      <a:r>
                        <a:rPr lang="en-US" sz="1800" dirty="0">
                          <a:latin typeface="Times New Roman" panose="02020603050405020304" pitchFamily="18" charset="0"/>
                          <a:cs typeface="Times New Roman" panose="02020603050405020304" pitchFamily="18" charset="0"/>
                        </a:rPr>
                        <a:t>Pulley-2</a:t>
                      </a:r>
                    </a:p>
                  </a:txBody>
                  <a:tcPr/>
                </a:tc>
                <a:tc>
                  <a:txBody>
                    <a:bodyPr/>
                    <a:lstStyle/>
                    <a:p>
                      <a:r>
                        <a:rPr lang="en-US" sz="1800" dirty="0">
                          <a:latin typeface="Times New Roman" panose="02020603050405020304" pitchFamily="18" charset="0"/>
                          <a:cs typeface="Times New Roman" panose="02020603050405020304" pitchFamily="18" charset="0"/>
                        </a:rPr>
                        <a:t>75 mm</a:t>
                      </a:r>
                    </a:p>
                  </a:txBody>
                  <a:tcPr/>
                </a:tc>
                <a:extLst>
                  <a:ext uri="{0D108BD9-81ED-4DB2-BD59-A6C34878D82A}">
                    <a16:rowId xmlns:a16="http://schemas.microsoft.com/office/drawing/2014/main" val="10003"/>
                  </a:ext>
                </a:extLst>
              </a:tr>
              <a:tr h="570080">
                <a:tc>
                  <a:txBody>
                    <a:bodyPr/>
                    <a:lstStyle/>
                    <a:p>
                      <a:r>
                        <a:rPr lang="en-US" sz="1800" dirty="0">
                          <a:latin typeface="Times New Roman" panose="02020603050405020304" pitchFamily="18" charset="0"/>
                          <a:cs typeface="Times New Roman" panose="02020603050405020304" pitchFamily="18" charset="0"/>
                        </a:rPr>
                        <a:t>4</a:t>
                      </a:r>
                    </a:p>
                  </a:txBody>
                  <a:tcPr/>
                </a:tc>
                <a:tc>
                  <a:txBody>
                    <a:bodyPr/>
                    <a:lstStyle/>
                    <a:p>
                      <a:r>
                        <a:rPr lang="en-US" sz="1800" dirty="0">
                          <a:latin typeface="Times New Roman" panose="02020603050405020304" pitchFamily="18" charset="0"/>
                          <a:cs typeface="Times New Roman" panose="02020603050405020304" pitchFamily="18" charset="0"/>
                        </a:rPr>
                        <a:t>V Belt (L)</a:t>
                      </a:r>
                    </a:p>
                  </a:txBody>
                  <a:tcPr/>
                </a:tc>
                <a:tc>
                  <a:txBody>
                    <a:bodyPr/>
                    <a:lstStyle/>
                    <a:p>
                      <a:r>
                        <a:rPr lang="en-US" sz="1800" dirty="0">
                          <a:latin typeface="Times New Roman" panose="02020603050405020304" pitchFamily="18" charset="0"/>
                          <a:cs typeface="Times New Roman" panose="02020603050405020304" pitchFamily="18" charset="0"/>
                        </a:rPr>
                        <a:t>37</a:t>
                      </a:r>
                      <a:r>
                        <a:rPr lang="en-US" sz="1800" baseline="0" dirty="0">
                          <a:latin typeface="Times New Roman" panose="02020603050405020304" pitchFamily="18" charset="0"/>
                          <a:cs typeface="Times New Roman" panose="02020603050405020304" pitchFamily="18" charset="0"/>
                        </a:rPr>
                        <a:t> inch</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70080">
                <a:tc>
                  <a:txBody>
                    <a:bodyPr/>
                    <a:lstStyle/>
                    <a:p>
                      <a:r>
                        <a:rPr lang="en-US" sz="1800" dirty="0">
                          <a:latin typeface="Times New Roman" panose="02020603050405020304" pitchFamily="18" charset="0"/>
                          <a:cs typeface="Times New Roman" panose="02020603050405020304" pitchFamily="18" charset="0"/>
                        </a:rPr>
                        <a:t>5</a:t>
                      </a:r>
                    </a:p>
                  </a:txBody>
                  <a:tcPr/>
                </a:tc>
                <a:tc>
                  <a:txBody>
                    <a:bodyPr/>
                    <a:lstStyle/>
                    <a:p>
                      <a:r>
                        <a:rPr lang="en-US" sz="1800" dirty="0">
                          <a:latin typeface="Times New Roman" panose="02020603050405020304" pitchFamily="18" charset="0"/>
                          <a:cs typeface="Times New Roman" panose="02020603050405020304" pitchFamily="18" charset="0"/>
                        </a:rPr>
                        <a:t>Shaft (D)</a:t>
                      </a:r>
                    </a:p>
                  </a:txBody>
                  <a:tcPr/>
                </a:tc>
                <a:tc>
                  <a:txBody>
                    <a:bodyPr/>
                    <a:lstStyle/>
                    <a:p>
                      <a:r>
                        <a:rPr lang="en-US" sz="1800" dirty="0">
                          <a:latin typeface="Times New Roman" panose="02020603050405020304" pitchFamily="18" charset="0"/>
                          <a:cs typeface="Times New Roman" panose="02020603050405020304" pitchFamily="18" charset="0"/>
                        </a:rPr>
                        <a:t>20 mm</a:t>
                      </a:r>
                    </a:p>
                  </a:txBody>
                  <a:tcPr/>
                </a:tc>
                <a:extLst>
                  <a:ext uri="{0D108BD9-81ED-4DB2-BD59-A6C34878D82A}">
                    <a16:rowId xmlns:a16="http://schemas.microsoft.com/office/drawing/2014/main" val="10005"/>
                  </a:ext>
                </a:extLst>
              </a:tr>
              <a:tr h="570080">
                <a:tc>
                  <a:txBody>
                    <a:bodyPr/>
                    <a:lstStyle/>
                    <a:p>
                      <a:r>
                        <a:rPr lang="en-US" sz="1800" dirty="0">
                          <a:latin typeface="Times New Roman" panose="02020603050405020304" pitchFamily="18" charset="0"/>
                          <a:cs typeface="Times New Roman" panose="02020603050405020304" pitchFamily="18" charset="0"/>
                        </a:rPr>
                        <a:t>6</a:t>
                      </a:r>
                    </a:p>
                  </a:txBody>
                  <a:tcPr/>
                </a:tc>
                <a:tc>
                  <a:txBody>
                    <a:bodyPr/>
                    <a:lstStyle/>
                    <a:p>
                      <a:r>
                        <a:rPr lang="en-US" sz="1800" dirty="0">
                          <a:latin typeface="Times New Roman" panose="02020603050405020304" pitchFamily="18" charset="0"/>
                          <a:cs typeface="Times New Roman" panose="02020603050405020304" pitchFamily="18" charset="0"/>
                        </a:rPr>
                        <a:t>Bearing</a:t>
                      </a:r>
                    </a:p>
                  </a:txBody>
                  <a:tcPr/>
                </a:tc>
                <a:tc>
                  <a:txBody>
                    <a:bodyPr/>
                    <a:lstStyle/>
                    <a:p>
                      <a:r>
                        <a:rPr lang="en-US" sz="1800" dirty="0">
                          <a:latin typeface="Times New Roman" panose="02020603050405020304" pitchFamily="18" charset="0"/>
                          <a:cs typeface="Times New Roman" panose="02020603050405020304" pitchFamily="18" charset="0"/>
                        </a:rPr>
                        <a:t>P204</a:t>
                      </a:r>
                    </a:p>
                  </a:txBody>
                  <a:tcPr/>
                </a:tc>
                <a:extLst>
                  <a:ext uri="{0D108BD9-81ED-4DB2-BD59-A6C34878D82A}">
                    <a16:rowId xmlns:a16="http://schemas.microsoft.com/office/drawing/2014/main" val="10006"/>
                  </a:ext>
                </a:extLst>
              </a:tr>
              <a:tr h="570080">
                <a:tc>
                  <a:txBody>
                    <a:bodyPr/>
                    <a:lstStyle/>
                    <a:p>
                      <a:r>
                        <a:rPr lang="en-US" sz="1800" dirty="0">
                          <a:latin typeface="Times New Roman" panose="02020603050405020304" pitchFamily="18" charset="0"/>
                          <a:cs typeface="Times New Roman" panose="02020603050405020304" pitchFamily="18" charset="0"/>
                        </a:rPr>
                        <a:t>7</a:t>
                      </a:r>
                    </a:p>
                  </a:txBody>
                  <a:tcPr/>
                </a:tc>
                <a:tc>
                  <a:txBody>
                    <a:bodyPr/>
                    <a:lstStyle/>
                    <a:p>
                      <a:r>
                        <a:rPr lang="en-US" sz="1800" dirty="0">
                          <a:latin typeface="Times New Roman" panose="02020603050405020304" pitchFamily="18" charset="0"/>
                          <a:cs typeface="Times New Roman" panose="02020603050405020304" pitchFamily="18" charset="0"/>
                        </a:rPr>
                        <a:t>Bolt (D)</a:t>
                      </a:r>
                    </a:p>
                  </a:txBody>
                  <a:tcPr/>
                </a:tc>
                <a:tc>
                  <a:txBody>
                    <a:bodyPr/>
                    <a:lstStyle/>
                    <a:p>
                      <a:r>
                        <a:rPr lang="en-US" sz="1800" dirty="0">
                          <a:latin typeface="Times New Roman" panose="02020603050405020304" pitchFamily="18" charset="0"/>
                          <a:cs typeface="Times New Roman" panose="02020603050405020304" pitchFamily="18" charset="0"/>
                        </a:rPr>
                        <a:t>8 mm</a:t>
                      </a:r>
                    </a:p>
                  </a:txBody>
                  <a:tcPr/>
                </a:tc>
                <a:extLst>
                  <a:ext uri="{0D108BD9-81ED-4DB2-BD59-A6C34878D82A}">
                    <a16:rowId xmlns:a16="http://schemas.microsoft.com/office/drawing/2014/main" val="10007"/>
                  </a:ext>
                </a:extLst>
              </a:tr>
              <a:tr h="983974">
                <a:tc>
                  <a:txBody>
                    <a:bodyPr/>
                    <a:lstStyle/>
                    <a:p>
                      <a:r>
                        <a:rPr lang="en-US" sz="1800" dirty="0">
                          <a:latin typeface="Times New Roman" panose="02020603050405020304" pitchFamily="18" charset="0"/>
                          <a:cs typeface="Times New Roman" panose="02020603050405020304" pitchFamily="18" charset="0"/>
                        </a:rPr>
                        <a:t>8</a:t>
                      </a:r>
                    </a:p>
                  </a:txBody>
                  <a:tcPr/>
                </a:tc>
                <a:tc>
                  <a:txBody>
                    <a:bodyPr/>
                    <a:lstStyle/>
                    <a:p>
                      <a:r>
                        <a:rPr lang="en-US" sz="1800" dirty="0">
                          <a:latin typeface="Times New Roman" panose="02020603050405020304" pitchFamily="18" charset="0"/>
                          <a:cs typeface="Times New Roman" panose="02020603050405020304" pitchFamily="18" charset="0"/>
                        </a:rPr>
                        <a:t>Stand Angle (L</a:t>
                      </a:r>
                      <a:r>
                        <a:rPr lang="en-US" sz="1800" baseline="0" dirty="0">
                          <a:latin typeface="Times New Roman" panose="02020603050405020304" pitchFamily="18" charset="0"/>
                          <a:cs typeface="Times New Roman" panose="02020603050405020304" pitchFamily="18" charset="0"/>
                        </a:rPr>
                        <a:t> Shaped)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20*20*4</a:t>
                      </a:r>
                    </a:p>
                  </a:txBody>
                  <a:tcPr/>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E4B99387-B97F-4C00-90B0-531BBEBD4A90}"/>
              </a:ext>
            </a:extLst>
          </p:cNvPr>
          <p:cNvSpPr txBox="1"/>
          <p:nvPr/>
        </p:nvSpPr>
        <p:spPr>
          <a:xfrm>
            <a:off x="1414894" y="441191"/>
            <a:ext cx="654148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7.1 Design specification for Frictionless Braking System :</a:t>
            </a:r>
          </a:p>
        </p:txBody>
      </p:sp>
    </p:spTree>
    <p:extLst>
      <p:ext uri="{BB962C8B-B14F-4D97-AF65-F5344CB8AC3E}">
        <p14:creationId xmlns:p14="http://schemas.microsoft.com/office/powerpoint/2010/main" val="418504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61976" y="3429000"/>
            <a:ext cx="3999323" cy="2578832"/>
          </a:xfrm>
          <a:prstGeom prst="rect">
            <a:avLst/>
          </a:prstGeom>
        </p:spPr>
      </p:pic>
      <p:sp>
        <p:nvSpPr>
          <p:cNvPr id="5" name="Rectangle 4"/>
          <p:cNvSpPr/>
          <p:nvPr/>
        </p:nvSpPr>
        <p:spPr>
          <a:xfrm>
            <a:off x="1658005" y="6029354"/>
            <a:ext cx="25635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Fig(C):Project in making </a:t>
            </a:r>
          </a:p>
        </p:txBody>
      </p:sp>
      <p:sp>
        <p:nvSpPr>
          <p:cNvPr id="6" name="Rectangle 5"/>
          <p:cNvSpPr/>
          <p:nvPr/>
        </p:nvSpPr>
        <p:spPr>
          <a:xfrm>
            <a:off x="5868144" y="6029354"/>
            <a:ext cx="4572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Fig(D):finished model of</a:t>
            </a:r>
          </a:p>
          <a:p>
            <a:r>
              <a:rPr lang="en-US" dirty="0">
                <a:latin typeface="Times New Roman" panose="02020603050405020304" pitchFamily="18" charset="0"/>
                <a:cs typeface="Times New Roman" panose="02020603050405020304" pitchFamily="18" charset="0"/>
              </a:rPr>
              <a:t>     frictionless brake</a:t>
            </a:r>
          </a:p>
        </p:txBody>
      </p:sp>
      <p:sp>
        <p:nvSpPr>
          <p:cNvPr id="7" name="Rectangle 6"/>
          <p:cNvSpPr/>
          <p:nvPr/>
        </p:nvSpPr>
        <p:spPr>
          <a:xfrm>
            <a:off x="2692907" y="2730442"/>
            <a:ext cx="4910320" cy="458074"/>
          </a:xfrm>
          <a:prstGeom prst="rect">
            <a:avLst/>
          </a:prstGeom>
        </p:spPr>
        <p:txBody>
          <a:bodyPr wrap="none">
            <a:spAutoFit/>
          </a:bodyPr>
          <a:lstStyle/>
          <a:p>
            <a:pPr algn="ctr">
              <a:lnSpc>
                <a:spcPct val="150000"/>
              </a:lnSpc>
            </a:pPr>
            <a:r>
              <a:rPr lang="en-IN" dirty="0">
                <a:solidFill>
                  <a:srgbClr val="000000"/>
                </a:solidFill>
                <a:latin typeface="Times New Roman" panose="02020603050405020304" pitchFamily="18" charset="0"/>
                <a:ea typeface="Calibri" panose="020F0502020204030204" pitchFamily="34" charset="0"/>
              </a:rPr>
              <a:t>Fig(B):CAD model of Frictionless Braking System</a:t>
            </a:r>
            <a:endParaRPr lang="en-US" dirty="0">
              <a:solidFill>
                <a:srgbClr val="000000"/>
              </a:solidFill>
              <a:latin typeface="Times New Roman" panose="02020603050405020304" pitchFamily="18" charset="0"/>
              <a:ea typeface="Calibri" panose="020F0502020204030204" pitchFamily="34" charset="0"/>
            </a:endParaRPr>
          </a:p>
        </p:txBody>
      </p:sp>
      <p:pic>
        <p:nvPicPr>
          <p:cNvPr id="8" name="Picture 7"/>
          <p:cNvPicPr>
            <a:picLocks noChangeAspect="1"/>
          </p:cNvPicPr>
          <p:nvPr/>
        </p:nvPicPr>
        <p:blipFill>
          <a:blip r:embed="rId3"/>
          <a:stretch>
            <a:fillRect/>
          </a:stretch>
        </p:blipFill>
        <p:spPr>
          <a:xfrm>
            <a:off x="2939766" y="138154"/>
            <a:ext cx="4367389" cy="2592288"/>
          </a:xfrm>
          <a:prstGeom prst="rect">
            <a:avLst/>
          </a:prstGeom>
        </p:spPr>
      </p:pic>
      <p:pic>
        <p:nvPicPr>
          <p:cNvPr id="9" name="Picture 8">
            <a:extLst>
              <a:ext uri="{FF2B5EF4-FFF2-40B4-BE49-F238E27FC236}">
                <a16:creationId xmlns:a16="http://schemas.microsoft.com/office/drawing/2014/main" id="{15752EEE-659E-4E5A-8028-EA94CFD7E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876" y="3429000"/>
            <a:ext cx="3999323" cy="2600354"/>
          </a:xfrm>
          <a:prstGeom prst="rect">
            <a:avLst/>
          </a:prstGeom>
        </p:spPr>
      </p:pic>
    </p:spTree>
    <p:extLst>
      <p:ext uri="{BB962C8B-B14F-4D97-AF65-F5344CB8AC3E}">
        <p14:creationId xmlns:p14="http://schemas.microsoft.com/office/powerpoint/2010/main" val="290760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FB458-5F0A-4078-9EDC-954E0528DB3D}"/>
              </a:ext>
            </a:extLst>
          </p:cNvPr>
          <p:cNvSpPr txBox="1"/>
          <p:nvPr/>
        </p:nvSpPr>
        <p:spPr>
          <a:xfrm>
            <a:off x="1331640" y="836712"/>
            <a:ext cx="61926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7.2 Braking Time Calculation For Disc Brake: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C5512E-A8EE-4E45-A6EA-3CDB224844AD}"/>
                  </a:ext>
                </a:extLst>
              </p:cNvPr>
              <p:cNvSpPr txBox="1"/>
              <p:nvPr/>
            </p:nvSpPr>
            <p:spPr>
              <a:xfrm>
                <a:off x="1259632" y="1484784"/>
                <a:ext cx="8244408" cy="4978094"/>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1) The braking process starts with the application of force on the brake pedal with      leverage and fluid in the master cylinder gets pressurized.</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Hence,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𝑒</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𝑃𝑒𝑑𝑎𝑙</m:t>
                        </m:r>
                        <m:r>
                          <a:rPr lang="en-IN" i="1">
                            <a:latin typeface="Cambria Math" panose="02040503050406030204" pitchFamily="18" charset="0"/>
                          </a:rPr>
                          <m:t> </m:t>
                        </m:r>
                        <m:r>
                          <a:rPr lang="en-IN" i="1">
                            <a:latin typeface="Cambria Math" panose="02040503050406030204" pitchFamily="18" charset="0"/>
                          </a:rPr>
                          <m:t>𝑓𝑜𝑟𝑐𝑒</m:t>
                        </m:r>
                        <m:r>
                          <a:rPr lang="en-IN" i="1">
                            <a:latin typeface="Cambria Math" panose="02040503050406030204" pitchFamily="18" charset="0"/>
                          </a:rPr>
                          <m:t>∗</m:t>
                        </m:r>
                        <m:r>
                          <a:rPr lang="en-IN" i="1">
                            <a:latin typeface="Cambria Math" panose="02040503050406030204" pitchFamily="18" charset="0"/>
                          </a:rPr>
                          <m:t>𝑙𝑒𝑣𝑒𝑟𝑎𝑔𝑒</m:t>
                        </m:r>
                      </m:num>
                      <m:den>
                        <m:r>
                          <a:rPr lang="en-IN" i="1">
                            <a:latin typeface="Cambria Math" panose="02040503050406030204" pitchFamily="18" charset="0"/>
                          </a:rPr>
                          <m:t>𝑀𝑎𝑠𝑡𝑒𝑟</m:t>
                        </m:r>
                        <m:r>
                          <a:rPr lang="en-IN" i="1">
                            <a:latin typeface="Cambria Math" panose="02040503050406030204" pitchFamily="18" charset="0"/>
                          </a:rPr>
                          <m:t> </m:t>
                        </m:r>
                        <m:r>
                          <a:rPr lang="en-IN" i="1">
                            <a:latin typeface="Cambria Math" panose="02040503050406030204" pitchFamily="18" charset="0"/>
                          </a:rPr>
                          <m:t>𝑐𝑦𝑙𝑖𝑛𝑑𝑒𝑟</m:t>
                        </m:r>
                        <m:r>
                          <a:rPr lang="en-IN" i="1">
                            <a:latin typeface="Cambria Math" panose="02040503050406030204" pitchFamily="18" charset="0"/>
                          </a:rPr>
                          <m:t> </m:t>
                        </m:r>
                        <m:r>
                          <a:rPr lang="en-IN" i="1">
                            <a:latin typeface="Cambria Math" panose="02040503050406030204" pitchFamily="18" charset="0"/>
                          </a:rPr>
                          <m:t>𝑎𝑟𝑒𝑎</m:t>
                        </m:r>
                      </m:den>
                    </m:f>
                  </m:oMath>
                </a14:m>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392∗3</m:t>
                        </m:r>
                      </m:num>
                      <m:den>
                        <m:f>
                          <m:fPr>
                            <m:ctrlPr>
                              <a:rPr lang="en-US" i="1">
                                <a:latin typeface="Cambria Math" panose="02040503050406030204" pitchFamily="18" charset="0"/>
                              </a:rPr>
                            </m:ctrlPr>
                          </m:fPr>
                          <m:num>
                            <m:r>
                              <a:rPr lang="en-IN" i="1">
                                <a:latin typeface="Cambria Math" panose="02040503050406030204" pitchFamily="18" charset="0"/>
                              </a:rPr>
                              <m:t>𝜋</m:t>
                            </m:r>
                          </m:num>
                          <m:den>
                            <m:r>
                              <a:rPr lang="en-IN" i="1">
                                <a:latin typeface="Cambria Math" panose="02040503050406030204" pitchFamily="18" charset="0"/>
                              </a:rPr>
                              <m:t>4</m:t>
                            </m:r>
                          </m:den>
                        </m:f>
                        <m:r>
                          <a:rPr lang="en-IN" i="1">
                            <a:latin typeface="Cambria Math" panose="02040503050406030204" pitchFamily="18" charset="0"/>
                          </a:rPr>
                          <m:t>∗</m:t>
                        </m:r>
                        <m:sSup>
                          <m:sSupPr>
                            <m:ctrlPr>
                              <a:rPr lang="en-US" i="1">
                                <a:latin typeface="Cambria Math" panose="02040503050406030204" pitchFamily="18" charset="0"/>
                              </a:rPr>
                            </m:ctrlPr>
                          </m:sSupPr>
                          <m:e>
                            <m:r>
                              <a:rPr lang="en-IN" i="1">
                                <a:latin typeface="Cambria Math" panose="02040503050406030204" pitchFamily="18" charset="0"/>
                              </a:rPr>
                              <m:t>(0.1905)</m:t>
                            </m:r>
                          </m:e>
                          <m:sup>
                            <m:r>
                              <a:rPr lang="en-IN" i="1">
                                <a:latin typeface="Cambria Math" panose="02040503050406030204" pitchFamily="18" charset="0"/>
                              </a:rPr>
                              <m:t>2</m:t>
                            </m:r>
                          </m:sup>
                        </m:sSup>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4.126 *</a:t>
                </a:r>
                <a14:m>
                  <m:oMath xmlns:m="http://schemas.openxmlformats.org/officeDocument/2006/math">
                    <m:sSup>
                      <m:sSupPr>
                        <m:ctrlPr>
                          <a:rPr lang="en-US"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f>
                      <m:fPr>
                        <m:type m:val="lin"/>
                        <m:ctrlPr>
                          <a:rPr lang="en-US" i="1">
                            <a:latin typeface="Cambria Math" panose="02040503050406030204" pitchFamily="18" charset="0"/>
                          </a:rPr>
                        </m:ctrlPr>
                      </m:fPr>
                      <m:num>
                        <m:r>
                          <a:rPr lang="en-IN" i="1">
                            <a:latin typeface="Cambria Math" panose="02040503050406030204" pitchFamily="18" charset="0"/>
                          </a:rPr>
                          <m:t>𝑁</m:t>
                        </m:r>
                      </m:num>
                      <m:den>
                        <m:sSup>
                          <m:sSupPr>
                            <m:ctrlPr>
                              <a:rPr lang="en-US"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den>
                    </m:f>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a:t>
                </a:r>
              </a:p>
              <a:p>
                <a:pPr lvl="0"/>
                <a:r>
                  <a:rPr lang="en-IN" dirty="0">
                    <a:latin typeface="Times New Roman" panose="02020603050405020304" pitchFamily="18" charset="0"/>
                    <a:cs typeface="Times New Roman" panose="02020603050405020304" pitchFamily="18" charset="0"/>
                  </a:rPr>
                  <a:t>                                                                  Fig(1)                              Fig(2)</a:t>
                </a:r>
              </a:p>
              <a:p>
                <a:pPr lvl="0"/>
                <a:r>
                  <a:rPr lang="en-IN" dirty="0">
                    <a:latin typeface="Times New Roman" panose="02020603050405020304" pitchFamily="18" charset="0"/>
                    <a:cs typeface="Times New Roman" panose="02020603050405020304" pitchFamily="18" charset="0"/>
                  </a:rPr>
                  <a:t>2) Friction force on disc,</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𝑒</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 </m:t>
                    </m:r>
                    <m:sSub>
                      <m:sSubPr>
                        <m:ctrlPr>
                          <a:rPr lang="en-US"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𝑒</m:t>
                        </m:r>
                      </m:sub>
                    </m:sSub>
                  </m:oMath>
                </a14:m>
                <a:r>
                  <a:rPr lang="en-IN" dirty="0">
                    <a:latin typeface="Times New Roman" panose="02020603050405020304" pitchFamily="18" charset="0"/>
                    <a:cs typeface="Times New Roman" panose="02020603050405020304" pitchFamily="18" charset="0"/>
                  </a:rPr>
                  <a:t> *2 * area of </a:t>
                </a:r>
                <a:r>
                  <a:rPr lang="en-IN" dirty="0" err="1">
                    <a:latin typeface="Times New Roman" panose="02020603050405020304" pitchFamily="18" charset="0"/>
                    <a:cs typeface="Times New Roman" panose="02020603050405020304" pitchFamily="18" charset="0"/>
                  </a:rPr>
                  <a:t>caliper</a:t>
                </a:r>
                <a:r>
                  <a:rPr lang="en-IN" dirty="0">
                    <a:latin typeface="Times New Roman" panose="02020603050405020304" pitchFamily="18" charset="0"/>
                    <a:cs typeface="Times New Roman" panose="02020603050405020304" pitchFamily="18" charset="0"/>
                  </a:rPr>
                  <a:t> cylinder</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0.3 * 4.126 *</a:t>
                </a:r>
                <a14:m>
                  <m:oMath xmlns:m="http://schemas.openxmlformats.org/officeDocument/2006/math">
                    <m:sSup>
                      <m:sSupPr>
                        <m:ctrlPr>
                          <a:rPr lang="en-US"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𝜋</m:t>
                        </m:r>
                      </m:num>
                      <m:den>
                        <m:r>
                          <a:rPr lang="en-IN" i="1">
                            <a:latin typeface="Cambria Math" panose="02040503050406030204" pitchFamily="18" charset="0"/>
                          </a:rPr>
                          <m:t>4</m:t>
                        </m:r>
                      </m:den>
                    </m:f>
                    <m:r>
                      <a:rPr lang="en-IN" i="1">
                        <a:latin typeface="Cambria Math" panose="02040503050406030204" pitchFamily="18" charset="0"/>
                      </a:rPr>
                      <m:t>∗</m:t>
                    </m:r>
                    <m:sSup>
                      <m:sSupPr>
                        <m:ctrlPr>
                          <a:rPr lang="en-US" i="1">
                            <a:latin typeface="Cambria Math" panose="02040503050406030204" pitchFamily="18" charset="0"/>
                          </a:rPr>
                        </m:ctrlPr>
                      </m:sSupPr>
                      <m:e>
                        <m:r>
                          <a:rPr lang="en-IN" i="1">
                            <a:latin typeface="Cambria Math" panose="02040503050406030204" pitchFamily="18" charset="0"/>
                          </a:rPr>
                          <m:t>(0.032)</m:t>
                        </m:r>
                      </m:e>
                      <m:sup>
                        <m:r>
                          <a:rPr lang="en-IN" i="1">
                            <a:latin typeface="Cambria Math" panose="02040503050406030204" pitchFamily="18" charset="0"/>
                          </a:rPr>
                          <m:t>2</m:t>
                        </m:r>
                      </m:sup>
                    </m:sSup>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1990.995 N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1991 N</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41C5512E-A8EE-4E45-A6EA-3CDB224844AD}"/>
                  </a:ext>
                </a:extLst>
              </p:cNvPr>
              <p:cNvSpPr txBox="1">
                <a:spLocks noRot="1" noChangeAspect="1" noMove="1" noResize="1" noEditPoints="1" noAdjustHandles="1" noChangeArrowheads="1" noChangeShapeType="1" noTextEdit="1"/>
              </p:cNvSpPr>
              <p:nvPr/>
            </p:nvSpPr>
            <p:spPr>
              <a:xfrm>
                <a:off x="1259632" y="1484784"/>
                <a:ext cx="8244408" cy="4978094"/>
              </a:xfrm>
              <a:prstGeom prst="rect">
                <a:avLst/>
              </a:prstGeom>
              <a:blipFill>
                <a:blip r:embed="rId2"/>
                <a:stretch>
                  <a:fillRect l="-666" t="-73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7A794EC-EE8B-415C-8691-225C170DAB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8122" y="2292538"/>
            <a:ext cx="1561356" cy="1561356"/>
          </a:xfrm>
          <a:prstGeom prst="rect">
            <a:avLst/>
          </a:prstGeom>
        </p:spPr>
      </p:pic>
      <p:pic>
        <p:nvPicPr>
          <p:cNvPr id="7" name="Picture 6">
            <a:extLst>
              <a:ext uri="{FF2B5EF4-FFF2-40B4-BE49-F238E27FC236}">
                <a16:creationId xmlns:a16="http://schemas.microsoft.com/office/drawing/2014/main" id="{9B86A2D2-04E3-47C4-9F13-EF07178093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2141368"/>
            <a:ext cx="2893750" cy="1863696"/>
          </a:xfrm>
          <a:prstGeom prst="rect">
            <a:avLst/>
          </a:prstGeom>
        </p:spPr>
      </p:pic>
    </p:spTree>
    <p:extLst>
      <p:ext uri="{BB962C8B-B14F-4D97-AF65-F5344CB8AC3E}">
        <p14:creationId xmlns:p14="http://schemas.microsoft.com/office/powerpoint/2010/main" val="381194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8E7FF96-1C4A-4E23-8745-A32921016BE0}"/>
                  </a:ext>
                </a:extLst>
              </p:cNvPr>
              <p:cNvSpPr/>
              <p:nvPr/>
            </p:nvSpPr>
            <p:spPr>
              <a:xfrm>
                <a:off x="1403648" y="1268760"/>
                <a:ext cx="7542584" cy="4646208"/>
              </a:xfrm>
              <a:prstGeom prst="rect">
                <a:avLst/>
              </a:prstGeom>
            </p:spPr>
            <p:txBody>
              <a:bodyPr wrap="square">
                <a:spAutoFit/>
              </a:bodyPr>
              <a:lstStyle/>
              <a:p>
                <a:pPr lvl="0"/>
                <a:r>
                  <a:rPr lang="en-IN" dirty="0">
                    <a:latin typeface="Times New Roman" panose="02020603050405020304" pitchFamily="18" charset="0"/>
                    <a:cs typeface="Times New Roman" panose="02020603050405020304" pitchFamily="18" charset="0"/>
                  </a:rPr>
                  <a:t>3) The friction force provides braking torque to wheel and then this braking torque is converted into the braking force which can be calculated by the following equation. Brake force by each disc,</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𝑑</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𝑒</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𝑒</m:t>
                            </m:r>
                          </m:sub>
                        </m:sSub>
                      </m:num>
                      <m:den>
                        <m:sSub>
                          <m:sSubPr>
                            <m:ctrlPr>
                              <a:rPr lang="en-US"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𝑤</m:t>
                            </m:r>
                          </m:sub>
                        </m:sSub>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1991∗0.11</m:t>
                        </m:r>
                      </m:num>
                      <m:den>
                        <m:f>
                          <m:fPr>
                            <m:ctrlPr>
                              <a:rPr lang="en-US" i="1">
                                <a:latin typeface="Cambria Math" panose="02040503050406030204" pitchFamily="18" charset="0"/>
                              </a:rPr>
                            </m:ctrlPr>
                          </m:fPr>
                          <m:num>
                            <m:r>
                              <a:rPr lang="en-IN" i="1">
                                <a:latin typeface="Cambria Math" panose="02040503050406030204" pitchFamily="18" charset="0"/>
                              </a:rPr>
                              <m:t>0.508</m:t>
                            </m:r>
                          </m:num>
                          <m:den>
                            <m:r>
                              <a:rPr lang="en-IN" i="1">
                                <a:latin typeface="Cambria Math" panose="02040503050406030204" pitchFamily="18" charset="0"/>
                              </a:rPr>
                              <m:t>2</m:t>
                            </m:r>
                          </m:den>
                        </m:f>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862.244 N</a:t>
                </a:r>
                <a:endParaRPr lang="en-US"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4) In addition to the braking force exerted by braking system addition rolling friction also acts against the motion of the vehicle.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Rolling friction force,</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𝐹</m:t>
                        </m:r>
                      </m:e>
                      <m:sub>
                        <m:sSub>
                          <m:sSubPr>
                            <m:ctrlPr>
                              <a:rPr lang="en-US"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𝑟</m:t>
                            </m:r>
                          </m:sub>
                        </m:sSub>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𝑟</m:t>
                        </m:r>
                      </m:sub>
                    </m:sSub>
                  </m:oMath>
                </a14:m>
                <a:r>
                  <a:rPr lang="en-IN" dirty="0">
                    <a:latin typeface="Times New Roman" panose="02020603050405020304" pitchFamily="18" charset="0"/>
                    <a:cs typeface="Times New Roman" panose="02020603050405020304" pitchFamily="18" charset="0"/>
                  </a:rPr>
                  <a:t> * m * g</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0.04 * 325 * 9.81</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127.53 N</a:t>
                </a:r>
              </a:p>
              <a:p>
                <a:endParaRPr lang="en-US" dirty="0">
                  <a:latin typeface="Times New Roman" panose="02020603050405020304" pitchFamily="18"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58E7FF96-1C4A-4E23-8745-A32921016BE0}"/>
                  </a:ext>
                </a:extLst>
              </p:cNvPr>
              <p:cNvSpPr>
                <a:spLocks noRot="1" noChangeAspect="1" noMove="1" noResize="1" noEditPoints="1" noAdjustHandles="1" noChangeArrowheads="1" noChangeShapeType="1" noTextEdit="1"/>
              </p:cNvSpPr>
              <p:nvPr/>
            </p:nvSpPr>
            <p:spPr>
              <a:xfrm>
                <a:off x="1403648" y="1268760"/>
                <a:ext cx="7542584" cy="4646208"/>
              </a:xfrm>
              <a:prstGeom prst="rect">
                <a:avLst/>
              </a:prstGeom>
              <a:blipFill>
                <a:blip r:embed="rId2"/>
                <a:stretch>
                  <a:fillRect l="-646" t="-656"/>
                </a:stretch>
              </a:blipFill>
            </p:spPr>
            <p:txBody>
              <a:bodyPr/>
              <a:lstStyle/>
              <a:p>
                <a:r>
                  <a:rPr lang="en-US">
                    <a:noFill/>
                  </a:rPr>
                  <a:t> </a:t>
                </a:r>
              </a:p>
            </p:txBody>
          </p:sp>
        </mc:Fallback>
      </mc:AlternateContent>
    </p:spTree>
    <p:extLst>
      <p:ext uri="{BB962C8B-B14F-4D97-AF65-F5344CB8AC3E}">
        <p14:creationId xmlns:p14="http://schemas.microsoft.com/office/powerpoint/2010/main" val="244308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E661CF2-3CA2-4B1D-8A61-104B98A0A315}"/>
                  </a:ext>
                </a:extLst>
              </p:cNvPr>
              <p:cNvSpPr/>
              <p:nvPr/>
            </p:nvSpPr>
            <p:spPr>
              <a:xfrm>
                <a:off x="1403648" y="1268760"/>
                <a:ext cx="6912768" cy="5405775"/>
              </a:xfrm>
              <a:prstGeom prst="rect">
                <a:avLst/>
              </a:prstGeom>
            </p:spPr>
            <p:txBody>
              <a:bodyPr wrap="square">
                <a:spAutoFit/>
              </a:bodyPr>
              <a:lstStyle/>
              <a:p>
                <a:pPr lvl="0"/>
                <a:r>
                  <a:rPr lang="en-IN" dirty="0">
                    <a:latin typeface="Times New Roman" panose="02020603050405020304" pitchFamily="18" charset="0"/>
                    <a:cs typeface="Times New Roman" panose="02020603050405020304" pitchFamily="18" charset="0"/>
                  </a:rPr>
                  <a:t>5) Now total braking force is the summation of forces exerted on disc brakes and rolling friction. Hence,</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total force,</a:t>
                </a:r>
              </a:p>
              <a:p>
                <a:pPr lvl="0"/>
                <a:endParaRPr lang="en-US" dirty="0">
                  <a:latin typeface="Times New Roman" panose="02020603050405020304" pitchFamily="18" charset="0"/>
                  <a:cs typeface="Times New Roman" panose="02020603050405020304" pitchFamily="18" charset="0"/>
                </a:endParaRPr>
              </a:p>
              <a:p>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𝑡</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𝐹</m:t>
                        </m:r>
                      </m:e>
                      <m:sub>
                        <m:sSub>
                          <m:sSubPr>
                            <m:ctrlPr>
                              <a:rPr lang="en-US"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𝑟</m:t>
                            </m:r>
                          </m:sub>
                        </m:sSub>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𝑑</m:t>
                        </m:r>
                      </m:sub>
                    </m:sSub>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127.53 + 862.244</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989.774 N</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990 N</a:t>
                </a:r>
                <a:endParaRPr lang="en-US"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6) Now, for the Braking Time calculation we take,</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speed of bike = 11.944 m/s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 = m * a</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990 = 325 * a</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 = 3.0461 m/</a:t>
                </a:r>
                <a14:m>
                  <m:oMath xmlns:m="http://schemas.openxmlformats.org/officeDocument/2006/math">
                    <m:sSup>
                      <m:sSupPr>
                        <m:ctrlPr>
                          <a:rPr lang="en-US" i="1">
                            <a:latin typeface="Cambria Math" panose="02040503050406030204" pitchFamily="18" charset="0"/>
                          </a:rPr>
                        </m:ctrlPr>
                      </m:sSupPr>
                      <m:e>
                        <m:r>
                          <a:rPr lang="en-IN" i="1">
                            <a:latin typeface="Cambria Math" panose="02040503050406030204" pitchFamily="18" charset="0"/>
                          </a:rPr>
                          <m:t>𝑠</m:t>
                        </m:r>
                      </m:e>
                      <m:sup>
                        <m:r>
                          <a:rPr lang="en-IN" i="1">
                            <a:latin typeface="Cambria Math" panose="02040503050406030204" pitchFamily="18" charset="0"/>
                          </a:rPr>
                          <m:t>2</m:t>
                        </m:r>
                      </m:sup>
                    </m:sSup>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&amp;   </a:t>
                </a:r>
              </a:p>
              <a:p>
                <a:r>
                  <a:rPr lang="en-IN" dirty="0">
                    <a:latin typeface="Times New Roman" panose="02020603050405020304" pitchFamily="18" charset="0"/>
                    <a:cs typeface="Times New Roman" panose="02020603050405020304" pitchFamily="18" charset="0"/>
                  </a:rPr>
                  <a:t>   a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𝑣</m:t>
                        </m:r>
                      </m:num>
                      <m:den>
                        <m:r>
                          <a:rPr lang="en-IN" i="1">
                            <a:latin typeface="Cambria Math" panose="02040503050406030204" pitchFamily="18" charset="0"/>
                          </a:rPr>
                          <m:t>𝑡</m:t>
                        </m:r>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𝑣</m:t>
                        </m:r>
                      </m:num>
                      <m:den>
                        <m:r>
                          <a:rPr lang="en-IN" i="1">
                            <a:latin typeface="Cambria Math" panose="02040503050406030204" pitchFamily="18" charset="0"/>
                          </a:rPr>
                          <m:t>𝑎</m:t>
                        </m:r>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11.944</m:t>
                        </m:r>
                      </m:num>
                      <m:den>
                        <m:r>
                          <a:rPr lang="en-IN" i="1">
                            <a:latin typeface="Cambria Math" panose="02040503050406030204" pitchFamily="18" charset="0"/>
                          </a:rPr>
                          <m:t>3.046</m:t>
                        </m:r>
                      </m:den>
                    </m:f>
                  </m:oMath>
                </a14:m>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 = 3.921 sec</a:t>
                </a:r>
                <a:endParaRPr lang="en-US"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CE661CF2-3CA2-4B1D-8A61-104B98A0A315}"/>
                  </a:ext>
                </a:extLst>
              </p:cNvPr>
              <p:cNvSpPr>
                <a:spLocks noRot="1" noChangeAspect="1" noMove="1" noResize="1" noEditPoints="1" noAdjustHandles="1" noChangeArrowheads="1" noChangeShapeType="1" noTextEdit="1"/>
              </p:cNvSpPr>
              <p:nvPr/>
            </p:nvSpPr>
            <p:spPr>
              <a:xfrm>
                <a:off x="1403648" y="1268760"/>
                <a:ext cx="6912768" cy="5405775"/>
              </a:xfrm>
              <a:prstGeom prst="rect">
                <a:avLst/>
              </a:prstGeom>
              <a:blipFill>
                <a:blip r:embed="rId2"/>
                <a:stretch>
                  <a:fillRect l="-705" t="-564" b="-789"/>
                </a:stretch>
              </a:blipFill>
            </p:spPr>
            <p:txBody>
              <a:bodyPr/>
              <a:lstStyle/>
              <a:p>
                <a:r>
                  <a:rPr lang="en-US">
                    <a:noFill/>
                  </a:rPr>
                  <a:t> </a:t>
                </a:r>
              </a:p>
            </p:txBody>
          </p:sp>
        </mc:Fallback>
      </mc:AlternateContent>
    </p:spTree>
    <p:extLst>
      <p:ext uri="{BB962C8B-B14F-4D97-AF65-F5344CB8AC3E}">
        <p14:creationId xmlns:p14="http://schemas.microsoft.com/office/powerpoint/2010/main" val="234258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16632"/>
            <a:ext cx="7498080" cy="764704"/>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8</a:t>
            </a:r>
            <a:r>
              <a:rPr lang="en-US" sz="2800" b="1" dirty="0">
                <a:solidFill>
                  <a:schemeClr val="tx1"/>
                </a:solidFill>
                <a:effectLst/>
                <a:latin typeface="Times New Roman" panose="02020603050405020304" pitchFamily="18" charset="0"/>
                <a:cs typeface="Times New Roman" panose="02020603050405020304" pitchFamily="18" charset="0"/>
              </a:rPr>
              <a:t>.OBSERVATION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8796757"/>
              </p:ext>
            </p:extLst>
          </p:nvPr>
        </p:nvGraphicFramePr>
        <p:xfrm>
          <a:off x="1814162" y="618290"/>
          <a:ext cx="6480721" cy="2423289"/>
        </p:xfrm>
        <a:graphic>
          <a:graphicData uri="http://schemas.openxmlformats.org/drawingml/2006/table">
            <a:tbl>
              <a:tblPr firstRow="1" firstCol="1" bandRow="1"/>
              <a:tblGrid>
                <a:gridCol w="644795">
                  <a:extLst>
                    <a:ext uri="{9D8B030D-6E8A-4147-A177-3AD203B41FA5}">
                      <a16:colId xmlns:a16="http://schemas.microsoft.com/office/drawing/2014/main" val="20000"/>
                    </a:ext>
                  </a:extLst>
                </a:gridCol>
                <a:gridCol w="2808592">
                  <a:extLst>
                    <a:ext uri="{9D8B030D-6E8A-4147-A177-3AD203B41FA5}">
                      <a16:colId xmlns:a16="http://schemas.microsoft.com/office/drawing/2014/main" val="20001"/>
                    </a:ext>
                  </a:extLst>
                </a:gridCol>
                <a:gridCol w="3027334">
                  <a:extLst>
                    <a:ext uri="{9D8B030D-6E8A-4147-A177-3AD203B41FA5}">
                      <a16:colId xmlns:a16="http://schemas.microsoft.com/office/drawing/2014/main" val="20002"/>
                    </a:ext>
                  </a:extLst>
                </a:gridCol>
              </a:tblGrid>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Sr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DISTANCE (mm)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BRAKING TIME (sec)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9056">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a:stretch>
            <a:fillRect/>
          </a:stretch>
        </p:blipFill>
        <p:spPr>
          <a:xfrm>
            <a:off x="1834884" y="3041579"/>
            <a:ext cx="6480721" cy="3816421"/>
          </a:xfrm>
          <a:prstGeom prst="rect">
            <a:avLst/>
          </a:prstGeom>
        </p:spPr>
      </p:pic>
    </p:spTree>
    <p:extLst>
      <p:ext uri="{BB962C8B-B14F-4D97-AF65-F5344CB8AC3E}">
        <p14:creationId xmlns:p14="http://schemas.microsoft.com/office/powerpoint/2010/main" val="372128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C601704-8EEE-4531-B0CA-1C8D4D986778}"/>
              </a:ext>
            </a:extLst>
          </p:cNvPr>
          <p:cNvGraphicFramePr>
            <a:graphicFrameLocks noGrp="1"/>
          </p:cNvGraphicFramePr>
          <p:nvPr>
            <p:extLst>
              <p:ext uri="{D42A27DB-BD31-4B8C-83A1-F6EECF244321}">
                <p14:modId xmlns:p14="http://schemas.microsoft.com/office/powerpoint/2010/main" val="795060232"/>
              </p:ext>
            </p:extLst>
          </p:nvPr>
        </p:nvGraphicFramePr>
        <p:xfrm>
          <a:off x="1454950" y="2204864"/>
          <a:ext cx="6720408" cy="2595372"/>
        </p:xfrm>
        <a:graphic>
          <a:graphicData uri="http://schemas.openxmlformats.org/drawingml/2006/table">
            <a:tbl>
              <a:tblPr firstRow="1" bandRow="1">
                <a:tableStyleId>{5C22544A-7EE6-4342-B048-85BDC9FD1C3A}</a:tableStyleId>
              </a:tblPr>
              <a:tblGrid>
                <a:gridCol w="1680102">
                  <a:extLst>
                    <a:ext uri="{9D8B030D-6E8A-4147-A177-3AD203B41FA5}">
                      <a16:colId xmlns:a16="http://schemas.microsoft.com/office/drawing/2014/main" val="1653723696"/>
                    </a:ext>
                  </a:extLst>
                </a:gridCol>
                <a:gridCol w="1680102">
                  <a:extLst>
                    <a:ext uri="{9D8B030D-6E8A-4147-A177-3AD203B41FA5}">
                      <a16:colId xmlns:a16="http://schemas.microsoft.com/office/drawing/2014/main" val="1798414837"/>
                    </a:ext>
                  </a:extLst>
                </a:gridCol>
                <a:gridCol w="1680102">
                  <a:extLst>
                    <a:ext uri="{9D8B030D-6E8A-4147-A177-3AD203B41FA5}">
                      <a16:colId xmlns:a16="http://schemas.microsoft.com/office/drawing/2014/main" val="2603531299"/>
                    </a:ext>
                  </a:extLst>
                </a:gridCol>
                <a:gridCol w="1680102">
                  <a:extLst>
                    <a:ext uri="{9D8B030D-6E8A-4147-A177-3AD203B41FA5}">
                      <a16:colId xmlns:a16="http://schemas.microsoft.com/office/drawing/2014/main" val="788493605"/>
                    </a:ext>
                  </a:extLst>
                </a:gridCol>
              </a:tblGrid>
              <a:tr h="370840">
                <a:tc>
                  <a:txBody>
                    <a:bodyPr/>
                    <a:lstStyle/>
                    <a:p>
                      <a:pPr algn="ctr">
                        <a:lnSpc>
                          <a:spcPct val="150000"/>
                        </a:lnSpc>
                      </a:pPr>
                      <a:r>
                        <a:rPr lang="en-US" dirty="0">
                          <a:latin typeface="Times New Roman" panose="02020603050405020304" pitchFamily="18" charset="0"/>
                          <a:cs typeface="Times New Roman" panose="02020603050405020304" pitchFamily="18" charset="0"/>
                        </a:rPr>
                        <a:t>Sr No</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Type Of Brake</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Theoretical Braking Time (Sec)</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Practical Braking Time (Sec)</a:t>
                      </a:r>
                    </a:p>
                  </a:txBody>
                  <a:tcPr anchor="ctr"/>
                </a:tc>
                <a:extLst>
                  <a:ext uri="{0D108BD9-81ED-4DB2-BD59-A6C34878D82A}">
                    <a16:rowId xmlns:a16="http://schemas.microsoft.com/office/drawing/2014/main" val="46240017"/>
                  </a:ext>
                </a:extLst>
              </a:tr>
              <a:tr h="370840">
                <a:tc>
                  <a:txBody>
                    <a:bodyPr/>
                    <a:lstStyle/>
                    <a:p>
                      <a:pPr algn="ctr">
                        <a:lnSpc>
                          <a:spcPct val="150000"/>
                        </a:lnSpc>
                      </a:pPr>
                      <a:r>
                        <a:rPr lang="en-US" dirty="0">
                          <a:latin typeface="Times New Roman" panose="02020603050405020304" pitchFamily="18" charset="0"/>
                          <a:cs typeface="Times New Roman" panose="02020603050405020304" pitchFamily="18" charset="0"/>
                        </a:rPr>
                        <a:t>1 </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Disc Brake</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3.921</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4.5</a:t>
                      </a:r>
                    </a:p>
                  </a:txBody>
                  <a:tcPr anchor="ctr"/>
                </a:tc>
                <a:extLst>
                  <a:ext uri="{0D108BD9-81ED-4DB2-BD59-A6C34878D82A}">
                    <a16:rowId xmlns:a16="http://schemas.microsoft.com/office/drawing/2014/main" val="303521763"/>
                  </a:ext>
                </a:extLst>
              </a:tr>
              <a:tr h="370840">
                <a:tc>
                  <a:txBody>
                    <a:bodyPr/>
                    <a:lstStyle/>
                    <a:p>
                      <a:pPr algn="ctr">
                        <a:lnSpc>
                          <a:spcPct val="150000"/>
                        </a:lnSpc>
                      </a:pPr>
                      <a:r>
                        <a:rPr lang="en-US" dirty="0">
                          <a:latin typeface="Times New Roman" panose="02020603050405020304" pitchFamily="18" charset="0"/>
                          <a:cs typeface="Times New Roman" panose="02020603050405020304" pitchFamily="18" charset="0"/>
                        </a:rPr>
                        <a:t>2</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Frictionless Brake</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a:t>
                      </a:r>
                    </a:p>
                  </a:txBody>
                  <a:tcPr anchor="ctr"/>
                </a:tc>
                <a:tc>
                  <a:txBody>
                    <a:bodyPr/>
                    <a:lstStyle/>
                    <a:p>
                      <a:pPr algn="ctr">
                        <a:lnSpc>
                          <a:spcPct val="150000"/>
                        </a:lnSpc>
                      </a:pPr>
                      <a:r>
                        <a:rPr lang="en-US" dirty="0">
                          <a:latin typeface="Times New Roman" panose="02020603050405020304" pitchFamily="18" charset="0"/>
                          <a:cs typeface="Times New Roman" panose="02020603050405020304" pitchFamily="18" charset="0"/>
                        </a:rPr>
                        <a:t>3 (For 5mm)</a:t>
                      </a:r>
                    </a:p>
                  </a:txBody>
                  <a:tcPr anchor="ctr"/>
                </a:tc>
                <a:extLst>
                  <a:ext uri="{0D108BD9-81ED-4DB2-BD59-A6C34878D82A}">
                    <a16:rowId xmlns:a16="http://schemas.microsoft.com/office/drawing/2014/main" val="984179625"/>
                  </a:ext>
                </a:extLst>
              </a:tr>
            </a:tbl>
          </a:graphicData>
        </a:graphic>
      </p:graphicFrame>
      <p:sp>
        <p:nvSpPr>
          <p:cNvPr id="2" name="TextBox 1">
            <a:extLst>
              <a:ext uri="{FF2B5EF4-FFF2-40B4-BE49-F238E27FC236}">
                <a16:creationId xmlns:a16="http://schemas.microsoft.com/office/drawing/2014/main" id="{7A342592-5AF0-4C51-BEEA-7A19A2F1E3B7}"/>
              </a:ext>
            </a:extLst>
          </p:cNvPr>
          <p:cNvSpPr txBox="1"/>
          <p:nvPr/>
        </p:nvSpPr>
        <p:spPr>
          <a:xfrm>
            <a:off x="2186862" y="332656"/>
            <a:ext cx="525658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 VALIDATION OF RESULTS</a:t>
            </a:r>
          </a:p>
        </p:txBody>
      </p:sp>
    </p:spTree>
    <p:extLst>
      <p:ext uri="{BB962C8B-B14F-4D97-AF65-F5344CB8AC3E}">
        <p14:creationId xmlns:p14="http://schemas.microsoft.com/office/powerpoint/2010/main" val="266248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88640"/>
            <a:ext cx="7498080" cy="764704"/>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10. RESULTS</a:t>
            </a:r>
          </a:p>
        </p:txBody>
      </p:sp>
      <p:sp>
        <p:nvSpPr>
          <p:cNvPr id="3" name="Content Placeholder 2"/>
          <p:cNvSpPr>
            <a:spLocks noGrp="1"/>
          </p:cNvSpPr>
          <p:nvPr>
            <p:ph idx="1"/>
          </p:nvPr>
        </p:nvSpPr>
        <p:spPr>
          <a:xfrm>
            <a:off x="1429117" y="1052736"/>
            <a:ext cx="7498080" cy="5483696"/>
          </a:xfrm>
        </p:spPr>
        <p:txBody>
          <a:bodyPr>
            <a:normAutofit/>
          </a:bodyPr>
          <a:lstStyle/>
          <a:p>
            <a:r>
              <a:rPr lang="en-US" dirty="0">
                <a:latin typeface="Times New Roman" panose="02020603050405020304" pitchFamily="18" charset="0"/>
                <a:cs typeface="Times New Roman" panose="02020603050405020304" pitchFamily="18" charset="0"/>
              </a:rPr>
              <a:t>Braking efficiency  increases.</a:t>
            </a:r>
          </a:p>
          <a:p>
            <a:r>
              <a:rPr lang="en-US" dirty="0">
                <a:latin typeface="Times New Roman" panose="02020603050405020304" pitchFamily="18" charset="0"/>
                <a:cs typeface="Times New Roman" panose="02020603050405020304" pitchFamily="18" charset="0"/>
              </a:rPr>
              <a:t>Stopping time of vehicle decreases.</a:t>
            </a:r>
          </a:p>
          <a:p>
            <a:r>
              <a:rPr lang="en-US" dirty="0">
                <a:latin typeface="Times New Roman" panose="02020603050405020304" pitchFamily="18" charset="0"/>
                <a:cs typeface="Times New Roman" panose="02020603050405020304" pitchFamily="18" charset="0"/>
              </a:rPr>
              <a:t>Power consumption of vehicle reduces.</a:t>
            </a:r>
          </a:p>
          <a:p>
            <a:r>
              <a:rPr lang="en-US" dirty="0">
                <a:latin typeface="Times New Roman" panose="02020603050405020304" pitchFamily="18" charset="0"/>
                <a:cs typeface="Times New Roman" panose="02020603050405020304" pitchFamily="18" charset="0"/>
              </a:rPr>
              <a:t>Wear and tear of brake is zero.</a:t>
            </a:r>
          </a:p>
          <a:p>
            <a:r>
              <a:rPr lang="en-US" dirty="0">
                <a:latin typeface="Times New Roman" panose="02020603050405020304" pitchFamily="18" charset="0"/>
                <a:cs typeface="Times New Roman" panose="02020603050405020304" pitchFamily="18" charset="0"/>
              </a:rPr>
              <a:t>High Braking effect is obtained at minimum distance between magnet and stopping plate.</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41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498080" cy="620688"/>
          </a:xfrm>
        </p:spPr>
        <p:txBody>
          <a:bodyPr>
            <a:normAutofit/>
          </a:bodyPr>
          <a:lstStyle/>
          <a:p>
            <a:pPr algn="ctr"/>
            <a:r>
              <a:rPr lang="en-US" sz="2800" b="1" dirty="0">
                <a:latin typeface="Times New Roman" panose="02020603050405020304" pitchFamily="18" charset="0"/>
                <a:cs typeface="Times New Roman" panose="02020603050405020304" pitchFamily="18" charset="0"/>
              </a:rPr>
              <a:t>11</a:t>
            </a:r>
            <a:r>
              <a:rPr lang="en-US" sz="2800" b="1" dirty="0">
                <a:effectLst/>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435608" y="1124744"/>
            <a:ext cx="7498080" cy="5627712"/>
          </a:xfrm>
        </p:spPr>
        <p:txBody>
          <a:bodyPr>
            <a:normAutofit/>
          </a:bodyPr>
          <a:lstStyle/>
          <a:p>
            <a:r>
              <a:rPr lang="en-US" dirty="0">
                <a:latin typeface="Times New Roman" panose="02020603050405020304" pitchFamily="18" charset="0"/>
              </a:rPr>
              <a:t>Frictionless Braking System found to be more reliable compared to other braking system. </a:t>
            </a:r>
          </a:p>
          <a:p>
            <a:r>
              <a:rPr lang="en-US" dirty="0">
                <a:latin typeface="Times New Roman" panose="02020603050405020304" pitchFamily="18" charset="0"/>
              </a:rPr>
              <a:t>This system required very less maintenance. </a:t>
            </a:r>
          </a:p>
          <a:p>
            <a:r>
              <a:rPr lang="en-US" dirty="0">
                <a:latin typeface="Times New Roman" panose="02020603050405020304" pitchFamily="18" charset="0"/>
              </a:rPr>
              <a:t>It is an abrasion free method.  </a:t>
            </a:r>
          </a:p>
          <a:p>
            <a:r>
              <a:rPr lang="en-US" dirty="0">
                <a:latin typeface="Times New Roman" panose="02020603050405020304" pitchFamily="18" charset="0"/>
              </a:rPr>
              <a:t>Frictionless brake increases the safety and reduces the risk of accident.</a:t>
            </a:r>
          </a:p>
          <a:p>
            <a:r>
              <a:rPr lang="en-US" dirty="0">
                <a:latin typeface="Times New Roman" panose="02020603050405020304" pitchFamily="18" charset="0"/>
                <a:cs typeface="Times New Roman" panose="02020603050405020304" pitchFamily="18" charset="0"/>
              </a:rPr>
              <a:t>Overall cost of Frictionless Braking System is lesser than others.</a:t>
            </a:r>
          </a:p>
        </p:txBody>
      </p:sp>
    </p:spTree>
    <p:extLst>
      <p:ext uri="{BB962C8B-B14F-4D97-AF65-F5344CB8AC3E}">
        <p14:creationId xmlns:p14="http://schemas.microsoft.com/office/powerpoint/2010/main" val="41700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02332"/>
            <a:ext cx="7498080" cy="836712"/>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1. INTRODUCTION</a:t>
            </a:r>
          </a:p>
        </p:txBody>
      </p:sp>
      <p:sp>
        <p:nvSpPr>
          <p:cNvPr id="3" name="Content Placeholder 2"/>
          <p:cNvSpPr>
            <a:spLocks noGrp="1"/>
          </p:cNvSpPr>
          <p:nvPr>
            <p:ph idx="1"/>
          </p:nvPr>
        </p:nvSpPr>
        <p:spPr>
          <a:xfrm>
            <a:off x="1435608" y="620688"/>
            <a:ext cx="7498080" cy="5832648"/>
          </a:xfrm>
        </p:spPr>
        <p:txBody>
          <a:bodyPr>
            <a:normAutofit lnSpcReduction="10000"/>
          </a:bodyPr>
          <a:lstStyle/>
          <a:p>
            <a:pPr marL="82296" indent="0">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Frictionless brakes rely completely on certain magnetic properties and    resistance.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Frictionless brakes are silent and are much smoother than friction brakes.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Frictionless brakes are more efficient than normal brakes.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reduces the risk of accidents.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         </a:t>
            </a:r>
          </a:p>
          <a:p>
            <a:pPr marL="82296" indent="0">
              <a:buNone/>
            </a:pPr>
            <a:r>
              <a:rPr lang="en-US" sz="1400" dirty="0">
                <a:latin typeface="Times New Roman" panose="02020603050405020304" pitchFamily="18" charset="0"/>
                <a:cs typeface="Times New Roman" panose="02020603050405020304" pitchFamily="18" charset="0"/>
              </a:rPr>
              <a:t>                                                                              </a:t>
            </a:r>
          </a:p>
          <a:p>
            <a:pPr marL="82296" indent="0">
              <a:buNone/>
            </a:pPr>
            <a:r>
              <a:rPr lang="en-US" sz="1400" dirty="0">
                <a:latin typeface="Times New Roman" panose="02020603050405020304" pitchFamily="18" charset="0"/>
                <a:cs typeface="Times New Roman" panose="02020603050405020304" pitchFamily="18" charset="0"/>
              </a:rPr>
              <a:t>                                                                                  </a:t>
            </a:r>
          </a:p>
          <a:p>
            <a:pPr marL="82296" indent="0">
              <a:buNone/>
            </a:pPr>
            <a:r>
              <a:rPr lang="en-US" sz="14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24697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6024"/>
            <a:ext cx="7498080" cy="764704"/>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12.LIMITATIONS</a:t>
            </a:r>
          </a:p>
        </p:txBody>
      </p:sp>
      <p:sp>
        <p:nvSpPr>
          <p:cNvPr id="3" name="Content Placeholder 2"/>
          <p:cNvSpPr>
            <a:spLocks noGrp="1"/>
          </p:cNvSpPr>
          <p:nvPr>
            <p:ph idx="1"/>
          </p:nvPr>
        </p:nvSpPr>
        <p:spPr>
          <a:xfrm>
            <a:off x="1435608" y="980728"/>
            <a:ext cx="7498080" cy="5483696"/>
          </a:xfrm>
        </p:spPr>
        <p:txBody>
          <a:bodyPr>
            <a:normAutofit/>
          </a:bodyPr>
          <a:lstStyle/>
          <a:p>
            <a:r>
              <a:rPr lang="en-US" dirty="0">
                <a:latin typeface="Times New Roman" panose="02020603050405020304" pitchFamily="18" charset="0"/>
                <a:cs typeface="Times New Roman" panose="02020603050405020304" pitchFamily="18" charset="0"/>
              </a:rPr>
              <a:t> The installation of an frictionless brake is difficult.</a:t>
            </a:r>
          </a:p>
          <a:p>
            <a:r>
              <a:rPr lang="en-US" dirty="0">
                <a:latin typeface="Times New Roman" panose="02020603050405020304" pitchFamily="18" charset="0"/>
                <a:cs typeface="Times New Roman" panose="02020603050405020304" pitchFamily="18" charset="0"/>
              </a:rPr>
              <a:t>Complexity is higher than conventional brakes.</a:t>
            </a:r>
          </a:p>
          <a:p>
            <a:r>
              <a:rPr lang="en-US" dirty="0">
                <a:latin typeface="Times New Roman" panose="02020603050405020304" pitchFamily="18" charset="0"/>
                <a:cs typeface="Times New Roman" panose="02020603050405020304" pitchFamily="18" charset="0"/>
              </a:rPr>
              <a:t>All magnets have a sudden curie point ,a temperature at which they lose their magnetism. This is very bad for braking action.</a:t>
            </a:r>
          </a:p>
          <a:p>
            <a:r>
              <a:rPr lang="en-US" dirty="0">
                <a:latin typeface="Times New Roman" panose="02020603050405020304" pitchFamily="18" charset="0"/>
                <a:cs typeface="Times New Roman" panose="02020603050405020304" pitchFamily="18" charset="0"/>
              </a:rPr>
              <a:t>Neodymium magnets get corroded after some time.</a:t>
            </a:r>
          </a:p>
          <a:p>
            <a:r>
              <a:rPr lang="en-US" dirty="0">
                <a:latin typeface="Times New Roman" panose="02020603050405020304" pitchFamily="18" charset="0"/>
                <a:cs typeface="Times New Roman" panose="02020603050405020304" pitchFamily="18" charset="0"/>
              </a:rPr>
              <a:t>Installation cost is high.</a:t>
            </a:r>
          </a:p>
        </p:txBody>
      </p:sp>
    </p:spTree>
    <p:extLst>
      <p:ext uri="{BB962C8B-B14F-4D97-AF65-F5344CB8AC3E}">
        <p14:creationId xmlns:p14="http://schemas.microsoft.com/office/powerpoint/2010/main" val="521710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7248"/>
            <a:ext cx="7498080" cy="764704"/>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13.FUTURE SCOPE</a:t>
            </a:r>
          </a:p>
        </p:txBody>
      </p:sp>
      <p:sp>
        <p:nvSpPr>
          <p:cNvPr id="3" name="Content Placeholder 2"/>
          <p:cNvSpPr>
            <a:spLocks noGrp="1"/>
          </p:cNvSpPr>
          <p:nvPr>
            <p:ph idx="1"/>
          </p:nvPr>
        </p:nvSpPr>
        <p:spPr>
          <a:xfrm>
            <a:off x="1435608" y="991952"/>
            <a:ext cx="7498080" cy="5483696"/>
          </a:xfrm>
        </p:spPr>
        <p:txBody>
          <a:bodyPr>
            <a:normAutofit/>
          </a:bodyPr>
          <a:lstStyle/>
          <a:p>
            <a:r>
              <a:rPr lang="en-US" dirty="0">
                <a:latin typeface="Times New Roman" panose="02020603050405020304" pitchFamily="18" charset="0"/>
                <a:cs typeface="Times New Roman" panose="02020603050405020304" pitchFamily="18" charset="0"/>
              </a:rPr>
              <a:t>Frictionless brakes satisfy all the energy requirements of braking without use of friction. </a:t>
            </a:r>
          </a:p>
          <a:p>
            <a:r>
              <a:rPr lang="en-US" dirty="0">
                <a:latin typeface="Times New Roman" panose="02020603050405020304" pitchFamily="18" charset="0"/>
                <a:cs typeface="Times New Roman" panose="02020603050405020304" pitchFamily="18" charset="0"/>
              </a:rPr>
              <a:t>With the help of frictionless braking system, the braking time is reduced.</a:t>
            </a:r>
          </a:p>
          <a:p>
            <a:r>
              <a:rPr lang="en-US" dirty="0">
                <a:latin typeface="Times New Roman" panose="02020603050405020304" pitchFamily="18" charset="0"/>
                <a:cs typeface="Times New Roman" panose="02020603050405020304" pitchFamily="18" charset="0"/>
              </a:rPr>
              <a:t>They can be also used as a supplementary retardation equipment in addition to the regular friction brakes in heavy vehicles.</a:t>
            </a:r>
          </a:p>
          <a:p>
            <a:r>
              <a:rPr lang="en-US" dirty="0">
                <a:latin typeface="Times New Roman" panose="02020603050405020304" pitchFamily="18" charset="0"/>
                <a:cs typeface="Times New Roman" panose="02020603050405020304" pitchFamily="18" charset="0"/>
              </a:rPr>
              <a:t>The overall cost is less.</a:t>
            </a:r>
          </a:p>
          <a:p>
            <a:r>
              <a:rPr lang="en-US" dirty="0">
                <a:latin typeface="Times New Roman" panose="02020603050405020304" pitchFamily="18" charset="0"/>
                <a:cs typeface="Times New Roman" panose="02020603050405020304" pitchFamily="18" charset="0"/>
              </a:rPr>
              <a:t>With the use of this technology noise will be reduced.</a:t>
            </a:r>
          </a:p>
          <a:p>
            <a:r>
              <a:rPr lang="en-US" dirty="0">
                <a:latin typeface="Times New Roman" panose="02020603050405020304" pitchFamily="18" charset="0"/>
                <a:cs typeface="Times New Roman" panose="02020603050405020304" pitchFamily="18" charset="0"/>
              </a:rPr>
              <a:t>This can be used as an alternative method for the future crisis of oil.</a:t>
            </a:r>
          </a:p>
        </p:txBody>
      </p:sp>
    </p:spTree>
    <p:extLst>
      <p:ext uri="{BB962C8B-B14F-4D97-AF65-F5344CB8AC3E}">
        <p14:creationId xmlns:p14="http://schemas.microsoft.com/office/powerpoint/2010/main" val="323289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7C65C-9222-4EAC-BA65-BCDEF5B3B568}"/>
              </a:ext>
            </a:extLst>
          </p:cNvPr>
          <p:cNvSpPr txBox="1"/>
          <p:nvPr/>
        </p:nvSpPr>
        <p:spPr>
          <a:xfrm>
            <a:off x="3347864" y="260648"/>
            <a:ext cx="46805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14. REFERENCE</a:t>
            </a:r>
          </a:p>
        </p:txBody>
      </p:sp>
      <p:sp>
        <p:nvSpPr>
          <p:cNvPr id="3" name="TextBox 2">
            <a:extLst>
              <a:ext uri="{FF2B5EF4-FFF2-40B4-BE49-F238E27FC236}">
                <a16:creationId xmlns:a16="http://schemas.microsoft.com/office/drawing/2014/main" id="{AC27BBE7-7CE6-4BA9-B582-6C9E58C65CDD}"/>
              </a:ext>
            </a:extLst>
          </p:cNvPr>
          <p:cNvSpPr txBox="1"/>
          <p:nvPr/>
        </p:nvSpPr>
        <p:spPr>
          <a:xfrm>
            <a:off x="1187624" y="908720"/>
            <a:ext cx="7776864" cy="6275051"/>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1) Ajay Yadav, “Electronic Motor Braking,” IEEE Trans. On Industry Applications, vol.IA-19,pp.824-831,Apr.1983.</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2) A. </a:t>
            </a:r>
            <a:r>
              <a:rPr lang="en-IN" dirty="0" err="1">
                <a:latin typeface="Times New Roman" panose="02020603050405020304" pitchFamily="18" charset="0"/>
                <a:cs typeface="Times New Roman" panose="02020603050405020304" pitchFamily="18" charset="0"/>
              </a:rPr>
              <a:t>Podol’skii</a:t>
            </a:r>
            <a:r>
              <a:rPr lang="en-IN" dirty="0">
                <a:latin typeface="Times New Roman" panose="02020603050405020304" pitchFamily="18" charset="0"/>
                <a:cs typeface="Times New Roman" panose="02020603050405020304" pitchFamily="18" charset="0"/>
              </a:rPr>
              <a:t>, “On a numerical solution of a case of magnetization of ferromagnetic materials” (in Russian), </a:t>
            </a:r>
            <a:r>
              <a:rPr lang="en-IN" dirty="0" err="1">
                <a:latin typeface="Times New Roman" panose="02020603050405020304" pitchFamily="18" charset="0"/>
                <a:cs typeface="Times New Roman" panose="02020603050405020304" pitchFamily="18" charset="0"/>
              </a:rPr>
              <a:t>Electrichestvo</a:t>
            </a:r>
            <a:r>
              <a:rPr lang="en-IN" dirty="0">
                <a:latin typeface="Times New Roman" panose="02020603050405020304" pitchFamily="18" charset="0"/>
                <a:cs typeface="Times New Roman" panose="02020603050405020304" pitchFamily="18" charset="0"/>
              </a:rPr>
              <a:t>, No 8, pp. 80-84, Aug. 1990.</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Akshyakumar</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Puttewar</a:t>
            </a:r>
            <a:r>
              <a:rPr lang="en-IN" dirty="0">
                <a:latin typeface="Times New Roman" panose="02020603050405020304" pitchFamily="18" charset="0"/>
                <a:cs typeface="Times New Roman" panose="02020603050405020304" pitchFamily="18" charset="0"/>
              </a:rPr>
              <a:t> “Enhancement of Braking System in Automobile Using Electromagnetic Braking” IJAREEIE, 2010</a:t>
            </a:r>
          </a:p>
          <a:p>
            <a:pPr>
              <a:lnSpc>
                <a:spcPct val="150000"/>
              </a:lnSpc>
            </a:pPr>
            <a:r>
              <a:rPr lang="en-IN" dirty="0">
                <a:latin typeface="Times New Roman" panose="02020603050405020304" pitchFamily="18" charset="0"/>
                <a:cs typeface="Times New Roman" panose="02020603050405020304" pitchFamily="18" charset="0"/>
              </a:rPr>
              <a:t>Braking” IJAREEIE, 2010</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4) Lenz, E. (1834),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Ueber</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die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Bestimmung</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der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Richtung</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der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durch</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elektodynamische</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Vertheilung</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erregten</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galvanischen</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Ströme</a:t>
            </a:r>
            <a:r>
              <a:rPr lang="en-IN"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Annalen</a:t>
            </a:r>
            <a:r>
              <a:rPr lang="en-IN" i="1" dirty="0">
                <a:latin typeface="Times New Roman" panose="02020603050405020304" pitchFamily="18" charset="0"/>
                <a:cs typeface="Times New Roman" panose="02020603050405020304" pitchFamily="18" charset="0"/>
              </a:rPr>
              <a:t> der </a:t>
            </a:r>
            <a:r>
              <a:rPr lang="en-IN" i="1" dirty="0" err="1">
                <a:latin typeface="Times New Roman" panose="02020603050405020304" pitchFamily="18" charset="0"/>
                <a:cs typeface="Times New Roman" panose="02020603050405020304" pitchFamily="18" charset="0"/>
              </a:rPr>
              <a:t>Physik</a:t>
            </a:r>
            <a:r>
              <a:rPr lang="en-IN" i="1" dirty="0">
                <a:latin typeface="Times New Roman" panose="02020603050405020304" pitchFamily="18" charset="0"/>
                <a:cs typeface="Times New Roman" panose="02020603050405020304" pitchFamily="18" charset="0"/>
              </a:rPr>
              <a:t> und </a:t>
            </a:r>
            <a:r>
              <a:rPr lang="en-IN" i="1" dirty="0" err="1">
                <a:latin typeface="Times New Roman" panose="02020603050405020304" pitchFamily="18" charset="0"/>
                <a:cs typeface="Times New Roman" panose="02020603050405020304" pitchFamily="18" charset="0"/>
              </a:rPr>
              <a:t>Chemie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107</a:t>
            </a:r>
            <a:r>
              <a:rPr lang="en-IN" dirty="0">
                <a:latin typeface="Times New Roman" panose="02020603050405020304" pitchFamily="18" charset="0"/>
                <a:cs typeface="Times New Roman" panose="02020603050405020304" pitchFamily="18" charset="0"/>
              </a:rPr>
              <a:t> (31), pp. 483–494. A partial translation of the paper is available in </a:t>
            </a:r>
            <a:r>
              <a:rPr lang="en-IN" dirty="0" err="1">
                <a:latin typeface="Times New Roman" panose="02020603050405020304" pitchFamily="18" charset="0"/>
                <a:cs typeface="Times New Roman" panose="02020603050405020304" pitchFamily="18" charset="0"/>
              </a:rPr>
              <a:t>Magie</a:t>
            </a:r>
            <a:r>
              <a:rPr lang="en-IN" dirty="0">
                <a:latin typeface="Times New Roman" panose="02020603050405020304" pitchFamily="18" charset="0"/>
                <a:cs typeface="Times New Roman" panose="02020603050405020304" pitchFamily="18" charset="0"/>
              </a:rPr>
              <a:t>, W. M. (1963), </a:t>
            </a:r>
            <a:r>
              <a:rPr lang="en-IN" i="1" dirty="0">
                <a:latin typeface="Times New Roman" panose="02020603050405020304" pitchFamily="18" charset="0"/>
                <a:cs typeface="Times New Roman" panose="02020603050405020304" pitchFamily="18" charset="0"/>
              </a:rPr>
              <a:t>A Source Book in Physics</a:t>
            </a:r>
            <a:r>
              <a:rPr lang="en-IN" dirty="0">
                <a:latin typeface="Times New Roman" panose="02020603050405020304" pitchFamily="18" charset="0"/>
                <a:cs typeface="Times New Roman" panose="02020603050405020304" pitchFamily="18" charset="0"/>
              </a:rPr>
              <a:t>, Harvard: Cambridge MA, pp. 511–513.</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5)  Schmitt, Ron. </a:t>
            </a:r>
            <a:r>
              <a:rPr lang="en-IN" i="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Electromagnetics explained</a:t>
            </a:r>
            <a:r>
              <a:rPr lang="en-IN" dirty="0">
                <a:latin typeface="Times New Roman" panose="02020603050405020304" pitchFamily="18" charset="0"/>
                <a:cs typeface="Times New Roman" panose="02020603050405020304" pitchFamily="18" charset="0"/>
              </a:rPr>
              <a:t>. 2002. Retrieved 16 July 2010</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72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5D8AD-5E9D-4144-8BB7-D95CAB9F4625}"/>
              </a:ext>
            </a:extLst>
          </p:cNvPr>
          <p:cNvSpPr txBox="1"/>
          <p:nvPr/>
        </p:nvSpPr>
        <p:spPr>
          <a:xfrm>
            <a:off x="1979712" y="2921168"/>
            <a:ext cx="6120680"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57140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498080" cy="908720"/>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2. OBJECTIVE</a:t>
            </a:r>
          </a:p>
        </p:txBody>
      </p:sp>
      <p:sp>
        <p:nvSpPr>
          <p:cNvPr id="3" name="Content Placeholder 2"/>
          <p:cNvSpPr>
            <a:spLocks noGrp="1"/>
          </p:cNvSpPr>
          <p:nvPr>
            <p:ph idx="1"/>
          </p:nvPr>
        </p:nvSpPr>
        <p:spPr>
          <a:xfrm>
            <a:off x="1435608" y="908720"/>
            <a:ext cx="7498080" cy="5339680"/>
          </a:xfrm>
        </p:spPr>
        <p:txBody>
          <a:bodyPr>
            <a:normAutofit/>
          </a:bodyPr>
          <a:lstStyle/>
          <a:p>
            <a:pPr marL="0" marR="0">
              <a:lnSpc>
                <a:spcPct val="150000"/>
              </a:lnSpc>
              <a:spcBef>
                <a:spcPts val="0"/>
              </a:spcBef>
              <a:spcAft>
                <a:spcPts val="1000"/>
              </a:spcAft>
            </a:pPr>
            <a:r>
              <a:rPr lang="en-IN" sz="1800" dirty="0">
                <a:latin typeface="Times New Roman" panose="02020603050405020304" pitchFamily="18" charset="0"/>
                <a:ea typeface="Calibri" panose="020F0502020204030204" pitchFamily="34" charset="0"/>
                <a:cs typeface="Mangal"/>
              </a:rPr>
              <a:t>To design and fabricate Frictionless Braking system with greater           performance replacing conventional breaking system.</a:t>
            </a:r>
            <a:endParaRPr lang="en-US" sz="1800" dirty="0">
              <a:latin typeface="Calibri" panose="020F0502020204030204" pitchFamily="34" charset="0"/>
              <a:ea typeface="Calibri" panose="020F0502020204030204" pitchFamily="34" charset="0"/>
              <a:cs typeface="Mangal"/>
            </a:endParaRPr>
          </a:p>
          <a:p>
            <a:pPr marL="0" marR="0">
              <a:lnSpc>
                <a:spcPct val="150000"/>
              </a:lnSpc>
              <a:spcBef>
                <a:spcPts val="0"/>
              </a:spcBef>
              <a:spcAft>
                <a:spcPts val="800"/>
              </a:spcAft>
            </a:pPr>
            <a:r>
              <a:rPr lang="en-IN" sz="1800" dirty="0">
                <a:latin typeface="Times New Roman" panose="02020603050405020304" pitchFamily="18" charset="0"/>
                <a:ea typeface="Calibri" panose="020F0502020204030204" pitchFamily="34" charset="0"/>
                <a:cs typeface="Mangal"/>
              </a:rPr>
              <a:t>To achieve better braking efficiency.</a:t>
            </a:r>
            <a:endParaRPr lang="en-US" sz="1800" dirty="0">
              <a:latin typeface="Calibri" panose="020F0502020204030204" pitchFamily="34" charset="0"/>
              <a:ea typeface="Calibri" panose="020F0502020204030204" pitchFamily="34" charset="0"/>
              <a:cs typeface="Mangal"/>
            </a:endParaRPr>
          </a:p>
          <a:p>
            <a:pPr marL="0" marR="0">
              <a:lnSpc>
                <a:spcPct val="150000"/>
              </a:lnSpc>
              <a:spcBef>
                <a:spcPts val="0"/>
              </a:spcBef>
              <a:spcAft>
                <a:spcPts val="800"/>
              </a:spcAft>
            </a:pPr>
            <a:r>
              <a:rPr lang="en-IN" sz="1800" dirty="0">
                <a:latin typeface="Times New Roman" panose="02020603050405020304" pitchFamily="18" charset="0"/>
                <a:ea typeface="Calibri" panose="020F0502020204030204" pitchFamily="34" charset="0"/>
                <a:cs typeface="Mangal"/>
              </a:rPr>
              <a:t>To increase the reliability and life span of brakes.</a:t>
            </a:r>
            <a:endParaRPr lang="en-US" sz="1800" dirty="0">
              <a:latin typeface="Calibri" panose="020F0502020204030204" pitchFamily="34" charset="0"/>
              <a:ea typeface="Calibri" panose="020F0502020204030204" pitchFamily="34" charset="0"/>
              <a:cs typeface="Mangal"/>
            </a:endParaRPr>
          </a:p>
          <a:p>
            <a:pPr marL="0" marR="0">
              <a:lnSpc>
                <a:spcPct val="150000"/>
              </a:lnSpc>
              <a:spcBef>
                <a:spcPts val="0"/>
              </a:spcBef>
              <a:spcAft>
                <a:spcPts val="800"/>
              </a:spcAft>
            </a:pPr>
            <a:r>
              <a:rPr lang="en-IN" sz="1800" dirty="0">
                <a:latin typeface="Times New Roman" panose="02020603050405020304" pitchFamily="18" charset="0"/>
                <a:ea typeface="Calibri" panose="020F0502020204030204" pitchFamily="34" charset="0"/>
                <a:cs typeface="Mangal"/>
              </a:rPr>
              <a:t>To increase power to weight ratio.</a:t>
            </a:r>
            <a:endParaRPr lang="en-US" sz="1800" dirty="0">
              <a:latin typeface="Calibri" panose="020F0502020204030204" pitchFamily="34" charset="0"/>
              <a:ea typeface="Calibri" panose="020F0502020204030204" pitchFamily="34" charset="0"/>
              <a:cs typeface="Mangal"/>
            </a:endParaRPr>
          </a:p>
          <a:p>
            <a:pPr marL="0" marR="0">
              <a:lnSpc>
                <a:spcPct val="150000"/>
              </a:lnSpc>
              <a:spcBef>
                <a:spcPts val="0"/>
              </a:spcBef>
              <a:spcAft>
                <a:spcPts val="800"/>
              </a:spcAft>
            </a:pPr>
            <a:r>
              <a:rPr lang="en-IN" sz="1800" dirty="0">
                <a:latin typeface="Times New Roman" panose="02020603050405020304" pitchFamily="18" charset="0"/>
                <a:ea typeface="Calibri" panose="020F0502020204030204" pitchFamily="34" charset="0"/>
                <a:cs typeface="Mangal"/>
              </a:rPr>
              <a:t>To reduce the maintenance cost.</a:t>
            </a:r>
            <a:endParaRPr lang="en-US" sz="1800" dirty="0">
              <a:latin typeface="Calibri" panose="020F0502020204030204" pitchFamily="34" charset="0"/>
              <a:ea typeface="Calibri" panose="020F0502020204030204" pitchFamily="34" charset="0"/>
              <a:cs typeface="Mangal"/>
            </a:endParaRPr>
          </a:p>
          <a:p>
            <a:pPr marL="0" marR="0">
              <a:lnSpc>
                <a:spcPct val="150000"/>
              </a:lnSpc>
              <a:spcBef>
                <a:spcPts val="0"/>
              </a:spcBef>
              <a:spcAft>
                <a:spcPts val="800"/>
              </a:spcAft>
            </a:pPr>
            <a:r>
              <a:rPr lang="en-IN" sz="1800" dirty="0">
                <a:latin typeface="Times New Roman" panose="02020603050405020304" pitchFamily="18" charset="0"/>
                <a:ea typeface="Calibri" panose="020F0502020204030204" pitchFamily="34" charset="0"/>
                <a:cs typeface="Mangal"/>
              </a:rPr>
              <a:t>To analyse the stresses in braking system.</a:t>
            </a:r>
            <a:endParaRPr lang="en-US" sz="1800" dirty="0">
              <a:latin typeface="Calibri" panose="020F0502020204030204" pitchFamily="34" charset="0"/>
              <a:ea typeface="Calibri" panose="020F0502020204030204" pitchFamily="34" charset="0"/>
              <a:cs typeface="Mangal"/>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43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41E4-430C-4170-A51F-94D473FBFDBA}"/>
              </a:ext>
            </a:extLst>
          </p:cNvPr>
          <p:cNvSpPr>
            <a:spLocks noGrp="1"/>
          </p:cNvSpPr>
          <p:nvPr>
            <p:ph type="title"/>
          </p:nvPr>
        </p:nvSpPr>
        <p:spPr>
          <a:xfrm>
            <a:off x="1456438" y="332656"/>
            <a:ext cx="6589199" cy="1280890"/>
          </a:xfrm>
        </p:spPr>
        <p:txBody>
          <a:bodyPr>
            <a:normAutofit/>
          </a:bodyPr>
          <a:lstStyle/>
          <a:p>
            <a:pPr algn="ctr"/>
            <a:r>
              <a:rPr lang="en-IN" sz="2800" b="1" dirty="0">
                <a:solidFill>
                  <a:srgbClr val="000000"/>
                </a:solidFill>
                <a:latin typeface="Times New Roman" panose="02020603050405020304" pitchFamily="18" charset="0"/>
                <a:ea typeface="Calibri" panose="020F0502020204030204" pitchFamily="34" charset="0"/>
              </a:rPr>
              <a:t>3.LITERATURE REVIEW</a:t>
            </a:r>
            <a:br>
              <a:rPr lang="en-US" sz="2800" b="1" u="sng" dirty="0">
                <a:solidFill>
                  <a:srgbClr val="000000"/>
                </a:solidFill>
                <a:latin typeface="Times New Roman" panose="02020603050405020304" pitchFamily="18" charset="0"/>
                <a:ea typeface="Calibri" panose="020F0502020204030204" pitchFamily="34" charset="0"/>
              </a:rPr>
            </a:br>
            <a:endParaRPr lang="en-US" sz="2800" dirty="0"/>
          </a:p>
        </p:txBody>
      </p:sp>
      <p:graphicFrame>
        <p:nvGraphicFramePr>
          <p:cNvPr id="6" name="Table 6">
            <a:extLst>
              <a:ext uri="{FF2B5EF4-FFF2-40B4-BE49-F238E27FC236}">
                <a16:creationId xmlns:a16="http://schemas.microsoft.com/office/drawing/2014/main" id="{FA7DAAF0-E373-4349-A17F-59FA27F7E4BD}"/>
              </a:ext>
            </a:extLst>
          </p:cNvPr>
          <p:cNvGraphicFramePr>
            <a:graphicFrameLocks noGrp="1"/>
          </p:cNvGraphicFramePr>
          <p:nvPr>
            <p:ph idx="1"/>
            <p:extLst>
              <p:ext uri="{D42A27DB-BD31-4B8C-83A1-F6EECF244321}">
                <p14:modId xmlns:p14="http://schemas.microsoft.com/office/powerpoint/2010/main" val="131987844"/>
              </p:ext>
            </p:extLst>
          </p:nvPr>
        </p:nvGraphicFramePr>
        <p:xfrm>
          <a:off x="538571" y="1196752"/>
          <a:ext cx="8424935" cy="5480114"/>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3709044632"/>
                    </a:ext>
                  </a:extLst>
                </a:gridCol>
                <a:gridCol w="821251">
                  <a:extLst>
                    <a:ext uri="{9D8B030D-6E8A-4147-A177-3AD203B41FA5}">
                      <a16:colId xmlns:a16="http://schemas.microsoft.com/office/drawing/2014/main" val="820462478"/>
                    </a:ext>
                  </a:extLst>
                </a:gridCol>
                <a:gridCol w="1684588">
                  <a:extLst>
                    <a:ext uri="{9D8B030D-6E8A-4147-A177-3AD203B41FA5}">
                      <a16:colId xmlns:a16="http://schemas.microsoft.com/office/drawing/2014/main" val="4204129032"/>
                    </a:ext>
                  </a:extLst>
                </a:gridCol>
                <a:gridCol w="2050803">
                  <a:extLst>
                    <a:ext uri="{9D8B030D-6E8A-4147-A177-3AD203B41FA5}">
                      <a16:colId xmlns:a16="http://schemas.microsoft.com/office/drawing/2014/main" val="2873434751"/>
                    </a:ext>
                  </a:extLst>
                </a:gridCol>
                <a:gridCol w="3076205">
                  <a:extLst>
                    <a:ext uri="{9D8B030D-6E8A-4147-A177-3AD203B41FA5}">
                      <a16:colId xmlns:a16="http://schemas.microsoft.com/office/drawing/2014/main" val="3154267626"/>
                    </a:ext>
                  </a:extLst>
                </a:gridCol>
              </a:tblGrid>
              <a:tr h="370840">
                <a:tc>
                  <a:txBody>
                    <a:bodyPr/>
                    <a:lstStyle/>
                    <a:p>
                      <a:pPr marL="0" marR="0" algn="ctr">
                        <a:lnSpc>
                          <a:spcPct val="200000"/>
                        </a:lnSpc>
                        <a:spcBef>
                          <a:spcPts val="0"/>
                        </a:spcBef>
                        <a:spcAft>
                          <a:spcPts val="0"/>
                        </a:spcAft>
                      </a:pPr>
                      <a:r>
                        <a:rPr lang="en-US" sz="1900" u="none" dirty="0">
                          <a:effectLst/>
                          <a:latin typeface="Times New Roman" panose="02020603050405020304" pitchFamily="18" charset="0"/>
                          <a:cs typeface="Times New Roman" panose="02020603050405020304" pitchFamily="18" charset="0"/>
                        </a:rPr>
                        <a:t>Sr No.</a:t>
                      </a:r>
                      <a:endParaRPr lang="en-US" sz="1900" b="0" u="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900" u="none" dirty="0">
                          <a:effectLst/>
                          <a:latin typeface="Times New Roman" panose="02020603050405020304" pitchFamily="18" charset="0"/>
                          <a:cs typeface="Times New Roman" panose="02020603050405020304" pitchFamily="18" charset="0"/>
                        </a:rPr>
                        <a:t>Year</a:t>
                      </a:r>
                      <a:endParaRPr lang="en-US" sz="1900" b="0" u="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900" u="none" dirty="0">
                          <a:effectLst/>
                          <a:latin typeface="Times New Roman" panose="02020603050405020304" pitchFamily="18" charset="0"/>
                          <a:cs typeface="Times New Roman" panose="02020603050405020304" pitchFamily="18" charset="0"/>
                        </a:rPr>
                        <a:t>Author</a:t>
                      </a:r>
                      <a:endParaRPr lang="en-US" sz="1900" b="0" u="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900" u="none" dirty="0">
                          <a:effectLst/>
                          <a:latin typeface="Times New Roman" panose="02020603050405020304" pitchFamily="18" charset="0"/>
                          <a:cs typeface="Times New Roman" panose="02020603050405020304" pitchFamily="18" charset="0"/>
                        </a:rPr>
                        <a:t>Paper</a:t>
                      </a:r>
                      <a:r>
                        <a:rPr lang="en-US" sz="1900" u="none" baseline="0" dirty="0">
                          <a:effectLst/>
                          <a:latin typeface="Times New Roman" panose="02020603050405020304" pitchFamily="18" charset="0"/>
                          <a:cs typeface="Times New Roman" panose="02020603050405020304" pitchFamily="18" charset="0"/>
                        </a:rPr>
                        <a:t> </a:t>
                      </a:r>
                      <a:endParaRPr lang="en-US" sz="1900" b="0" u="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900" u="none" dirty="0">
                          <a:effectLst/>
                          <a:latin typeface="Times New Roman" panose="02020603050405020304" pitchFamily="18" charset="0"/>
                          <a:cs typeface="Times New Roman" panose="02020603050405020304" pitchFamily="18" charset="0"/>
                        </a:rPr>
                        <a:t>Summary</a:t>
                      </a:r>
                      <a:r>
                        <a:rPr lang="en-US" sz="1900" u="none" baseline="0" dirty="0">
                          <a:effectLst/>
                          <a:latin typeface="Times New Roman" panose="02020603050405020304" pitchFamily="18" charset="0"/>
                          <a:cs typeface="Times New Roman" panose="02020603050405020304" pitchFamily="18" charset="0"/>
                        </a:rPr>
                        <a:t> </a:t>
                      </a:r>
                      <a:endParaRPr lang="en-US" sz="1900" b="0" u="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9867934"/>
                  </a:ext>
                </a:extLst>
              </a:tr>
              <a:tr h="370840">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01</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Ajay </a:t>
                      </a:r>
                      <a:r>
                        <a:rPr lang="en-US" sz="1600" dirty="0" err="1">
                          <a:effectLst/>
                          <a:latin typeface="Times New Roman" panose="02020603050405020304" pitchFamily="18" charset="0"/>
                          <a:cs typeface="Times New Roman" panose="02020603050405020304" pitchFamily="18" charset="0"/>
                        </a:rPr>
                        <a:t>Yadav</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Electromagnetic brakes in two wheelers</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Electromagnetic brakes can be applicable in two wheeler at high speed with low maintenance cost.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611289"/>
                  </a:ext>
                </a:extLst>
              </a:tr>
              <a:tr h="370840">
                <a:tc>
                  <a:txBody>
                    <a:bodyPr/>
                    <a:lstStyle/>
                    <a:p>
                      <a:pPr marL="0" marR="0" algn="ctr">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0" marB="0"/>
                </a:tc>
                <a:tc>
                  <a:txBody>
                    <a:bodyPr/>
                    <a:lstStyle/>
                    <a:p>
                      <a:pPr marL="0" marR="0" algn="ctr">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2008</a:t>
                      </a:r>
                    </a:p>
                  </a:txBody>
                  <a:tcPr marL="68580" marR="68580" marT="0" marB="0"/>
                </a:tc>
                <a:tc>
                  <a:txBody>
                    <a:bodyPr/>
                    <a:lstStyle/>
                    <a:p>
                      <a:pPr marL="0" marR="0">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Sergey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Kitanov</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Anatoly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Podol’skii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 and magnetic rail brakes for high speed trains</a:t>
                      </a:r>
                    </a:p>
                  </a:txBody>
                  <a:tcPr marL="68580" marR="68580" marT="0" marB="0"/>
                </a:tc>
                <a:tc>
                  <a:txBody>
                    <a:bodyPr/>
                    <a:lstStyle/>
                    <a:p>
                      <a:pPr marL="0" marR="0">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magnetic eddy current brakes containing permanent magnet pieces offer several advantages over convention braking system</a:t>
                      </a:r>
                    </a:p>
                    <a:p>
                      <a:pPr marL="0" marR="0">
                        <a:lnSpc>
                          <a:spcPct val="150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428365"/>
                  </a:ext>
                </a:extLst>
              </a:tr>
              <a:tr h="370840">
                <a:tc>
                  <a:txBody>
                    <a:bodyPr/>
                    <a:lstStyle/>
                    <a:p>
                      <a:pPr marL="0" marR="0" algn="ctr">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a:t>
                      </a:r>
                    </a:p>
                  </a:txBody>
                  <a:tcPr marL="68580" marR="68580" marT="0" marB="0"/>
                </a:tc>
                <a:tc>
                  <a:txBody>
                    <a:bodyPr/>
                    <a:lstStyle/>
                    <a:p>
                      <a:pPr marL="0" marR="0" algn="ctr">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2014</a:t>
                      </a:r>
                    </a:p>
                  </a:txBody>
                  <a:tcPr marL="68580" marR="68580" marT="0" marB="0"/>
                </a:tc>
                <a:tc>
                  <a:txBody>
                    <a:bodyPr/>
                    <a:lstStyle/>
                    <a:p>
                      <a:pPr marL="0" marR="0">
                        <a:lnSpc>
                          <a:spcPct val="150000"/>
                        </a:lnSpc>
                        <a:spcBef>
                          <a:spcPts val="0"/>
                        </a:spcBef>
                        <a:spcAft>
                          <a:spcPts val="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Akshay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kumar</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Puttewar</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Nagnath</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Kakade</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Electromagnetic brakes in automobile</a:t>
                      </a:r>
                    </a:p>
                  </a:txBody>
                  <a:tcPr marL="68580" marR="68580" marT="0" marB="0"/>
                </a:tc>
                <a:tc>
                  <a:txBody>
                    <a:bodyPr/>
                    <a:lstStyle/>
                    <a:p>
                      <a:pPr marL="0" marR="0">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electromagnetic braking system even any coil fails the brake does not completely fails and remaining three coils work properly</a:t>
                      </a:r>
                      <a:r>
                        <a:rPr lang="en-US" sz="16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unlike oil or air braking system.</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needs very low maintenance. </a:t>
                      </a:r>
                    </a:p>
                  </a:txBody>
                  <a:tcPr marL="68580" marR="68580" marT="0" marB="0"/>
                </a:tc>
                <a:extLst>
                  <a:ext uri="{0D108BD9-81ED-4DB2-BD59-A6C34878D82A}">
                    <a16:rowId xmlns:a16="http://schemas.microsoft.com/office/drawing/2014/main" val="294540003"/>
                  </a:ext>
                </a:extLst>
              </a:tr>
            </a:tbl>
          </a:graphicData>
        </a:graphic>
      </p:graphicFrame>
    </p:spTree>
    <p:extLst>
      <p:ext uri="{BB962C8B-B14F-4D97-AF65-F5344CB8AC3E}">
        <p14:creationId xmlns:p14="http://schemas.microsoft.com/office/powerpoint/2010/main" val="72800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055F5F4-C9DE-4FF1-B523-A1C07D7D0BEC}"/>
              </a:ext>
            </a:extLst>
          </p:cNvPr>
          <p:cNvGraphicFramePr/>
          <p:nvPr>
            <p:extLst>
              <p:ext uri="{D42A27DB-BD31-4B8C-83A1-F6EECF244321}">
                <p14:modId xmlns:p14="http://schemas.microsoft.com/office/powerpoint/2010/main" val="660671371"/>
              </p:ext>
            </p:extLst>
          </p:nvPr>
        </p:nvGraphicFramePr>
        <p:xfrm>
          <a:off x="251520" y="0"/>
          <a:ext cx="9361040" cy="7317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CDD100B6-9049-453F-B322-854386E3A3D8}"/>
              </a:ext>
            </a:extLst>
          </p:cNvPr>
          <p:cNvGraphicFramePr/>
          <p:nvPr>
            <p:extLst>
              <p:ext uri="{D42A27DB-BD31-4B8C-83A1-F6EECF244321}">
                <p14:modId xmlns:p14="http://schemas.microsoft.com/office/powerpoint/2010/main" val="923304843"/>
              </p:ext>
            </p:extLst>
          </p:nvPr>
        </p:nvGraphicFramePr>
        <p:xfrm>
          <a:off x="755576" y="1268759"/>
          <a:ext cx="8136904" cy="5601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a:extLst>
              <a:ext uri="{FF2B5EF4-FFF2-40B4-BE49-F238E27FC236}">
                <a16:creationId xmlns:a16="http://schemas.microsoft.com/office/drawing/2014/main" id="{8A0A4BD9-E10C-40EC-8EE4-C3C007BF2FFB}"/>
              </a:ext>
            </a:extLst>
          </p:cNvPr>
          <p:cNvSpPr txBox="1"/>
          <p:nvPr/>
        </p:nvSpPr>
        <p:spPr>
          <a:xfrm>
            <a:off x="1979712" y="309092"/>
            <a:ext cx="633670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4.RESEARCH METHODOLOGY</a:t>
            </a:r>
            <a:endParaRPr lang="en-US" sz="2800" dirty="0"/>
          </a:p>
        </p:txBody>
      </p:sp>
    </p:spTree>
    <p:extLst>
      <p:ext uri="{BB962C8B-B14F-4D97-AF65-F5344CB8AC3E}">
        <p14:creationId xmlns:p14="http://schemas.microsoft.com/office/powerpoint/2010/main" val="142054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498080" cy="548680"/>
          </a:xfrm>
        </p:spPr>
        <p:txBody>
          <a:bodyPr>
            <a:normAutofit/>
          </a:bodyPr>
          <a:lstStyle/>
          <a:p>
            <a:pPr algn="ctr"/>
            <a:r>
              <a:rPr lang="en-US" sz="2800" b="1" dirty="0">
                <a:latin typeface="Times New Roman" panose="02020603050405020304" pitchFamily="18" charset="0"/>
                <a:cs typeface="Times New Roman" panose="02020603050405020304" pitchFamily="18" charset="0"/>
              </a:rPr>
              <a:t>5. </a:t>
            </a:r>
            <a:r>
              <a:rPr lang="en-US" sz="2800" b="1" dirty="0">
                <a:effectLst/>
                <a:latin typeface="Times New Roman" panose="02020603050405020304" pitchFamily="18" charset="0"/>
                <a:cs typeface="Times New Roman" panose="02020603050405020304" pitchFamily="18" charset="0"/>
              </a:rPr>
              <a:t>ACTION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6202566"/>
              </p:ext>
            </p:extLst>
          </p:nvPr>
        </p:nvGraphicFramePr>
        <p:xfrm>
          <a:off x="1835696" y="548681"/>
          <a:ext cx="6552727" cy="6268320"/>
        </p:xfrm>
        <a:graphic>
          <a:graphicData uri="http://schemas.openxmlformats.org/drawingml/2006/table">
            <a:tbl>
              <a:tblPr firstRow="1" firstCol="1" bandRow="1">
                <a:tableStyleId>{69CF1AB2-1976-4502-BF36-3FF5EA218861}</a:tableStyleId>
              </a:tblPr>
              <a:tblGrid>
                <a:gridCol w="728127">
                  <a:extLst>
                    <a:ext uri="{9D8B030D-6E8A-4147-A177-3AD203B41FA5}">
                      <a16:colId xmlns:a16="http://schemas.microsoft.com/office/drawing/2014/main" val="20000"/>
                    </a:ext>
                  </a:extLst>
                </a:gridCol>
                <a:gridCol w="2590613">
                  <a:extLst>
                    <a:ext uri="{9D8B030D-6E8A-4147-A177-3AD203B41FA5}">
                      <a16:colId xmlns:a16="http://schemas.microsoft.com/office/drawing/2014/main" val="20001"/>
                    </a:ext>
                  </a:extLst>
                </a:gridCol>
                <a:gridCol w="1219112">
                  <a:extLst>
                    <a:ext uri="{9D8B030D-6E8A-4147-A177-3AD203B41FA5}">
                      <a16:colId xmlns:a16="http://schemas.microsoft.com/office/drawing/2014/main" val="20003"/>
                    </a:ext>
                  </a:extLst>
                </a:gridCol>
                <a:gridCol w="2014875">
                  <a:extLst>
                    <a:ext uri="{9D8B030D-6E8A-4147-A177-3AD203B41FA5}">
                      <a16:colId xmlns:a16="http://schemas.microsoft.com/office/drawing/2014/main" val="20004"/>
                    </a:ext>
                  </a:extLst>
                </a:gridCol>
              </a:tblGrid>
              <a:tr h="621103">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SR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PROJECT ACTIVITIES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STAT DATE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COMP DATE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0"/>
                  </a:ext>
                </a:extLst>
              </a:tr>
              <a:tr h="414449">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PLANNING THE TASK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19/8/2019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14/9/2019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1"/>
                  </a:ext>
                </a:extLst>
              </a:tr>
              <a:tr h="414449">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MARKET SURVEY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4/10/2019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18/10/2019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2"/>
                  </a:ext>
                </a:extLst>
              </a:tr>
              <a:tr h="785418">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DESIGN &amp; PLANNING THE FABRICATION PROCESS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14/12/2019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28/12/2019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3"/>
                  </a:ext>
                </a:extLst>
              </a:tr>
              <a:tr h="882131">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PREPAIRING DRAWING AND ESTIMATION OF MATERIAL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3/1/2020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17/1/2020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4"/>
                  </a:ext>
                </a:extLst>
              </a:tr>
              <a:tr h="1056904">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MARKET SURVET FOR PURCHASE AND PROCURING THE MATERIAL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 30/1/2020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8/2/2020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5"/>
                  </a:ext>
                </a:extLst>
              </a:tr>
              <a:tr h="516424">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PLANNING AND PROCESS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21/2/2020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23/2/2020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6"/>
                  </a:ext>
                </a:extLst>
              </a:tr>
              <a:tr h="621674">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a:effectLst/>
                          <a:latin typeface="Times New Roman" panose="02020603050405020304" pitchFamily="18" charset="0"/>
                          <a:cs typeface="Times New Roman" panose="02020603050405020304" pitchFamily="18" charset="0"/>
                        </a:rPr>
                        <a:t>MANUFACTURING THE SUBCOMONENTS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 28/2/2020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 13/3/2020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10007"/>
                  </a:ext>
                </a:extLst>
              </a:tr>
              <a:tr h="440068">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ASSEMBLY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 14/3/2020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15/3/2020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extLst>
                  <a:ext uri="{0D108BD9-81ED-4DB2-BD59-A6C34878D82A}">
                    <a16:rowId xmlns:a16="http://schemas.microsoft.com/office/drawing/2014/main" val="3430244342"/>
                  </a:ext>
                </a:extLst>
              </a:tr>
              <a:tr h="440068">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Comparative study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IN" sz="1600" dirty="0">
                          <a:effectLst/>
                          <a:latin typeface="Times New Roman" panose="02020603050405020304" pitchFamily="18" charset="0"/>
                          <a:cs typeface="Times New Roman" panose="02020603050405020304" pitchFamily="18" charset="0"/>
                        </a:rPr>
                        <a:t> 14/3/2020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320" marR="60320" marT="0" marB="0"/>
                </a:tc>
                <a:tc>
                  <a:txBody>
                    <a:bodyPr/>
                    <a:lstStyle/>
                    <a:p>
                      <a:pPr marL="0" marR="0" algn="ctr">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0320" marR="6032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7946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03" y="188640"/>
            <a:ext cx="7498080" cy="548680"/>
          </a:xfrm>
        </p:spPr>
        <p:txBody>
          <a:bodyPr>
            <a:normAutofit/>
          </a:bodyPr>
          <a:lstStyle/>
          <a:p>
            <a:pPr algn="ctr"/>
            <a:r>
              <a:rPr lang="en-US" sz="2800" b="1" dirty="0">
                <a:latin typeface="Times New Roman" panose="02020603050405020304" pitchFamily="18" charset="0"/>
                <a:cs typeface="Times New Roman" panose="02020603050405020304" pitchFamily="18" charset="0"/>
              </a:rPr>
              <a:t>6</a:t>
            </a:r>
            <a:r>
              <a:rPr lang="en-US" sz="2800" b="1" dirty="0">
                <a:effectLst/>
                <a:latin typeface="Times New Roman" panose="02020603050405020304" pitchFamily="18" charset="0"/>
                <a:cs typeface="Times New Roman" panose="02020603050405020304" pitchFamily="18" charset="0"/>
              </a:rPr>
              <a:t>.EXPERIMENTATION AND ANALYSIS</a:t>
            </a:r>
          </a:p>
        </p:txBody>
      </p:sp>
      <p:sp>
        <p:nvSpPr>
          <p:cNvPr id="3" name="Content Placeholder 2"/>
          <p:cNvSpPr>
            <a:spLocks noGrp="1"/>
          </p:cNvSpPr>
          <p:nvPr>
            <p:ph idx="1"/>
          </p:nvPr>
        </p:nvSpPr>
        <p:spPr>
          <a:xfrm>
            <a:off x="1115616" y="836712"/>
            <a:ext cx="7498080" cy="5699720"/>
          </a:xfrm>
        </p:spPr>
        <p:txBody>
          <a:bodyPr>
            <a:normAutofit/>
          </a:bodyPr>
          <a:lstStyle/>
          <a:p>
            <a:pPr marL="82296" indent="0" algn="ctr">
              <a:buNone/>
            </a:pPr>
            <a:endParaRPr lang="en-US" sz="2000" b="1" dirty="0">
              <a:latin typeface="Times New Roman" panose="02020603050405020304" pitchFamily="18" charset="0"/>
              <a:cs typeface="Times New Roman" panose="02020603050405020304" pitchFamily="18" charset="0"/>
            </a:endParaRPr>
          </a:p>
          <a:p>
            <a:pPr marL="82296" indent="0" algn="ctr">
              <a:buNone/>
            </a:pPr>
            <a:r>
              <a:rPr lang="en-US" sz="2000" b="1" dirty="0">
                <a:latin typeface="Times New Roman" panose="02020603050405020304" pitchFamily="18" charset="0"/>
                <a:cs typeface="Times New Roman" panose="02020603050405020304" pitchFamily="18" charset="0"/>
              </a:rPr>
              <a:t>PRINCIPLE AND WORKING OF FRICTIONLESS BRAKING SYSTEM</a:t>
            </a:r>
          </a:p>
          <a:p>
            <a:pPr marL="82296" indent="0" algn="ctr">
              <a:buNone/>
            </a:pPr>
            <a:endParaRPr lang="en-US"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an electrical conductor, such as copper or aluminium, moves through the field of a permanent magnet or an electromagnet, electromagnetic induction creates eddy currents, which dissipate some of the kinetic energy into Joule heat and results in slowing the motion of the conductor.</a:t>
            </a:r>
          </a:p>
          <a:p>
            <a:pPr algn="just"/>
            <a:r>
              <a:rPr lang="en-US" dirty="0">
                <a:latin typeface="Times New Roman" panose="02020603050405020304" pitchFamily="18" charset="0"/>
                <a:cs typeface="Times New Roman" panose="02020603050405020304" pitchFamily="18" charset="0"/>
              </a:rPr>
              <a:t>This principle is utilized in the construction of magnetic brakes. This demonstration shows magnetic braking applied to a rotating metallic disc.</a:t>
            </a:r>
          </a:p>
          <a:p>
            <a:pPr algn="just"/>
            <a:r>
              <a:rPr lang="en-US" dirty="0">
                <a:latin typeface="Times New Roman" panose="02020603050405020304" pitchFamily="18" charset="0"/>
                <a:cs typeface="Times New Roman" panose="02020603050405020304" pitchFamily="18" charset="0"/>
              </a:rPr>
              <a:t>In contrast to conventional friction brakes, there is no direct contact between interacting surfaces, which makes magnetic braking more reliable and reduces wear and tear. </a:t>
            </a:r>
          </a:p>
          <a:p>
            <a:pPr algn="just"/>
            <a:r>
              <a:rPr lang="en-IN" dirty="0">
                <a:latin typeface="Times New Roman" panose="02020603050405020304" pitchFamily="18" charset="0"/>
                <a:ea typeface="Calibri" panose="020F0502020204030204" pitchFamily="34" charset="0"/>
                <a:cs typeface="Times New Roman" panose="02020603050405020304" pitchFamily="18" charset="0"/>
              </a:rPr>
              <a:t>A magnetic brake is a device that leverages strong magnetic forces to slow a vehicle down.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82296"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83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191015"/>
            <a:ext cx="8100392"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Pulley</a:t>
            </a:r>
          </a:p>
        </p:txBody>
      </p:sp>
      <p:sp>
        <p:nvSpPr>
          <p:cNvPr id="4" name="Rectangle 3"/>
          <p:cNvSpPr/>
          <p:nvPr/>
        </p:nvSpPr>
        <p:spPr>
          <a:xfrm>
            <a:off x="1077548" y="3212976"/>
            <a:ext cx="68580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3620601" y="5805264"/>
            <a:ext cx="3169457" cy="417422"/>
          </a:xfrm>
          <a:prstGeom prst="rect">
            <a:avLst/>
          </a:prstGeom>
        </p:spPr>
        <p:txBody>
          <a:bodyPr wrap="none">
            <a:spAutoFit/>
          </a:bodyPr>
          <a:lstStyle/>
          <a:p>
            <a:pPr algn="just">
              <a:lnSpc>
                <a:spcPct val="150000"/>
              </a:lnSpc>
            </a:pPr>
            <a:r>
              <a:rPr lang="en-US" sz="1600" dirty="0">
                <a:solidFill>
                  <a:srgbClr val="000000"/>
                </a:solidFill>
                <a:latin typeface="Times New Roman" panose="02020603050405020304" pitchFamily="18" charset="0"/>
                <a:ea typeface="Times New Roman" panose="02020603050405020304" pitchFamily="18" charset="0"/>
              </a:rPr>
              <a:t>Fig (A):Frictionless braking system</a:t>
            </a:r>
            <a:endParaRPr lang="en-US" sz="1600" dirty="0">
              <a:solidFill>
                <a:srgbClr val="000000"/>
              </a:solidFill>
              <a:effectLst/>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2"/>
          <a:stretch>
            <a:fillRect/>
          </a:stretch>
        </p:blipFill>
        <p:spPr>
          <a:xfrm>
            <a:off x="2233271" y="928548"/>
            <a:ext cx="5944115" cy="4938188"/>
          </a:xfrm>
          <a:prstGeom prst="rect">
            <a:avLst/>
          </a:prstGeom>
        </p:spPr>
      </p:pic>
      <p:sp>
        <p:nvSpPr>
          <p:cNvPr id="7" name="Rectangle 6"/>
          <p:cNvSpPr/>
          <p:nvPr/>
        </p:nvSpPr>
        <p:spPr>
          <a:xfrm>
            <a:off x="3044000" y="334007"/>
            <a:ext cx="638316" cy="355803"/>
          </a:xfrm>
          <a:prstGeom prst="rect">
            <a:avLst/>
          </a:prstGeom>
        </p:spPr>
        <p:txBody>
          <a:bodyPr wrap="non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Hood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9" name="Straight Arrow Connector 8"/>
          <p:cNvCxnSpPr>
            <a:stCxn id="7" idx="3"/>
          </p:cNvCxnSpPr>
          <p:nvPr/>
        </p:nvCxnSpPr>
        <p:spPr>
          <a:xfrm>
            <a:off x="3682316" y="511909"/>
            <a:ext cx="824232" cy="612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259632" y="2271715"/>
            <a:ext cx="722762"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V Belt</a:t>
            </a:r>
          </a:p>
        </p:txBody>
      </p:sp>
      <p:sp>
        <p:nvSpPr>
          <p:cNvPr id="11" name="Rectangle 10"/>
          <p:cNvSpPr/>
          <p:nvPr/>
        </p:nvSpPr>
        <p:spPr>
          <a:xfrm>
            <a:off x="1195543" y="3582308"/>
            <a:ext cx="723275"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Motor</a:t>
            </a:r>
          </a:p>
        </p:txBody>
      </p:sp>
      <p:sp>
        <p:nvSpPr>
          <p:cNvPr id="12" name="Rectangle 11"/>
          <p:cNvSpPr/>
          <p:nvPr/>
        </p:nvSpPr>
        <p:spPr>
          <a:xfrm>
            <a:off x="3454673" y="5316563"/>
            <a:ext cx="1196161"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Main Frame</a:t>
            </a:r>
          </a:p>
        </p:txBody>
      </p:sp>
      <p:cxnSp>
        <p:nvCxnSpPr>
          <p:cNvPr id="16" name="Straight Arrow Connector 15"/>
          <p:cNvCxnSpPr/>
          <p:nvPr/>
        </p:nvCxnSpPr>
        <p:spPr>
          <a:xfrm>
            <a:off x="1918818" y="1360292"/>
            <a:ext cx="1645070" cy="370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0" idx="3"/>
          </p:cNvCxnSpPr>
          <p:nvPr/>
        </p:nvCxnSpPr>
        <p:spPr>
          <a:xfrm>
            <a:off x="1982394" y="2440992"/>
            <a:ext cx="1581494" cy="16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3"/>
          </p:cNvCxnSpPr>
          <p:nvPr/>
        </p:nvCxnSpPr>
        <p:spPr>
          <a:xfrm flipV="1">
            <a:off x="1918818" y="3397642"/>
            <a:ext cx="1933102" cy="353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283968" y="4581128"/>
            <a:ext cx="648072" cy="735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4283968" y="179492"/>
            <a:ext cx="142539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Magnetic Plate</a:t>
            </a:r>
          </a:p>
        </p:txBody>
      </p:sp>
      <p:cxnSp>
        <p:nvCxnSpPr>
          <p:cNvPr id="26" name="Straight Arrow Connector 25"/>
          <p:cNvCxnSpPr>
            <a:stCxn id="24" idx="2"/>
          </p:cNvCxnSpPr>
          <p:nvPr/>
        </p:nvCxnSpPr>
        <p:spPr>
          <a:xfrm>
            <a:off x="4996663" y="518046"/>
            <a:ext cx="0" cy="842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5740317" y="243317"/>
            <a:ext cx="1957587"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Neodymium Magnets</a:t>
            </a:r>
          </a:p>
        </p:txBody>
      </p:sp>
      <p:cxnSp>
        <p:nvCxnSpPr>
          <p:cNvPr id="29" name="Straight Arrow Connector 28"/>
          <p:cNvCxnSpPr/>
          <p:nvPr/>
        </p:nvCxnSpPr>
        <p:spPr>
          <a:xfrm flipH="1">
            <a:off x="5144864" y="518046"/>
            <a:ext cx="1643055" cy="947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6978771" y="635282"/>
            <a:ext cx="1390124"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Stopping Plate</a:t>
            </a:r>
          </a:p>
        </p:txBody>
      </p:sp>
      <p:cxnSp>
        <p:nvCxnSpPr>
          <p:cNvPr id="32" name="Straight Arrow Connector 31"/>
          <p:cNvCxnSpPr/>
          <p:nvPr/>
        </p:nvCxnSpPr>
        <p:spPr>
          <a:xfrm flipH="1">
            <a:off x="5868144" y="856600"/>
            <a:ext cx="1170652" cy="688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8055563" y="1213481"/>
            <a:ext cx="771365"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Handle</a:t>
            </a:r>
          </a:p>
        </p:txBody>
      </p:sp>
      <p:cxnSp>
        <p:nvCxnSpPr>
          <p:cNvPr id="35" name="Straight Arrow Connector 34"/>
          <p:cNvCxnSpPr/>
          <p:nvPr/>
        </p:nvCxnSpPr>
        <p:spPr>
          <a:xfrm flipH="1">
            <a:off x="6818442" y="1382758"/>
            <a:ext cx="1358944" cy="16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8130389" y="1660635"/>
            <a:ext cx="61908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Shaft</a:t>
            </a:r>
          </a:p>
        </p:txBody>
      </p:sp>
      <p:cxnSp>
        <p:nvCxnSpPr>
          <p:cNvPr id="39" name="Straight Arrow Connector 38"/>
          <p:cNvCxnSpPr/>
          <p:nvPr/>
        </p:nvCxnSpPr>
        <p:spPr>
          <a:xfrm flipH="1">
            <a:off x="7164288" y="1829912"/>
            <a:ext cx="1013098" cy="611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8394313" y="2874422"/>
            <a:ext cx="835485"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Bearing</a:t>
            </a:r>
          </a:p>
        </p:txBody>
      </p:sp>
      <p:cxnSp>
        <p:nvCxnSpPr>
          <p:cNvPr id="44" name="Straight Arrow Connector 43"/>
          <p:cNvCxnSpPr>
            <a:stCxn id="40" idx="1"/>
          </p:cNvCxnSpPr>
          <p:nvPr/>
        </p:nvCxnSpPr>
        <p:spPr>
          <a:xfrm flipH="1" flipV="1">
            <a:off x="7697904" y="2874422"/>
            <a:ext cx="696409" cy="16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649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258" y="149054"/>
            <a:ext cx="7498080" cy="970334"/>
          </a:xfrm>
        </p:spPr>
        <p:txBody>
          <a:bodyPr>
            <a:normAutofit/>
          </a:bodyPr>
          <a:lstStyle/>
          <a:p>
            <a:pPr algn="ctr"/>
            <a:r>
              <a:rPr lang="en-US" sz="2800" b="1" dirty="0">
                <a:latin typeface="Times New Roman" panose="02020603050405020304" pitchFamily="18" charset="0"/>
                <a:cs typeface="Times New Roman" panose="02020603050405020304" pitchFamily="18" charset="0"/>
              </a:rPr>
              <a:t>7</a:t>
            </a:r>
            <a:r>
              <a:rPr lang="en-US" sz="2800" b="1" dirty="0">
                <a:effectLst/>
                <a:latin typeface="Times New Roman" panose="02020603050405020304" pitchFamily="18" charset="0"/>
                <a:cs typeface="Times New Roman" panose="02020603050405020304" pitchFamily="18" charset="0"/>
              </a:rPr>
              <a:t>. MATERIAL USED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86187"/>
              </p:ext>
            </p:extLst>
          </p:nvPr>
        </p:nvGraphicFramePr>
        <p:xfrm>
          <a:off x="1277258" y="1145785"/>
          <a:ext cx="7498080" cy="5472608"/>
        </p:xfrm>
        <a:graphic>
          <a:graphicData uri="http://schemas.openxmlformats.org/drawingml/2006/table">
            <a:tbl>
              <a:tblPr>
                <a:tableStyleId>{69CF1AB2-1976-4502-BF36-3FF5EA218861}</a:tableStyleId>
              </a:tblPr>
              <a:tblGrid>
                <a:gridCol w="1062494">
                  <a:extLst>
                    <a:ext uri="{9D8B030D-6E8A-4147-A177-3AD203B41FA5}">
                      <a16:colId xmlns:a16="http://schemas.microsoft.com/office/drawing/2014/main" val="20000"/>
                    </a:ext>
                  </a:extLst>
                </a:gridCol>
                <a:gridCol w="3505786">
                  <a:extLst>
                    <a:ext uri="{9D8B030D-6E8A-4147-A177-3AD203B41FA5}">
                      <a16:colId xmlns:a16="http://schemas.microsoft.com/office/drawing/2014/main" val="20001"/>
                    </a:ext>
                  </a:extLst>
                </a:gridCol>
                <a:gridCol w="1735817">
                  <a:extLst>
                    <a:ext uri="{9D8B030D-6E8A-4147-A177-3AD203B41FA5}">
                      <a16:colId xmlns:a16="http://schemas.microsoft.com/office/drawing/2014/main" val="20002"/>
                    </a:ext>
                  </a:extLst>
                </a:gridCol>
                <a:gridCol w="1193983">
                  <a:extLst>
                    <a:ext uri="{9D8B030D-6E8A-4147-A177-3AD203B41FA5}">
                      <a16:colId xmlns:a16="http://schemas.microsoft.com/office/drawing/2014/main" val="20003"/>
                    </a:ext>
                  </a:extLst>
                </a:gridCol>
              </a:tblGrid>
              <a:tr h="457375">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SR NO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PART NAME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MAT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QTY</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51601">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Frame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Magnet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Neodymium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12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Shaft  </a:t>
                      </a:r>
                      <a:r>
                        <a:rPr lang="en-IN" sz="1800" dirty="0" err="1">
                          <a:effectLst/>
                          <a:latin typeface="Times New Roman" panose="02020603050405020304" pitchFamily="18" charset="0"/>
                          <a:cs typeface="Times New Roman" panose="02020603050405020304" pitchFamily="18" charset="0"/>
                        </a:rPr>
                        <a:t>Dia</a:t>
                      </a:r>
                      <a:r>
                        <a:rPr lang="en-IN" sz="1800" dirty="0">
                          <a:effectLst/>
                          <a:latin typeface="Times New Roman" panose="02020603050405020304" pitchFamily="18" charset="0"/>
                          <a:cs typeface="Times New Roman" panose="02020603050405020304" pitchFamily="18" charset="0"/>
                        </a:rPr>
                        <a:t> 20 mm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EN 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0.5 Hp 3 Phase Ac Motor 1380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STD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Pulley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2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Flywheel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STD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Aluminium Wheel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Pedestal Bearing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CI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2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557954">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Free Wheel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IN" sz="1800" dirty="0">
                          <a:effectLst/>
                          <a:latin typeface="Times New Roman" panose="02020603050405020304" pitchFamily="18" charset="0"/>
                          <a:cs typeface="Times New Roman" panose="02020603050405020304" pitchFamily="18" charset="0"/>
                        </a:rPr>
                        <a:t>1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179512" y="435968"/>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2915816" y="634221"/>
            <a:ext cx="42209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Table of Raw Material &amp; Standard Material</a:t>
            </a:r>
          </a:p>
        </p:txBody>
      </p:sp>
    </p:spTree>
    <p:extLst>
      <p:ext uri="{BB962C8B-B14F-4D97-AF65-F5344CB8AC3E}">
        <p14:creationId xmlns:p14="http://schemas.microsoft.com/office/powerpoint/2010/main" val="2654704020"/>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1909</TotalTime>
  <Words>1728</Words>
  <Application>Microsoft Office PowerPoint</Application>
  <PresentationFormat>On-screen Show (4:3)</PresentationFormat>
  <Paragraphs>329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Century Gothic</vt:lpstr>
      <vt:lpstr>Times New Roman</vt:lpstr>
      <vt:lpstr>Wingdings 3</vt:lpstr>
      <vt:lpstr>Wisp</vt:lpstr>
      <vt:lpstr>PowerPoint Presentation</vt:lpstr>
      <vt:lpstr>1. INTRODUCTION</vt:lpstr>
      <vt:lpstr>2. OBJECTIVE</vt:lpstr>
      <vt:lpstr>3.LITERATURE REVIEW </vt:lpstr>
      <vt:lpstr>PowerPoint Presentation</vt:lpstr>
      <vt:lpstr>5. ACTION PLAN</vt:lpstr>
      <vt:lpstr>6.EXPERIMENTATION AND ANALYSIS</vt:lpstr>
      <vt:lpstr>PowerPoint Presentation</vt:lpstr>
      <vt:lpstr>7. MATERIAL USED</vt:lpstr>
      <vt:lpstr>Before doing the fabrication of actual model, we consider the following parameters for our calculations. 1)Name of Bike = Honda Shine 2)Kerb Weight = 125 Kg 3)Weight with driver and pinion with luggage = 200 Kg 4)Total Weight = 325 Kg 5)Diameter of Calliper Piston = 0.032 m 6)Diameter of master cylinder = 0.01905 m 7)Diameter of Wheel = 0.508 m 8)Diameter of Brake Disk = 0.22 m 9)Rolling Friction Coefficient (μ_r) = 0.04 10)Coefficient of friction between wheel road with dry condition (μ_rw)  = 0.8 11)Coefficient of friction between wheel and road with wet condition = 0.45 12)Coefficient of friction between brake pad and brake disk (μ) = 0.3 13)Velocity of vehicle (V) = 11.944 m/s </vt:lpstr>
      <vt:lpstr>PowerPoint Presentation</vt:lpstr>
      <vt:lpstr>PowerPoint Presentation</vt:lpstr>
      <vt:lpstr>PowerPoint Presentation</vt:lpstr>
      <vt:lpstr>PowerPoint Presentation</vt:lpstr>
      <vt:lpstr>PowerPoint Presentation</vt:lpstr>
      <vt:lpstr>8.OBSERVATION</vt:lpstr>
      <vt:lpstr>PowerPoint Presentation</vt:lpstr>
      <vt:lpstr>10. RESULTS</vt:lpstr>
      <vt:lpstr>11.CONCLUSION</vt:lpstr>
      <vt:lpstr>12.LIMITATIONS</vt:lpstr>
      <vt:lpstr>13.FUTURE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Nitin</dc:creator>
  <cp:lastModifiedBy>prashant</cp:lastModifiedBy>
  <cp:revision>196</cp:revision>
  <dcterms:created xsi:type="dcterms:W3CDTF">2019-10-23T08:02:53Z</dcterms:created>
  <dcterms:modified xsi:type="dcterms:W3CDTF">2020-06-10T06:05:05Z</dcterms:modified>
</cp:coreProperties>
</file>