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media/image4.jpg" ContentType="image/jpeg"/>
  <Override PartName="/ppt/notesSlides/notesSlide3.xml" ContentType="application/vnd.openxmlformats-officedocument.presentationml.notesSlide+xml"/>
  <Override PartName="/ppt/media/image6.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E13"/>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1T02:12:15.108"/>
    </inkml:context>
    <inkml:brush xml:id="br0">
      <inkml:brushProperty name="width" value="0.05292" units="cm"/>
      <inkml:brushProperty name="height" value="0.05292" units="cm"/>
      <inkml:brushProperty name="color" value="#7030A0"/>
    </inkml:brush>
  </inkml:definitions>
  <inkml:trace contextRef="#ctx0" brushRef="#br0">25276 9879 0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Hi, I am </a:t>
            </a:r>
            <a:r>
              <a:rPr lang="en-US" dirty="0" err="1"/>
              <a:t>nitin</a:t>
            </a:r>
            <a:r>
              <a:rPr lang="en-US" dirty="0"/>
              <a:t> </a:t>
            </a:r>
            <a:r>
              <a:rPr lang="en-US" dirty="0" err="1"/>
              <a:t>kumar</a:t>
            </a:r>
            <a:r>
              <a:rPr lang="en-US" dirty="0"/>
              <a:t> &amp; today I m representing exploratory data analysis on Airbnb, now we shall proceed.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This is all about the presentation signing off </a:t>
            </a:r>
            <a:r>
              <a:rPr lang="en-IN" dirty="0" err="1"/>
              <a:t>nitin</a:t>
            </a:r>
            <a:r>
              <a:rPr lang="en-IN" dirty="0"/>
              <a:t> </a:t>
            </a:r>
            <a:r>
              <a:rPr lang="en-IN" dirty="0" err="1"/>
              <a:t>kumar</a:t>
            </a:r>
            <a:r>
              <a:rPr lang="en-IN" dirty="0"/>
              <a:t> thank you</a:t>
            </a:r>
          </a:p>
        </p:txBody>
      </p:sp>
    </p:spTree>
    <p:extLst>
      <p:ext uri="{BB962C8B-B14F-4D97-AF65-F5344CB8AC3E}">
        <p14:creationId xmlns:p14="http://schemas.microsoft.com/office/powerpoint/2010/main" val="299459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So these are the contents in </a:t>
            </a:r>
            <a:r>
              <a:rPr lang="en-US" dirty="0" err="1"/>
              <a:t>eda</a:t>
            </a:r>
            <a:r>
              <a:rPr lang="en-US" dirty="0"/>
              <a:t>. First we should know what </a:t>
            </a:r>
            <a:r>
              <a:rPr lang="en-US" dirty="0" err="1"/>
              <a:t>eda</a:t>
            </a:r>
            <a:r>
              <a:rPr lang="en-US" dirty="0"/>
              <a:t> is. Eda means </a:t>
            </a:r>
            <a:r>
              <a:rPr lang="en-US" dirty="0" err="1"/>
              <a:t>analysing</a:t>
            </a:r>
            <a:r>
              <a:rPr lang="en-US" dirty="0"/>
              <a:t> our data for  taking out the conclusions and discover key understanding from the data. By help of this key understanding the company can overcome it’s drawbacks and gain higher profits. The first step of </a:t>
            </a:r>
            <a:r>
              <a:rPr lang="en-US" dirty="0" err="1"/>
              <a:t>eda</a:t>
            </a:r>
            <a:r>
              <a:rPr lang="en-US" dirty="0"/>
              <a:t> is </a:t>
            </a:r>
            <a:r>
              <a:rPr lang="en-US" dirty="0" err="1"/>
              <a:t>exracting</a:t>
            </a:r>
            <a:r>
              <a:rPr lang="en-US" dirty="0"/>
              <a:t> data and then we identify the categorical and numerical columns, in the next step we check data types of columns using info method where we get all info of numbers, strings, Boolean and null values. After this we remove the </a:t>
            </a:r>
            <a:r>
              <a:rPr lang="en-US" dirty="0" err="1"/>
              <a:t>dupliates</a:t>
            </a:r>
            <a:r>
              <a:rPr lang="en-US" dirty="0"/>
              <a:t> so we can get good insights. Then we handle the null values </a:t>
            </a:r>
            <a:r>
              <a:rPr lang="en-US" dirty="0" err="1"/>
              <a:t>bcoz</a:t>
            </a:r>
            <a:r>
              <a:rPr lang="en-US" dirty="0"/>
              <a:t> if we have null values in categorical column we have to remove them or if they are in numerical columns we will input the mean of that place in that place. Now </a:t>
            </a:r>
            <a:r>
              <a:rPr lang="en-US" dirty="0" err="1"/>
              <a:t>lrts</a:t>
            </a:r>
            <a:r>
              <a:rPr lang="en-US" dirty="0"/>
              <a:t> move to next slide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Outliers are the extreme value which are irrelevant to the data we have. Next is invalid data. Invalid data is like true and false given in string which should be a Boolean. After that we plot the graphs so that we can discover key understanding from the data which is our main goal. So lets move to next slide</a:t>
            </a:r>
            <a:endParaRPr lang="en-IN" dirty="0"/>
          </a:p>
        </p:txBody>
      </p:sp>
    </p:spTree>
    <p:extLst>
      <p:ext uri="{BB962C8B-B14F-4D97-AF65-F5344CB8AC3E}">
        <p14:creationId xmlns:p14="http://schemas.microsoft.com/office/powerpoint/2010/main" val="304286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a:t>
            </a:r>
            <a:r>
              <a:rPr lang="en-US" dirty="0" err="1"/>
              <a:t>heres</a:t>
            </a:r>
            <a:r>
              <a:rPr lang="en-US" dirty="0"/>
              <a:t> the topic what air </a:t>
            </a:r>
            <a:r>
              <a:rPr lang="en-US" dirty="0" err="1"/>
              <a:t>bnb</a:t>
            </a:r>
            <a:r>
              <a:rPr lang="en-US" dirty="0"/>
              <a:t> is and how does it works. Airbnb incorporation is an American company that operates an online market place for </a:t>
            </a:r>
            <a:r>
              <a:rPr lang="en-US" dirty="0" err="1"/>
              <a:t>loding</a:t>
            </a:r>
            <a:r>
              <a:rPr lang="en-US" dirty="0"/>
              <a:t>, primarily homestays for vacations rentals and tourism activities. Like I am a person want to rent out my house or room, which will be a passive income for me so I can get paying guest from Airbnb . So lets move to next slide</a:t>
            </a:r>
            <a:endParaRPr lang="en-IN" dirty="0"/>
          </a:p>
        </p:txBody>
      </p:sp>
    </p:spTree>
    <p:extLst>
      <p:ext uri="{BB962C8B-B14F-4D97-AF65-F5344CB8AC3E}">
        <p14:creationId xmlns:p14="http://schemas.microsoft.com/office/powerpoint/2010/main" val="139197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the main points for discussion. </a:t>
            </a:r>
            <a:endParaRPr lang="en-IN" dirty="0"/>
          </a:p>
        </p:txBody>
      </p:sp>
    </p:spTree>
    <p:extLst>
      <p:ext uri="{BB962C8B-B14F-4D97-AF65-F5344CB8AC3E}">
        <p14:creationId xmlns:p14="http://schemas.microsoft.com/office/powerpoint/2010/main" val="129460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extraction and identify columns which are numerical and categorical. So we can see our data contains 49,000 rows and 16 columns</a:t>
            </a:r>
            <a:endParaRPr lang="en-IN" dirty="0"/>
          </a:p>
        </p:txBody>
      </p:sp>
    </p:spTree>
    <p:extLst>
      <p:ext uri="{BB962C8B-B14F-4D97-AF65-F5344CB8AC3E}">
        <p14:creationId xmlns:p14="http://schemas.microsoft.com/office/powerpoint/2010/main" val="285092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displayed this map by importing folium which is a </a:t>
            </a:r>
            <a:r>
              <a:rPr lang="en-US" dirty="0" err="1"/>
              <a:t>pythin</a:t>
            </a:r>
            <a:r>
              <a:rPr lang="en-US" dirty="0"/>
              <a:t> library used for visualizing geospatial data. So we can see the </a:t>
            </a:r>
            <a:r>
              <a:rPr lang="en-US" dirty="0" err="1"/>
              <a:t>neighbours</a:t>
            </a:r>
            <a:r>
              <a:rPr lang="en-US" dirty="0"/>
              <a:t> of the new York also </a:t>
            </a:r>
            <a:r>
              <a:rPr lang="en-US"/>
              <a:t>called boroughs </a:t>
            </a:r>
            <a:endParaRPr lang="en-IN"/>
          </a:p>
        </p:txBody>
      </p:sp>
    </p:spTree>
    <p:extLst>
      <p:ext uri="{BB962C8B-B14F-4D97-AF65-F5344CB8AC3E}">
        <p14:creationId xmlns:p14="http://schemas.microsoft.com/office/powerpoint/2010/main" val="444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028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5667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2783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81293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53047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9578907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458087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9698385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19210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5639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9249226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1039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439328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9734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0112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103103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2015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33988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53920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2/2/2022</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926090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extBox 1">
            <a:extLst>
              <a:ext uri="{FF2B5EF4-FFF2-40B4-BE49-F238E27FC236}">
                <a16:creationId xmlns:a16="http://schemas.microsoft.com/office/drawing/2014/main" id="{43C15FAC-7D0E-40C7-9DE1-EFFB92FE4B45}"/>
              </a:ext>
            </a:extLst>
          </p:cNvPr>
          <p:cNvSpPr txBox="1"/>
          <p:nvPr/>
        </p:nvSpPr>
        <p:spPr>
          <a:xfrm>
            <a:off x="1304179" y="620001"/>
            <a:ext cx="5929313" cy="144655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4400" b="1" dirty="0"/>
              <a:t>EXPLORATORY DATA                           		ANALYSIS ON</a:t>
            </a:r>
            <a:endParaRPr lang="en-IN" sz="4400" b="1" dirty="0"/>
          </a:p>
        </p:txBody>
      </p:sp>
      <p:pic>
        <p:nvPicPr>
          <p:cNvPr id="7" name="Picture 6">
            <a:extLst>
              <a:ext uri="{FF2B5EF4-FFF2-40B4-BE49-F238E27FC236}">
                <a16:creationId xmlns:a16="http://schemas.microsoft.com/office/drawing/2014/main" id="{E74749DE-4EB9-42A7-8501-CEAE04C1BF5D}"/>
              </a:ext>
            </a:extLst>
          </p:cNvPr>
          <p:cNvPicPr>
            <a:picLocks noChangeAspect="1"/>
          </p:cNvPicPr>
          <p:nvPr/>
        </p:nvPicPr>
        <p:blipFill>
          <a:blip r:embed="rId3"/>
          <a:stretch>
            <a:fillRect/>
          </a:stretch>
        </p:blipFill>
        <p:spPr>
          <a:xfrm>
            <a:off x="2370773" y="2131603"/>
            <a:ext cx="3796126" cy="1416133"/>
          </a:xfrm>
          <a:prstGeom prst="rect">
            <a:avLst/>
          </a:prstGeom>
        </p:spPr>
      </p:pic>
      <p:sp>
        <p:nvSpPr>
          <p:cNvPr id="8" name="TextBox 7">
            <a:extLst>
              <a:ext uri="{FF2B5EF4-FFF2-40B4-BE49-F238E27FC236}">
                <a16:creationId xmlns:a16="http://schemas.microsoft.com/office/drawing/2014/main" id="{FF570D37-DC34-4B9F-A6F7-19CE2AAE774D}"/>
              </a:ext>
            </a:extLst>
          </p:cNvPr>
          <p:cNvSpPr txBox="1"/>
          <p:nvPr/>
        </p:nvSpPr>
        <p:spPr>
          <a:xfrm>
            <a:off x="6924368" y="4653116"/>
            <a:ext cx="2669458" cy="369332"/>
          </a:xfrm>
          <a:prstGeom prst="rect">
            <a:avLst/>
          </a:prstGeom>
          <a:noFill/>
        </p:spPr>
        <p:txBody>
          <a:bodyPr wrap="square" rtlCol="0">
            <a:spAutoFit/>
          </a:bodyPr>
          <a:lstStyle/>
          <a:p>
            <a:r>
              <a:rPr lang="en-US" b="1" u="sng" dirty="0"/>
              <a:t>By : NITIN KUMAR</a:t>
            </a:r>
            <a:endParaRPr lang="en-IN" b="1" u="sng"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BA637A1-7B1B-49C8-AA92-AEFA6E15A621}"/>
                  </a:ext>
                </a:extLst>
              </p14:cNvPr>
              <p14:cNvContentPartPr/>
              <p14:nvPr/>
            </p14:nvContentPartPr>
            <p14:xfrm>
              <a:off x="9099360" y="3556440"/>
              <a:ext cx="360" cy="360"/>
            </p14:xfrm>
          </p:contentPart>
        </mc:Choice>
        <mc:Fallback xmlns="">
          <p:pic>
            <p:nvPicPr>
              <p:cNvPr id="3" name="Ink 2">
                <a:extLst>
                  <a:ext uri="{FF2B5EF4-FFF2-40B4-BE49-F238E27FC236}">
                    <a16:creationId xmlns:a16="http://schemas.microsoft.com/office/drawing/2014/main" id="{5BA637A1-7B1B-49C8-AA92-AEFA6E15A621}"/>
                  </a:ext>
                </a:extLst>
              </p:cNvPr>
              <p:cNvPicPr/>
              <p:nvPr/>
            </p:nvPicPr>
            <p:blipFill>
              <a:blip r:embed="rId7"/>
              <a:stretch>
                <a:fillRect/>
              </a:stretch>
            </p:blipFill>
            <p:spPr>
              <a:xfrm>
                <a:off x="9090000" y="3547080"/>
                <a:ext cx="19080" cy="190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18808"/>
    </mc:Choice>
    <mc:Fallback xmlns="">
      <p:transition spd="slow" advTm="188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B24A567B-1569-426E-92BD-D80A785535D5}"/>
              </a:ext>
            </a:extLst>
          </p:cNvPr>
          <p:cNvSpPr/>
          <p:nvPr/>
        </p:nvSpPr>
        <p:spPr>
          <a:xfrm>
            <a:off x="650081" y="71438"/>
            <a:ext cx="7750969" cy="692942"/>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Price of apartments varying in different </a:t>
            </a:r>
            <a:r>
              <a:rPr lang="en-US" b="0" i="0" dirty="0" err="1">
                <a:solidFill>
                  <a:srgbClr val="212121"/>
                </a:solidFill>
                <a:effectLst/>
                <a:latin typeface="+mj-lt"/>
              </a:rPr>
              <a:t>neighbourhood</a:t>
            </a:r>
            <a:r>
              <a:rPr lang="en-US" b="0" i="0" dirty="0">
                <a:solidFill>
                  <a:srgbClr val="212121"/>
                </a:solidFill>
                <a:effectLst/>
                <a:latin typeface="+mj-lt"/>
              </a:rPr>
              <a:t> groups</a:t>
            </a:r>
          </a:p>
        </p:txBody>
      </p:sp>
      <p:pic>
        <p:nvPicPr>
          <p:cNvPr id="6" name="Picture 5">
            <a:extLst>
              <a:ext uri="{FF2B5EF4-FFF2-40B4-BE49-F238E27FC236}">
                <a16:creationId xmlns:a16="http://schemas.microsoft.com/office/drawing/2014/main" id="{BF38247A-E326-4CC8-8F9F-BCA7AB90551A}"/>
              </a:ext>
            </a:extLst>
          </p:cNvPr>
          <p:cNvPicPr>
            <a:picLocks noChangeAspect="1"/>
          </p:cNvPicPr>
          <p:nvPr/>
        </p:nvPicPr>
        <p:blipFill>
          <a:blip r:embed="rId2"/>
          <a:stretch>
            <a:fillRect/>
          </a:stretch>
        </p:blipFill>
        <p:spPr>
          <a:xfrm>
            <a:off x="650081" y="949822"/>
            <a:ext cx="3000375" cy="2037994"/>
          </a:xfrm>
          <a:prstGeom prst="rect">
            <a:avLst/>
          </a:prstGeom>
        </p:spPr>
      </p:pic>
      <p:sp>
        <p:nvSpPr>
          <p:cNvPr id="7" name="Rectangle: Top Corners Snipped 6">
            <a:extLst>
              <a:ext uri="{FF2B5EF4-FFF2-40B4-BE49-F238E27FC236}">
                <a16:creationId xmlns:a16="http://schemas.microsoft.com/office/drawing/2014/main" id="{AF157B26-18F1-494A-B9B6-FF1F61FF5184}"/>
              </a:ext>
            </a:extLst>
          </p:cNvPr>
          <p:cNvSpPr/>
          <p:nvPr/>
        </p:nvSpPr>
        <p:spPr>
          <a:xfrm>
            <a:off x="4021931" y="949821"/>
            <a:ext cx="4079082" cy="2037995"/>
          </a:xfrm>
          <a:prstGeom prst="snip2SameRect">
            <a:avLst/>
          </a:prstGeom>
          <a:solidFill>
            <a:schemeClr val="accent3"/>
          </a:solidFill>
          <a:ln>
            <a:solidFill>
              <a:schemeClr val="bg1">
                <a:alpha val="6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IN" sz="1600" u="sng" dirty="0"/>
              <a:t>Prices according to neighbourhood groups</a:t>
            </a:r>
          </a:p>
          <a:p>
            <a:pPr marL="342900" indent="-342900">
              <a:buFont typeface="+mj-lt"/>
              <a:buAutoNum type="arabicPeriod"/>
            </a:pPr>
            <a:endParaRPr lang="en-IN" sz="1400" dirty="0"/>
          </a:p>
          <a:p>
            <a:pPr marL="342900" indent="-342900">
              <a:buFont typeface="+mj-lt"/>
              <a:buAutoNum type="arabicPeriod"/>
            </a:pPr>
            <a:r>
              <a:rPr lang="en-IN" sz="1400" dirty="0"/>
              <a:t>Manhattan</a:t>
            </a:r>
          </a:p>
          <a:p>
            <a:pPr marL="342900" indent="-342900">
              <a:buFont typeface="+mj-lt"/>
              <a:buAutoNum type="arabicPeriod"/>
            </a:pPr>
            <a:r>
              <a:rPr lang="en-IN" sz="1400" dirty="0"/>
              <a:t>Brooklyn</a:t>
            </a:r>
          </a:p>
          <a:p>
            <a:pPr marL="342900" indent="-342900">
              <a:buFont typeface="+mj-lt"/>
              <a:buAutoNum type="arabicPeriod"/>
            </a:pPr>
            <a:r>
              <a:rPr lang="en-IN" sz="1400" dirty="0"/>
              <a:t>Queens</a:t>
            </a:r>
          </a:p>
          <a:p>
            <a:pPr marL="342900" indent="-342900">
              <a:buFont typeface="+mj-lt"/>
              <a:buAutoNum type="arabicPeriod"/>
            </a:pPr>
            <a:r>
              <a:rPr lang="en-IN" sz="1400" dirty="0"/>
              <a:t>Staten Island</a:t>
            </a:r>
          </a:p>
          <a:p>
            <a:pPr marL="342900" indent="-342900">
              <a:buFont typeface="+mj-lt"/>
              <a:buAutoNum type="arabicPeriod"/>
            </a:pPr>
            <a:r>
              <a:rPr lang="en-IN" sz="1400" dirty="0"/>
              <a:t>Bronx</a:t>
            </a:r>
          </a:p>
        </p:txBody>
      </p:sp>
      <p:sp>
        <p:nvSpPr>
          <p:cNvPr id="2" name="Arrow: Pentagon 1">
            <a:extLst>
              <a:ext uri="{FF2B5EF4-FFF2-40B4-BE49-F238E27FC236}">
                <a16:creationId xmlns:a16="http://schemas.microsoft.com/office/drawing/2014/main" id="{B49C643F-93A2-4ED8-9045-180F28E77211}"/>
              </a:ext>
            </a:extLst>
          </p:cNvPr>
          <p:cNvSpPr/>
          <p:nvPr/>
        </p:nvSpPr>
        <p:spPr>
          <a:xfrm>
            <a:off x="810815" y="3450728"/>
            <a:ext cx="7429500" cy="900113"/>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i="1" dirty="0">
                <a:solidFill>
                  <a:schemeClr val="bg1"/>
                </a:solidFill>
              </a:rPr>
              <a:t>We can see that Manhattan offers the highest price to the people &amp; Bronx gives the cheapest deal to people in night staying</a:t>
            </a:r>
            <a:endParaRPr lang="en-IN" sz="1400" i="1" dirty="0">
              <a:solidFill>
                <a:schemeClr val="bg1"/>
              </a:solidFill>
            </a:endParaRPr>
          </a:p>
        </p:txBody>
      </p:sp>
      <p:sp>
        <p:nvSpPr>
          <p:cNvPr id="8" name="Oval 7">
            <a:extLst>
              <a:ext uri="{FF2B5EF4-FFF2-40B4-BE49-F238E27FC236}">
                <a16:creationId xmlns:a16="http://schemas.microsoft.com/office/drawing/2014/main" id="{5E0B99A8-8C52-477A-8EC7-422AEC461EC2}"/>
              </a:ext>
            </a:extLst>
          </p:cNvPr>
          <p:cNvSpPr/>
          <p:nvPr/>
        </p:nvSpPr>
        <p:spPr>
          <a:xfrm>
            <a:off x="650081" y="3097449"/>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184294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39133513-3972-4EC8-9149-F7692A45B40A}"/>
              </a:ext>
            </a:extLst>
          </p:cNvPr>
          <p:cNvSpPr/>
          <p:nvPr/>
        </p:nvSpPr>
        <p:spPr>
          <a:xfrm>
            <a:off x="800100" y="100012"/>
            <a:ext cx="7543800" cy="714376"/>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Percentage of room types in every </a:t>
            </a:r>
            <a:r>
              <a:rPr lang="en-US" b="0" i="0" dirty="0" err="1">
                <a:solidFill>
                  <a:srgbClr val="212121"/>
                </a:solidFill>
                <a:effectLst/>
                <a:latin typeface="+mj-lt"/>
              </a:rPr>
              <a:t>neighbourhood</a:t>
            </a:r>
            <a:r>
              <a:rPr lang="en-US" b="0" i="0" dirty="0">
                <a:solidFill>
                  <a:srgbClr val="212121"/>
                </a:solidFill>
                <a:effectLst/>
                <a:latin typeface="+mj-lt"/>
              </a:rPr>
              <a:t> groups</a:t>
            </a:r>
          </a:p>
        </p:txBody>
      </p:sp>
      <p:pic>
        <p:nvPicPr>
          <p:cNvPr id="7" name="Picture 6">
            <a:extLst>
              <a:ext uri="{FF2B5EF4-FFF2-40B4-BE49-F238E27FC236}">
                <a16:creationId xmlns:a16="http://schemas.microsoft.com/office/drawing/2014/main" id="{3D57EFC9-CE60-4FF7-9FA8-D6C357DFF6E3}"/>
              </a:ext>
            </a:extLst>
          </p:cNvPr>
          <p:cNvPicPr>
            <a:picLocks noChangeAspect="1"/>
          </p:cNvPicPr>
          <p:nvPr/>
        </p:nvPicPr>
        <p:blipFill>
          <a:blip r:embed="rId2"/>
          <a:stretch>
            <a:fillRect/>
          </a:stretch>
        </p:blipFill>
        <p:spPr>
          <a:xfrm>
            <a:off x="101663" y="885826"/>
            <a:ext cx="2848706" cy="2314574"/>
          </a:xfrm>
          <a:prstGeom prst="rect">
            <a:avLst/>
          </a:prstGeom>
        </p:spPr>
      </p:pic>
      <p:pic>
        <p:nvPicPr>
          <p:cNvPr id="9" name="Picture 8">
            <a:extLst>
              <a:ext uri="{FF2B5EF4-FFF2-40B4-BE49-F238E27FC236}">
                <a16:creationId xmlns:a16="http://schemas.microsoft.com/office/drawing/2014/main" id="{059A2AC1-7CF1-4EFE-B3EA-B1308DFB0954}"/>
              </a:ext>
            </a:extLst>
          </p:cNvPr>
          <p:cNvPicPr>
            <a:picLocks noChangeAspect="1"/>
          </p:cNvPicPr>
          <p:nvPr/>
        </p:nvPicPr>
        <p:blipFill>
          <a:blip r:embed="rId3"/>
          <a:stretch>
            <a:fillRect/>
          </a:stretch>
        </p:blipFill>
        <p:spPr>
          <a:xfrm>
            <a:off x="2892667" y="885826"/>
            <a:ext cx="2801852" cy="2314574"/>
          </a:xfrm>
          <a:prstGeom prst="rect">
            <a:avLst/>
          </a:prstGeom>
        </p:spPr>
      </p:pic>
      <p:pic>
        <p:nvPicPr>
          <p:cNvPr id="11" name="Picture 10">
            <a:extLst>
              <a:ext uri="{FF2B5EF4-FFF2-40B4-BE49-F238E27FC236}">
                <a16:creationId xmlns:a16="http://schemas.microsoft.com/office/drawing/2014/main" id="{66678310-00D5-4198-904A-69F0F7887E2E}"/>
              </a:ext>
            </a:extLst>
          </p:cNvPr>
          <p:cNvPicPr>
            <a:picLocks noChangeAspect="1"/>
          </p:cNvPicPr>
          <p:nvPr/>
        </p:nvPicPr>
        <p:blipFill>
          <a:blip r:embed="rId4"/>
          <a:stretch>
            <a:fillRect/>
          </a:stretch>
        </p:blipFill>
        <p:spPr>
          <a:xfrm>
            <a:off x="5893314" y="885827"/>
            <a:ext cx="2849689" cy="2386011"/>
          </a:xfrm>
          <a:prstGeom prst="rect">
            <a:avLst/>
          </a:prstGeom>
        </p:spPr>
      </p:pic>
      <p:sp>
        <p:nvSpPr>
          <p:cNvPr id="12" name="Rectangle: Rounded Corners 11">
            <a:extLst>
              <a:ext uri="{FF2B5EF4-FFF2-40B4-BE49-F238E27FC236}">
                <a16:creationId xmlns:a16="http://schemas.microsoft.com/office/drawing/2014/main" id="{7325A3A8-20B6-4F2A-B551-9AC426CF39AA}"/>
              </a:ext>
            </a:extLst>
          </p:cNvPr>
          <p:cNvSpPr/>
          <p:nvPr/>
        </p:nvSpPr>
        <p:spPr>
          <a:xfrm>
            <a:off x="457202" y="3429000"/>
            <a:ext cx="3829048" cy="907256"/>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400" dirty="0">
                <a:solidFill>
                  <a:schemeClr val="bg1"/>
                </a:solidFill>
              </a:rPr>
              <a:t>In Manhattan mostly the people rent their Entire home&gt; Private room &gt;Shared room</a:t>
            </a:r>
          </a:p>
        </p:txBody>
      </p:sp>
      <p:sp>
        <p:nvSpPr>
          <p:cNvPr id="13" name="Oval 12">
            <a:extLst>
              <a:ext uri="{FF2B5EF4-FFF2-40B4-BE49-F238E27FC236}">
                <a16:creationId xmlns:a16="http://schemas.microsoft.com/office/drawing/2014/main" id="{40F2E3F7-1818-4957-816B-AA40A1DB7B84}"/>
              </a:ext>
            </a:extLst>
          </p:cNvPr>
          <p:cNvSpPr/>
          <p:nvPr/>
        </p:nvSpPr>
        <p:spPr>
          <a:xfrm>
            <a:off x="307181" y="3057525"/>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
        <p:nvSpPr>
          <p:cNvPr id="14" name="Rectangle: Rounded Corners 13">
            <a:extLst>
              <a:ext uri="{FF2B5EF4-FFF2-40B4-BE49-F238E27FC236}">
                <a16:creationId xmlns:a16="http://schemas.microsoft.com/office/drawing/2014/main" id="{96F9A2A4-4E44-4DE2-8CD6-B9947335A072}"/>
              </a:ext>
            </a:extLst>
          </p:cNvPr>
          <p:cNvSpPr/>
          <p:nvPr/>
        </p:nvSpPr>
        <p:spPr>
          <a:xfrm>
            <a:off x="4436271" y="3391495"/>
            <a:ext cx="4400548" cy="907256"/>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400" dirty="0">
                <a:solidFill>
                  <a:schemeClr val="bg1"/>
                </a:solidFill>
              </a:rPr>
              <a:t>But in Brooklyn, Bronx, Queens, Staten Island mostly rent their Private room&gt; Entire home&gt; Shared room</a:t>
            </a:r>
          </a:p>
        </p:txBody>
      </p:sp>
    </p:spTree>
    <p:extLst>
      <p:ext uri="{BB962C8B-B14F-4D97-AF65-F5344CB8AC3E}">
        <p14:creationId xmlns:p14="http://schemas.microsoft.com/office/powerpoint/2010/main" val="110811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0E7F0B8C-F004-45A8-8C5D-3DA1606F9A7A}"/>
              </a:ext>
            </a:extLst>
          </p:cNvPr>
          <p:cNvSpPr/>
          <p:nvPr/>
        </p:nvSpPr>
        <p:spPr>
          <a:xfrm>
            <a:off x="800100" y="100012"/>
            <a:ext cx="7543800" cy="714376"/>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Percentage of room types in every </a:t>
            </a:r>
            <a:r>
              <a:rPr lang="en-US" b="0" i="0" dirty="0" err="1">
                <a:solidFill>
                  <a:srgbClr val="212121"/>
                </a:solidFill>
                <a:effectLst/>
                <a:latin typeface="+mj-lt"/>
              </a:rPr>
              <a:t>neighbourhood</a:t>
            </a:r>
            <a:r>
              <a:rPr lang="en-US" b="0" i="0" dirty="0">
                <a:solidFill>
                  <a:srgbClr val="212121"/>
                </a:solidFill>
                <a:effectLst/>
                <a:latin typeface="+mj-lt"/>
              </a:rPr>
              <a:t> groups</a:t>
            </a:r>
          </a:p>
        </p:txBody>
      </p:sp>
      <p:pic>
        <p:nvPicPr>
          <p:cNvPr id="6" name="Picture 5">
            <a:extLst>
              <a:ext uri="{FF2B5EF4-FFF2-40B4-BE49-F238E27FC236}">
                <a16:creationId xmlns:a16="http://schemas.microsoft.com/office/drawing/2014/main" id="{74DC77B6-7ECA-44C0-9903-18AF0EC69BD3}"/>
              </a:ext>
            </a:extLst>
          </p:cNvPr>
          <p:cNvPicPr>
            <a:picLocks noChangeAspect="1"/>
          </p:cNvPicPr>
          <p:nvPr/>
        </p:nvPicPr>
        <p:blipFill>
          <a:blip r:embed="rId2"/>
          <a:stretch>
            <a:fillRect/>
          </a:stretch>
        </p:blipFill>
        <p:spPr>
          <a:xfrm>
            <a:off x="29349" y="833386"/>
            <a:ext cx="2990680" cy="2495602"/>
          </a:xfrm>
          <a:prstGeom prst="rect">
            <a:avLst/>
          </a:prstGeom>
        </p:spPr>
      </p:pic>
      <p:pic>
        <p:nvPicPr>
          <p:cNvPr id="8" name="Picture 7">
            <a:extLst>
              <a:ext uri="{FF2B5EF4-FFF2-40B4-BE49-F238E27FC236}">
                <a16:creationId xmlns:a16="http://schemas.microsoft.com/office/drawing/2014/main" id="{59805CFD-F3E1-45FF-B3E4-54530789FE8F}"/>
              </a:ext>
            </a:extLst>
          </p:cNvPr>
          <p:cNvPicPr>
            <a:picLocks noChangeAspect="1"/>
          </p:cNvPicPr>
          <p:nvPr/>
        </p:nvPicPr>
        <p:blipFill>
          <a:blip r:embed="rId3"/>
          <a:stretch>
            <a:fillRect/>
          </a:stretch>
        </p:blipFill>
        <p:spPr>
          <a:xfrm>
            <a:off x="2831247" y="957486"/>
            <a:ext cx="2919472" cy="2356567"/>
          </a:xfrm>
          <a:prstGeom prst="rect">
            <a:avLst/>
          </a:prstGeom>
        </p:spPr>
      </p:pic>
      <p:pic>
        <p:nvPicPr>
          <p:cNvPr id="10" name="Picture 9">
            <a:extLst>
              <a:ext uri="{FF2B5EF4-FFF2-40B4-BE49-F238E27FC236}">
                <a16:creationId xmlns:a16="http://schemas.microsoft.com/office/drawing/2014/main" id="{42005A4F-AF5E-48E4-90DA-06856D8433D0}"/>
              </a:ext>
            </a:extLst>
          </p:cNvPr>
          <p:cNvPicPr>
            <a:picLocks noChangeAspect="1"/>
          </p:cNvPicPr>
          <p:nvPr/>
        </p:nvPicPr>
        <p:blipFill>
          <a:blip r:embed="rId4"/>
          <a:stretch>
            <a:fillRect/>
          </a:stretch>
        </p:blipFill>
        <p:spPr>
          <a:xfrm>
            <a:off x="5607844" y="898496"/>
            <a:ext cx="3695589" cy="2580510"/>
          </a:xfrm>
          <a:prstGeom prst="rect">
            <a:avLst/>
          </a:prstGeom>
        </p:spPr>
      </p:pic>
      <p:sp>
        <p:nvSpPr>
          <p:cNvPr id="11" name="Rectangle: Rounded Corners 10">
            <a:extLst>
              <a:ext uri="{FF2B5EF4-FFF2-40B4-BE49-F238E27FC236}">
                <a16:creationId xmlns:a16="http://schemas.microsoft.com/office/drawing/2014/main" id="{3159A257-4141-44A7-897D-90EC47C56881}"/>
              </a:ext>
            </a:extLst>
          </p:cNvPr>
          <p:cNvSpPr/>
          <p:nvPr/>
        </p:nvSpPr>
        <p:spPr>
          <a:xfrm>
            <a:off x="800100" y="3643313"/>
            <a:ext cx="5872163" cy="792957"/>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400" dirty="0">
                <a:solidFill>
                  <a:schemeClr val="bg1"/>
                </a:solidFill>
              </a:rPr>
              <a:t>Bronx &amp; Queens have higher share of Private room &amp;  Shared room as compared to Brooklyn &amp; Staten Island</a:t>
            </a:r>
          </a:p>
        </p:txBody>
      </p:sp>
      <p:sp>
        <p:nvSpPr>
          <p:cNvPr id="12" name="Oval 11">
            <a:extLst>
              <a:ext uri="{FF2B5EF4-FFF2-40B4-BE49-F238E27FC236}">
                <a16:creationId xmlns:a16="http://schemas.microsoft.com/office/drawing/2014/main" id="{6D71B7F0-8F9D-4277-8254-E77F2155BC21}"/>
              </a:ext>
            </a:extLst>
          </p:cNvPr>
          <p:cNvSpPr/>
          <p:nvPr/>
        </p:nvSpPr>
        <p:spPr>
          <a:xfrm>
            <a:off x="540901" y="3314053"/>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338464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725BFFC0-B97A-4822-A31C-FA4623D56DBA}"/>
              </a:ext>
            </a:extLst>
          </p:cNvPr>
          <p:cNvSpPr/>
          <p:nvPr/>
        </p:nvSpPr>
        <p:spPr>
          <a:xfrm>
            <a:off x="657224" y="64293"/>
            <a:ext cx="8193881" cy="628650"/>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Comparing the prices of room types for different neighborhood groups</a:t>
            </a:r>
          </a:p>
        </p:txBody>
      </p:sp>
      <p:pic>
        <p:nvPicPr>
          <p:cNvPr id="6" name="Picture 5">
            <a:extLst>
              <a:ext uri="{FF2B5EF4-FFF2-40B4-BE49-F238E27FC236}">
                <a16:creationId xmlns:a16="http://schemas.microsoft.com/office/drawing/2014/main" id="{AC116186-0C38-49F3-98F7-3CD9701DBB35}"/>
              </a:ext>
            </a:extLst>
          </p:cNvPr>
          <p:cNvPicPr>
            <a:picLocks noChangeAspect="1"/>
          </p:cNvPicPr>
          <p:nvPr/>
        </p:nvPicPr>
        <p:blipFill>
          <a:blip r:embed="rId2"/>
          <a:stretch>
            <a:fillRect/>
          </a:stretch>
        </p:blipFill>
        <p:spPr>
          <a:xfrm>
            <a:off x="5627577" y="692943"/>
            <a:ext cx="3651743" cy="2936569"/>
          </a:xfrm>
          <a:prstGeom prst="rect">
            <a:avLst/>
          </a:prstGeom>
        </p:spPr>
      </p:pic>
      <p:pic>
        <p:nvPicPr>
          <p:cNvPr id="8" name="Picture 7">
            <a:extLst>
              <a:ext uri="{FF2B5EF4-FFF2-40B4-BE49-F238E27FC236}">
                <a16:creationId xmlns:a16="http://schemas.microsoft.com/office/drawing/2014/main" id="{F4C75538-6E11-49F2-9536-26A5B36BFE6A}"/>
              </a:ext>
            </a:extLst>
          </p:cNvPr>
          <p:cNvPicPr>
            <a:picLocks noChangeAspect="1"/>
          </p:cNvPicPr>
          <p:nvPr/>
        </p:nvPicPr>
        <p:blipFill>
          <a:blip r:embed="rId3"/>
          <a:stretch>
            <a:fillRect/>
          </a:stretch>
        </p:blipFill>
        <p:spPr>
          <a:xfrm>
            <a:off x="3824509" y="933784"/>
            <a:ext cx="1859310" cy="1630546"/>
          </a:xfrm>
          <a:prstGeom prst="rect">
            <a:avLst/>
          </a:prstGeom>
        </p:spPr>
      </p:pic>
      <p:pic>
        <p:nvPicPr>
          <p:cNvPr id="10" name="Picture 9">
            <a:extLst>
              <a:ext uri="{FF2B5EF4-FFF2-40B4-BE49-F238E27FC236}">
                <a16:creationId xmlns:a16="http://schemas.microsoft.com/office/drawing/2014/main" id="{022E334C-020C-4291-902B-ADAB91A60E1E}"/>
              </a:ext>
            </a:extLst>
          </p:cNvPr>
          <p:cNvPicPr>
            <a:picLocks noChangeAspect="1"/>
          </p:cNvPicPr>
          <p:nvPr/>
        </p:nvPicPr>
        <p:blipFill>
          <a:blip r:embed="rId4"/>
          <a:stretch>
            <a:fillRect/>
          </a:stretch>
        </p:blipFill>
        <p:spPr>
          <a:xfrm>
            <a:off x="1976285" y="941204"/>
            <a:ext cx="1893381" cy="1630546"/>
          </a:xfrm>
          <a:prstGeom prst="rect">
            <a:avLst/>
          </a:prstGeom>
        </p:spPr>
      </p:pic>
      <p:pic>
        <p:nvPicPr>
          <p:cNvPr id="12" name="Picture 11">
            <a:extLst>
              <a:ext uri="{FF2B5EF4-FFF2-40B4-BE49-F238E27FC236}">
                <a16:creationId xmlns:a16="http://schemas.microsoft.com/office/drawing/2014/main" id="{FF59E152-1233-4610-929F-9C46D1756352}"/>
              </a:ext>
            </a:extLst>
          </p:cNvPr>
          <p:cNvPicPr>
            <a:picLocks noChangeAspect="1"/>
          </p:cNvPicPr>
          <p:nvPr/>
        </p:nvPicPr>
        <p:blipFill>
          <a:blip r:embed="rId5"/>
          <a:stretch>
            <a:fillRect/>
          </a:stretch>
        </p:blipFill>
        <p:spPr>
          <a:xfrm>
            <a:off x="0" y="933784"/>
            <a:ext cx="2039538" cy="1756414"/>
          </a:xfrm>
          <a:prstGeom prst="rect">
            <a:avLst/>
          </a:prstGeom>
        </p:spPr>
      </p:pic>
      <p:sp>
        <p:nvSpPr>
          <p:cNvPr id="13" name="Rectangle: Rounded Corners 12">
            <a:extLst>
              <a:ext uri="{FF2B5EF4-FFF2-40B4-BE49-F238E27FC236}">
                <a16:creationId xmlns:a16="http://schemas.microsoft.com/office/drawing/2014/main" id="{0AB39CEF-421D-4606-805C-4F97AD164424}"/>
              </a:ext>
            </a:extLst>
          </p:cNvPr>
          <p:cNvSpPr/>
          <p:nvPr/>
        </p:nvSpPr>
        <p:spPr>
          <a:xfrm>
            <a:off x="385763" y="3571876"/>
            <a:ext cx="7608093" cy="150733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1200" dirty="0">
                <a:solidFill>
                  <a:schemeClr val="bg1"/>
                </a:solidFill>
              </a:rPr>
              <a:t>Manhattan Offers highest price among all the places for all room types</a:t>
            </a:r>
          </a:p>
          <a:p>
            <a:pPr marL="342900" indent="-342900">
              <a:buFont typeface="+mj-lt"/>
              <a:buAutoNum type="arabicPeriod"/>
            </a:pPr>
            <a:r>
              <a:rPr lang="en-IN" sz="1200" dirty="0">
                <a:solidFill>
                  <a:schemeClr val="bg1"/>
                </a:solidFill>
              </a:rPr>
              <a:t>Bronx Offers the cheapest among all the places for all room types</a:t>
            </a:r>
          </a:p>
          <a:p>
            <a:pPr marL="342900" indent="-342900">
              <a:buFont typeface="+mj-lt"/>
              <a:buAutoNum type="arabicPeriod"/>
            </a:pPr>
            <a:r>
              <a:rPr lang="en-IN" sz="1200" dirty="0">
                <a:solidFill>
                  <a:schemeClr val="bg1"/>
                </a:solidFill>
              </a:rPr>
              <a:t>Manhattan’s Private rooms price is higher </a:t>
            </a:r>
            <a:r>
              <a:rPr lang="en-IN" sz="1200" dirty="0" err="1">
                <a:solidFill>
                  <a:schemeClr val="bg1"/>
                </a:solidFill>
              </a:rPr>
              <a:t>incompare</a:t>
            </a:r>
            <a:r>
              <a:rPr lang="en-IN" sz="1200" dirty="0">
                <a:solidFill>
                  <a:schemeClr val="bg1"/>
                </a:solidFill>
              </a:rPr>
              <a:t> to Bronx Entire home</a:t>
            </a:r>
          </a:p>
          <a:p>
            <a:pPr marL="342900" indent="-342900">
              <a:buFont typeface="+mj-lt"/>
              <a:buAutoNum type="arabicPeriod"/>
            </a:pPr>
            <a:r>
              <a:rPr lang="en-IN" sz="1200" dirty="0">
                <a:solidFill>
                  <a:schemeClr val="bg1"/>
                </a:solidFill>
              </a:rPr>
              <a:t>Manhattan Shared rooms price is higher in compare to other four neighbourhood Private rooms price</a:t>
            </a:r>
          </a:p>
          <a:p>
            <a:pPr marL="342900" indent="-342900">
              <a:buFont typeface="+mj-lt"/>
              <a:buAutoNum type="arabicPeriod"/>
            </a:pPr>
            <a:r>
              <a:rPr lang="en-IN" sz="1200" dirty="0">
                <a:solidFill>
                  <a:schemeClr val="bg1"/>
                </a:solidFill>
              </a:rPr>
              <a:t>In Staten Island, Shared rooms price is higher than it’s own &amp; Bronx’s Private rooms</a:t>
            </a:r>
          </a:p>
        </p:txBody>
      </p:sp>
      <p:sp>
        <p:nvSpPr>
          <p:cNvPr id="9" name="Oval 8">
            <a:extLst>
              <a:ext uri="{FF2B5EF4-FFF2-40B4-BE49-F238E27FC236}">
                <a16:creationId xmlns:a16="http://schemas.microsoft.com/office/drawing/2014/main" id="{32EE895D-EC9D-458E-BC4E-F5D63BBF56A8}"/>
              </a:ext>
            </a:extLst>
          </p:cNvPr>
          <p:cNvSpPr/>
          <p:nvPr/>
        </p:nvSpPr>
        <p:spPr>
          <a:xfrm>
            <a:off x="198031" y="3309602"/>
            <a:ext cx="1800226" cy="3750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78851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D38EBC8E-7725-4F1D-995B-264F1F814FFF}"/>
              </a:ext>
            </a:extLst>
          </p:cNvPr>
          <p:cNvSpPr/>
          <p:nvPr/>
        </p:nvSpPr>
        <p:spPr>
          <a:xfrm>
            <a:off x="614362" y="50006"/>
            <a:ext cx="7472362" cy="600075"/>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Neighborhood Group which got the most no. of visitors</a:t>
            </a:r>
            <a:endParaRPr lang="en-IN" dirty="0"/>
          </a:p>
        </p:txBody>
      </p:sp>
      <p:pic>
        <p:nvPicPr>
          <p:cNvPr id="8" name="Picture 7">
            <a:extLst>
              <a:ext uri="{FF2B5EF4-FFF2-40B4-BE49-F238E27FC236}">
                <a16:creationId xmlns:a16="http://schemas.microsoft.com/office/drawing/2014/main" id="{1EC5355B-8756-4E28-90B6-E14042AB4FAB}"/>
              </a:ext>
            </a:extLst>
          </p:cNvPr>
          <p:cNvPicPr>
            <a:picLocks noChangeAspect="1"/>
          </p:cNvPicPr>
          <p:nvPr/>
        </p:nvPicPr>
        <p:blipFill>
          <a:blip r:embed="rId2"/>
          <a:stretch>
            <a:fillRect/>
          </a:stretch>
        </p:blipFill>
        <p:spPr>
          <a:xfrm>
            <a:off x="4313908" y="764382"/>
            <a:ext cx="4160308" cy="2886074"/>
          </a:xfrm>
          <a:prstGeom prst="rect">
            <a:avLst/>
          </a:prstGeom>
        </p:spPr>
      </p:pic>
      <p:sp>
        <p:nvSpPr>
          <p:cNvPr id="9" name="Flowchart: Document 8">
            <a:extLst>
              <a:ext uri="{FF2B5EF4-FFF2-40B4-BE49-F238E27FC236}">
                <a16:creationId xmlns:a16="http://schemas.microsoft.com/office/drawing/2014/main" id="{AB328B7C-8405-404D-A62F-3BC6E675E6DB}"/>
              </a:ext>
            </a:extLst>
          </p:cNvPr>
          <p:cNvSpPr/>
          <p:nvPr/>
        </p:nvSpPr>
        <p:spPr>
          <a:xfrm>
            <a:off x="1042988" y="942975"/>
            <a:ext cx="2878931" cy="1985963"/>
          </a:xfrm>
          <a:prstGeom prst="flowChartDocumen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08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b="1" i="1" u="sng" dirty="0">
              <a:solidFill>
                <a:schemeClr val="bg1"/>
              </a:solidFill>
            </a:endParaRPr>
          </a:p>
          <a:p>
            <a:r>
              <a:rPr lang="en-US" sz="1400" i="1" u="sng" dirty="0" err="1">
                <a:solidFill>
                  <a:schemeClr val="bg1"/>
                </a:solidFill>
              </a:rPr>
              <a:t>Neighbourhood</a:t>
            </a:r>
            <a:r>
              <a:rPr lang="en-US" sz="1400" i="1" u="sng" dirty="0">
                <a:solidFill>
                  <a:schemeClr val="bg1"/>
                </a:solidFill>
              </a:rPr>
              <a:t> group</a:t>
            </a:r>
          </a:p>
          <a:p>
            <a:pPr marL="342900" indent="-342900">
              <a:buFont typeface="+mj-lt"/>
              <a:buAutoNum type="arabicPeriod"/>
            </a:pPr>
            <a:endParaRPr lang="en-US" sz="1400" i="1" dirty="0">
              <a:solidFill>
                <a:schemeClr val="bg1"/>
              </a:solidFill>
            </a:endParaRPr>
          </a:p>
          <a:p>
            <a:pPr marL="342900" indent="-342900">
              <a:buFont typeface="+mj-lt"/>
              <a:buAutoNum type="arabicPeriod"/>
            </a:pPr>
            <a:r>
              <a:rPr lang="en-US" sz="1400" i="1" dirty="0">
                <a:solidFill>
                  <a:schemeClr val="bg1"/>
                </a:solidFill>
              </a:rPr>
              <a:t>Manhattan - </a:t>
            </a:r>
            <a:r>
              <a:rPr lang="en-IN" sz="1400" b="0" i="1" dirty="0">
                <a:solidFill>
                  <a:schemeClr val="bg1"/>
                </a:solidFill>
                <a:effectLst/>
                <a:latin typeface="+mj-lt"/>
              </a:rPr>
              <a:t>108657</a:t>
            </a:r>
            <a:endParaRPr lang="en-US" sz="1400" i="1" dirty="0">
              <a:solidFill>
                <a:schemeClr val="bg1"/>
              </a:solidFill>
              <a:latin typeface="+mj-lt"/>
            </a:endParaRPr>
          </a:p>
          <a:p>
            <a:pPr marL="342900" indent="-342900">
              <a:buFont typeface="+mj-lt"/>
              <a:buAutoNum type="arabicPeriod"/>
            </a:pPr>
            <a:r>
              <a:rPr lang="en-US" sz="1400" i="1" dirty="0">
                <a:solidFill>
                  <a:schemeClr val="bg1"/>
                </a:solidFill>
              </a:rPr>
              <a:t>Brooklyn - 79806</a:t>
            </a:r>
          </a:p>
          <a:p>
            <a:pPr marL="342900" indent="-342900">
              <a:buFont typeface="+mj-lt"/>
              <a:buAutoNum type="arabicPeriod"/>
            </a:pPr>
            <a:r>
              <a:rPr lang="en-US" sz="1400" i="1" dirty="0">
                <a:solidFill>
                  <a:schemeClr val="bg1"/>
                </a:solidFill>
              </a:rPr>
              <a:t>Queens - 17758</a:t>
            </a:r>
          </a:p>
          <a:p>
            <a:pPr marL="342900" indent="-342900">
              <a:buFont typeface="+mj-lt"/>
              <a:buAutoNum type="arabicPeriod"/>
            </a:pPr>
            <a:r>
              <a:rPr lang="en-US" sz="1400" i="1" dirty="0">
                <a:solidFill>
                  <a:schemeClr val="bg1"/>
                </a:solidFill>
              </a:rPr>
              <a:t>Bronx - 3113</a:t>
            </a:r>
          </a:p>
          <a:p>
            <a:pPr marL="342900" indent="-342900">
              <a:buFont typeface="+mj-lt"/>
              <a:buAutoNum type="arabicPeriod"/>
            </a:pPr>
            <a:r>
              <a:rPr lang="en-US" sz="1400" i="1" dirty="0">
                <a:solidFill>
                  <a:schemeClr val="bg1"/>
                </a:solidFill>
              </a:rPr>
              <a:t>Staten Island - 939</a:t>
            </a:r>
            <a:endParaRPr lang="en-IN" sz="1400" i="1" dirty="0">
              <a:solidFill>
                <a:schemeClr val="bg1"/>
              </a:solidFill>
            </a:endParaRPr>
          </a:p>
        </p:txBody>
      </p:sp>
      <p:sp>
        <p:nvSpPr>
          <p:cNvPr id="10" name="Arrow: Pentagon 9">
            <a:extLst>
              <a:ext uri="{FF2B5EF4-FFF2-40B4-BE49-F238E27FC236}">
                <a16:creationId xmlns:a16="http://schemas.microsoft.com/office/drawing/2014/main" id="{864DF115-0D53-4E90-A0F3-4205A8AB5C00}"/>
              </a:ext>
            </a:extLst>
          </p:cNvPr>
          <p:cNvSpPr/>
          <p:nvPr/>
        </p:nvSpPr>
        <p:spPr>
          <a:xfrm>
            <a:off x="614362" y="3750469"/>
            <a:ext cx="7365207" cy="842963"/>
          </a:xfrm>
          <a:prstGeom prst="homePlat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mj-lt"/>
              <a:buAutoNum type="arabicPeriod"/>
            </a:pPr>
            <a:r>
              <a:rPr lang="en-US" sz="1600" dirty="0">
                <a:solidFill>
                  <a:schemeClr val="bg1"/>
                </a:solidFill>
              </a:rPr>
              <a:t>Manhattan &amp; Brooklyn have a great no. of visitors </a:t>
            </a:r>
          </a:p>
          <a:p>
            <a:pPr marL="342900" indent="-342900">
              <a:buFont typeface="+mj-lt"/>
              <a:buAutoNum type="arabicPeriod"/>
            </a:pPr>
            <a:r>
              <a:rPr lang="en-US" sz="1600" dirty="0">
                <a:solidFill>
                  <a:schemeClr val="bg1"/>
                </a:solidFill>
              </a:rPr>
              <a:t>Rest </a:t>
            </a:r>
            <a:r>
              <a:rPr lang="en-US" sz="1600" dirty="0" err="1">
                <a:solidFill>
                  <a:schemeClr val="bg1"/>
                </a:solidFill>
              </a:rPr>
              <a:t>neighbours</a:t>
            </a:r>
            <a:r>
              <a:rPr lang="en-US" sz="1600" dirty="0">
                <a:solidFill>
                  <a:schemeClr val="bg1"/>
                </a:solidFill>
              </a:rPr>
              <a:t> have very less visitors as compared to these two</a:t>
            </a:r>
            <a:endParaRPr lang="en-IN" sz="1600" dirty="0">
              <a:solidFill>
                <a:schemeClr val="bg1"/>
              </a:solidFill>
            </a:endParaRPr>
          </a:p>
        </p:txBody>
      </p:sp>
      <p:sp>
        <p:nvSpPr>
          <p:cNvPr id="11" name="Oval 10">
            <a:extLst>
              <a:ext uri="{FF2B5EF4-FFF2-40B4-BE49-F238E27FC236}">
                <a16:creationId xmlns:a16="http://schemas.microsoft.com/office/drawing/2014/main" id="{5FEA5779-9120-40CF-BD86-56D7178B95FF}"/>
              </a:ext>
            </a:extLst>
          </p:cNvPr>
          <p:cNvSpPr/>
          <p:nvPr/>
        </p:nvSpPr>
        <p:spPr>
          <a:xfrm>
            <a:off x="428626" y="3414712"/>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245531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FD415418-AB1E-4825-942C-DB380B9ED7FA}"/>
              </a:ext>
            </a:extLst>
          </p:cNvPr>
          <p:cNvSpPr/>
          <p:nvPr/>
        </p:nvSpPr>
        <p:spPr>
          <a:xfrm>
            <a:off x="621506" y="92869"/>
            <a:ext cx="7500938" cy="621506"/>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Room type people prefer the most for staying</a:t>
            </a:r>
          </a:p>
        </p:txBody>
      </p:sp>
      <p:pic>
        <p:nvPicPr>
          <p:cNvPr id="4" name="Picture 3">
            <a:extLst>
              <a:ext uri="{FF2B5EF4-FFF2-40B4-BE49-F238E27FC236}">
                <a16:creationId xmlns:a16="http://schemas.microsoft.com/office/drawing/2014/main" id="{4F7CD03B-D0B9-40DE-A7EB-E00D48DEEF1F}"/>
              </a:ext>
            </a:extLst>
          </p:cNvPr>
          <p:cNvPicPr>
            <a:picLocks noChangeAspect="1"/>
          </p:cNvPicPr>
          <p:nvPr/>
        </p:nvPicPr>
        <p:blipFill>
          <a:blip r:embed="rId2"/>
          <a:stretch>
            <a:fillRect/>
          </a:stretch>
        </p:blipFill>
        <p:spPr>
          <a:xfrm>
            <a:off x="3964781" y="1188818"/>
            <a:ext cx="3902849" cy="2150904"/>
          </a:xfrm>
          <a:prstGeom prst="rect">
            <a:avLst/>
          </a:prstGeom>
        </p:spPr>
      </p:pic>
      <p:sp>
        <p:nvSpPr>
          <p:cNvPr id="5" name="Flowchart: Document 4">
            <a:extLst>
              <a:ext uri="{FF2B5EF4-FFF2-40B4-BE49-F238E27FC236}">
                <a16:creationId xmlns:a16="http://schemas.microsoft.com/office/drawing/2014/main" id="{62880698-CBDE-4F6F-984B-278490C5CA7C}"/>
              </a:ext>
            </a:extLst>
          </p:cNvPr>
          <p:cNvSpPr/>
          <p:nvPr/>
        </p:nvSpPr>
        <p:spPr>
          <a:xfrm>
            <a:off x="850106" y="1032310"/>
            <a:ext cx="2764632" cy="1778793"/>
          </a:xfrm>
          <a:prstGeom prst="flowChartDocumen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i="1" u="sng" dirty="0" err="1">
                <a:solidFill>
                  <a:schemeClr val="bg1"/>
                </a:solidFill>
                <a:latin typeface="+mj-lt"/>
              </a:rPr>
              <a:t>R</a:t>
            </a:r>
            <a:r>
              <a:rPr lang="en-US" sz="1600" i="1" u="sng" dirty="0" err="1">
                <a:solidFill>
                  <a:schemeClr val="bg1"/>
                </a:solidFill>
                <a:effectLst/>
                <a:latin typeface="+mj-lt"/>
              </a:rPr>
              <a:t>oom_type</a:t>
            </a:r>
            <a:r>
              <a:rPr lang="en-US" sz="1600" i="1" u="sng" dirty="0">
                <a:solidFill>
                  <a:schemeClr val="bg1"/>
                </a:solidFill>
                <a:effectLst/>
                <a:latin typeface="+mj-lt"/>
              </a:rPr>
              <a:t> </a:t>
            </a:r>
            <a:r>
              <a:rPr lang="en-US" sz="1600" b="0" i="1" dirty="0">
                <a:solidFill>
                  <a:schemeClr val="bg1"/>
                </a:solidFill>
                <a:effectLst/>
                <a:latin typeface="+mj-lt"/>
              </a:rPr>
              <a:t>:</a:t>
            </a:r>
          </a:p>
          <a:p>
            <a:endParaRPr lang="en-US" sz="1400" b="0" i="1" dirty="0">
              <a:solidFill>
                <a:schemeClr val="tx1"/>
              </a:solidFill>
              <a:effectLst/>
              <a:latin typeface="+mj-lt"/>
            </a:endParaRPr>
          </a:p>
          <a:p>
            <a:r>
              <a:rPr lang="en-US" sz="1400" b="0" i="1" dirty="0">
                <a:solidFill>
                  <a:schemeClr val="bg1"/>
                </a:solidFill>
                <a:effectLst/>
                <a:latin typeface="+mj-lt"/>
              </a:rPr>
              <a:t>Entire Home/Apt -129486</a:t>
            </a:r>
          </a:p>
          <a:p>
            <a:r>
              <a:rPr lang="en-US" sz="1400" b="0" i="1" dirty="0">
                <a:solidFill>
                  <a:schemeClr val="bg1"/>
                </a:solidFill>
                <a:effectLst/>
                <a:latin typeface="+mj-lt"/>
              </a:rPr>
              <a:t>Private room - 77170 </a:t>
            </a:r>
          </a:p>
          <a:p>
            <a:r>
              <a:rPr lang="en-US" sz="1400" b="0" i="1" dirty="0">
                <a:solidFill>
                  <a:schemeClr val="bg1"/>
                </a:solidFill>
                <a:effectLst/>
                <a:latin typeface="+mj-lt"/>
              </a:rPr>
              <a:t>Shared room - 3617</a:t>
            </a:r>
            <a:endParaRPr lang="en-IN" sz="1400" i="1" dirty="0">
              <a:solidFill>
                <a:schemeClr val="bg1"/>
              </a:solidFill>
              <a:latin typeface="+mj-lt"/>
            </a:endParaRPr>
          </a:p>
        </p:txBody>
      </p:sp>
      <p:sp>
        <p:nvSpPr>
          <p:cNvPr id="6" name="Arrow: Pentagon 5">
            <a:extLst>
              <a:ext uri="{FF2B5EF4-FFF2-40B4-BE49-F238E27FC236}">
                <a16:creationId xmlns:a16="http://schemas.microsoft.com/office/drawing/2014/main" id="{302D0675-DA13-4298-B736-005E28EBD7FC}"/>
              </a:ext>
            </a:extLst>
          </p:cNvPr>
          <p:cNvSpPr/>
          <p:nvPr/>
        </p:nvSpPr>
        <p:spPr>
          <a:xfrm>
            <a:off x="450056" y="3512356"/>
            <a:ext cx="7293769" cy="1337010"/>
          </a:xfrm>
          <a:prstGeom prst="homePlat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mj-lt"/>
              <a:buAutoNum type="arabicPeriod"/>
            </a:pPr>
            <a:r>
              <a:rPr lang="en-US" sz="1400" dirty="0">
                <a:solidFill>
                  <a:schemeClr val="bg1"/>
                </a:solidFill>
              </a:rPr>
              <a:t>Most of the people prefer Entire home/apt then the other 2 options, it is because people prefer privacy &amp; comfort instead of compromising in cheaper options</a:t>
            </a:r>
          </a:p>
          <a:p>
            <a:pPr marL="342900" indent="-342900">
              <a:buFont typeface="+mj-lt"/>
              <a:buAutoNum type="arabicPeriod"/>
            </a:pPr>
            <a:r>
              <a:rPr lang="en-US" sz="1400" dirty="0">
                <a:solidFill>
                  <a:schemeClr val="bg1"/>
                </a:solidFill>
              </a:rPr>
              <a:t>Private rooms &amp; Shared rooms are very less in no. instead of being a cheaper option to people</a:t>
            </a:r>
            <a:endParaRPr lang="en-IN" sz="1400" dirty="0">
              <a:solidFill>
                <a:schemeClr val="bg1"/>
              </a:solidFill>
            </a:endParaRPr>
          </a:p>
        </p:txBody>
      </p:sp>
      <p:sp>
        <p:nvSpPr>
          <p:cNvPr id="7" name="Oval 6">
            <a:extLst>
              <a:ext uri="{FF2B5EF4-FFF2-40B4-BE49-F238E27FC236}">
                <a16:creationId xmlns:a16="http://schemas.microsoft.com/office/drawing/2014/main" id="{EAFFE766-20D2-420E-9E62-4927B37DEAE4}"/>
              </a:ext>
            </a:extLst>
          </p:cNvPr>
          <p:cNvSpPr/>
          <p:nvPr/>
        </p:nvSpPr>
        <p:spPr>
          <a:xfrm>
            <a:off x="403622" y="3178894"/>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378934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8C3001E6-44CC-4AC8-9810-D92A34D82118}"/>
              </a:ext>
            </a:extLst>
          </p:cNvPr>
          <p:cNvSpPr/>
          <p:nvPr/>
        </p:nvSpPr>
        <p:spPr>
          <a:xfrm>
            <a:off x="757237" y="85725"/>
            <a:ext cx="7450931" cy="585788"/>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Correlation between price, minimum nights &amp; no. of review</a:t>
            </a:r>
          </a:p>
        </p:txBody>
      </p:sp>
      <p:pic>
        <p:nvPicPr>
          <p:cNvPr id="6" name="Picture 5">
            <a:extLst>
              <a:ext uri="{FF2B5EF4-FFF2-40B4-BE49-F238E27FC236}">
                <a16:creationId xmlns:a16="http://schemas.microsoft.com/office/drawing/2014/main" id="{0E0F5205-AA55-4F9A-A056-1D38AD69EDDE}"/>
              </a:ext>
            </a:extLst>
          </p:cNvPr>
          <p:cNvPicPr>
            <a:picLocks noChangeAspect="1"/>
          </p:cNvPicPr>
          <p:nvPr/>
        </p:nvPicPr>
        <p:blipFill>
          <a:blip r:embed="rId2"/>
          <a:stretch>
            <a:fillRect/>
          </a:stretch>
        </p:blipFill>
        <p:spPr>
          <a:xfrm>
            <a:off x="4482702" y="582215"/>
            <a:ext cx="4693444" cy="3582591"/>
          </a:xfrm>
          <a:prstGeom prst="rect">
            <a:avLst/>
          </a:prstGeom>
        </p:spPr>
      </p:pic>
      <p:sp>
        <p:nvSpPr>
          <p:cNvPr id="7" name="Flowchart: Document 6">
            <a:extLst>
              <a:ext uri="{FF2B5EF4-FFF2-40B4-BE49-F238E27FC236}">
                <a16:creationId xmlns:a16="http://schemas.microsoft.com/office/drawing/2014/main" id="{EA98153D-8356-4EBF-8276-F6F44C80C2A4}"/>
              </a:ext>
            </a:extLst>
          </p:cNvPr>
          <p:cNvSpPr/>
          <p:nvPr/>
        </p:nvSpPr>
        <p:spPr>
          <a:xfrm>
            <a:off x="667939" y="1391806"/>
            <a:ext cx="3814763" cy="3086100"/>
          </a:xfrm>
          <a:prstGeom prst="flowChartDocumen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mj-lt"/>
              <a:buAutoNum type="arabicPeriod"/>
            </a:pPr>
            <a:r>
              <a:rPr lang="en-US" sz="1600" i="1" dirty="0">
                <a:solidFill>
                  <a:schemeClr val="bg1"/>
                </a:solidFill>
              </a:rPr>
              <a:t>We are getting Negative correlation between price &amp; number of reviews which is -0.019</a:t>
            </a:r>
          </a:p>
          <a:p>
            <a:pPr marL="342900" indent="-342900">
              <a:buFont typeface="+mj-lt"/>
              <a:buAutoNum type="arabicPeriod"/>
            </a:pPr>
            <a:r>
              <a:rPr lang="en-US" sz="1600" i="1" dirty="0">
                <a:solidFill>
                  <a:schemeClr val="bg1"/>
                </a:solidFill>
              </a:rPr>
              <a:t>Also we get a Negative correlation of minimum nights &amp; number of reviews which is -0.072</a:t>
            </a:r>
            <a:endParaRPr lang="en-IN" sz="1600" i="1" dirty="0">
              <a:solidFill>
                <a:schemeClr val="bg1"/>
              </a:solidFill>
            </a:endParaRPr>
          </a:p>
        </p:txBody>
      </p:sp>
      <p:sp>
        <p:nvSpPr>
          <p:cNvPr id="8" name="Oval 7">
            <a:extLst>
              <a:ext uri="{FF2B5EF4-FFF2-40B4-BE49-F238E27FC236}">
                <a16:creationId xmlns:a16="http://schemas.microsoft.com/office/drawing/2014/main" id="{D3AE10FF-DD7C-4D41-9C28-6007A98EA82B}"/>
              </a:ext>
            </a:extLst>
          </p:cNvPr>
          <p:cNvSpPr/>
          <p:nvPr/>
        </p:nvSpPr>
        <p:spPr>
          <a:xfrm>
            <a:off x="464345" y="1051251"/>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367337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E7724A7C-28A4-4F0F-82D0-A7601EA10AFD}"/>
              </a:ext>
            </a:extLst>
          </p:cNvPr>
          <p:cNvSpPr/>
          <p:nvPr/>
        </p:nvSpPr>
        <p:spPr>
          <a:xfrm>
            <a:off x="514350" y="100012"/>
            <a:ext cx="7743826" cy="657225"/>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Availability of rooms in different '</a:t>
            </a:r>
            <a:r>
              <a:rPr lang="en-US" b="0" i="0" dirty="0" err="1">
                <a:solidFill>
                  <a:srgbClr val="212121"/>
                </a:solidFill>
                <a:effectLst/>
                <a:latin typeface="+mj-lt"/>
              </a:rPr>
              <a:t>neighbourhood_groups</a:t>
            </a:r>
            <a:r>
              <a:rPr lang="en-US" b="0" i="0" dirty="0">
                <a:solidFill>
                  <a:srgbClr val="212121"/>
                </a:solidFill>
                <a:effectLst/>
                <a:latin typeface="+mj-lt"/>
              </a:rPr>
              <a:t>' Yearly</a:t>
            </a:r>
          </a:p>
        </p:txBody>
      </p:sp>
      <p:pic>
        <p:nvPicPr>
          <p:cNvPr id="6" name="Picture 5">
            <a:extLst>
              <a:ext uri="{FF2B5EF4-FFF2-40B4-BE49-F238E27FC236}">
                <a16:creationId xmlns:a16="http://schemas.microsoft.com/office/drawing/2014/main" id="{C77B7B27-4B45-4647-9BB5-ED39E917C642}"/>
              </a:ext>
            </a:extLst>
          </p:cNvPr>
          <p:cNvPicPr>
            <a:picLocks noChangeAspect="1"/>
          </p:cNvPicPr>
          <p:nvPr/>
        </p:nvPicPr>
        <p:blipFill>
          <a:blip r:embed="rId2"/>
          <a:stretch>
            <a:fillRect/>
          </a:stretch>
        </p:blipFill>
        <p:spPr>
          <a:xfrm>
            <a:off x="3557589" y="700087"/>
            <a:ext cx="6201548" cy="3371852"/>
          </a:xfrm>
          <a:prstGeom prst="rect">
            <a:avLst/>
          </a:prstGeom>
        </p:spPr>
      </p:pic>
      <p:sp>
        <p:nvSpPr>
          <p:cNvPr id="7" name="Rectangle: Folded Corner 6">
            <a:extLst>
              <a:ext uri="{FF2B5EF4-FFF2-40B4-BE49-F238E27FC236}">
                <a16:creationId xmlns:a16="http://schemas.microsoft.com/office/drawing/2014/main" id="{3101AD5E-1CCF-4A5F-8F93-26C81D2B49A9}"/>
              </a:ext>
            </a:extLst>
          </p:cNvPr>
          <p:cNvSpPr/>
          <p:nvPr/>
        </p:nvSpPr>
        <p:spPr>
          <a:xfrm>
            <a:off x="168345" y="885825"/>
            <a:ext cx="3917882" cy="4207671"/>
          </a:xfrm>
          <a:prstGeom prst="foldedCorner">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b="1" u="sng" dirty="0">
              <a:solidFill>
                <a:schemeClr val="bg1"/>
              </a:solidFill>
            </a:endParaRPr>
          </a:p>
          <a:p>
            <a:pPr marL="285750" indent="-285750">
              <a:buFont typeface="Arial" panose="020B0604020202020204" pitchFamily="34" charset="0"/>
              <a:buChar char="•"/>
            </a:pPr>
            <a:endParaRPr lang="en-US" sz="1200" b="1" u="sng" dirty="0">
              <a:solidFill>
                <a:schemeClr val="bg1"/>
              </a:solidFill>
            </a:endParaRPr>
          </a:p>
          <a:p>
            <a:pPr marL="285750" indent="-285750">
              <a:buFont typeface="Arial" panose="020B0604020202020204" pitchFamily="34" charset="0"/>
              <a:buChar char="•"/>
            </a:pPr>
            <a:endParaRPr lang="en-US" sz="1200" b="1" u="sng" dirty="0">
              <a:solidFill>
                <a:schemeClr val="bg1"/>
              </a:solidFill>
            </a:endParaRPr>
          </a:p>
          <a:p>
            <a:pPr marL="285750" indent="-285750">
              <a:buFont typeface="Arial" panose="020B0604020202020204" pitchFamily="34" charset="0"/>
              <a:buChar char="•"/>
            </a:pPr>
            <a:r>
              <a:rPr lang="en-US" sz="1200" b="1" u="sng" dirty="0">
                <a:solidFill>
                  <a:schemeClr val="bg1"/>
                </a:solidFill>
              </a:rPr>
              <a:t>In 2011</a:t>
            </a:r>
            <a:r>
              <a:rPr lang="en-US" sz="1200" dirty="0">
                <a:solidFill>
                  <a:schemeClr val="bg1"/>
                </a:solidFill>
              </a:rPr>
              <a:t>: Rooms are available only in Manhattan &amp; Brooklyn, Brooklyn had higher availability of rooms in 2011</a:t>
            </a:r>
          </a:p>
          <a:p>
            <a:pPr marL="285750" indent="-285750">
              <a:buFont typeface="Arial" panose="020B0604020202020204" pitchFamily="34" charset="0"/>
              <a:buChar char="•"/>
            </a:pPr>
            <a:r>
              <a:rPr lang="en-US" sz="1200" b="1" u="sng" dirty="0">
                <a:solidFill>
                  <a:schemeClr val="bg1"/>
                </a:solidFill>
              </a:rPr>
              <a:t>In 2012</a:t>
            </a:r>
            <a:r>
              <a:rPr lang="en-US" sz="1200" dirty="0">
                <a:solidFill>
                  <a:schemeClr val="bg1"/>
                </a:solidFill>
              </a:rPr>
              <a:t>: Queens comes in the competition With the other two but was higher in availability, whereas Manhattan &amp; </a:t>
            </a:r>
            <a:r>
              <a:rPr lang="en-US" sz="1200" dirty="0" err="1">
                <a:solidFill>
                  <a:schemeClr val="bg1"/>
                </a:solidFill>
              </a:rPr>
              <a:t>Brookyln</a:t>
            </a:r>
            <a:r>
              <a:rPr lang="en-US" sz="1200" dirty="0">
                <a:solidFill>
                  <a:schemeClr val="bg1"/>
                </a:solidFill>
              </a:rPr>
              <a:t> had same number of availability</a:t>
            </a:r>
          </a:p>
          <a:p>
            <a:pPr marL="285750" indent="-285750">
              <a:buFont typeface="Arial" panose="020B0604020202020204" pitchFamily="34" charset="0"/>
              <a:buChar char="•"/>
            </a:pPr>
            <a:r>
              <a:rPr lang="en-IN" sz="1200" b="1" u="sng" dirty="0">
                <a:solidFill>
                  <a:schemeClr val="bg1"/>
                </a:solidFill>
              </a:rPr>
              <a:t>In 2013</a:t>
            </a:r>
            <a:r>
              <a:rPr lang="en-IN" sz="1200" dirty="0">
                <a:solidFill>
                  <a:schemeClr val="bg1"/>
                </a:solidFill>
              </a:rPr>
              <a:t>: Again the same Rooms are </a:t>
            </a:r>
            <a:r>
              <a:rPr lang="en-US" sz="1200" dirty="0">
                <a:solidFill>
                  <a:schemeClr val="bg1"/>
                </a:solidFill>
              </a:rPr>
              <a:t>available only in Manhattan &amp; Brooklyn</a:t>
            </a:r>
          </a:p>
          <a:p>
            <a:pPr marL="285750" indent="-285750">
              <a:buFont typeface="Arial" panose="020B0604020202020204" pitchFamily="34" charset="0"/>
              <a:buChar char="•"/>
            </a:pPr>
            <a:r>
              <a:rPr lang="en-US" sz="1200" b="1" u="sng" dirty="0">
                <a:solidFill>
                  <a:schemeClr val="bg1"/>
                </a:solidFill>
              </a:rPr>
              <a:t>In 2014 &amp; 2015</a:t>
            </a:r>
            <a:r>
              <a:rPr lang="en-US" sz="1200" dirty="0">
                <a:solidFill>
                  <a:schemeClr val="bg1"/>
                </a:solidFill>
              </a:rPr>
              <a:t>: Rooms are available in all the </a:t>
            </a:r>
            <a:r>
              <a:rPr lang="en-US" sz="1200" dirty="0" err="1">
                <a:solidFill>
                  <a:schemeClr val="bg1"/>
                </a:solidFill>
              </a:rPr>
              <a:t>neighbourhood</a:t>
            </a:r>
            <a:r>
              <a:rPr lang="en-US" sz="1200" dirty="0">
                <a:solidFill>
                  <a:schemeClr val="bg1"/>
                </a:solidFill>
              </a:rPr>
              <a:t> group but Bronx has highest availability </a:t>
            </a:r>
          </a:p>
          <a:p>
            <a:pPr marL="285750" indent="-285750">
              <a:buFont typeface="Arial" panose="020B0604020202020204" pitchFamily="34" charset="0"/>
              <a:buChar char="•"/>
            </a:pPr>
            <a:r>
              <a:rPr lang="en-US" sz="1200" b="1" u="sng" dirty="0">
                <a:solidFill>
                  <a:schemeClr val="bg1"/>
                </a:solidFill>
              </a:rPr>
              <a:t>In 2016</a:t>
            </a:r>
            <a:r>
              <a:rPr lang="en-US" sz="1200" dirty="0">
                <a:solidFill>
                  <a:schemeClr val="bg1"/>
                </a:solidFill>
              </a:rPr>
              <a:t>: Rooms are available in all </a:t>
            </a:r>
            <a:r>
              <a:rPr lang="en-US" sz="1200" dirty="0" err="1">
                <a:solidFill>
                  <a:schemeClr val="bg1"/>
                </a:solidFill>
              </a:rPr>
              <a:t>neighbourhood</a:t>
            </a:r>
            <a:r>
              <a:rPr lang="en-US" sz="1200" dirty="0">
                <a:solidFill>
                  <a:schemeClr val="bg1"/>
                </a:solidFill>
              </a:rPr>
              <a:t> group but has higher </a:t>
            </a:r>
            <a:r>
              <a:rPr lang="en-US" sz="1200" dirty="0" err="1">
                <a:solidFill>
                  <a:schemeClr val="bg1"/>
                </a:solidFill>
              </a:rPr>
              <a:t>availabilityin</a:t>
            </a:r>
            <a:r>
              <a:rPr lang="en-US" sz="1200" dirty="0">
                <a:solidFill>
                  <a:schemeClr val="bg1"/>
                </a:solidFill>
              </a:rPr>
              <a:t> Staten Island</a:t>
            </a:r>
          </a:p>
          <a:p>
            <a:pPr marL="285750" indent="-285750">
              <a:buFont typeface="Arial" panose="020B0604020202020204" pitchFamily="34" charset="0"/>
              <a:buChar char="•"/>
            </a:pPr>
            <a:r>
              <a:rPr lang="en-US" sz="1200" b="1" u="sng" dirty="0">
                <a:solidFill>
                  <a:schemeClr val="bg1"/>
                </a:solidFill>
              </a:rPr>
              <a:t>In 2017 &amp; 2018</a:t>
            </a:r>
            <a:r>
              <a:rPr lang="en-US" sz="1200" dirty="0">
                <a:solidFill>
                  <a:schemeClr val="bg1"/>
                </a:solidFill>
              </a:rPr>
              <a:t>: Rooms are available in all </a:t>
            </a:r>
            <a:r>
              <a:rPr lang="en-US" sz="1200" dirty="0" err="1">
                <a:solidFill>
                  <a:schemeClr val="bg1"/>
                </a:solidFill>
              </a:rPr>
              <a:t>neighbourhood</a:t>
            </a:r>
            <a:r>
              <a:rPr lang="en-US" sz="1200" dirty="0">
                <a:solidFill>
                  <a:schemeClr val="bg1"/>
                </a:solidFill>
              </a:rPr>
              <a:t> group &amp; the availability also remains same for all</a:t>
            </a:r>
          </a:p>
          <a:p>
            <a:pPr marL="285750" indent="-285750">
              <a:buFont typeface="Arial" panose="020B0604020202020204" pitchFamily="34" charset="0"/>
              <a:buChar char="•"/>
            </a:pPr>
            <a:r>
              <a:rPr lang="en-US" sz="1200" b="1" u="sng" dirty="0">
                <a:solidFill>
                  <a:schemeClr val="bg1"/>
                </a:solidFill>
              </a:rPr>
              <a:t>In 2019</a:t>
            </a:r>
            <a:r>
              <a:rPr lang="en-US" sz="1200" dirty="0">
                <a:solidFill>
                  <a:schemeClr val="bg1"/>
                </a:solidFill>
              </a:rPr>
              <a:t>: Rooms are available in all </a:t>
            </a:r>
            <a:r>
              <a:rPr lang="en-US" sz="1200" dirty="0" err="1">
                <a:solidFill>
                  <a:schemeClr val="bg1"/>
                </a:solidFill>
              </a:rPr>
              <a:t>nieghbourhood</a:t>
            </a:r>
            <a:r>
              <a:rPr lang="en-US" sz="1200" dirty="0">
                <a:solidFill>
                  <a:schemeClr val="bg1"/>
                </a:solidFill>
              </a:rPr>
              <a:t> group &amp; availability is highest in Staten Island &amp; Bronx goes slightly up from rest of 3 in availability </a:t>
            </a:r>
            <a:endParaRPr lang="en-IN" sz="1200" dirty="0">
              <a:solidFill>
                <a:schemeClr val="bg1"/>
              </a:solidFill>
            </a:endParaRPr>
          </a:p>
          <a:p>
            <a:pPr marL="285750" indent="-285750">
              <a:buFont typeface="Arial" panose="020B0604020202020204" pitchFamily="34" charset="0"/>
              <a:buChar char="•"/>
            </a:pPr>
            <a:endParaRPr lang="en-IN" sz="1200" dirty="0">
              <a:solidFill>
                <a:schemeClr val="bg1"/>
              </a:solidFill>
            </a:endParaRPr>
          </a:p>
        </p:txBody>
      </p:sp>
    </p:spTree>
    <p:extLst>
      <p:ext uri="{BB962C8B-B14F-4D97-AF65-F5344CB8AC3E}">
        <p14:creationId xmlns:p14="http://schemas.microsoft.com/office/powerpoint/2010/main" val="292126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6EC9D402-0E90-4259-B7F9-B8169A534CC1}"/>
              </a:ext>
            </a:extLst>
          </p:cNvPr>
          <p:cNvSpPr/>
          <p:nvPr/>
        </p:nvSpPr>
        <p:spPr>
          <a:xfrm>
            <a:off x="771526" y="92869"/>
            <a:ext cx="7200900" cy="621506"/>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Availability of different types of room Yearly</a:t>
            </a:r>
          </a:p>
        </p:txBody>
      </p:sp>
      <p:pic>
        <p:nvPicPr>
          <p:cNvPr id="6" name="Picture 5">
            <a:extLst>
              <a:ext uri="{FF2B5EF4-FFF2-40B4-BE49-F238E27FC236}">
                <a16:creationId xmlns:a16="http://schemas.microsoft.com/office/drawing/2014/main" id="{9F88737C-6D07-4211-8B2D-AF5B02A040B8}"/>
              </a:ext>
            </a:extLst>
          </p:cNvPr>
          <p:cNvPicPr>
            <a:picLocks noChangeAspect="1"/>
          </p:cNvPicPr>
          <p:nvPr/>
        </p:nvPicPr>
        <p:blipFill>
          <a:blip r:embed="rId2"/>
          <a:stretch>
            <a:fillRect/>
          </a:stretch>
        </p:blipFill>
        <p:spPr>
          <a:xfrm>
            <a:off x="4304525" y="657225"/>
            <a:ext cx="4758078" cy="3400425"/>
          </a:xfrm>
          <a:prstGeom prst="rect">
            <a:avLst/>
          </a:prstGeom>
        </p:spPr>
      </p:pic>
      <p:sp>
        <p:nvSpPr>
          <p:cNvPr id="7" name="Rectangle: Folded Corner 6">
            <a:extLst>
              <a:ext uri="{FF2B5EF4-FFF2-40B4-BE49-F238E27FC236}">
                <a16:creationId xmlns:a16="http://schemas.microsoft.com/office/drawing/2014/main" id="{CA2451F8-82AB-4B81-BAAE-B48D21169DA0}"/>
              </a:ext>
            </a:extLst>
          </p:cNvPr>
          <p:cNvSpPr/>
          <p:nvPr/>
        </p:nvSpPr>
        <p:spPr>
          <a:xfrm>
            <a:off x="300039" y="1257299"/>
            <a:ext cx="4071937" cy="3779043"/>
          </a:xfrm>
          <a:prstGeom prst="foldedCorner">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endParaRPr lang="en-US" sz="1200" b="1" u="sng" dirty="0">
              <a:solidFill>
                <a:schemeClr val="bg1"/>
              </a:solidFill>
            </a:endParaRPr>
          </a:p>
          <a:p>
            <a:pPr marL="285750" indent="-285750">
              <a:buFont typeface="Arial" panose="020B0604020202020204" pitchFamily="34" charset="0"/>
              <a:buChar char="•"/>
            </a:pPr>
            <a:r>
              <a:rPr lang="en-US" sz="1200" b="1" u="sng" dirty="0">
                <a:solidFill>
                  <a:schemeClr val="bg1"/>
                </a:solidFill>
              </a:rPr>
              <a:t>In 2011</a:t>
            </a:r>
            <a:r>
              <a:rPr lang="en-US" sz="1200" dirty="0">
                <a:solidFill>
                  <a:schemeClr val="bg1"/>
                </a:solidFill>
              </a:rPr>
              <a:t>: Only the Entire home/apt &amp; Private rooms options was available to people.</a:t>
            </a:r>
          </a:p>
          <a:p>
            <a:pPr marL="285750" indent="-285750">
              <a:buFont typeface="Arial" panose="020B0604020202020204" pitchFamily="34" charset="0"/>
              <a:buChar char="•"/>
            </a:pPr>
            <a:r>
              <a:rPr lang="en-US" sz="1200" b="1" u="sng" dirty="0">
                <a:solidFill>
                  <a:schemeClr val="bg1"/>
                </a:solidFill>
              </a:rPr>
              <a:t>In 2012</a:t>
            </a:r>
            <a:r>
              <a:rPr lang="en-US" sz="1200" dirty="0">
                <a:solidFill>
                  <a:schemeClr val="bg1"/>
                </a:solidFill>
              </a:rPr>
              <a:t>: Availability was increased in both option but was higher in Entire home/apt</a:t>
            </a:r>
          </a:p>
          <a:p>
            <a:pPr marL="285750" indent="-285750">
              <a:buFont typeface="Arial" panose="020B0604020202020204" pitchFamily="34" charset="0"/>
              <a:buChar char="•"/>
            </a:pPr>
            <a:r>
              <a:rPr lang="en-US" sz="1200" b="1" u="sng" dirty="0">
                <a:solidFill>
                  <a:schemeClr val="bg1"/>
                </a:solidFill>
              </a:rPr>
              <a:t>In 2013</a:t>
            </a:r>
            <a:r>
              <a:rPr lang="en-US" sz="1200" dirty="0">
                <a:solidFill>
                  <a:schemeClr val="bg1"/>
                </a:solidFill>
              </a:rPr>
              <a:t>: Availability of Private rooms increased &amp; Entire home/apt decreased as of previous year</a:t>
            </a:r>
          </a:p>
          <a:p>
            <a:pPr marL="285750" indent="-285750">
              <a:buFont typeface="Arial" panose="020B0604020202020204" pitchFamily="34" charset="0"/>
              <a:buChar char="•"/>
            </a:pPr>
            <a:r>
              <a:rPr lang="en-IN" sz="1200" b="1" u="sng" dirty="0">
                <a:solidFill>
                  <a:schemeClr val="bg1"/>
                </a:solidFill>
              </a:rPr>
              <a:t>In 2014</a:t>
            </a:r>
            <a:r>
              <a:rPr lang="en-IN" sz="1200" dirty="0">
                <a:solidFill>
                  <a:schemeClr val="bg1"/>
                </a:solidFill>
              </a:rPr>
              <a:t>: Shared rooms comes in option, </a:t>
            </a:r>
            <a:r>
              <a:rPr lang="en-US" sz="1200" dirty="0">
                <a:solidFill>
                  <a:schemeClr val="bg1"/>
                </a:solidFill>
              </a:rPr>
              <a:t>availability series (high to low) Shared room&gt; Private room&gt; Entire home/apt</a:t>
            </a:r>
          </a:p>
          <a:p>
            <a:pPr marL="285750" indent="-285750">
              <a:buFont typeface="Arial" panose="020B0604020202020204" pitchFamily="34" charset="0"/>
              <a:buChar char="•"/>
            </a:pPr>
            <a:r>
              <a:rPr lang="en-US" sz="1200" b="1" u="sng" dirty="0">
                <a:solidFill>
                  <a:schemeClr val="bg1"/>
                </a:solidFill>
              </a:rPr>
              <a:t>In 2015</a:t>
            </a:r>
            <a:r>
              <a:rPr lang="en-US" sz="1200" dirty="0">
                <a:solidFill>
                  <a:schemeClr val="bg1"/>
                </a:solidFill>
              </a:rPr>
              <a:t>: Availability series was same as of 2014 but the shared room availability came down</a:t>
            </a:r>
          </a:p>
          <a:p>
            <a:pPr marL="285750" indent="-285750">
              <a:buFont typeface="Arial" panose="020B0604020202020204" pitchFamily="34" charset="0"/>
              <a:buChar char="•"/>
            </a:pPr>
            <a:r>
              <a:rPr lang="en-US" sz="1200" b="1" u="sng" dirty="0">
                <a:solidFill>
                  <a:schemeClr val="bg1"/>
                </a:solidFill>
              </a:rPr>
              <a:t>In 2016</a:t>
            </a:r>
            <a:r>
              <a:rPr lang="en-US" sz="1200" dirty="0">
                <a:solidFill>
                  <a:schemeClr val="bg1"/>
                </a:solidFill>
              </a:rPr>
              <a:t>: Availability series (high to low) private room&gt; shared room&gt; entire home/apt</a:t>
            </a:r>
          </a:p>
          <a:p>
            <a:pPr marL="285750" indent="-285750">
              <a:buFont typeface="Arial" panose="020B0604020202020204" pitchFamily="34" charset="0"/>
              <a:buChar char="•"/>
            </a:pPr>
            <a:r>
              <a:rPr lang="en-US" sz="1200" b="1" u="sng" dirty="0">
                <a:solidFill>
                  <a:schemeClr val="bg1"/>
                </a:solidFill>
              </a:rPr>
              <a:t>In 2017</a:t>
            </a:r>
            <a:r>
              <a:rPr lang="en-US" sz="1200" dirty="0">
                <a:solidFill>
                  <a:schemeClr val="bg1"/>
                </a:solidFill>
              </a:rPr>
              <a:t>: Availability series (high to low) Shared room&gt; entire home/apt&gt; private room</a:t>
            </a:r>
          </a:p>
          <a:p>
            <a:pPr marL="285750" indent="-285750">
              <a:buFont typeface="Arial" panose="020B0604020202020204" pitchFamily="34" charset="0"/>
              <a:buChar char="•"/>
            </a:pPr>
            <a:r>
              <a:rPr lang="en-US" sz="1200" b="1" u="sng" dirty="0">
                <a:solidFill>
                  <a:schemeClr val="bg1"/>
                </a:solidFill>
              </a:rPr>
              <a:t>In 2018 &amp; 2019</a:t>
            </a:r>
            <a:r>
              <a:rPr lang="en-US" sz="1200" dirty="0">
                <a:solidFill>
                  <a:schemeClr val="bg1"/>
                </a:solidFill>
              </a:rPr>
              <a:t>: Availability series (high to low) Shared room&gt; Private room&gt; Entire home/apt.</a:t>
            </a:r>
            <a:endParaRPr lang="en-IN" sz="1200" dirty="0">
              <a:solidFill>
                <a:schemeClr val="bg1"/>
              </a:solidFill>
            </a:endParaRPr>
          </a:p>
        </p:txBody>
      </p:sp>
      <p:sp>
        <p:nvSpPr>
          <p:cNvPr id="8" name="Oval 7">
            <a:extLst>
              <a:ext uri="{FF2B5EF4-FFF2-40B4-BE49-F238E27FC236}">
                <a16:creationId xmlns:a16="http://schemas.microsoft.com/office/drawing/2014/main" id="{4168DC06-C575-4605-B080-A391AB3CAEE0}"/>
              </a:ext>
            </a:extLst>
          </p:cNvPr>
          <p:cNvSpPr/>
          <p:nvPr/>
        </p:nvSpPr>
        <p:spPr>
          <a:xfrm>
            <a:off x="150020" y="929808"/>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277622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BBE4DE75-AB5A-4152-9306-049C2042F88E}"/>
              </a:ext>
            </a:extLst>
          </p:cNvPr>
          <p:cNvSpPr/>
          <p:nvPr/>
        </p:nvSpPr>
        <p:spPr>
          <a:xfrm>
            <a:off x="835820" y="85725"/>
            <a:ext cx="6993731" cy="564357"/>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In which year Airbnb </a:t>
            </a:r>
            <a:r>
              <a:rPr lang="en-US" b="0" i="0" dirty="0" err="1">
                <a:solidFill>
                  <a:srgbClr val="212121"/>
                </a:solidFill>
                <a:effectLst/>
                <a:latin typeface="+mj-lt"/>
              </a:rPr>
              <a:t>recieves</a:t>
            </a:r>
            <a:r>
              <a:rPr lang="en-US" b="0" i="0" dirty="0">
                <a:solidFill>
                  <a:srgbClr val="212121"/>
                </a:solidFill>
                <a:effectLst/>
                <a:latin typeface="+mj-lt"/>
              </a:rPr>
              <a:t> the most no. of reviews</a:t>
            </a:r>
          </a:p>
        </p:txBody>
      </p:sp>
      <p:pic>
        <p:nvPicPr>
          <p:cNvPr id="6" name="Picture 5">
            <a:extLst>
              <a:ext uri="{FF2B5EF4-FFF2-40B4-BE49-F238E27FC236}">
                <a16:creationId xmlns:a16="http://schemas.microsoft.com/office/drawing/2014/main" id="{D55F2D4C-F5CB-47A1-B658-E653740F435C}"/>
              </a:ext>
            </a:extLst>
          </p:cNvPr>
          <p:cNvPicPr>
            <a:picLocks noChangeAspect="1"/>
          </p:cNvPicPr>
          <p:nvPr/>
        </p:nvPicPr>
        <p:blipFill>
          <a:blip r:embed="rId2"/>
          <a:stretch>
            <a:fillRect/>
          </a:stretch>
        </p:blipFill>
        <p:spPr>
          <a:xfrm>
            <a:off x="4494446" y="720323"/>
            <a:ext cx="4579482" cy="3223028"/>
          </a:xfrm>
          <a:prstGeom prst="rect">
            <a:avLst/>
          </a:prstGeom>
        </p:spPr>
      </p:pic>
      <p:sp>
        <p:nvSpPr>
          <p:cNvPr id="7" name="Scroll: Vertical 6">
            <a:extLst>
              <a:ext uri="{FF2B5EF4-FFF2-40B4-BE49-F238E27FC236}">
                <a16:creationId xmlns:a16="http://schemas.microsoft.com/office/drawing/2014/main" id="{6913DADA-86E3-49AF-960C-E17FE9439727}"/>
              </a:ext>
            </a:extLst>
          </p:cNvPr>
          <p:cNvSpPr/>
          <p:nvPr/>
        </p:nvSpPr>
        <p:spPr>
          <a:xfrm>
            <a:off x="635798" y="1488139"/>
            <a:ext cx="3787215" cy="2286001"/>
          </a:xfrm>
          <a:prstGeom prst="verticalScroll">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1600" i="1" dirty="0">
                <a:solidFill>
                  <a:schemeClr val="bg1"/>
                </a:solidFill>
              </a:rPr>
              <a:t>In 2015 Airbnb receives the least no of reviews</a:t>
            </a:r>
          </a:p>
          <a:p>
            <a:pPr marL="285750" indent="-285750">
              <a:buFont typeface="Arial" panose="020B0604020202020204" pitchFamily="34" charset="0"/>
              <a:buChar char="•"/>
            </a:pPr>
            <a:r>
              <a:rPr lang="en-US" sz="1600" i="1" dirty="0">
                <a:solidFill>
                  <a:schemeClr val="bg1"/>
                </a:solidFill>
              </a:rPr>
              <a:t>In 2019 Airbnb receives the highest no of reviews</a:t>
            </a:r>
          </a:p>
          <a:p>
            <a:pPr marL="285750" indent="-285750">
              <a:buFont typeface="Arial" panose="020B0604020202020204" pitchFamily="34" charset="0"/>
              <a:buChar char="•"/>
            </a:pPr>
            <a:endParaRPr lang="en-IN" dirty="0"/>
          </a:p>
        </p:txBody>
      </p:sp>
      <p:sp>
        <p:nvSpPr>
          <p:cNvPr id="8" name="Oval 7">
            <a:extLst>
              <a:ext uri="{FF2B5EF4-FFF2-40B4-BE49-F238E27FC236}">
                <a16:creationId xmlns:a16="http://schemas.microsoft.com/office/drawing/2014/main" id="{577965B5-6A0B-452C-A963-B719B0BF38B9}"/>
              </a:ext>
            </a:extLst>
          </p:cNvPr>
          <p:cNvSpPr/>
          <p:nvPr/>
        </p:nvSpPr>
        <p:spPr>
          <a:xfrm>
            <a:off x="635798" y="1165551"/>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150121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4B75BFBE-DA16-445C-9B91-E3225FEAF471}"/>
              </a:ext>
            </a:extLst>
          </p:cNvPr>
          <p:cNvSpPr txBox="1"/>
          <p:nvPr/>
        </p:nvSpPr>
        <p:spPr>
          <a:xfrm>
            <a:off x="258097" y="140110"/>
            <a:ext cx="4247535" cy="584775"/>
          </a:xfrm>
          <a:prstGeom prst="rect">
            <a:avLst/>
          </a:prstGeom>
          <a:noFill/>
        </p:spPr>
        <p:txBody>
          <a:bodyPr wrap="square" rtlCol="0">
            <a:spAutoFit/>
          </a:bodyPr>
          <a:lstStyle/>
          <a:p>
            <a:r>
              <a:rPr lang="en-US" sz="3200" b="1" u="sng" dirty="0"/>
              <a:t>Contents in EDA</a:t>
            </a:r>
            <a:endParaRPr lang="en-IN" sz="3200" b="1" u="sng" dirty="0"/>
          </a:p>
        </p:txBody>
      </p:sp>
      <p:sp>
        <p:nvSpPr>
          <p:cNvPr id="5" name="Flowchart: Terminator 4">
            <a:extLst>
              <a:ext uri="{FF2B5EF4-FFF2-40B4-BE49-F238E27FC236}">
                <a16:creationId xmlns:a16="http://schemas.microsoft.com/office/drawing/2014/main" id="{8A8C8A85-54C2-49EA-B220-E539FE0AFD9E}"/>
              </a:ext>
            </a:extLst>
          </p:cNvPr>
          <p:cNvSpPr/>
          <p:nvPr/>
        </p:nvSpPr>
        <p:spPr>
          <a:xfrm>
            <a:off x="5066070" y="449822"/>
            <a:ext cx="3996813"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Extraction</a:t>
            </a:r>
            <a:endParaRPr lang="en-IN" dirty="0"/>
          </a:p>
        </p:txBody>
      </p:sp>
      <p:sp>
        <p:nvSpPr>
          <p:cNvPr id="7" name="Flowchart: Terminator 6">
            <a:extLst>
              <a:ext uri="{FF2B5EF4-FFF2-40B4-BE49-F238E27FC236}">
                <a16:creationId xmlns:a16="http://schemas.microsoft.com/office/drawing/2014/main" id="{54A24055-E76B-40F6-AE50-FF016DADB474}"/>
              </a:ext>
            </a:extLst>
          </p:cNvPr>
          <p:cNvSpPr/>
          <p:nvPr/>
        </p:nvSpPr>
        <p:spPr>
          <a:xfrm>
            <a:off x="5066071" y="1382658"/>
            <a:ext cx="3996812"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Identify Categorical &amp; Numerical Values</a:t>
            </a:r>
            <a:endParaRPr lang="en-IN" dirty="0"/>
          </a:p>
        </p:txBody>
      </p:sp>
      <p:sp>
        <p:nvSpPr>
          <p:cNvPr id="8" name="Flowchart: Terminator 7">
            <a:extLst>
              <a:ext uri="{FF2B5EF4-FFF2-40B4-BE49-F238E27FC236}">
                <a16:creationId xmlns:a16="http://schemas.microsoft.com/office/drawing/2014/main" id="{7FEBE563-379B-40B2-95D7-07906E468BFA}"/>
              </a:ext>
            </a:extLst>
          </p:cNvPr>
          <p:cNvSpPr/>
          <p:nvPr/>
        </p:nvSpPr>
        <p:spPr>
          <a:xfrm>
            <a:off x="5066070" y="2333930"/>
            <a:ext cx="3996811"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 Data Types of Column</a:t>
            </a:r>
            <a:endParaRPr lang="en-IN" dirty="0"/>
          </a:p>
        </p:txBody>
      </p:sp>
      <p:sp>
        <p:nvSpPr>
          <p:cNvPr id="9" name="Flowchart: Terminator 8">
            <a:extLst>
              <a:ext uri="{FF2B5EF4-FFF2-40B4-BE49-F238E27FC236}">
                <a16:creationId xmlns:a16="http://schemas.microsoft.com/office/drawing/2014/main" id="{D207E32A-4ADC-4CB3-9718-72C2105E31DE}"/>
              </a:ext>
            </a:extLst>
          </p:cNvPr>
          <p:cNvSpPr/>
          <p:nvPr/>
        </p:nvSpPr>
        <p:spPr>
          <a:xfrm>
            <a:off x="5066071" y="3285202"/>
            <a:ext cx="3996810"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Duplicate Removal</a:t>
            </a:r>
            <a:endParaRPr lang="en-IN" dirty="0"/>
          </a:p>
        </p:txBody>
      </p:sp>
      <p:sp>
        <p:nvSpPr>
          <p:cNvPr id="10" name="Flowchart: Terminator 9">
            <a:extLst>
              <a:ext uri="{FF2B5EF4-FFF2-40B4-BE49-F238E27FC236}">
                <a16:creationId xmlns:a16="http://schemas.microsoft.com/office/drawing/2014/main" id="{67B33FB9-D4CC-4CB1-B83C-55F22FE2003B}"/>
              </a:ext>
            </a:extLst>
          </p:cNvPr>
          <p:cNvSpPr/>
          <p:nvPr/>
        </p:nvSpPr>
        <p:spPr>
          <a:xfrm>
            <a:off x="5066070" y="4236474"/>
            <a:ext cx="3996809"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Handle Null Values</a:t>
            </a:r>
            <a:endParaRPr lang="en-IN" dirty="0"/>
          </a:p>
        </p:txBody>
      </p:sp>
      <p:pic>
        <p:nvPicPr>
          <p:cNvPr id="11" name="Picture 10">
            <a:extLst>
              <a:ext uri="{FF2B5EF4-FFF2-40B4-BE49-F238E27FC236}">
                <a16:creationId xmlns:a16="http://schemas.microsoft.com/office/drawing/2014/main" id="{D29649A7-0615-4B96-9E81-DF6EAAFF7D82}"/>
              </a:ext>
            </a:extLst>
          </p:cNvPr>
          <p:cNvPicPr>
            <a:picLocks noChangeAspect="1"/>
          </p:cNvPicPr>
          <p:nvPr/>
        </p:nvPicPr>
        <p:blipFill>
          <a:blip r:embed="rId3"/>
          <a:stretch>
            <a:fillRect/>
          </a:stretch>
        </p:blipFill>
        <p:spPr>
          <a:xfrm>
            <a:off x="258097" y="1216738"/>
            <a:ext cx="1286259" cy="715941"/>
          </a:xfrm>
          <a:prstGeom prst="rect">
            <a:avLst/>
          </a:prstGeom>
        </p:spPr>
      </p:pic>
      <p:pic>
        <p:nvPicPr>
          <p:cNvPr id="13" name="Picture 12">
            <a:extLst>
              <a:ext uri="{FF2B5EF4-FFF2-40B4-BE49-F238E27FC236}">
                <a16:creationId xmlns:a16="http://schemas.microsoft.com/office/drawing/2014/main" id="{C5049A2C-4B57-4FEF-81EA-5185D97475B7}"/>
              </a:ext>
            </a:extLst>
          </p:cNvPr>
          <p:cNvPicPr>
            <a:picLocks noChangeAspect="1"/>
          </p:cNvPicPr>
          <p:nvPr/>
        </p:nvPicPr>
        <p:blipFill>
          <a:blip r:embed="rId4"/>
          <a:stretch>
            <a:fillRect/>
          </a:stretch>
        </p:blipFill>
        <p:spPr>
          <a:xfrm>
            <a:off x="313030" y="3361443"/>
            <a:ext cx="1176392" cy="1130637"/>
          </a:xfrm>
          <a:prstGeom prst="rect">
            <a:avLst/>
          </a:prstGeom>
        </p:spPr>
      </p:pic>
      <p:pic>
        <p:nvPicPr>
          <p:cNvPr id="15" name="Picture 14">
            <a:extLst>
              <a:ext uri="{FF2B5EF4-FFF2-40B4-BE49-F238E27FC236}">
                <a16:creationId xmlns:a16="http://schemas.microsoft.com/office/drawing/2014/main" id="{88522855-035B-436B-B3B2-04433246F4A0}"/>
              </a:ext>
            </a:extLst>
          </p:cNvPr>
          <p:cNvPicPr>
            <a:picLocks noChangeAspect="1"/>
          </p:cNvPicPr>
          <p:nvPr/>
        </p:nvPicPr>
        <p:blipFill>
          <a:blip r:embed="rId5"/>
          <a:stretch>
            <a:fillRect/>
          </a:stretch>
        </p:blipFill>
        <p:spPr>
          <a:xfrm>
            <a:off x="459716" y="2171197"/>
            <a:ext cx="1177988" cy="951728"/>
          </a:xfrm>
          <a:prstGeom prst="rect">
            <a:avLst/>
          </a:prstGeom>
        </p:spPr>
      </p:pic>
      <p:cxnSp>
        <p:nvCxnSpPr>
          <p:cNvPr id="19" name="Straight Arrow Connector 18">
            <a:extLst>
              <a:ext uri="{FF2B5EF4-FFF2-40B4-BE49-F238E27FC236}">
                <a16:creationId xmlns:a16="http://schemas.microsoft.com/office/drawing/2014/main" id="{4413D7BF-D0EB-43E5-91EA-3E64F318FDEF}"/>
              </a:ext>
            </a:extLst>
          </p:cNvPr>
          <p:cNvCxnSpPr/>
          <p:nvPr/>
        </p:nvCxnSpPr>
        <p:spPr>
          <a:xfrm flipH="1" flipV="1">
            <a:off x="2256503" y="1574708"/>
            <a:ext cx="2721078" cy="1914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6AF6531-3EE0-4A24-90A0-D5FF41FB7D60}"/>
              </a:ext>
            </a:extLst>
          </p:cNvPr>
          <p:cNvCxnSpPr/>
          <p:nvPr/>
        </p:nvCxnSpPr>
        <p:spPr>
          <a:xfrm flipH="1">
            <a:off x="2381864" y="2717388"/>
            <a:ext cx="24629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24C1640E-5958-4A2C-AD77-DC0D62CE21F1}"/>
              </a:ext>
            </a:extLst>
          </p:cNvPr>
          <p:cNvCxnSpPr/>
          <p:nvPr/>
        </p:nvCxnSpPr>
        <p:spPr>
          <a:xfrm flipH="1">
            <a:off x="2064774" y="3613355"/>
            <a:ext cx="2750574" cy="2359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A04A6D4E-7A46-4D25-A5B7-355E9436857E}"/>
              </a:ext>
            </a:extLst>
          </p:cNvPr>
          <p:cNvSpPr/>
          <p:nvPr/>
        </p:nvSpPr>
        <p:spPr>
          <a:xfrm>
            <a:off x="900112" y="92869"/>
            <a:ext cx="7343775" cy="571500"/>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Which year brought the most no. of visitors</a:t>
            </a:r>
          </a:p>
        </p:txBody>
      </p:sp>
      <p:pic>
        <p:nvPicPr>
          <p:cNvPr id="6" name="Picture 5">
            <a:extLst>
              <a:ext uri="{FF2B5EF4-FFF2-40B4-BE49-F238E27FC236}">
                <a16:creationId xmlns:a16="http://schemas.microsoft.com/office/drawing/2014/main" id="{6EB7DBF3-A532-4AB7-BEE5-A714F6BD49C0}"/>
              </a:ext>
            </a:extLst>
          </p:cNvPr>
          <p:cNvPicPr>
            <a:picLocks noChangeAspect="1"/>
          </p:cNvPicPr>
          <p:nvPr/>
        </p:nvPicPr>
        <p:blipFill>
          <a:blip r:embed="rId2"/>
          <a:stretch>
            <a:fillRect/>
          </a:stretch>
        </p:blipFill>
        <p:spPr>
          <a:xfrm>
            <a:off x="1337672" y="664369"/>
            <a:ext cx="5182781" cy="3328158"/>
          </a:xfrm>
          <a:prstGeom prst="rect">
            <a:avLst/>
          </a:prstGeom>
        </p:spPr>
      </p:pic>
      <p:sp>
        <p:nvSpPr>
          <p:cNvPr id="7" name="Arrow: Pentagon 6">
            <a:extLst>
              <a:ext uri="{FF2B5EF4-FFF2-40B4-BE49-F238E27FC236}">
                <a16:creationId xmlns:a16="http://schemas.microsoft.com/office/drawing/2014/main" id="{A615717A-9C5A-4D86-ADCB-20DF0F124F3B}"/>
              </a:ext>
            </a:extLst>
          </p:cNvPr>
          <p:cNvSpPr/>
          <p:nvPr/>
        </p:nvSpPr>
        <p:spPr>
          <a:xfrm>
            <a:off x="214312" y="4221127"/>
            <a:ext cx="7343775" cy="884166"/>
          </a:xfrm>
          <a:prstGeom prst="homePlat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We can see a positive correlation between year &amp; minimum nights in this scatter plot, as the years increase from 2011-2019  the minimum nights also increases </a:t>
            </a:r>
            <a:endParaRPr lang="en-IN" sz="1400" dirty="0">
              <a:solidFill>
                <a:schemeClr val="bg1"/>
              </a:solidFill>
            </a:endParaRPr>
          </a:p>
        </p:txBody>
      </p:sp>
      <p:sp>
        <p:nvSpPr>
          <p:cNvPr id="8" name="Oval 7">
            <a:extLst>
              <a:ext uri="{FF2B5EF4-FFF2-40B4-BE49-F238E27FC236}">
                <a16:creationId xmlns:a16="http://schemas.microsoft.com/office/drawing/2014/main" id="{55A14E93-C009-4AD5-A276-A839D5BBC0C3}"/>
              </a:ext>
            </a:extLst>
          </p:cNvPr>
          <p:cNvSpPr/>
          <p:nvPr/>
        </p:nvSpPr>
        <p:spPr>
          <a:xfrm>
            <a:off x="10715" y="3819418"/>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173895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4216F378-9B7A-4D5B-B101-85DBA492DAC9}"/>
              </a:ext>
            </a:extLst>
          </p:cNvPr>
          <p:cNvSpPr/>
          <p:nvPr/>
        </p:nvSpPr>
        <p:spPr>
          <a:xfrm>
            <a:off x="714376" y="92869"/>
            <a:ext cx="7100888" cy="578644"/>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Price fluctuation of each room type around the year</a:t>
            </a:r>
          </a:p>
        </p:txBody>
      </p:sp>
      <p:pic>
        <p:nvPicPr>
          <p:cNvPr id="6" name="Picture 5">
            <a:extLst>
              <a:ext uri="{FF2B5EF4-FFF2-40B4-BE49-F238E27FC236}">
                <a16:creationId xmlns:a16="http://schemas.microsoft.com/office/drawing/2014/main" id="{0662EC3B-544D-48A4-A0F4-281D16A7AE36}"/>
              </a:ext>
            </a:extLst>
          </p:cNvPr>
          <p:cNvPicPr>
            <a:picLocks noChangeAspect="1"/>
          </p:cNvPicPr>
          <p:nvPr/>
        </p:nvPicPr>
        <p:blipFill>
          <a:blip r:embed="rId2"/>
          <a:stretch>
            <a:fillRect/>
          </a:stretch>
        </p:blipFill>
        <p:spPr>
          <a:xfrm>
            <a:off x="-51681" y="671513"/>
            <a:ext cx="3455523" cy="2611629"/>
          </a:xfrm>
          <a:prstGeom prst="rect">
            <a:avLst/>
          </a:prstGeom>
        </p:spPr>
      </p:pic>
      <p:pic>
        <p:nvPicPr>
          <p:cNvPr id="8" name="Picture 7">
            <a:extLst>
              <a:ext uri="{FF2B5EF4-FFF2-40B4-BE49-F238E27FC236}">
                <a16:creationId xmlns:a16="http://schemas.microsoft.com/office/drawing/2014/main" id="{A678A2A0-A464-447F-B4D5-98A5073557A6}"/>
              </a:ext>
            </a:extLst>
          </p:cNvPr>
          <p:cNvPicPr>
            <a:picLocks noChangeAspect="1"/>
          </p:cNvPicPr>
          <p:nvPr/>
        </p:nvPicPr>
        <p:blipFill>
          <a:blip r:embed="rId3"/>
          <a:stretch>
            <a:fillRect/>
          </a:stretch>
        </p:blipFill>
        <p:spPr>
          <a:xfrm>
            <a:off x="5665514" y="703526"/>
            <a:ext cx="3370807" cy="2547602"/>
          </a:xfrm>
          <a:prstGeom prst="rect">
            <a:avLst/>
          </a:prstGeom>
        </p:spPr>
      </p:pic>
      <p:pic>
        <p:nvPicPr>
          <p:cNvPr id="10" name="Picture 9">
            <a:extLst>
              <a:ext uri="{FF2B5EF4-FFF2-40B4-BE49-F238E27FC236}">
                <a16:creationId xmlns:a16="http://schemas.microsoft.com/office/drawing/2014/main" id="{37A8A0C7-1304-4932-9787-32C0ED04A035}"/>
              </a:ext>
            </a:extLst>
          </p:cNvPr>
          <p:cNvPicPr>
            <a:picLocks noChangeAspect="1"/>
          </p:cNvPicPr>
          <p:nvPr/>
        </p:nvPicPr>
        <p:blipFill>
          <a:blip r:embed="rId4"/>
          <a:stretch>
            <a:fillRect/>
          </a:stretch>
        </p:blipFill>
        <p:spPr>
          <a:xfrm>
            <a:off x="2934904" y="2726068"/>
            <a:ext cx="3274192" cy="2474582"/>
          </a:xfrm>
          <a:prstGeom prst="rect">
            <a:avLst/>
          </a:prstGeom>
        </p:spPr>
      </p:pic>
    </p:spTree>
    <p:extLst>
      <p:ext uri="{BB962C8B-B14F-4D97-AF65-F5344CB8AC3E}">
        <p14:creationId xmlns:p14="http://schemas.microsoft.com/office/powerpoint/2010/main" val="193751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ACA9BB-6382-47E5-828B-5DEACAA75068}"/>
              </a:ext>
            </a:extLst>
          </p:cNvPr>
          <p:cNvPicPr>
            <a:picLocks noChangeAspect="1"/>
          </p:cNvPicPr>
          <p:nvPr/>
        </p:nvPicPr>
        <p:blipFill>
          <a:blip r:embed="rId2"/>
          <a:stretch>
            <a:fillRect/>
          </a:stretch>
        </p:blipFill>
        <p:spPr>
          <a:xfrm>
            <a:off x="4414841" y="670317"/>
            <a:ext cx="4763585" cy="3380190"/>
          </a:xfrm>
          <a:prstGeom prst="rect">
            <a:avLst/>
          </a:prstGeom>
        </p:spPr>
      </p:pic>
      <p:sp>
        <p:nvSpPr>
          <p:cNvPr id="5" name="Rectangle: Diagonal Corners Snipped 4">
            <a:extLst>
              <a:ext uri="{FF2B5EF4-FFF2-40B4-BE49-F238E27FC236}">
                <a16:creationId xmlns:a16="http://schemas.microsoft.com/office/drawing/2014/main" id="{6085208D-87AC-4A98-85CE-A46ECEFA23F0}"/>
              </a:ext>
            </a:extLst>
          </p:cNvPr>
          <p:cNvSpPr/>
          <p:nvPr/>
        </p:nvSpPr>
        <p:spPr>
          <a:xfrm>
            <a:off x="786460" y="100013"/>
            <a:ext cx="6971653" cy="628650"/>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Price fluctuation of each room type around the year</a:t>
            </a:r>
          </a:p>
        </p:txBody>
      </p:sp>
      <p:sp>
        <p:nvSpPr>
          <p:cNvPr id="6" name="Scroll: Vertical 5">
            <a:extLst>
              <a:ext uri="{FF2B5EF4-FFF2-40B4-BE49-F238E27FC236}">
                <a16:creationId xmlns:a16="http://schemas.microsoft.com/office/drawing/2014/main" id="{989A044B-6E5F-406C-A2CF-0D18A3321DE6}"/>
              </a:ext>
            </a:extLst>
          </p:cNvPr>
          <p:cNvSpPr/>
          <p:nvPr/>
        </p:nvSpPr>
        <p:spPr>
          <a:xfrm>
            <a:off x="92872" y="1092994"/>
            <a:ext cx="4321969" cy="3807619"/>
          </a:xfrm>
          <a:prstGeom prst="verticalScroll">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sz="1400" dirty="0"/>
          </a:p>
          <a:p>
            <a:r>
              <a:rPr lang="en-IN" sz="1400" b="1" u="sng" dirty="0">
                <a:solidFill>
                  <a:schemeClr val="bg1"/>
                </a:solidFill>
              </a:rPr>
              <a:t>Entire home/apt</a:t>
            </a:r>
            <a:r>
              <a:rPr lang="en-IN" sz="1400" dirty="0">
                <a:solidFill>
                  <a:schemeClr val="bg1"/>
                </a:solidFill>
              </a:rPr>
              <a:t>: The prices of Entire home/apt started increasing from 2011 and stopped at 2013, after that the price became stable between 140-160</a:t>
            </a:r>
          </a:p>
          <a:p>
            <a:r>
              <a:rPr lang="en-IN" sz="1400" b="1" u="sng" dirty="0">
                <a:solidFill>
                  <a:schemeClr val="bg1"/>
                </a:solidFill>
              </a:rPr>
              <a:t>Private rooms</a:t>
            </a:r>
            <a:r>
              <a:rPr lang="en-IN" sz="1400" dirty="0">
                <a:solidFill>
                  <a:schemeClr val="bg1"/>
                </a:solidFill>
              </a:rPr>
              <a:t>: At beginning the price of private rooms increased &amp; was highest in 2013, after that it started downfall &amp; became stable at 60-80</a:t>
            </a:r>
          </a:p>
          <a:p>
            <a:r>
              <a:rPr lang="en-IN" sz="1400" b="1" u="sng" dirty="0">
                <a:solidFill>
                  <a:schemeClr val="bg1"/>
                </a:solidFill>
              </a:rPr>
              <a:t>Shared rooms</a:t>
            </a:r>
            <a:r>
              <a:rPr lang="en-IN" sz="1400" dirty="0">
                <a:solidFill>
                  <a:schemeClr val="bg1"/>
                </a:solidFill>
              </a:rPr>
              <a:t>: Shared rooms market started from 2014 &amp; it started </a:t>
            </a:r>
            <a:r>
              <a:rPr lang="en-IN" sz="1400" dirty="0" err="1">
                <a:solidFill>
                  <a:schemeClr val="bg1"/>
                </a:solidFill>
              </a:rPr>
              <a:t>recieveing</a:t>
            </a:r>
            <a:r>
              <a:rPr lang="en-IN" sz="1400" dirty="0">
                <a:solidFill>
                  <a:schemeClr val="bg1"/>
                </a:solidFill>
              </a:rPr>
              <a:t> downfall &amp; in 2019 it is between 40-60</a:t>
            </a:r>
          </a:p>
        </p:txBody>
      </p:sp>
      <p:sp>
        <p:nvSpPr>
          <p:cNvPr id="7" name="Oval 6">
            <a:extLst>
              <a:ext uri="{FF2B5EF4-FFF2-40B4-BE49-F238E27FC236}">
                <a16:creationId xmlns:a16="http://schemas.microsoft.com/office/drawing/2014/main" id="{9BAF4F4B-7EB7-486F-B06F-7F8411E1035E}"/>
              </a:ext>
            </a:extLst>
          </p:cNvPr>
          <p:cNvSpPr/>
          <p:nvPr/>
        </p:nvSpPr>
        <p:spPr>
          <a:xfrm>
            <a:off x="92872" y="806047"/>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16617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ED8FCC65-9466-43EA-9124-3F5562ECE93A}"/>
              </a:ext>
            </a:extLst>
          </p:cNvPr>
          <p:cNvSpPr/>
          <p:nvPr/>
        </p:nvSpPr>
        <p:spPr>
          <a:xfrm>
            <a:off x="782241" y="71438"/>
            <a:ext cx="7579518" cy="627273"/>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solidFill>
                  <a:srgbClr val="212121"/>
                </a:solidFill>
                <a:effectLst/>
                <a:latin typeface="+mj-lt"/>
              </a:rPr>
              <a:t>Which room types people prefer around the different months</a:t>
            </a:r>
          </a:p>
        </p:txBody>
      </p:sp>
      <p:pic>
        <p:nvPicPr>
          <p:cNvPr id="7" name="Picture 6">
            <a:extLst>
              <a:ext uri="{FF2B5EF4-FFF2-40B4-BE49-F238E27FC236}">
                <a16:creationId xmlns:a16="http://schemas.microsoft.com/office/drawing/2014/main" id="{E748BFFB-E72A-46AA-9BDD-CB637BB74C87}"/>
              </a:ext>
            </a:extLst>
          </p:cNvPr>
          <p:cNvPicPr>
            <a:picLocks noChangeAspect="1"/>
          </p:cNvPicPr>
          <p:nvPr/>
        </p:nvPicPr>
        <p:blipFill>
          <a:blip r:embed="rId2"/>
          <a:stretch>
            <a:fillRect/>
          </a:stretch>
        </p:blipFill>
        <p:spPr>
          <a:xfrm>
            <a:off x="-28575" y="698711"/>
            <a:ext cx="3199162" cy="2258802"/>
          </a:xfrm>
          <a:prstGeom prst="rect">
            <a:avLst/>
          </a:prstGeom>
        </p:spPr>
      </p:pic>
      <p:pic>
        <p:nvPicPr>
          <p:cNvPr id="9" name="Picture 8">
            <a:extLst>
              <a:ext uri="{FF2B5EF4-FFF2-40B4-BE49-F238E27FC236}">
                <a16:creationId xmlns:a16="http://schemas.microsoft.com/office/drawing/2014/main" id="{72C298B8-A5C3-4B24-A9BD-92ED2532CFCD}"/>
              </a:ext>
            </a:extLst>
          </p:cNvPr>
          <p:cNvPicPr>
            <a:picLocks noChangeAspect="1"/>
          </p:cNvPicPr>
          <p:nvPr/>
        </p:nvPicPr>
        <p:blipFill>
          <a:blip r:embed="rId3"/>
          <a:stretch>
            <a:fillRect/>
          </a:stretch>
        </p:blipFill>
        <p:spPr>
          <a:xfrm>
            <a:off x="2950497" y="699047"/>
            <a:ext cx="3606752" cy="2372766"/>
          </a:xfrm>
          <a:prstGeom prst="rect">
            <a:avLst/>
          </a:prstGeom>
        </p:spPr>
      </p:pic>
      <p:pic>
        <p:nvPicPr>
          <p:cNvPr id="11" name="Picture 10">
            <a:extLst>
              <a:ext uri="{FF2B5EF4-FFF2-40B4-BE49-F238E27FC236}">
                <a16:creationId xmlns:a16="http://schemas.microsoft.com/office/drawing/2014/main" id="{02C2D47E-5262-4412-A0A0-22D91E29CFAB}"/>
              </a:ext>
            </a:extLst>
          </p:cNvPr>
          <p:cNvPicPr>
            <a:picLocks noChangeAspect="1"/>
          </p:cNvPicPr>
          <p:nvPr/>
        </p:nvPicPr>
        <p:blipFill>
          <a:blip r:embed="rId4"/>
          <a:stretch>
            <a:fillRect/>
          </a:stretch>
        </p:blipFill>
        <p:spPr>
          <a:xfrm>
            <a:off x="5973414" y="735691"/>
            <a:ext cx="3570636" cy="2336122"/>
          </a:xfrm>
          <a:prstGeom prst="rect">
            <a:avLst/>
          </a:prstGeom>
        </p:spPr>
      </p:pic>
      <p:sp>
        <p:nvSpPr>
          <p:cNvPr id="12" name="Arrow: Pentagon 11">
            <a:extLst>
              <a:ext uri="{FF2B5EF4-FFF2-40B4-BE49-F238E27FC236}">
                <a16:creationId xmlns:a16="http://schemas.microsoft.com/office/drawing/2014/main" id="{55E880C4-0E56-492D-8037-CE16181EF855}"/>
              </a:ext>
            </a:extLst>
          </p:cNvPr>
          <p:cNvSpPr/>
          <p:nvPr/>
        </p:nvSpPr>
        <p:spPr>
          <a:xfrm>
            <a:off x="99866" y="3168716"/>
            <a:ext cx="8201172" cy="1149218"/>
          </a:xfrm>
          <a:prstGeom prst="homePlat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IN" sz="1400" b="1" i="1" u="sng" dirty="0">
                <a:solidFill>
                  <a:schemeClr val="bg1"/>
                </a:solidFill>
              </a:rPr>
              <a:t>Entire home/apt</a:t>
            </a:r>
            <a:r>
              <a:rPr lang="en-IN" sz="1400" i="1" dirty="0">
                <a:solidFill>
                  <a:schemeClr val="bg1"/>
                </a:solidFill>
              </a:rPr>
              <a:t>: May, June &amp; January brings the most number of customers for Entire home/apt</a:t>
            </a:r>
          </a:p>
          <a:p>
            <a:pPr marL="285750" indent="-285750">
              <a:buFont typeface="Arial" panose="020B0604020202020204" pitchFamily="34" charset="0"/>
              <a:buChar char="•"/>
            </a:pPr>
            <a:r>
              <a:rPr lang="en-IN" sz="1400" b="1" i="1" u="sng" dirty="0">
                <a:solidFill>
                  <a:schemeClr val="bg1"/>
                </a:solidFill>
              </a:rPr>
              <a:t>Private rooms</a:t>
            </a:r>
            <a:r>
              <a:rPr lang="en-IN" sz="1400" i="1" dirty="0">
                <a:solidFill>
                  <a:schemeClr val="bg1"/>
                </a:solidFill>
              </a:rPr>
              <a:t>: May, June &amp; July brings the most number of customers for Private rooms</a:t>
            </a:r>
          </a:p>
          <a:p>
            <a:pPr marL="285750" indent="-285750">
              <a:buFont typeface="Arial" panose="020B0604020202020204" pitchFamily="34" charset="0"/>
              <a:buChar char="•"/>
            </a:pPr>
            <a:r>
              <a:rPr lang="en-IN" sz="1400" b="1" i="1" u="sng" dirty="0">
                <a:solidFill>
                  <a:schemeClr val="bg1"/>
                </a:solidFill>
              </a:rPr>
              <a:t>Shared rooms</a:t>
            </a:r>
            <a:r>
              <a:rPr lang="en-IN" sz="1400" i="1" dirty="0">
                <a:solidFill>
                  <a:schemeClr val="bg1"/>
                </a:solidFill>
              </a:rPr>
              <a:t>: May, June &amp; December brings the most number of customers for Shared rooms</a:t>
            </a:r>
          </a:p>
        </p:txBody>
      </p:sp>
      <p:sp>
        <p:nvSpPr>
          <p:cNvPr id="8" name="Oval 7">
            <a:extLst>
              <a:ext uri="{FF2B5EF4-FFF2-40B4-BE49-F238E27FC236}">
                <a16:creationId xmlns:a16="http://schemas.microsoft.com/office/drawing/2014/main" id="{0772421C-896D-4422-B7A5-A6BA6AC26F09}"/>
              </a:ext>
            </a:extLst>
          </p:cNvPr>
          <p:cNvSpPr/>
          <p:nvPr/>
        </p:nvSpPr>
        <p:spPr>
          <a:xfrm>
            <a:off x="99866" y="2888820"/>
            <a:ext cx="1600347" cy="3659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200" dirty="0"/>
              <a:t>Observation</a:t>
            </a:r>
          </a:p>
        </p:txBody>
      </p:sp>
    </p:spTree>
    <p:extLst>
      <p:ext uri="{BB962C8B-B14F-4D97-AF65-F5344CB8AC3E}">
        <p14:creationId xmlns:p14="http://schemas.microsoft.com/office/powerpoint/2010/main" val="126883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DFD310B1-9E44-47E7-876A-03E4EB057CD7}"/>
              </a:ext>
            </a:extLst>
          </p:cNvPr>
          <p:cNvSpPr/>
          <p:nvPr/>
        </p:nvSpPr>
        <p:spPr>
          <a:xfrm>
            <a:off x="728663" y="64294"/>
            <a:ext cx="7322343" cy="564356"/>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solidFill>
                  <a:srgbClr val="212121"/>
                </a:solidFill>
                <a:effectLst/>
                <a:latin typeface="+mj-lt"/>
              </a:rPr>
              <a:t>Most no of active host in different </a:t>
            </a:r>
            <a:r>
              <a:rPr lang="en-US" i="0" dirty="0" err="1">
                <a:solidFill>
                  <a:srgbClr val="212121"/>
                </a:solidFill>
                <a:effectLst/>
                <a:latin typeface="+mj-lt"/>
              </a:rPr>
              <a:t>neighbourhood</a:t>
            </a:r>
            <a:r>
              <a:rPr lang="en-US" i="0" dirty="0">
                <a:solidFill>
                  <a:srgbClr val="212121"/>
                </a:solidFill>
                <a:effectLst/>
                <a:latin typeface="+mj-lt"/>
              </a:rPr>
              <a:t> group</a:t>
            </a:r>
          </a:p>
        </p:txBody>
      </p:sp>
      <p:pic>
        <p:nvPicPr>
          <p:cNvPr id="6" name="Picture 5">
            <a:extLst>
              <a:ext uri="{FF2B5EF4-FFF2-40B4-BE49-F238E27FC236}">
                <a16:creationId xmlns:a16="http://schemas.microsoft.com/office/drawing/2014/main" id="{3FED9C25-3F92-4725-9F10-B2C6DD7C5138}"/>
              </a:ext>
            </a:extLst>
          </p:cNvPr>
          <p:cNvPicPr>
            <a:picLocks noChangeAspect="1"/>
          </p:cNvPicPr>
          <p:nvPr/>
        </p:nvPicPr>
        <p:blipFill>
          <a:blip r:embed="rId2"/>
          <a:stretch>
            <a:fillRect/>
          </a:stretch>
        </p:blipFill>
        <p:spPr>
          <a:xfrm>
            <a:off x="-48018" y="628651"/>
            <a:ext cx="3093682" cy="2128836"/>
          </a:xfrm>
          <a:prstGeom prst="rect">
            <a:avLst/>
          </a:prstGeom>
        </p:spPr>
      </p:pic>
      <p:pic>
        <p:nvPicPr>
          <p:cNvPr id="8" name="Picture 7">
            <a:extLst>
              <a:ext uri="{FF2B5EF4-FFF2-40B4-BE49-F238E27FC236}">
                <a16:creationId xmlns:a16="http://schemas.microsoft.com/office/drawing/2014/main" id="{88614B66-0ADC-4A4F-8700-570CD28FC75A}"/>
              </a:ext>
            </a:extLst>
          </p:cNvPr>
          <p:cNvPicPr>
            <a:picLocks noChangeAspect="1"/>
          </p:cNvPicPr>
          <p:nvPr/>
        </p:nvPicPr>
        <p:blipFill>
          <a:blip r:embed="rId3"/>
          <a:stretch>
            <a:fillRect/>
          </a:stretch>
        </p:blipFill>
        <p:spPr>
          <a:xfrm>
            <a:off x="2959320" y="628651"/>
            <a:ext cx="3139018" cy="2128836"/>
          </a:xfrm>
          <a:prstGeom prst="rect">
            <a:avLst/>
          </a:prstGeom>
        </p:spPr>
      </p:pic>
      <p:sp>
        <p:nvSpPr>
          <p:cNvPr id="11" name="Rectangle: Top Corners Snipped 10">
            <a:extLst>
              <a:ext uri="{FF2B5EF4-FFF2-40B4-BE49-F238E27FC236}">
                <a16:creationId xmlns:a16="http://schemas.microsoft.com/office/drawing/2014/main" id="{0CDCCD5D-D624-46B1-899C-828D541757DB}"/>
              </a:ext>
            </a:extLst>
          </p:cNvPr>
          <p:cNvSpPr/>
          <p:nvPr/>
        </p:nvSpPr>
        <p:spPr>
          <a:xfrm>
            <a:off x="3096815" y="2744922"/>
            <a:ext cx="2950369" cy="922283"/>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100" i="1" dirty="0">
                <a:solidFill>
                  <a:schemeClr val="bg1"/>
                </a:solidFill>
              </a:rPr>
              <a:t>In Brooklyn these are top 5 active hosts, Whose room availability was higher during each year &amp; the people have stayed for most no. of nights in their apartment</a:t>
            </a:r>
          </a:p>
        </p:txBody>
      </p:sp>
      <p:sp>
        <p:nvSpPr>
          <p:cNvPr id="12" name="Rectangle: Top Corners Snipped 11">
            <a:extLst>
              <a:ext uri="{FF2B5EF4-FFF2-40B4-BE49-F238E27FC236}">
                <a16:creationId xmlns:a16="http://schemas.microsoft.com/office/drawing/2014/main" id="{1C5B6B5F-6BBC-4EFB-8BC3-976C8FE7D5C2}"/>
              </a:ext>
            </a:extLst>
          </p:cNvPr>
          <p:cNvSpPr/>
          <p:nvPr/>
        </p:nvSpPr>
        <p:spPr>
          <a:xfrm>
            <a:off x="75237" y="2749602"/>
            <a:ext cx="2950369" cy="922284"/>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1100" i="1" dirty="0">
                <a:solidFill>
                  <a:schemeClr val="bg1"/>
                </a:solidFill>
              </a:rPr>
              <a:t>The above graph states the relationship of minimum nights with other factors such as availability of rooms, price of rooms &amp; number of reviews</a:t>
            </a:r>
          </a:p>
        </p:txBody>
      </p:sp>
      <p:sp>
        <p:nvSpPr>
          <p:cNvPr id="13" name="Rectangle: Top Corners Snipped 12">
            <a:extLst>
              <a:ext uri="{FF2B5EF4-FFF2-40B4-BE49-F238E27FC236}">
                <a16:creationId xmlns:a16="http://schemas.microsoft.com/office/drawing/2014/main" id="{4F270960-0F6B-46C6-8D2D-0E12BFA1500F}"/>
              </a:ext>
            </a:extLst>
          </p:cNvPr>
          <p:cNvSpPr/>
          <p:nvPr/>
        </p:nvSpPr>
        <p:spPr>
          <a:xfrm>
            <a:off x="6098338" y="2765864"/>
            <a:ext cx="2950369" cy="935832"/>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100" i="1" dirty="0">
                <a:solidFill>
                  <a:schemeClr val="bg1"/>
                </a:solidFill>
              </a:rPr>
              <a:t>In Staten Island no of night spend by people is less than the other </a:t>
            </a:r>
            <a:r>
              <a:rPr lang="en-US" sz="1100" i="1" dirty="0" err="1">
                <a:solidFill>
                  <a:schemeClr val="bg1"/>
                </a:solidFill>
              </a:rPr>
              <a:t>neighbourhood</a:t>
            </a:r>
            <a:r>
              <a:rPr lang="en-US" sz="1100" i="1" dirty="0">
                <a:solidFill>
                  <a:schemeClr val="bg1"/>
                </a:solidFill>
              </a:rPr>
              <a:t> groups because the no of apartment is less as compared to others </a:t>
            </a:r>
            <a:endParaRPr lang="en-IN" sz="1100" i="1" dirty="0">
              <a:solidFill>
                <a:schemeClr val="bg1"/>
              </a:solidFill>
            </a:endParaRPr>
          </a:p>
        </p:txBody>
      </p:sp>
      <p:pic>
        <p:nvPicPr>
          <p:cNvPr id="15" name="Picture 14">
            <a:extLst>
              <a:ext uri="{FF2B5EF4-FFF2-40B4-BE49-F238E27FC236}">
                <a16:creationId xmlns:a16="http://schemas.microsoft.com/office/drawing/2014/main" id="{C9218FD1-DD31-47C9-8466-1C93A7666EE3}"/>
              </a:ext>
            </a:extLst>
          </p:cNvPr>
          <p:cNvPicPr>
            <a:picLocks noChangeAspect="1"/>
          </p:cNvPicPr>
          <p:nvPr/>
        </p:nvPicPr>
        <p:blipFill>
          <a:blip r:embed="rId4"/>
          <a:stretch>
            <a:fillRect/>
          </a:stretch>
        </p:blipFill>
        <p:spPr>
          <a:xfrm>
            <a:off x="5975975" y="628650"/>
            <a:ext cx="3146902" cy="2250280"/>
          </a:xfrm>
          <a:prstGeom prst="rect">
            <a:avLst/>
          </a:prstGeom>
        </p:spPr>
      </p:pic>
      <p:pic>
        <p:nvPicPr>
          <p:cNvPr id="3" name="Picture 2">
            <a:extLst>
              <a:ext uri="{FF2B5EF4-FFF2-40B4-BE49-F238E27FC236}">
                <a16:creationId xmlns:a16="http://schemas.microsoft.com/office/drawing/2014/main" id="{6107568D-686F-466F-B6F5-30B8305C3D12}"/>
              </a:ext>
            </a:extLst>
          </p:cNvPr>
          <p:cNvPicPr>
            <a:picLocks noChangeAspect="1"/>
          </p:cNvPicPr>
          <p:nvPr/>
        </p:nvPicPr>
        <p:blipFill>
          <a:blip r:embed="rId5"/>
          <a:stretch>
            <a:fillRect/>
          </a:stretch>
        </p:blipFill>
        <p:spPr>
          <a:xfrm>
            <a:off x="26721" y="3686175"/>
            <a:ext cx="3097839" cy="1457325"/>
          </a:xfrm>
          <a:prstGeom prst="rect">
            <a:avLst/>
          </a:prstGeom>
        </p:spPr>
      </p:pic>
      <p:pic>
        <p:nvPicPr>
          <p:cNvPr id="7" name="Picture 6">
            <a:extLst>
              <a:ext uri="{FF2B5EF4-FFF2-40B4-BE49-F238E27FC236}">
                <a16:creationId xmlns:a16="http://schemas.microsoft.com/office/drawing/2014/main" id="{37924850-5789-465D-94E4-705850D7257E}"/>
              </a:ext>
            </a:extLst>
          </p:cNvPr>
          <p:cNvPicPr>
            <a:picLocks noChangeAspect="1"/>
          </p:cNvPicPr>
          <p:nvPr/>
        </p:nvPicPr>
        <p:blipFill>
          <a:blip r:embed="rId6"/>
          <a:stretch>
            <a:fillRect/>
          </a:stretch>
        </p:blipFill>
        <p:spPr>
          <a:xfrm>
            <a:off x="3082504" y="3698491"/>
            <a:ext cx="3015834" cy="1436631"/>
          </a:xfrm>
          <a:prstGeom prst="rect">
            <a:avLst/>
          </a:prstGeom>
        </p:spPr>
      </p:pic>
      <p:pic>
        <p:nvPicPr>
          <p:cNvPr id="10" name="Picture 9">
            <a:extLst>
              <a:ext uri="{FF2B5EF4-FFF2-40B4-BE49-F238E27FC236}">
                <a16:creationId xmlns:a16="http://schemas.microsoft.com/office/drawing/2014/main" id="{CB1E6E6E-B7B8-4129-BF0F-3FF646CE9A4E}"/>
              </a:ext>
            </a:extLst>
          </p:cNvPr>
          <p:cNvPicPr>
            <a:picLocks noChangeAspect="1"/>
          </p:cNvPicPr>
          <p:nvPr/>
        </p:nvPicPr>
        <p:blipFill>
          <a:blip r:embed="rId7"/>
          <a:stretch>
            <a:fillRect/>
          </a:stretch>
        </p:blipFill>
        <p:spPr>
          <a:xfrm>
            <a:off x="6038900" y="3671886"/>
            <a:ext cx="3139018" cy="1457325"/>
          </a:xfrm>
          <a:prstGeom prst="rect">
            <a:avLst/>
          </a:prstGeom>
        </p:spPr>
      </p:pic>
    </p:spTree>
    <p:extLst>
      <p:ext uri="{BB962C8B-B14F-4D97-AF65-F5344CB8AC3E}">
        <p14:creationId xmlns:p14="http://schemas.microsoft.com/office/powerpoint/2010/main" val="637113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801030-8FD2-4346-972E-4B7A8B45ABFD}"/>
              </a:ext>
            </a:extLst>
          </p:cNvPr>
          <p:cNvPicPr>
            <a:picLocks noChangeAspect="1"/>
          </p:cNvPicPr>
          <p:nvPr/>
        </p:nvPicPr>
        <p:blipFill>
          <a:blip r:embed="rId3"/>
          <a:stretch>
            <a:fillRect/>
          </a:stretch>
        </p:blipFill>
        <p:spPr>
          <a:xfrm>
            <a:off x="4709443" y="578645"/>
            <a:ext cx="3705894" cy="2178844"/>
          </a:xfrm>
          <a:prstGeom prst="rect">
            <a:avLst/>
          </a:prstGeom>
        </p:spPr>
      </p:pic>
      <p:pic>
        <p:nvPicPr>
          <p:cNvPr id="6" name="Picture 5">
            <a:extLst>
              <a:ext uri="{FF2B5EF4-FFF2-40B4-BE49-F238E27FC236}">
                <a16:creationId xmlns:a16="http://schemas.microsoft.com/office/drawing/2014/main" id="{A7149E25-ED15-4B8C-BDBA-56495CCDDA82}"/>
              </a:ext>
            </a:extLst>
          </p:cNvPr>
          <p:cNvPicPr>
            <a:picLocks noChangeAspect="1"/>
          </p:cNvPicPr>
          <p:nvPr/>
        </p:nvPicPr>
        <p:blipFill>
          <a:blip r:embed="rId4"/>
          <a:stretch>
            <a:fillRect/>
          </a:stretch>
        </p:blipFill>
        <p:spPr>
          <a:xfrm>
            <a:off x="728663" y="578644"/>
            <a:ext cx="3764756" cy="2178844"/>
          </a:xfrm>
          <a:prstGeom prst="rect">
            <a:avLst/>
          </a:prstGeom>
        </p:spPr>
      </p:pic>
      <p:sp>
        <p:nvSpPr>
          <p:cNvPr id="5" name="Rectangle: Diagonal Corners Snipped 4">
            <a:extLst>
              <a:ext uri="{FF2B5EF4-FFF2-40B4-BE49-F238E27FC236}">
                <a16:creationId xmlns:a16="http://schemas.microsoft.com/office/drawing/2014/main" id="{86E6FCB4-E929-47AB-BBFE-F8C7A8B3E972}"/>
              </a:ext>
            </a:extLst>
          </p:cNvPr>
          <p:cNvSpPr/>
          <p:nvPr/>
        </p:nvSpPr>
        <p:spPr>
          <a:xfrm>
            <a:off x="728663" y="57150"/>
            <a:ext cx="7322343" cy="521494"/>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a:solidFill>
                  <a:srgbClr val="212121"/>
                </a:solidFill>
                <a:effectLst/>
                <a:latin typeface="+mj-lt"/>
              </a:rPr>
              <a:t>Most no of active host in different </a:t>
            </a:r>
            <a:r>
              <a:rPr lang="en-US" i="0" dirty="0" err="1">
                <a:solidFill>
                  <a:srgbClr val="212121"/>
                </a:solidFill>
                <a:effectLst/>
                <a:latin typeface="+mj-lt"/>
              </a:rPr>
              <a:t>neighbourhood</a:t>
            </a:r>
            <a:r>
              <a:rPr lang="en-US" i="0" dirty="0">
                <a:solidFill>
                  <a:srgbClr val="212121"/>
                </a:solidFill>
                <a:effectLst/>
                <a:latin typeface="+mj-lt"/>
              </a:rPr>
              <a:t> group</a:t>
            </a:r>
          </a:p>
        </p:txBody>
      </p:sp>
      <p:sp>
        <p:nvSpPr>
          <p:cNvPr id="2" name="Rectangle: Top Corners Rounded 1">
            <a:extLst>
              <a:ext uri="{FF2B5EF4-FFF2-40B4-BE49-F238E27FC236}">
                <a16:creationId xmlns:a16="http://schemas.microsoft.com/office/drawing/2014/main" id="{5A2F0170-66BD-4B53-8ED3-668CE02E9B49}"/>
              </a:ext>
            </a:extLst>
          </p:cNvPr>
          <p:cNvSpPr/>
          <p:nvPr/>
        </p:nvSpPr>
        <p:spPr>
          <a:xfrm>
            <a:off x="434057" y="2765011"/>
            <a:ext cx="4137943" cy="736486"/>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100" i="1" dirty="0">
                <a:solidFill>
                  <a:schemeClr val="bg1"/>
                </a:solidFill>
              </a:rPr>
              <a:t>In Queens these are the top 5 hosts in graph, but in this we can see the big gap between no 1 &amp; other 4 hosts in minimum nights number</a:t>
            </a:r>
            <a:endParaRPr lang="en-IN" sz="1100" i="1" dirty="0">
              <a:solidFill>
                <a:schemeClr val="bg1"/>
              </a:solidFill>
            </a:endParaRPr>
          </a:p>
        </p:txBody>
      </p:sp>
      <p:sp>
        <p:nvSpPr>
          <p:cNvPr id="7" name="Rectangle: Top Corners Rounded 6">
            <a:extLst>
              <a:ext uri="{FF2B5EF4-FFF2-40B4-BE49-F238E27FC236}">
                <a16:creationId xmlns:a16="http://schemas.microsoft.com/office/drawing/2014/main" id="{DD75190F-0969-4CDB-828D-9C522E9CD879}"/>
              </a:ext>
            </a:extLst>
          </p:cNvPr>
          <p:cNvSpPr/>
          <p:nvPr/>
        </p:nvSpPr>
        <p:spPr>
          <a:xfrm>
            <a:off x="4608118" y="2757488"/>
            <a:ext cx="4137943" cy="736486"/>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100" i="1" dirty="0">
                <a:solidFill>
                  <a:schemeClr val="bg1"/>
                </a:solidFill>
              </a:rPr>
              <a:t>In the Manhattan graph we can see the top 5 active hosts, the minimum nights in this is higher then other &amp; the reason can be the availability of their apartment are higher than other hosts</a:t>
            </a:r>
            <a:endParaRPr lang="en-IN" sz="1100" i="1" dirty="0">
              <a:solidFill>
                <a:schemeClr val="bg1"/>
              </a:solidFill>
            </a:endParaRPr>
          </a:p>
        </p:txBody>
      </p:sp>
      <p:pic>
        <p:nvPicPr>
          <p:cNvPr id="8" name="Picture 7">
            <a:extLst>
              <a:ext uri="{FF2B5EF4-FFF2-40B4-BE49-F238E27FC236}">
                <a16:creationId xmlns:a16="http://schemas.microsoft.com/office/drawing/2014/main" id="{F92DE762-C9B3-4655-8877-5B380FB9F200}"/>
              </a:ext>
            </a:extLst>
          </p:cNvPr>
          <p:cNvPicPr>
            <a:picLocks noChangeAspect="1"/>
          </p:cNvPicPr>
          <p:nvPr/>
        </p:nvPicPr>
        <p:blipFill>
          <a:blip r:embed="rId5"/>
          <a:stretch>
            <a:fillRect/>
          </a:stretch>
        </p:blipFill>
        <p:spPr>
          <a:xfrm>
            <a:off x="4608118" y="3580458"/>
            <a:ext cx="4456234" cy="1538811"/>
          </a:xfrm>
          <a:prstGeom prst="rect">
            <a:avLst/>
          </a:prstGeom>
        </p:spPr>
      </p:pic>
      <p:pic>
        <p:nvPicPr>
          <p:cNvPr id="10" name="Picture 9">
            <a:extLst>
              <a:ext uri="{FF2B5EF4-FFF2-40B4-BE49-F238E27FC236}">
                <a16:creationId xmlns:a16="http://schemas.microsoft.com/office/drawing/2014/main" id="{490B2902-E16C-45B5-B4AB-BD485E05EEFE}"/>
              </a:ext>
            </a:extLst>
          </p:cNvPr>
          <p:cNvPicPr>
            <a:picLocks noChangeAspect="1"/>
          </p:cNvPicPr>
          <p:nvPr/>
        </p:nvPicPr>
        <p:blipFill>
          <a:blip r:embed="rId6"/>
          <a:stretch>
            <a:fillRect/>
          </a:stretch>
        </p:blipFill>
        <p:spPr>
          <a:xfrm>
            <a:off x="115767" y="3580458"/>
            <a:ext cx="4456233" cy="1532317"/>
          </a:xfrm>
          <a:prstGeom prst="rect">
            <a:avLst/>
          </a:prstGeom>
        </p:spPr>
      </p:pic>
    </p:spTree>
    <p:extLst>
      <p:ext uri="{BB962C8B-B14F-4D97-AF65-F5344CB8AC3E}">
        <p14:creationId xmlns:p14="http://schemas.microsoft.com/office/powerpoint/2010/main" val="205028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58488FE-140F-4DB9-B8B7-DF8ADAE34E43}"/>
              </a:ext>
            </a:extLst>
          </p:cNvPr>
          <p:cNvSpPr/>
          <p:nvPr/>
        </p:nvSpPr>
        <p:spPr>
          <a:xfrm>
            <a:off x="571499" y="100013"/>
            <a:ext cx="3336132" cy="578644"/>
          </a:xfrm>
          <a:prstGeom prst="round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Conclusion</a:t>
            </a:r>
            <a:endParaRPr lang="en-IN" sz="2000" dirty="0">
              <a:solidFill>
                <a:schemeClr val="bg1"/>
              </a:solidFill>
            </a:endParaRPr>
          </a:p>
        </p:txBody>
      </p:sp>
      <p:sp>
        <p:nvSpPr>
          <p:cNvPr id="5" name="Rectangle: Folded Corner 4">
            <a:extLst>
              <a:ext uri="{FF2B5EF4-FFF2-40B4-BE49-F238E27FC236}">
                <a16:creationId xmlns:a16="http://schemas.microsoft.com/office/drawing/2014/main" id="{4EAEA8C3-5334-49E2-8807-B253DC813AF4}"/>
              </a:ext>
            </a:extLst>
          </p:cNvPr>
          <p:cNvSpPr/>
          <p:nvPr/>
        </p:nvSpPr>
        <p:spPr>
          <a:xfrm>
            <a:off x="0" y="900115"/>
            <a:ext cx="8351044" cy="424338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endParaRPr lang="en-US" sz="1400" dirty="0"/>
          </a:p>
          <a:p>
            <a:endParaRPr lang="en-US" sz="1400" dirty="0"/>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Manhattan gives lead to every </a:t>
            </a:r>
            <a:r>
              <a:rPr lang="en-US" sz="1400" dirty="0" err="1">
                <a:solidFill>
                  <a:schemeClr val="bg1"/>
                </a:solidFill>
              </a:rPr>
              <a:t>neighbourhood</a:t>
            </a:r>
            <a:r>
              <a:rPr lang="en-US" sz="1400" dirty="0">
                <a:solidFill>
                  <a:schemeClr val="bg1"/>
                </a:solidFill>
              </a:rPr>
              <a:t> in almost every field in terms of number of apartments, highest number of visitors. It has one of the lowest availability days. In Manhattan people mostly prefer Entire home/apt, so its visitors mostly prefer Entire home/apt .</a:t>
            </a:r>
          </a:p>
          <a:p>
            <a:pPr marL="285750" indent="-285750">
              <a:buFont typeface="Arial" panose="020B0604020202020204" pitchFamily="34" charset="0"/>
              <a:buChar char="•"/>
            </a:pPr>
            <a:r>
              <a:rPr lang="en-US" sz="1400" dirty="0">
                <a:solidFill>
                  <a:schemeClr val="bg1"/>
                </a:solidFill>
              </a:rPr>
              <a:t>Manhattan’s Private rooms is almost equal to Queens&amp; Staten Island Entire home/apt &amp; greater than price of Bronx Entire home/apt. Even it’s Shared rooms is higher priced than the Private rooms of all the </a:t>
            </a:r>
            <a:r>
              <a:rPr lang="en-US" sz="1400" dirty="0" err="1">
                <a:solidFill>
                  <a:schemeClr val="bg1"/>
                </a:solidFill>
              </a:rPr>
              <a:t>neighbours</a:t>
            </a:r>
            <a:r>
              <a:rPr lang="en-US" sz="1400" dirty="0">
                <a:solidFill>
                  <a:schemeClr val="bg1"/>
                </a:solidFill>
              </a:rPr>
              <a:t>.</a:t>
            </a:r>
          </a:p>
          <a:p>
            <a:pPr marL="285750" indent="-285750">
              <a:buFont typeface="Arial" panose="020B0604020202020204" pitchFamily="34" charset="0"/>
              <a:buChar char="•"/>
            </a:pPr>
            <a:r>
              <a:rPr lang="en-US" sz="1400" dirty="0">
                <a:solidFill>
                  <a:schemeClr val="bg1"/>
                </a:solidFill>
              </a:rPr>
              <a:t>Brooklyn has 2</a:t>
            </a:r>
            <a:r>
              <a:rPr lang="en-US" sz="1400" baseline="30000" dirty="0">
                <a:solidFill>
                  <a:schemeClr val="bg1"/>
                </a:solidFill>
              </a:rPr>
              <a:t>nd</a:t>
            </a:r>
            <a:r>
              <a:rPr lang="en-US" sz="1400" dirty="0">
                <a:solidFill>
                  <a:schemeClr val="bg1"/>
                </a:solidFill>
              </a:rPr>
              <a:t> most apartments in the </a:t>
            </a:r>
            <a:r>
              <a:rPr lang="en-US" sz="1400" dirty="0" err="1">
                <a:solidFill>
                  <a:schemeClr val="bg1"/>
                </a:solidFill>
              </a:rPr>
              <a:t>neighbourhood</a:t>
            </a:r>
            <a:r>
              <a:rPr lang="en-US" sz="1400" dirty="0">
                <a:solidFill>
                  <a:schemeClr val="bg1"/>
                </a:solidFill>
              </a:rPr>
              <a:t> &amp; 2</a:t>
            </a:r>
            <a:r>
              <a:rPr lang="en-US" sz="1400" baseline="30000" dirty="0">
                <a:solidFill>
                  <a:schemeClr val="bg1"/>
                </a:solidFill>
              </a:rPr>
              <a:t>nd</a:t>
            </a:r>
            <a:r>
              <a:rPr lang="en-US" sz="1400" dirty="0">
                <a:solidFill>
                  <a:schemeClr val="bg1"/>
                </a:solidFill>
              </a:rPr>
              <a:t> most costly after Manhattan. It has 2</a:t>
            </a:r>
            <a:r>
              <a:rPr lang="en-US" sz="1400" baseline="30000" dirty="0">
                <a:solidFill>
                  <a:schemeClr val="bg1"/>
                </a:solidFill>
              </a:rPr>
              <a:t>nd</a:t>
            </a:r>
            <a:r>
              <a:rPr lang="en-US" sz="1400" dirty="0">
                <a:solidFill>
                  <a:schemeClr val="bg1"/>
                </a:solidFill>
              </a:rPr>
              <a:t> highest share in Entire home/apt. Brooklyn gets highest visitors after Manhattan. It had highest availability days in 2011.</a:t>
            </a:r>
          </a:p>
          <a:p>
            <a:pPr marL="285750" indent="-285750">
              <a:buFont typeface="Arial" panose="020B0604020202020204" pitchFamily="34" charset="0"/>
              <a:buChar char="•"/>
            </a:pPr>
            <a:r>
              <a:rPr lang="en-US" sz="1400" dirty="0">
                <a:solidFill>
                  <a:schemeClr val="bg1"/>
                </a:solidFill>
              </a:rPr>
              <a:t>Queens has the 3</a:t>
            </a:r>
            <a:r>
              <a:rPr lang="en-US" sz="1400" baseline="30000" dirty="0">
                <a:solidFill>
                  <a:schemeClr val="bg1"/>
                </a:solidFill>
              </a:rPr>
              <a:t>rd</a:t>
            </a:r>
            <a:r>
              <a:rPr lang="en-US" sz="1400" dirty="0">
                <a:solidFill>
                  <a:schemeClr val="bg1"/>
                </a:solidFill>
              </a:rPr>
              <a:t> most apartments in the </a:t>
            </a:r>
            <a:r>
              <a:rPr lang="en-US" sz="1400" dirty="0" err="1">
                <a:solidFill>
                  <a:schemeClr val="bg1"/>
                </a:solidFill>
              </a:rPr>
              <a:t>neighbourhood</a:t>
            </a:r>
            <a:r>
              <a:rPr lang="en-US" sz="1400" dirty="0">
                <a:solidFill>
                  <a:schemeClr val="bg1"/>
                </a:solidFill>
              </a:rPr>
              <a:t>, but has price almost equal to Bronx &amp; Staten Island apartments although it has huge gap in the number of apartments with them. It had highest availability days in 2012. The number of visitors is decent according to its price. It has 2</a:t>
            </a:r>
            <a:r>
              <a:rPr lang="en-US" sz="1400" baseline="30000" dirty="0">
                <a:solidFill>
                  <a:schemeClr val="bg1"/>
                </a:solidFill>
              </a:rPr>
              <a:t>nd</a:t>
            </a:r>
            <a:r>
              <a:rPr lang="en-US" sz="1400" dirty="0">
                <a:solidFill>
                  <a:schemeClr val="bg1"/>
                </a:solidFill>
              </a:rPr>
              <a:t> highest share in Private rooms &amp; 2</a:t>
            </a:r>
            <a:r>
              <a:rPr lang="en-US" sz="1400" baseline="30000" dirty="0">
                <a:solidFill>
                  <a:schemeClr val="bg1"/>
                </a:solidFill>
              </a:rPr>
              <a:t>nd</a:t>
            </a:r>
            <a:r>
              <a:rPr lang="en-US" sz="1400" dirty="0">
                <a:solidFill>
                  <a:schemeClr val="bg1"/>
                </a:solidFill>
              </a:rPr>
              <a:t> lowest share in Entire home apartment.</a:t>
            </a:r>
          </a:p>
          <a:p>
            <a:pPr marL="285750" indent="-285750">
              <a:buFont typeface="Arial" panose="020B0604020202020204" pitchFamily="34" charset="0"/>
              <a:buChar char="•"/>
            </a:pPr>
            <a:r>
              <a:rPr lang="en-US" sz="1400" dirty="0">
                <a:solidFill>
                  <a:schemeClr val="bg1"/>
                </a:solidFill>
              </a:rPr>
              <a:t>Bronx is the most cheapest option in all the </a:t>
            </a:r>
            <a:r>
              <a:rPr lang="en-US" sz="1400" dirty="0" err="1">
                <a:solidFill>
                  <a:schemeClr val="bg1"/>
                </a:solidFill>
              </a:rPr>
              <a:t>neighbourhood</a:t>
            </a:r>
            <a:r>
              <a:rPr lang="en-US" sz="1400" dirty="0">
                <a:solidFill>
                  <a:schemeClr val="bg1"/>
                </a:solidFill>
              </a:rPr>
              <a:t> group but is 2</a:t>
            </a:r>
            <a:r>
              <a:rPr lang="en-US" sz="1400" baseline="30000" dirty="0">
                <a:solidFill>
                  <a:schemeClr val="bg1"/>
                </a:solidFill>
              </a:rPr>
              <a:t>nd</a:t>
            </a:r>
            <a:r>
              <a:rPr lang="en-US" sz="1400" dirty="0">
                <a:solidFill>
                  <a:schemeClr val="bg1"/>
                </a:solidFill>
              </a:rPr>
              <a:t> last in visitor numbers &amp; 2</a:t>
            </a:r>
            <a:r>
              <a:rPr lang="en-US" sz="1400" baseline="30000" dirty="0">
                <a:solidFill>
                  <a:schemeClr val="bg1"/>
                </a:solidFill>
              </a:rPr>
              <a:t>nd</a:t>
            </a:r>
            <a:r>
              <a:rPr lang="en-US" sz="1400" dirty="0">
                <a:solidFill>
                  <a:schemeClr val="bg1"/>
                </a:solidFill>
              </a:rPr>
              <a:t> last in the number of apartments. It has highest share in it’s Private rooms, Shared rooms &amp; least share of Entire home/apt .It was introduced by Airbnb from 2014    with highest availability of room &amp; apartment.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7811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B93F8CD-C1BA-4F87-9E7E-EA731AD602A2}"/>
              </a:ext>
            </a:extLst>
          </p:cNvPr>
          <p:cNvSpPr/>
          <p:nvPr/>
        </p:nvSpPr>
        <p:spPr>
          <a:xfrm>
            <a:off x="571499" y="100013"/>
            <a:ext cx="3336132" cy="578644"/>
          </a:xfrm>
          <a:prstGeom prst="round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Conclusion</a:t>
            </a:r>
            <a:endParaRPr lang="en-IN" sz="2000" dirty="0">
              <a:solidFill>
                <a:schemeClr val="bg1"/>
              </a:solidFill>
            </a:endParaRPr>
          </a:p>
        </p:txBody>
      </p:sp>
      <p:sp>
        <p:nvSpPr>
          <p:cNvPr id="3" name="Rectangle: Folded Corner 2">
            <a:extLst>
              <a:ext uri="{FF2B5EF4-FFF2-40B4-BE49-F238E27FC236}">
                <a16:creationId xmlns:a16="http://schemas.microsoft.com/office/drawing/2014/main" id="{743EBB11-6636-4467-8A98-79CB82682C7D}"/>
              </a:ext>
            </a:extLst>
          </p:cNvPr>
          <p:cNvSpPr/>
          <p:nvPr/>
        </p:nvSpPr>
        <p:spPr>
          <a:xfrm>
            <a:off x="0" y="964406"/>
            <a:ext cx="8351044" cy="4179094"/>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Staten Island has less number of apartments as compared to Bronx still charges more price than Bronx as a result gets less number of visitors than Bronx, Even though having highest availability days of rooms in the </a:t>
            </a:r>
            <a:r>
              <a:rPr lang="en-US" sz="1400" dirty="0" err="1">
                <a:solidFill>
                  <a:schemeClr val="bg1"/>
                </a:solidFill>
              </a:rPr>
              <a:t>neighbourhood</a:t>
            </a:r>
            <a:r>
              <a:rPr lang="en-US" sz="1400" dirty="0">
                <a:solidFill>
                  <a:schemeClr val="bg1"/>
                </a:solidFill>
              </a:rPr>
              <a:t>.</a:t>
            </a:r>
          </a:p>
          <a:p>
            <a:pPr marL="285750" indent="-285750">
              <a:buFont typeface="Arial" panose="020B0604020202020204" pitchFamily="34" charset="0"/>
              <a:buChar char="•"/>
            </a:pPr>
            <a:r>
              <a:rPr lang="en-US" sz="1400" dirty="0">
                <a:solidFill>
                  <a:schemeClr val="bg1"/>
                </a:solidFill>
              </a:rPr>
              <a:t>Staten Island has almost same price of Private &amp; Shared rooms. It has least share for it’s Shared rooms &amp; 2</a:t>
            </a:r>
            <a:r>
              <a:rPr lang="en-US" sz="1400" baseline="30000" dirty="0">
                <a:solidFill>
                  <a:schemeClr val="bg1"/>
                </a:solidFill>
              </a:rPr>
              <a:t>nd</a:t>
            </a:r>
            <a:r>
              <a:rPr lang="en-US" sz="1400" dirty="0">
                <a:solidFill>
                  <a:schemeClr val="bg1"/>
                </a:solidFill>
              </a:rPr>
              <a:t> highest in Entire home/apt in the </a:t>
            </a:r>
            <a:r>
              <a:rPr lang="en-US" sz="1400" dirty="0" err="1">
                <a:solidFill>
                  <a:schemeClr val="bg1"/>
                </a:solidFill>
              </a:rPr>
              <a:t>neighbourhood</a:t>
            </a:r>
            <a:r>
              <a:rPr lang="en-US" sz="1400" dirty="0">
                <a:solidFill>
                  <a:schemeClr val="bg1"/>
                </a:solidFill>
              </a:rPr>
              <a:t>. It also came in market from 2014.</a:t>
            </a:r>
          </a:p>
          <a:p>
            <a:pPr marL="285750" indent="-285750">
              <a:buFont typeface="Arial" panose="020B0604020202020204" pitchFamily="34" charset="0"/>
              <a:buChar char="•"/>
            </a:pPr>
            <a:r>
              <a:rPr lang="en-IN" sz="1400" dirty="0">
                <a:solidFill>
                  <a:schemeClr val="bg1"/>
                </a:solidFill>
              </a:rPr>
              <a:t>Most of the people prefer Entire home/apt instead of Private &amp; Shared rooms which is a cheaper option, so we can conclude that people prefer on the comfort &amp; privacy instead on compromising them. So there is a huge gap between Private &amp; shared rooms customers with Entire home/apt customers.</a:t>
            </a:r>
          </a:p>
          <a:p>
            <a:pPr marL="285750" indent="-285750">
              <a:buFont typeface="Arial" panose="020B0604020202020204" pitchFamily="34" charset="0"/>
              <a:buChar char="•"/>
            </a:pPr>
            <a:r>
              <a:rPr lang="en-IN" sz="1400" dirty="0">
                <a:solidFill>
                  <a:schemeClr val="bg1"/>
                </a:solidFill>
              </a:rPr>
              <a:t>In 2011 the </a:t>
            </a:r>
            <a:r>
              <a:rPr lang="en-US" sz="1400" dirty="0">
                <a:solidFill>
                  <a:schemeClr val="bg1"/>
                </a:solidFill>
              </a:rPr>
              <a:t>availability was least for Private rooms &amp; Entire home/apt. After 2013 there was a downfall of availability in all three options as the shared rooms was introduced by Airbnb in 2014. In 2019, shared rooms has highest availability &amp; Entire home/apt has least availability.</a:t>
            </a:r>
          </a:p>
          <a:p>
            <a:pPr marL="285750" indent="-285750">
              <a:buFont typeface="Arial" panose="020B0604020202020204" pitchFamily="34" charset="0"/>
              <a:buChar char="•"/>
            </a:pPr>
            <a:r>
              <a:rPr lang="en-IN" sz="1400" dirty="0">
                <a:solidFill>
                  <a:schemeClr val="bg1"/>
                </a:solidFill>
              </a:rPr>
              <a:t>There was a downfall in the reviews of Airbnb from 2011-2015. After 2015 it started increasing with a high rate &amp; has the maximum number of review till now in 2019.</a:t>
            </a:r>
          </a:p>
          <a:p>
            <a:pPr marL="285750" indent="-285750">
              <a:buFont typeface="Arial" panose="020B0604020202020204" pitchFamily="34" charset="0"/>
              <a:buChar char="•"/>
            </a:pPr>
            <a:r>
              <a:rPr lang="en-IN" sz="1400" dirty="0">
                <a:solidFill>
                  <a:schemeClr val="bg1"/>
                </a:solidFill>
              </a:rPr>
              <a:t>In 2011, the price of Entire home/apt was least &amp; after 2013 it became stable at 140-160. Private rooms had a price hike in beginning but started downfall after 2013 &amp; now it is stable at 60-80. The Shared rooms was highest in its 1</a:t>
            </a:r>
            <a:r>
              <a:rPr lang="en-IN" sz="1400" baseline="30000" dirty="0">
                <a:solidFill>
                  <a:schemeClr val="bg1"/>
                </a:solidFill>
              </a:rPr>
              <a:t>st</a:t>
            </a:r>
            <a:r>
              <a:rPr lang="en-IN" sz="1400" dirty="0">
                <a:solidFill>
                  <a:schemeClr val="bg1"/>
                </a:solidFill>
              </a:rPr>
              <a:t> year 2014 but it came down due to being overpriced &amp; stable at 40-60.</a:t>
            </a:r>
          </a:p>
        </p:txBody>
      </p:sp>
    </p:spTree>
    <p:extLst>
      <p:ext uri="{BB962C8B-B14F-4D97-AF65-F5344CB8AC3E}">
        <p14:creationId xmlns:p14="http://schemas.microsoft.com/office/powerpoint/2010/main" val="411845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616351-9AB4-4B3C-94A5-5BAFAE62A77F}"/>
              </a:ext>
            </a:extLst>
          </p:cNvPr>
          <p:cNvSpPr txBox="1"/>
          <p:nvPr/>
        </p:nvSpPr>
        <p:spPr>
          <a:xfrm>
            <a:off x="258096" y="125362"/>
            <a:ext cx="4476135" cy="584775"/>
          </a:xfrm>
          <a:prstGeom prst="rect">
            <a:avLst/>
          </a:prstGeom>
          <a:noFill/>
        </p:spPr>
        <p:txBody>
          <a:bodyPr wrap="square" rtlCol="0">
            <a:spAutoFit/>
          </a:bodyPr>
          <a:lstStyle/>
          <a:p>
            <a:r>
              <a:rPr lang="en-US" sz="3200" b="1" u="sng" dirty="0"/>
              <a:t>Contents in EDA</a:t>
            </a:r>
            <a:endParaRPr lang="en-IN" sz="3200" b="1" u="sng" dirty="0"/>
          </a:p>
        </p:txBody>
      </p:sp>
      <p:sp>
        <p:nvSpPr>
          <p:cNvPr id="5" name="Flowchart: Terminator 4">
            <a:extLst>
              <a:ext uri="{FF2B5EF4-FFF2-40B4-BE49-F238E27FC236}">
                <a16:creationId xmlns:a16="http://schemas.microsoft.com/office/drawing/2014/main" id="{D361F544-576E-4E59-8082-94073AC7CA36}"/>
              </a:ext>
            </a:extLst>
          </p:cNvPr>
          <p:cNvSpPr/>
          <p:nvPr/>
        </p:nvSpPr>
        <p:spPr>
          <a:xfrm>
            <a:off x="5066067" y="811138"/>
            <a:ext cx="3996813"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Outliers Handling</a:t>
            </a:r>
            <a:endParaRPr lang="en-IN" dirty="0"/>
          </a:p>
        </p:txBody>
      </p:sp>
      <p:sp>
        <p:nvSpPr>
          <p:cNvPr id="6" name="Flowchart: Terminator 5">
            <a:extLst>
              <a:ext uri="{FF2B5EF4-FFF2-40B4-BE49-F238E27FC236}">
                <a16:creationId xmlns:a16="http://schemas.microsoft.com/office/drawing/2014/main" id="{C390ED22-759D-443B-97E8-ADB4D9C8EE44}"/>
              </a:ext>
            </a:extLst>
          </p:cNvPr>
          <p:cNvSpPr/>
          <p:nvPr/>
        </p:nvSpPr>
        <p:spPr>
          <a:xfrm>
            <a:off x="5066068" y="1857060"/>
            <a:ext cx="3996813"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Fixing Invalid Data</a:t>
            </a:r>
            <a:endParaRPr lang="en-IN" dirty="0"/>
          </a:p>
        </p:txBody>
      </p:sp>
      <p:sp>
        <p:nvSpPr>
          <p:cNvPr id="7" name="Flowchart: Terminator 6">
            <a:extLst>
              <a:ext uri="{FF2B5EF4-FFF2-40B4-BE49-F238E27FC236}">
                <a16:creationId xmlns:a16="http://schemas.microsoft.com/office/drawing/2014/main" id="{6ED5B3BE-1301-455A-AD49-24785DB4128A}"/>
              </a:ext>
            </a:extLst>
          </p:cNvPr>
          <p:cNvSpPr/>
          <p:nvPr/>
        </p:nvSpPr>
        <p:spPr>
          <a:xfrm>
            <a:off x="5066068" y="2902982"/>
            <a:ext cx="3996813"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Plotting Graphs</a:t>
            </a:r>
            <a:endParaRPr lang="en-IN" dirty="0"/>
          </a:p>
        </p:txBody>
      </p:sp>
      <p:sp>
        <p:nvSpPr>
          <p:cNvPr id="8" name="Flowchart: Terminator 7">
            <a:extLst>
              <a:ext uri="{FF2B5EF4-FFF2-40B4-BE49-F238E27FC236}">
                <a16:creationId xmlns:a16="http://schemas.microsoft.com/office/drawing/2014/main" id="{10108BD2-F055-4835-8A82-9C0F03C368C3}"/>
              </a:ext>
            </a:extLst>
          </p:cNvPr>
          <p:cNvSpPr/>
          <p:nvPr/>
        </p:nvSpPr>
        <p:spPr>
          <a:xfrm>
            <a:off x="5066068" y="3926762"/>
            <a:ext cx="3996813" cy="766916"/>
          </a:xfrm>
          <a:prstGeom prst="flowChartTerminator">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Observation &amp; Conclusion</a:t>
            </a:r>
            <a:endParaRPr lang="en-IN" dirty="0"/>
          </a:p>
        </p:txBody>
      </p:sp>
      <p:pic>
        <p:nvPicPr>
          <p:cNvPr id="3" name="Picture 2">
            <a:extLst>
              <a:ext uri="{FF2B5EF4-FFF2-40B4-BE49-F238E27FC236}">
                <a16:creationId xmlns:a16="http://schemas.microsoft.com/office/drawing/2014/main" id="{3110C1C0-93EA-4F37-807F-2ED37F8D7E35}"/>
              </a:ext>
            </a:extLst>
          </p:cNvPr>
          <p:cNvPicPr>
            <a:picLocks noChangeAspect="1"/>
          </p:cNvPicPr>
          <p:nvPr/>
        </p:nvPicPr>
        <p:blipFill>
          <a:blip r:embed="rId3"/>
          <a:stretch>
            <a:fillRect/>
          </a:stretch>
        </p:blipFill>
        <p:spPr>
          <a:xfrm>
            <a:off x="258096" y="906301"/>
            <a:ext cx="1552576" cy="923420"/>
          </a:xfrm>
          <a:prstGeom prst="rect">
            <a:avLst/>
          </a:prstGeom>
        </p:spPr>
      </p:pic>
      <p:pic>
        <p:nvPicPr>
          <p:cNvPr id="10" name="Picture 9">
            <a:extLst>
              <a:ext uri="{FF2B5EF4-FFF2-40B4-BE49-F238E27FC236}">
                <a16:creationId xmlns:a16="http://schemas.microsoft.com/office/drawing/2014/main" id="{2438F00D-DEEF-4927-B282-18C60338D301}"/>
              </a:ext>
            </a:extLst>
          </p:cNvPr>
          <p:cNvPicPr>
            <a:picLocks noChangeAspect="1"/>
          </p:cNvPicPr>
          <p:nvPr/>
        </p:nvPicPr>
        <p:blipFill>
          <a:blip r:embed="rId4"/>
          <a:stretch>
            <a:fillRect/>
          </a:stretch>
        </p:blipFill>
        <p:spPr>
          <a:xfrm>
            <a:off x="258096" y="3110622"/>
            <a:ext cx="1311348" cy="914325"/>
          </a:xfrm>
          <a:prstGeom prst="rect">
            <a:avLst/>
          </a:prstGeom>
        </p:spPr>
      </p:pic>
      <p:pic>
        <p:nvPicPr>
          <p:cNvPr id="12" name="Picture 11">
            <a:extLst>
              <a:ext uri="{FF2B5EF4-FFF2-40B4-BE49-F238E27FC236}">
                <a16:creationId xmlns:a16="http://schemas.microsoft.com/office/drawing/2014/main" id="{7FCA4569-94A4-480B-99E1-F760DB225349}"/>
              </a:ext>
            </a:extLst>
          </p:cNvPr>
          <p:cNvPicPr>
            <a:picLocks noChangeAspect="1"/>
          </p:cNvPicPr>
          <p:nvPr/>
        </p:nvPicPr>
        <p:blipFill>
          <a:blip r:embed="rId5"/>
          <a:stretch>
            <a:fillRect/>
          </a:stretch>
        </p:blipFill>
        <p:spPr>
          <a:xfrm>
            <a:off x="410535" y="2025885"/>
            <a:ext cx="1400137" cy="933425"/>
          </a:xfrm>
          <a:prstGeom prst="rect">
            <a:avLst/>
          </a:prstGeom>
        </p:spPr>
      </p:pic>
      <p:cxnSp>
        <p:nvCxnSpPr>
          <p:cNvPr id="14" name="Straight Arrow Connector 13">
            <a:extLst>
              <a:ext uri="{FF2B5EF4-FFF2-40B4-BE49-F238E27FC236}">
                <a16:creationId xmlns:a16="http://schemas.microsoft.com/office/drawing/2014/main" id="{CAF24B7C-CD85-4D36-940F-264B410F287F}"/>
              </a:ext>
            </a:extLst>
          </p:cNvPr>
          <p:cNvCxnSpPr/>
          <p:nvPr/>
        </p:nvCxnSpPr>
        <p:spPr>
          <a:xfrm flipH="1">
            <a:off x="2257425" y="1194596"/>
            <a:ext cx="2378869" cy="1055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959B6A7-7C9E-439C-8BD0-45AC9F0EF134}"/>
              </a:ext>
            </a:extLst>
          </p:cNvPr>
          <p:cNvCxnSpPr/>
          <p:nvPr/>
        </p:nvCxnSpPr>
        <p:spPr>
          <a:xfrm flipH="1">
            <a:off x="2248935" y="2240518"/>
            <a:ext cx="2323065" cy="174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A2F38CC7-9894-40B7-8BCB-32299D546D27}"/>
              </a:ext>
            </a:extLst>
          </p:cNvPr>
          <p:cNvCxnSpPr/>
          <p:nvPr/>
        </p:nvCxnSpPr>
        <p:spPr>
          <a:xfrm flipH="1">
            <a:off x="2257425" y="3286440"/>
            <a:ext cx="2193131" cy="206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5938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467BFBEA-F77B-4EF3-9DE0-3824F39C49ED}"/>
              </a:ext>
            </a:extLst>
          </p:cNvPr>
          <p:cNvSpPr/>
          <p:nvPr/>
        </p:nvSpPr>
        <p:spPr>
          <a:xfrm>
            <a:off x="600075" y="157163"/>
            <a:ext cx="5843587" cy="657225"/>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rPr>
              <a:t>What is Airbnb &amp; how does it works ?</a:t>
            </a:r>
          </a:p>
        </p:txBody>
      </p:sp>
      <p:sp>
        <p:nvSpPr>
          <p:cNvPr id="3" name="Rectangle: Rounded Corners 2">
            <a:extLst>
              <a:ext uri="{FF2B5EF4-FFF2-40B4-BE49-F238E27FC236}">
                <a16:creationId xmlns:a16="http://schemas.microsoft.com/office/drawing/2014/main" id="{293E207E-D756-465D-8058-320840894601}"/>
              </a:ext>
            </a:extLst>
          </p:cNvPr>
          <p:cNvSpPr/>
          <p:nvPr/>
        </p:nvSpPr>
        <p:spPr>
          <a:xfrm>
            <a:off x="600075" y="1478756"/>
            <a:ext cx="8101013" cy="33575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0" dirty="0">
              <a:solidFill>
                <a:srgbClr val="202122"/>
              </a:solidFill>
              <a:effectLst/>
              <a:latin typeface="+mj-lt"/>
            </a:endParaRPr>
          </a:p>
          <a:p>
            <a:endParaRPr lang="en-US" b="1" dirty="0">
              <a:solidFill>
                <a:srgbClr val="202122"/>
              </a:solidFill>
              <a:latin typeface="+mj-lt"/>
            </a:endParaRPr>
          </a:p>
          <a:p>
            <a:r>
              <a:rPr lang="en-US" b="1" i="1" dirty="0">
                <a:solidFill>
                  <a:srgbClr val="202122"/>
                </a:solidFill>
                <a:effectLst/>
                <a:latin typeface="+mj-lt"/>
              </a:rPr>
              <a:t>Airbnb, Inc.</a:t>
            </a:r>
            <a:r>
              <a:rPr lang="en-US" i="1" dirty="0">
                <a:solidFill>
                  <a:srgbClr val="202122"/>
                </a:solidFill>
                <a:latin typeface="+mj-lt"/>
              </a:rPr>
              <a:t> </a:t>
            </a:r>
            <a:r>
              <a:rPr lang="en-US" b="0" i="1" dirty="0">
                <a:solidFill>
                  <a:srgbClr val="202122"/>
                </a:solidFill>
                <a:effectLst/>
                <a:latin typeface="+mj-lt"/>
              </a:rPr>
              <a:t>is an American company that operates an</a:t>
            </a:r>
            <a:r>
              <a:rPr lang="en-US" b="0" i="1" dirty="0">
                <a:solidFill>
                  <a:schemeClr val="bg1"/>
                </a:solidFill>
                <a:effectLst/>
                <a:latin typeface="+mj-lt"/>
              </a:rPr>
              <a:t> </a:t>
            </a:r>
            <a:r>
              <a:rPr lang="en-US" i="1" dirty="0">
                <a:solidFill>
                  <a:schemeClr val="bg1"/>
                </a:solidFill>
                <a:latin typeface="+mj-lt"/>
              </a:rPr>
              <a:t>online marketplace</a:t>
            </a:r>
            <a:r>
              <a:rPr lang="en-US" b="0" i="1" dirty="0">
                <a:solidFill>
                  <a:srgbClr val="202122"/>
                </a:solidFill>
                <a:effectLst/>
                <a:latin typeface="+mj-lt"/>
              </a:rPr>
              <a:t> for</a:t>
            </a:r>
            <a:r>
              <a:rPr lang="en-US" b="0" i="1" dirty="0">
                <a:solidFill>
                  <a:schemeClr val="bg1"/>
                </a:solidFill>
                <a:effectLst/>
                <a:latin typeface="+mj-lt"/>
              </a:rPr>
              <a:t> </a:t>
            </a:r>
            <a:r>
              <a:rPr lang="en-US" i="1" dirty="0">
                <a:solidFill>
                  <a:schemeClr val="bg1"/>
                </a:solidFill>
                <a:latin typeface="+mj-lt"/>
              </a:rPr>
              <a:t>lodging</a:t>
            </a:r>
            <a:r>
              <a:rPr lang="en-US" b="0" i="1" dirty="0">
                <a:solidFill>
                  <a:schemeClr val="bg1"/>
                </a:solidFill>
                <a:effectLst/>
                <a:latin typeface="+mj-lt"/>
              </a:rPr>
              <a:t>, primarily </a:t>
            </a:r>
            <a:r>
              <a:rPr lang="en-US" i="1" dirty="0">
                <a:solidFill>
                  <a:schemeClr val="bg1"/>
                </a:solidFill>
                <a:latin typeface="+mj-lt"/>
              </a:rPr>
              <a:t>homestays</a:t>
            </a:r>
            <a:r>
              <a:rPr lang="en-US" b="0" i="1" dirty="0">
                <a:solidFill>
                  <a:schemeClr val="bg1"/>
                </a:solidFill>
                <a:effectLst/>
                <a:latin typeface="+mj-lt"/>
              </a:rPr>
              <a:t> for </a:t>
            </a:r>
            <a:r>
              <a:rPr lang="en-US" i="1" dirty="0">
                <a:solidFill>
                  <a:schemeClr val="bg1"/>
                </a:solidFill>
                <a:latin typeface="+mj-lt"/>
              </a:rPr>
              <a:t>vacation rentals</a:t>
            </a:r>
            <a:r>
              <a:rPr lang="en-US" b="0" i="1" dirty="0">
                <a:solidFill>
                  <a:schemeClr val="bg1"/>
                </a:solidFill>
                <a:effectLst/>
                <a:latin typeface="+mj-lt"/>
              </a:rPr>
              <a:t>, and </a:t>
            </a:r>
            <a:r>
              <a:rPr lang="en-US" i="1" dirty="0">
                <a:solidFill>
                  <a:schemeClr val="bg1"/>
                </a:solidFill>
                <a:latin typeface="+mj-lt"/>
              </a:rPr>
              <a:t>tourism</a:t>
            </a:r>
            <a:r>
              <a:rPr lang="en-US" b="0" i="1" dirty="0">
                <a:solidFill>
                  <a:schemeClr val="bg1"/>
                </a:solidFill>
                <a:effectLst/>
                <a:latin typeface="+mj-lt"/>
              </a:rPr>
              <a:t> </a:t>
            </a:r>
            <a:r>
              <a:rPr lang="en-US" b="0" i="1" dirty="0">
                <a:solidFill>
                  <a:srgbClr val="202122"/>
                </a:solidFill>
                <a:effectLst/>
                <a:latin typeface="+mj-lt"/>
              </a:rPr>
              <a:t>activities. </a:t>
            </a:r>
          </a:p>
          <a:p>
            <a:endParaRPr lang="en-IN" i="1" dirty="0">
              <a:latin typeface="+mj-lt"/>
            </a:endParaRPr>
          </a:p>
          <a:p>
            <a:r>
              <a:rPr lang="en-IN" i="1" dirty="0">
                <a:solidFill>
                  <a:schemeClr val="bg1"/>
                </a:solidFill>
                <a:latin typeface="+mj-lt"/>
                <a:cs typeface="Arial" panose="020B0604020202020204" pitchFamily="34" charset="0"/>
              </a:rPr>
              <a:t>The Company has come a long way since its co-founders first come up with the idea, back in 2007 back in recession, to invite paying guests to sleep on an air mattress in their living room. According to Airbnb’s latest data, it has in excess listing of 5.6 millions, covering more than 100,000 cities and towns in more than 220 countries.</a:t>
            </a:r>
          </a:p>
          <a:p>
            <a:endParaRPr lang="en-IN" i="1" dirty="0">
              <a:solidFill>
                <a:schemeClr val="bg1"/>
              </a:solidFill>
              <a:latin typeface="+mj-lt"/>
            </a:endParaRPr>
          </a:p>
          <a:p>
            <a:endParaRPr lang="en-IN" dirty="0">
              <a:solidFill>
                <a:schemeClr val="bg1"/>
              </a:solidFill>
            </a:endParaRPr>
          </a:p>
        </p:txBody>
      </p:sp>
    </p:spTree>
    <p:extLst>
      <p:ext uri="{BB962C8B-B14F-4D97-AF65-F5344CB8AC3E}">
        <p14:creationId xmlns:p14="http://schemas.microsoft.com/office/powerpoint/2010/main" val="373631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Snipped 4">
            <a:extLst>
              <a:ext uri="{FF2B5EF4-FFF2-40B4-BE49-F238E27FC236}">
                <a16:creationId xmlns:a16="http://schemas.microsoft.com/office/drawing/2014/main" id="{F2631A10-A6E0-4DF4-87E6-28E9D727A548}"/>
              </a:ext>
            </a:extLst>
          </p:cNvPr>
          <p:cNvSpPr/>
          <p:nvPr/>
        </p:nvSpPr>
        <p:spPr>
          <a:xfrm>
            <a:off x="664369" y="157162"/>
            <a:ext cx="3400425" cy="750094"/>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u="sng" dirty="0">
                <a:solidFill>
                  <a:schemeClr val="bg1"/>
                </a:solidFill>
              </a:rPr>
              <a:t>Points for Discussion </a:t>
            </a:r>
            <a:r>
              <a:rPr lang="en-US" dirty="0">
                <a:solidFill>
                  <a:schemeClr val="bg1"/>
                </a:solidFill>
              </a:rPr>
              <a:t>:</a:t>
            </a:r>
            <a:endParaRPr lang="en-IN" dirty="0">
              <a:solidFill>
                <a:schemeClr val="bg1"/>
              </a:solidFill>
            </a:endParaRPr>
          </a:p>
        </p:txBody>
      </p:sp>
      <p:sp>
        <p:nvSpPr>
          <p:cNvPr id="6" name="Rectangle: Rounded Corners 5">
            <a:extLst>
              <a:ext uri="{FF2B5EF4-FFF2-40B4-BE49-F238E27FC236}">
                <a16:creationId xmlns:a16="http://schemas.microsoft.com/office/drawing/2014/main" id="{6217DF0B-92AA-4BA1-98E6-5688F8E86BA6}"/>
              </a:ext>
            </a:extLst>
          </p:cNvPr>
          <p:cNvSpPr/>
          <p:nvPr/>
        </p:nvSpPr>
        <p:spPr>
          <a:xfrm>
            <a:off x="664369" y="1421606"/>
            <a:ext cx="7950993" cy="34147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endParaRPr lang="en-US" b="0" i="0" dirty="0">
              <a:solidFill>
                <a:srgbClr val="212121"/>
              </a:solidFill>
              <a:effectLst/>
              <a:latin typeface="+mj-lt"/>
            </a:endParaRPr>
          </a:p>
          <a:p>
            <a:pPr marL="285750" indent="-285750" algn="l">
              <a:buFont typeface="Arial" panose="020B0604020202020204" pitchFamily="34" charset="0"/>
              <a:buChar char="•"/>
            </a:pPr>
            <a:r>
              <a:rPr lang="en-US" b="0" i="1" dirty="0">
                <a:solidFill>
                  <a:srgbClr val="212121"/>
                </a:solidFill>
                <a:effectLst/>
                <a:latin typeface="+mj-lt"/>
              </a:rPr>
              <a:t>No. of apartments in different </a:t>
            </a:r>
            <a:r>
              <a:rPr lang="en-US" b="0" i="1" dirty="0" err="1">
                <a:solidFill>
                  <a:srgbClr val="212121"/>
                </a:solidFill>
                <a:effectLst/>
                <a:latin typeface="+mj-lt"/>
              </a:rPr>
              <a:t>neighbourhood_groups</a:t>
            </a:r>
            <a:endParaRPr lang="en-US" i="1" dirty="0">
              <a:solidFill>
                <a:srgbClr val="212121"/>
              </a:solidFill>
              <a:latin typeface="+mj-lt"/>
            </a:endParaRPr>
          </a:p>
          <a:p>
            <a:pPr marL="285750" indent="-285750">
              <a:buFont typeface="Arial" panose="020B0604020202020204" pitchFamily="34" charset="0"/>
              <a:buChar char="•"/>
            </a:pPr>
            <a:r>
              <a:rPr lang="en-US" b="0" i="1" dirty="0">
                <a:solidFill>
                  <a:srgbClr val="212121"/>
                </a:solidFill>
                <a:effectLst/>
                <a:latin typeface="+mj-lt"/>
              </a:rPr>
              <a:t>Price of apartments varying in different </a:t>
            </a:r>
            <a:r>
              <a:rPr lang="en-US" b="0" i="1" dirty="0" err="1">
                <a:solidFill>
                  <a:srgbClr val="212121"/>
                </a:solidFill>
                <a:effectLst/>
                <a:latin typeface="+mj-lt"/>
              </a:rPr>
              <a:t>neighbourhood</a:t>
            </a:r>
            <a:r>
              <a:rPr lang="en-US" b="0" i="1" dirty="0">
                <a:solidFill>
                  <a:srgbClr val="212121"/>
                </a:solidFill>
                <a:effectLst/>
                <a:latin typeface="+mj-lt"/>
              </a:rPr>
              <a:t> groups</a:t>
            </a:r>
          </a:p>
          <a:p>
            <a:pPr marL="285750" indent="-285750">
              <a:buFont typeface="Arial" panose="020B0604020202020204" pitchFamily="34" charset="0"/>
              <a:buChar char="•"/>
            </a:pPr>
            <a:r>
              <a:rPr lang="en-US" b="0" i="1" dirty="0">
                <a:solidFill>
                  <a:srgbClr val="212121"/>
                </a:solidFill>
                <a:effectLst/>
                <a:latin typeface="+mj-lt"/>
              </a:rPr>
              <a:t>Percentage of room types in every </a:t>
            </a:r>
            <a:r>
              <a:rPr lang="en-US" b="0" i="1" dirty="0" err="1">
                <a:solidFill>
                  <a:srgbClr val="212121"/>
                </a:solidFill>
                <a:effectLst/>
                <a:latin typeface="+mj-lt"/>
              </a:rPr>
              <a:t>neighbourhood</a:t>
            </a:r>
            <a:r>
              <a:rPr lang="en-US" b="0" i="1" dirty="0">
                <a:solidFill>
                  <a:srgbClr val="212121"/>
                </a:solidFill>
                <a:effectLst/>
                <a:latin typeface="+mj-lt"/>
              </a:rPr>
              <a:t> groups</a:t>
            </a:r>
          </a:p>
          <a:p>
            <a:pPr marL="285750" indent="-285750">
              <a:buFont typeface="Arial" panose="020B0604020202020204" pitchFamily="34" charset="0"/>
              <a:buChar char="•"/>
            </a:pPr>
            <a:r>
              <a:rPr lang="en-US" b="0" i="1" dirty="0">
                <a:solidFill>
                  <a:srgbClr val="212121"/>
                </a:solidFill>
                <a:effectLst/>
                <a:latin typeface="+mj-lt"/>
              </a:rPr>
              <a:t>Prices of room types in different </a:t>
            </a:r>
            <a:r>
              <a:rPr lang="en-US" b="0" i="1" dirty="0" err="1">
                <a:solidFill>
                  <a:srgbClr val="212121"/>
                </a:solidFill>
                <a:effectLst/>
                <a:latin typeface="+mj-lt"/>
              </a:rPr>
              <a:t>neighbourhood</a:t>
            </a:r>
            <a:r>
              <a:rPr lang="en-US" b="0" i="1" dirty="0">
                <a:solidFill>
                  <a:srgbClr val="212121"/>
                </a:solidFill>
                <a:effectLst/>
                <a:latin typeface="+mj-lt"/>
              </a:rPr>
              <a:t> group individually</a:t>
            </a:r>
          </a:p>
          <a:p>
            <a:pPr marL="285750" indent="-285750">
              <a:buFont typeface="Arial" panose="020B0604020202020204" pitchFamily="34" charset="0"/>
              <a:buChar char="•"/>
            </a:pPr>
            <a:r>
              <a:rPr lang="en-US" b="0" i="1" dirty="0">
                <a:solidFill>
                  <a:srgbClr val="212121"/>
                </a:solidFill>
                <a:effectLst/>
                <a:latin typeface="+mj-lt"/>
              </a:rPr>
              <a:t>Comparing the prices of room types for different neighborhood groups</a:t>
            </a:r>
          </a:p>
          <a:p>
            <a:pPr marL="285750" indent="-285750">
              <a:buFont typeface="Arial" panose="020B0604020202020204" pitchFamily="34" charset="0"/>
              <a:buChar char="•"/>
            </a:pPr>
            <a:r>
              <a:rPr lang="en-US" b="0" i="1" dirty="0">
                <a:solidFill>
                  <a:srgbClr val="212121"/>
                </a:solidFill>
                <a:effectLst/>
                <a:latin typeface="+mj-lt"/>
              </a:rPr>
              <a:t>Room type people prefer the most for staying</a:t>
            </a:r>
          </a:p>
          <a:p>
            <a:pPr marL="285750" indent="-285750">
              <a:buFont typeface="Arial" panose="020B0604020202020204" pitchFamily="34" charset="0"/>
              <a:buChar char="•"/>
            </a:pPr>
            <a:r>
              <a:rPr lang="en-US" b="0" i="1" dirty="0">
                <a:solidFill>
                  <a:srgbClr val="212121"/>
                </a:solidFill>
                <a:effectLst/>
                <a:latin typeface="+mj-lt"/>
              </a:rPr>
              <a:t>Neighborhood Group which got the most no. of visitors</a:t>
            </a:r>
          </a:p>
          <a:p>
            <a:pPr marL="285750" indent="-285750">
              <a:buFont typeface="Arial" panose="020B0604020202020204" pitchFamily="34" charset="0"/>
              <a:buChar char="•"/>
            </a:pPr>
            <a:r>
              <a:rPr lang="en-US" b="0" i="1" dirty="0">
                <a:solidFill>
                  <a:srgbClr val="212121"/>
                </a:solidFill>
                <a:effectLst/>
                <a:latin typeface="+mj-lt"/>
              </a:rPr>
              <a:t>Correlation between price, minimum nights &amp; no. of review</a:t>
            </a:r>
            <a:br>
              <a:rPr lang="en-US" i="1" dirty="0">
                <a:latin typeface="+mj-lt"/>
              </a:rPr>
            </a:br>
            <a:endParaRPr lang="en-IN" i="1" dirty="0">
              <a:solidFill>
                <a:schemeClr val="bg1"/>
              </a:solidFill>
              <a:latin typeface="+mj-lt"/>
            </a:endParaRPr>
          </a:p>
        </p:txBody>
      </p:sp>
    </p:spTree>
    <p:extLst>
      <p:ext uri="{BB962C8B-B14F-4D97-AF65-F5344CB8AC3E}">
        <p14:creationId xmlns:p14="http://schemas.microsoft.com/office/powerpoint/2010/main" val="44827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7B967402-0AB0-426C-A417-C1556C51F9C0}"/>
              </a:ext>
            </a:extLst>
          </p:cNvPr>
          <p:cNvSpPr/>
          <p:nvPr/>
        </p:nvSpPr>
        <p:spPr>
          <a:xfrm>
            <a:off x="664369" y="128588"/>
            <a:ext cx="3400425" cy="721518"/>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u="sng" dirty="0">
                <a:solidFill>
                  <a:schemeClr val="bg1"/>
                </a:solidFill>
              </a:rPr>
              <a:t>Points for Discussion </a:t>
            </a:r>
            <a:r>
              <a:rPr lang="en-US" sz="2000" dirty="0">
                <a:solidFill>
                  <a:schemeClr val="bg1"/>
                </a:solidFill>
              </a:rPr>
              <a:t>:</a:t>
            </a:r>
            <a:endParaRPr lang="en-IN" sz="2000" dirty="0">
              <a:solidFill>
                <a:schemeClr val="bg1"/>
              </a:solidFill>
            </a:endParaRPr>
          </a:p>
        </p:txBody>
      </p:sp>
      <p:sp>
        <p:nvSpPr>
          <p:cNvPr id="5" name="Rectangle: Rounded Corners 4">
            <a:extLst>
              <a:ext uri="{FF2B5EF4-FFF2-40B4-BE49-F238E27FC236}">
                <a16:creationId xmlns:a16="http://schemas.microsoft.com/office/drawing/2014/main" id="{2EC5AA92-B2D6-45D8-8929-E9E7DDBA7FD3}"/>
              </a:ext>
            </a:extLst>
          </p:cNvPr>
          <p:cNvSpPr/>
          <p:nvPr/>
        </p:nvSpPr>
        <p:spPr>
          <a:xfrm>
            <a:off x="664369" y="1421606"/>
            <a:ext cx="7950993" cy="339328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0" i="0" dirty="0">
                <a:solidFill>
                  <a:srgbClr val="212121"/>
                </a:solidFill>
                <a:effectLst/>
                <a:latin typeface="+mj-lt"/>
              </a:rPr>
              <a:t>Availability of rooms in different '</a:t>
            </a:r>
            <a:r>
              <a:rPr lang="en-US" b="0" i="0" dirty="0" err="1">
                <a:solidFill>
                  <a:srgbClr val="212121"/>
                </a:solidFill>
                <a:effectLst/>
                <a:latin typeface="+mj-lt"/>
              </a:rPr>
              <a:t>neighbourhood_groups</a:t>
            </a:r>
            <a:r>
              <a:rPr lang="en-US" b="0" i="0" dirty="0">
                <a:solidFill>
                  <a:srgbClr val="212121"/>
                </a:solidFill>
                <a:effectLst/>
                <a:latin typeface="+mj-lt"/>
              </a:rPr>
              <a:t>' Yearly</a:t>
            </a:r>
          </a:p>
          <a:p>
            <a:pPr marL="285750" indent="-285750">
              <a:buFont typeface="Arial" panose="020B0604020202020204" pitchFamily="34" charset="0"/>
              <a:buChar char="•"/>
            </a:pPr>
            <a:r>
              <a:rPr lang="en-US" b="0" i="0" dirty="0">
                <a:solidFill>
                  <a:srgbClr val="212121"/>
                </a:solidFill>
                <a:effectLst/>
                <a:latin typeface="+mj-lt"/>
              </a:rPr>
              <a:t>Availability of different types of room Yearly</a:t>
            </a:r>
          </a:p>
          <a:p>
            <a:pPr marL="285750" indent="-285750">
              <a:buFont typeface="Arial" panose="020B0604020202020204" pitchFamily="34" charset="0"/>
              <a:buChar char="•"/>
            </a:pPr>
            <a:r>
              <a:rPr lang="en-US" b="0" i="0" dirty="0">
                <a:solidFill>
                  <a:srgbClr val="212121"/>
                </a:solidFill>
                <a:effectLst/>
                <a:latin typeface="+mj-lt"/>
              </a:rPr>
              <a:t>In which year Airbnb </a:t>
            </a:r>
            <a:r>
              <a:rPr lang="en-US" b="0" i="0" dirty="0" err="1">
                <a:solidFill>
                  <a:srgbClr val="212121"/>
                </a:solidFill>
                <a:effectLst/>
                <a:latin typeface="+mj-lt"/>
              </a:rPr>
              <a:t>recieves</a:t>
            </a:r>
            <a:r>
              <a:rPr lang="en-US" b="0" i="0" dirty="0">
                <a:solidFill>
                  <a:srgbClr val="212121"/>
                </a:solidFill>
                <a:effectLst/>
                <a:latin typeface="+mj-lt"/>
              </a:rPr>
              <a:t> the most no. of reviews</a:t>
            </a:r>
          </a:p>
          <a:p>
            <a:pPr marL="285750" indent="-285750">
              <a:buFont typeface="Arial" panose="020B0604020202020204" pitchFamily="34" charset="0"/>
              <a:buChar char="•"/>
            </a:pPr>
            <a:r>
              <a:rPr lang="en-US" b="0" i="0" dirty="0">
                <a:solidFill>
                  <a:srgbClr val="212121"/>
                </a:solidFill>
                <a:effectLst/>
                <a:latin typeface="+mj-lt"/>
              </a:rPr>
              <a:t>Which year brought the most no. of visitors</a:t>
            </a:r>
          </a:p>
          <a:p>
            <a:pPr marL="285750" indent="-285750">
              <a:buFont typeface="Arial" panose="020B0604020202020204" pitchFamily="34" charset="0"/>
              <a:buChar char="•"/>
            </a:pPr>
            <a:r>
              <a:rPr lang="en-US" b="0" i="0" dirty="0">
                <a:solidFill>
                  <a:srgbClr val="212121"/>
                </a:solidFill>
                <a:effectLst/>
                <a:latin typeface="+mj-lt"/>
              </a:rPr>
              <a:t>Price fluctuation of each room type around the year</a:t>
            </a:r>
          </a:p>
          <a:p>
            <a:pPr marL="285750" indent="-285750">
              <a:buFont typeface="Arial" panose="020B0604020202020204" pitchFamily="34" charset="0"/>
              <a:buChar char="•"/>
            </a:pPr>
            <a:r>
              <a:rPr lang="en-US" b="0" i="0" dirty="0">
                <a:solidFill>
                  <a:srgbClr val="212121"/>
                </a:solidFill>
                <a:effectLst/>
                <a:latin typeface="+mj-lt"/>
              </a:rPr>
              <a:t>Which room types people prefer around the different months</a:t>
            </a:r>
          </a:p>
          <a:p>
            <a:pPr marL="285750" indent="-285750">
              <a:buFont typeface="Arial" panose="020B0604020202020204" pitchFamily="34" charset="0"/>
              <a:buChar char="•"/>
            </a:pPr>
            <a:r>
              <a:rPr lang="en-US" b="0" i="0" dirty="0">
                <a:solidFill>
                  <a:srgbClr val="212121"/>
                </a:solidFill>
                <a:effectLst/>
                <a:latin typeface="+mj-lt"/>
              </a:rPr>
              <a:t>Most no of active host in different </a:t>
            </a:r>
            <a:r>
              <a:rPr lang="en-US" b="0" i="0" dirty="0" err="1">
                <a:solidFill>
                  <a:srgbClr val="212121"/>
                </a:solidFill>
                <a:effectLst/>
                <a:latin typeface="+mj-lt"/>
              </a:rPr>
              <a:t>neighbourhood</a:t>
            </a:r>
            <a:r>
              <a:rPr lang="en-US" b="0" i="0" dirty="0">
                <a:solidFill>
                  <a:srgbClr val="212121"/>
                </a:solidFill>
                <a:effectLst/>
                <a:latin typeface="+mj-lt"/>
              </a:rPr>
              <a:t> group</a:t>
            </a:r>
          </a:p>
          <a:p>
            <a:pPr marL="285750" indent="-285750">
              <a:buFont typeface="Arial" panose="020B0604020202020204" pitchFamily="34" charset="0"/>
              <a:buChar char="•"/>
            </a:pPr>
            <a:r>
              <a:rPr lang="en-US" dirty="0">
                <a:solidFill>
                  <a:schemeClr val="bg1"/>
                </a:solidFill>
                <a:latin typeface="+mj-lt"/>
              </a:rPr>
              <a:t>Conclusion </a:t>
            </a:r>
            <a:endParaRPr lang="en-IN" dirty="0">
              <a:solidFill>
                <a:schemeClr val="bg1"/>
              </a:solidFill>
              <a:latin typeface="+mj-lt"/>
            </a:endParaRPr>
          </a:p>
        </p:txBody>
      </p:sp>
    </p:spTree>
    <p:extLst>
      <p:ext uri="{BB962C8B-B14F-4D97-AF65-F5344CB8AC3E}">
        <p14:creationId xmlns:p14="http://schemas.microsoft.com/office/powerpoint/2010/main" val="110535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7C8FD-530B-4376-8F31-C5DD2B009414}"/>
              </a:ext>
            </a:extLst>
          </p:cNvPr>
          <p:cNvSpPr txBox="1"/>
          <p:nvPr/>
        </p:nvSpPr>
        <p:spPr>
          <a:xfrm>
            <a:off x="514351" y="128587"/>
            <a:ext cx="7722394" cy="584775"/>
          </a:xfrm>
          <a:prstGeom prst="rect">
            <a:avLst/>
          </a:prstGeom>
          <a:noFill/>
        </p:spPr>
        <p:txBody>
          <a:bodyPr wrap="square" rtlCol="0">
            <a:spAutoFit/>
          </a:bodyPr>
          <a:lstStyle/>
          <a:p>
            <a:r>
              <a:rPr lang="en-US" sz="3200" b="1" u="sng" dirty="0"/>
              <a:t>Data Extraction &amp; Identifying Columns</a:t>
            </a:r>
            <a:endParaRPr lang="en-IN" sz="3200" b="1" u="sng" dirty="0"/>
          </a:p>
        </p:txBody>
      </p:sp>
      <p:sp>
        <p:nvSpPr>
          <p:cNvPr id="5" name="TextBox 4">
            <a:extLst>
              <a:ext uri="{FF2B5EF4-FFF2-40B4-BE49-F238E27FC236}">
                <a16:creationId xmlns:a16="http://schemas.microsoft.com/office/drawing/2014/main" id="{E106FD8E-45E3-42BF-8143-12FAFF364E71}"/>
              </a:ext>
            </a:extLst>
          </p:cNvPr>
          <p:cNvSpPr txBox="1"/>
          <p:nvPr/>
        </p:nvSpPr>
        <p:spPr>
          <a:xfrm>
            <a:off x="1021557" y="826897"/>
            <a:ext cx="512921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(Data is extracted from a CSV file)</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ECD4E2C-86ED-40B6-81FE-7A60B9FDC9DA}"/>
              </a:ext>
            </a:extLst>
          </p:cNvPr>
          <p:cNvPicPr>
            <a:picLocks noChangeAspect="1"/>
          </p:cNvPicPr>
          <p:nvPr/>
        </p:nvPicPr>
        <p:blipFill>
          <a:blip r:embed="rId3"/>
          <a:stretch>
            <a:fillRect/>
          </a:stretch>
        </p:blipFill>
        <p:spPr>
          <a:xfrm>
            <a:off x="1021557" y="1343025"/>
            <a:ext cx="7088415" cy="1940251"/>
          </a:xfrm>
          <a:prstGeom prst="rect">
            <a:avLst/>
          </a:prstGeom>
        </p:spPr>
      </p:pic>
      <p:sp>
        <p:nvSpPr>
          <p:cNvPr id="8" name="Rectangle: Diagonal Corners Snipped 7">
            <a:extLst>
              <a:ext uri="{FF2B5EF4-FFF2-40B4-BE49-F238E27FC236}">
                <a16:creationId xmlns:a16="http://schemas.microsoft.com/office/drawing/2014/main" id="{08744415-F494-45E6-9B72-8A94B57B2E2E}"/>
              </a:ext>
            </a:extLst>
          </p:cNvPr>
          <p:cNvSpPr/>
          <p:nvPr/>
        </p:nvSpPr>
        <p:spPr>
          <a:xfrm>
            <a:off x="1514475" y="3614738"/>
            <a:ext cx="2457450" cy="1314450"/>
          </a:xfrm>
          <a:prstGeom prst="snip2Diag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Airbnb dataset has 49000 rows &amp; 16 columns</a:t>
            </a:r>
            <a:endParaRPr lang="en-IN" i="1" dirty="0">
              <a:solidFill>
                <a:schemeClr val="bg1"/>
              </a:solidFill>
            </a:endParaRPr>
          </a:p>
        </p:txBody>
      </p:sp>
    </p:spTree>
    <p:extLst>
      <p:ext uri="{BB962C8B-B14F-4D97-AF65-F5344CB8AC3E}">
        <p14:creationId xmlns:p14="http://schemas.microsoft.com/office/powerpoint/2010/main" val="70099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1874BDFF-B8FF-4A61-A5F9-1B1127A259C4}"/>
              </a:ext>
            </a:extLst>
          </p:cNvPr>
          <p:cNvSpPr/>
          <p:nvPr/>
        </p:nvSpPr>
        <p:spPr>
          <a:xfrm>
            <a:off x="335756" y="85726"/>
            <a:ext cx="8308182" cy="591378"/>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Importing Folium &amp; adding markers to show every neighborhood group</a:t>
            </a:r>
            <a:endParaRPr lang="en-IN" dirty="0">
              <a:solidFill>
                <a:schemeClr val="bg1"/>
              </a:solidFill>
            </a:endParaRPr>
          </a:p>
        </p:txBody>
      </p:sp>
      <p:sp>
        <p:nvSpPr>
          <p:cNvPr id="3" name="TextBox 2">
            <a:extLst>
              <a:ext uri="{FF2B5EF4-FFF2-40B4-BE49-F238E27FC236}">
                <a16:creationId xmlns:a16="http://schemas.microsoft.com/office/drawing/2014/main" id="{63ED2DBD-A535-43D3-B9A5-CC3A66B6935F}"/>
              </a:ext>
            </a:extLst>
          </p:cNvPr>
          <p:cNvSpPr txBox="1"/>
          <p:nvPr/>
        </p:nvSpPr>
        <p:spPr>
          <a:xfrm>
            <a:off x="742949" y="791058"/>
            <a:ext cx="7358063" cy="369332"/>
          </a:xfrm>
          <a:prstGeom prst="rect">
            <a:avLst/>
          </a:prstGeom>
          <a:noFill/>
        </p:spPr>
        <p:txBody>
          <a:bodyPr wrap="square" rtlCol="0">
            <a:spAutoFit/>
          </a:bodyPr>
          <a:lstStyle/>
          <a:p>
            <a:r>
              <a:rPr lang="en-US" dirty="0"/>
              <a:t>(Folium is a library in python used for visualizing </a:t>
            </a:r>
            <a:r>
              <a:rPr lang="en-US" dirty="0" err="1"/>
              <a:t>Geospatialdata</a:t>
            </a:r>
            <a:r>
              <a:rPr lang="en-US" dirty="0"/>
              <a:t>)</a:t>
            </a:r>
            <a:endParaRPr lang="en-IN" dirty="0"/>
          </a:p>
        </p:txBody>
      </p:sp>
      <p:pic>
        <p:nvPicPr>
          <p:cNvPr id="5" name="Picture 4">
            <a:extLst>
              <a:ext uri="{FF2B5EF4-FFF2-40B4-BE49-F238E27FC236}">
                <a16:creationId xmlns:a16="http://schemas.microsoft.com/office/drawing/2014/main" id="{34F879AB-1AD3-482A-B217-E66372FB38BE}"/>
              </a:ext>
            </a:extLst>
          </p:cNvPr>
          <p:cNvPicPr>
            <a:picLocks noChangeAspect="1"/>
          </p:cNvPicPr>
          <p:nvPr/>
        </p:nvPicPr>
        <p:blipFill>
          <a:blip r:embed="rId3"/>
          <a:stretch>
            <a:fillRect/>
          </a:stretch>
        </p:blipFill>
        <p:spPr>
          <a:xfrm>
            <a:off x="742949" y="1388299"/>
            <a:ext cx="4693445" cy="2867959"/>
          </a:xfrm>
          <a:prstGeom prst="rect">
            <a:avLst/>
          </a:prstGeom>
        </p:spPr>
      </p:pic>
      <p:sp>
        <p:nvSpPr>
          <p:cNvPr id="6" name="Rectangle: Rounded Corners 5">
            <a:extLst>
              <a:ext uri="{FF2B5EF4-FFF2-40B4-BE49-F238E27FC236}">
                <a16:creationId xmlns:a16="http://schemas.microsoft.com/office/drawing/2014/main" id="{A97C0001-F3A0-4ED8-B8BE-723E59142E19}"/>
              </a:ext>
            </a:extLst>
          </p:cNvPr>
          <p:cNvSpPr/>
          <p:nvPr/>
        </p:nvSpPr>
        <p:spPr>
          <a:xfrm>
            <a:off x="5664993" y="1388299"/>
            <a:ext cx="3250407" cy="2750343"/>
          </a:xfrm>
          <a:prstGeom prst="round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i="1" dirty="0">
                <a:solidFill>
                  <a:schemeClr val="bg1"/>
                </a:solidFill>
                <a:latin typeface="Arial" panose="020B0604020202020204" pitchFamily="34" charset="0"/>
                <a:cs typeface="Arial" panose="020B0604020202020204" pitchFamily="34" charset="0"/>
              </a:rPr>
              <a:t>These 5 places are also called Boroughs of New York :-</a:t>
            </a:r>
          </a:p>
          <a:p>
            <a:pPr marL="342900" indent="-342900">
              <a:buFont typeface="+mj-lt"/>
              <a:buAutoNum type="arabicPeriod"/>
            </a:pPr>
            <a:endParaRPr lang="en-US" sz="1600" i="1" dirty="0">
              <a:solidFill>
                <a:schemeClr val="bg1"/>
              </a:solidFill>
              <a:latin typeface="Arial" panose="020B0604020202020204" pitchFamily="34" charset="0"/>
              <a:cs typeface="Arial" panose="020B0604020202020204" pitchFamily="34" charset="0"/>
            </a:endParaRPr>
          </a:p>
          <a:p>
            <a:pPr marL="342900" indent="-342900">
              <a:buFont typeface="+mj-lt"/>
              <a:buAutoNum type="arabicPeriod"/>
            </a:pPr>
            <a:r>
              <a:rPr lang="en-US" sz="1400" i="1" dirty="0">
                <a:solidFill>
                  <a:schemeClr val="bg1"/>
                </a:solidFill>
                <a:latin typeface="Arial" panose="020B0604020202020204" pitchFamily="34" charset="0"/>
                <a:cs typeface="Arial" panose="020B0604020202020204" pitchFamily="34" charset="0"/>
              </a:rPr>
              <a:t>Manhattan</a:t>
            </a:r>
          </a:p>
          <a:p>
            <a:pPr marL="342900" indent="-342900">
              <a:buFont typeface="+mj-lt"/>
              <a:buAutoNum type="arabicPeriod"/>
            </a:pPr>
            <a:r>
              <a:rPr lang="en-US" sz="1400" i="1" dirty="0">
                <a:solidFill>
                  <a:schemeClr val="bg1"/>
                </a:solidFill>
                <a:latin typeface="Arial" panose="020B0604020202020204" pitchFamily="34" charset="0"/>
                <a:cs typeface="Arial" panose="020B0604020202020204" pitchFamily="34" charset="0"/>
              </a:rPr>
              <a:t>Brooklyn</a:t>
            </a:r>
          </a:p>
          <a:p>
            <a:pPr marL="342900" indent="-342900">
              <a:buFont typeface="+mj-lt"/>
              <a:buAutoNum type="arabicPeriod"/>
            </a:pPr>
            <a:r>
              <a:rPr lang="en-US" sz="1400" i="1" dirty="0">
                <a:solidFill>
                  <a:schemeClr val="bg1"/>
                </a:solidFill>
                <a:latin typeface="Arial" panose="020B0604020202020204" pitchFamily="34" charset="0"/>
                <a:cs typeface="Arial" panose="020B0604020202020204" pitchFamily="34" charset="0"/>
              </a:rPr>
              <a:t>Bronx</a:t>
            </a:r>
          </a:p>
          <a:p>
            <a:pPr marL="342900" indent="-342900">
              <a:buFont typeface="+mj-lt"/>
              <a:buAutoNum type="arabicPeriod"/>
            </a:pPr>
            <a:r>
              <a:rPr lang="en-US" sz="1400" i="1" dirty="0">
                <a:solidFill>
                  <a:schemeClr val="bg1"/>
                </a:solidFill>
                <a:latin typeface="Arial" panose="020B0604020202020204" pitchFamily="34" charset="0"/>
                <a:cs typeface="Arial" panose="020B0604020202020204" pitchFamily="34" charset="0"/>
              </a:rPr>
              <a:t>Queens </a:t>
            </a:r>
          </a:p>
          <a:p>
            <a:pPr marL="342900" indent="-342900">
              <a:buFont typeface="+mj-lt"/>
              <a:buAutoNum type="arabicPeriod"/>
            </a:pPr>
            <a:r>
              <a:rPr lang="en-US" sz="1400" i="1" dirty="0">
                <a:solidFill>
                  <a:schemeClr val="bg1"/>
                </a:solidFill>
                <a:latin typeface="Arial" panose="020B0604020202020204" pitchFamily="34" charset="0"/>
                <a:cs typeface="Arial" panose="020B0604020202020204" pitchFamily="34" charset="0"/>
              </a:rPr>
              <a:t>Staten island</a:t>
            </a:r>
          </a:p>
          <a:p>
            <a:r>
              <a:rPr lang="en-US" sz="1400" i="1" dirty="0">
                <a:solidFill>
                  <a:schemeClr val="bg1"/>
                </a:solidFill>
                <a:latin typeface="Arial" panose="020B0604020202020204" pitchFamily="34" charset="0"/>
                <a:cs typeface="Arial" panose="020B0604020202020204" pitchFamily="34" charset="0"/>
              </a:rPr>
              <a:t>Together forms the new York city</a:t>
            </a:r>
            <a:endParaRPr lang="en-IN" sz="1400" i="1" dirty="0">
              <a:solidFill>
                <a:schemeClr val="bg1"/>
              </a:solidFill>
              <a:latin typeface="Arial" panose="020B0604020202020204" pitchFamily="34" charset="0"/>
              <a:cs typeface="Arial" panose="020B0604020202020204" pitchFamily="34" charset="0"/>
            </a:endParaRPr>
          </a:p>
        </p:txBody>
      </p:sp>
      <p:sp>
        <p:nvSpPr>
          <p:cNvPr id="4" name="Speech Bubble: Rectangle 3">
            <a:extLst>
              <a:ext uri="{FF2B5EF4-FFF2-40B4-BE49-F238E27FC236}">
                <a16:creationId xmlns:a16="http://schemas.microsoft.com/office/drawing/2014/main" id="{C0050BD2-B3A5-4D96-9362-FBAA7799EC77}"/>
              </a:ext>
            </a:extLst>
          </p:cNvPr>
          <p:cNvSpPr/>
          <p:nvPr/>
        </p:nvSpPr>
        <p:spPr>
          <a:xfrm flipH="1">
            <a:off x="1035844" y="3043238"/>
            <a:ext cx="1107282" cy="40005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chemeClr val="bg1"/>
                </a:solidFill>
              </a:rPr>
              <a:t>Staten Island</a:t>
            </a:r>
            <a:endParaRPr lang="en-IN" sz="1100" dirty="0">
              <a:solidFill>
                <a:schemeClr val="bg1"/>
              </a:solidFill>
            </a:endParaRPr>
          </a:p>
        </p:txBody>
      </p:sp>
      <p:sp>
        <p:nvSpPr>
          <p:cNvPr id="7" name="Speech Bubble: Rectangle 6">
            <a:extLst>
              <a:ext uri="{FF2B5EF4-FFF2-40B4-BE49-F238E27FC236}">
                <a16:creationId xmlns:a16="http://schemas.microsoft.com/office/drawing/2014/main" id="{D3D877DA-84AD-4B7B-B99E-5ECF36278E8D}"/>
              </a:ext>
            </a:extLst>
          </p:cNvPr>
          <p:cNvSpPr/>
          <p:nvPr/>
        </p:nvSpPr>
        <p:spPr>
          <a:xfrm>
            <a:off x="3036096" y="2900364"/>
            <a:ext cx="892968" cy="350044"/>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Brooklyn</a:t>
            </a:r>
            <a:endParaRPr lang="en-IN" sz="1200" dirty="0">
              <a:solidFill>
                <a:schemeClr val="bg1"/>
              </a:solidFill>
            </a:endParaRPr>
          </a:p>
        </p:txBody>
      </p:sp>
      <p:sp>
        <p:nvSpPr>
          <p:cNvPr id="8" name="Speech Bubble: Rectangle 7">
            <a:extLst>
              <a:ext uri="{FF2B5EF4-FFF2-40B4-BE49-F238E27FC236}">
                <a16:creationId xmlns:a16="http://schemas.microsoft.com/office/drawing/2014/main" id="{4418CBDD-5641-4966-B32E-6058D8909B36}"/>
              </a:ext>
            </a:extLst>
          </p:cNvPr>
          <p:cNvSpPr/>
          <p:nvPr/>
        </p:nvSpPr>
        <p:spPr>
          <a:xfrm flipH="1">
            <a:off x="1562100" y="2175501"/>
            <a:ext cx="1107281" cy="350044"/>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Manhattan</a:t>
            </a:r>
            <a:endParaRPr lang="en-IN" sz="1200" dirty="0">
              <a:solidFill>
                <a:schemeClr val="bg1"/>
              </a:solidFill>
            </a:endParaRPr>
          </a:p>
        </p:txBody>
      </p:sp>
      <p:sp>
        <p:nvSpPr>
          <p:cNvPr id="9" name="Speech Bubble: Rectangle 8">
            <a:extLst>
              <a:ext uri="{FF2B5EF4-FFF2-40B4-BE49-F238E27FC236}">
                <a16:creationId xmlns:a16="http://schemas.microsoft.com/office/drawing/2014/main" id="{20B87FD2-CE54-4000-8B08-8EF7BEE9090F}"/>
              </a:ext>
            </a:extLst>
          </p:cNvPr>
          <p:cNvSpPr/>
          <p:nvPr/>
        </p:nvSpPr>
        <p:spPr>
          <a:xfrm>
            <a:off x="3564730" y="2189169"/>
            <a:ext cx="950120" cy="382581"/>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Queens</a:t>
            </a:r>
            <a:endParaRPr lang="en-IN" sz="1200" dirty="0">
              <a:solidFill>
                <a:schemeClr val="bg1"/>
              </a:solidFill>
            </a:endParaRPr>
          </a:p>
        </p:txBody>
      </p:sp>
      <p:sp>
        <p:nvSpPr>
          <p:cNvPr id="10" name="Speech Bubble: Rectangle 9">
            <a:extLst>
              <a:ext uri="{FF2B5EF4-FFF2-40B4-BE49-F238E27FC236}">
                <a16:creationId xmlns:a16="http://schemas.microsoft.com/office/drawing/2014/main" id="{0C695748-F716-4D95-938D-DCE04D4AD857}"/>
              </a:ext>
            </a:extLst>
          </p:cNvPr>
          <p:cNvSpPr/>
          <p:nvPr/>
        </p:nvSpPr>
        <p:spPr>
          <a:xfrm flipH="1">
            <a:off x="2600326" y="1634452"/>
            <a:ext cx="964404" cy="389612"/>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Bronx</a:t>
            </a:r>
            <a:endParaRPr lang="en-IN" sz="1200" dirty="0">
              <a:solidFill>
                <a:schemeClr val="bg1"/>
              </a:solidFill>
            </a:endParaRPr>
          </a:p>
        </p:txBody>
      </p:sp>
    </p:spTree>
    <p:extLst>
      <p:ext uri="{BB962C8B-B14F-4D97-AF65-F5344CB8AC3E}">
        <p14:creationId xmlns:p14="http://schemas.microsoft.com/office/powerpoint/2010/main" val="338506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5155E145-3402-489F-9ECA-36952FC47E3E}"/>
              </a:ext>
            </a:extLst>
          </p:cNvPr>
          <p:cNvSpPr/>
          <p:nvPr/>
        </p:nvSpPr>
        <p:spPr>
          <a:xfrm>
            <a:off x="550068" y="57150"/>
            <a:ext cx="7772400" cy="600075"/>
          </a:xfrm>
          <a:prstGeom prst="snip2Diag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mj-lt"/>
              </a:rPr>
              <a:t>No. of apartments in different </a:t>
            </a:r>
            <a:r>
              <a:rPr lang="en-US" b="0" i="0" dirty="0" err="1">
                <a:solidFill>
                  <a:srgbClr val="212121"/>
                </a:solidFill>
                <a:effectLst/>
                <a:latin typeface="+mj-lt"/>
              </a:rPr>
              <a:t>neighbourhood_groups</a:t>
            </a:r>
            <a:endParaRPr lang="en-US" dirty="0">
              <a:solidFill>
                <a:srgbClr val="212121"/>
              </a:solidFill>
              <a:latin typeface="+mj-lt"/>
            </a:endParaRPr>
          </a:p>
        </p:txBody>
      </p:sp>
      <p:pic>
        <p:nvPicPr>
          <p:cNvPr id="6" name="Picture 5">
            <a:extLst>
              <a:ext uri="{FF2B5EF4-FFF2-40B4-BE49-F238E27FC236}">
                <a16:creationId xmlns:a16="http://schemas.microsoft.com/office/drawing/2014/main" id="{AC7D3FE0-D2DD-483E-A146-F0327023AC16}"/>
              </a:ext>
            </a:extLst>
          </p:cNvPr>
          <p:cNvPicPr>
            <a:picLocks noChangeAspect="1"/>
          </p:cNvPicPr>
          <p:nvPr/>
        </p:nvPicPr>
        <p:blipFill>
          <a:blip r:embed="rId3"/>
          <a:stretch>
            <a:fillRect/>
          </a:stretch>
        </p:blipFill>
        <p:spPr>
          <a:xfrm>
            <a:off x="458468" y="878558"/>
            <a:ext cx="4018080" cy="2293390"/>
          </a:xfrm>
          <a:prstGeom prst="rect">
            <a:avLst/>
          </a:prstGeom>
        </p:spPr>
      </p:pic>
      <p:sp>
        <p:nvSpPr>
          <p:cNvPr id="7" name="Rectangle: Top Corners Rounded 6">
            <a:extLst>
              <a:ext uri="{FF2B5EF4-FFF2-40B4-BE49-F238E27FC236}">
                <a16:creationId xmlns:a16="http://schemas.microsoft.com/office/drawing/2014/main" id="{E29E2560-CBB5-42CC-834E-B303EE8EEB1E}"/>
              </a:ext>
            </a:extLst>
          </p:cNvPr>
          <p:cNvSpPr/>
          <p:nvPr/>
        </p:nvSpPr>
        <p:spPr>
          <a:xfrm>
            <a:off x="4757737" y="878557"/>
            <a:ext cx="3679031" cy="2293389"/>
          </a:xfrm>
          <a:prstGeom prst="round2Same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err="1">
                <a:solidFill>
                  <a:schemeClr val="bg1"/>
                </a:solidFill>
              </a:rPr>
              <a:t>Neighbhourhood</a:t>
            </a:r>
            <a:r>
              <a:rPr lang="en-US" sz="1600" i="1" u="sng" dirty="0">
                <a:solidFill>
                  <a:schemeClr val="bg1"/>
                </a:solidFill>
              </a:rPr>
              <a:t> groups having highest no. of apartment</a:t>
            </a:r>
          </a:p>
          <a:p>
            <a:pPr marL="342900" indent="-342900">
              <a:buFont typeface="+mj-lt"/>
              <a:buAutoNum type="arabicPeriod"/>
            </a:pPr>
            <a:endParaRPr lang="en-IN" sz="1400" i="1" dirty="0">
              <a:solidFill>
                <a:schemeClr val="bg1"/>
              </a:solidFill>
            </a:endParaRPr>
          </a:p>
          <a:p>
            <a:pPr marL="342900" indent="-342900">
              <a:buFont typeface="+mj-lt"/>
              <a:buAutoNum type="arabicPeriod"/>
            </a:pPr>
            <a:r>
              <a:rPr lang="en-IN" sz="1400" i="1" dirty="0">
                <a:solidFill>
                  <a:schemeClr val="bg1"/>
                </a:solidFill>
              </a:rPr>
              <a:t>Manhattan</a:t>
            </a:r>
          </a:p>
          <a:p>
            <a:pPr marL="342900" indent="-342900">
              <a:buFont typeface="+mj-lt"/>
              <a:buAutoNum type="arabicPeriod"/>
            </a:pPr>
            <a:r>
              <a:rPr lang="en-IN" sz="1400" i="1" dirty="0">
                <a:solidFill>
                  <a:schemeClr val="bg1"/>
                </a:solidFill>
              </a:rPr>
              <a:t>Brooklyn</a:t>
            </a:r>
          </a:p>
          <a:p>
            <a:pPr marL="342900" indent="-342900">
              <a:buFont typeface="+mj-lt"/>
              <a:buAutoNum type="arabicPeriod"/>
            </a:pPr>
            <a:r>
              <a:rPr lang="en-IN" sz="1400" i="1" dirty="0">
                <a:solidFill>
                  <a:schemeClr val="bg1"/>
                </a:solidFill>
              </a:rPr>
              <a:t>Queens</a:t>
            </a:r>
          </a:p>
          <a:p>
            <a:pPr marL="342900" indent="-342900">
              <a:buFont typeface="+mj-lt"/>
              <a:buAutoNum type="arabicPeriod"/>
            </a:pPr>
            <a:r>
              <a:rPr lang="en-IN" sz="1400" i="1" dirty="0">
                <a:solidFill>
                  <a:schemeClr val="bg1"/>
                </a:solidFill>
              </a:rPr>
              <a:t>Bronx</a:t>
            </a:r>
          </a:p>
          <a:p>
            <a:pPr marL="342900" indent="-342900">
              <a:buFont typeface="+mj-lt"/>
              <a:buAutoNum type="arabicPeriod"/>
            </a:pPr>
            <a:r>
              <a:rPr lang="en-IN" sz="1400" i="1" dirty="0">
                <a:solidFill>
                  <a:schemeClr val="bg1"/>
                </a:solidFill>
              </a:rPr>
              <a:t>Staten Island</a:t>
            </a:r>
          </a:p>
        </p:txBody>
      </p:sp>
      <p:sp>
        <p:nvSpPr>
          <p:cNvPr id="2" name="Rectangle: Rounded Corners 1">
            <a:extLst>
              <a:ext uri="{FF2B5EF4-FFF2-40B4-BE49-F238E27FC236}">
                <a16:creationId xmlns:a16="http://schemas.microsoft.com/office/drawing/2014/main" id="{A9BF5967-2AE3-4952-9E5C-1299344663D4}"/>
              </a:ext>
            </a:extLst>
          </p:cNvPr>
          <p:cNvSpPr/>
          <p:nvPr/>
        </p:nvSpPr>
        <p:spPr>
          <a:xfrm>
            <a:off x="516330" y="3643804"/>
            <a:ext cx="6784584" cy="1008809"/>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i="1" baseline="30000" dirty="0">
              <a:solidFill>
                <a:schemeClr val="bg1"/>
              </a:solidFill>
            </a:endParaRPr>
          </a:p>
          <a:p>
            <a:r>
              <a:rPr lang="en-US" sz="2000" i="1" baseline="30000" dirty="0">
                <a:solidFill>
                  <a:schemeClr val="bg1"/>
                </a:solidFill>
                <a:latin typeface="Arial" panose="020B0604020202020204" pitchFamily="34" charset="0"/>
                <a:cs typeface="Arial" panose="020B0604020202020204" pitchFamily="34" charset="0"/>
              </a:rPr>
              <a:t>Manhattan has the highest no of apartments followed by Brooklyn &amp; Queens, but there is very huge gap between 2nd &amp; 3rd </a:t>
            </a:r>
            <a:r>
              <a:rPr lang="en-US" sz="2000" i="1" baseline="30000" dirty="0" err="1">
                <a:solidFill>
                  <a:schemeClr val="bg1"/>
                </a:solidFill>
                <a:latin typeface="Arial" panose="020B0604020202020204" pitchFamily="34" charset="0"/>
                <a:cs typeface="Arial" panose="020B0604020202020204" pitchFamily="34" charset="0"/>
              </a:rPr>
              <a:t>neighbour</a:t>
            </a:r>
            <a:r>
              <a:rPr lang="en-US" sz="2000" i="1" baseline="30000" dirty="0">
                <a:solidFill>
                  <a:schemeClr val="bg1"/>
                </a:solidFill>
                <a:latin typeface="Arial" panose="020B0604020202020204" pitchFamily="34" charset="0"/>
                <a:cs typeface="Arial" panose="020B0604020202020204" pitchFamily="34" charset="0"/>
              </a:rPr>
              <a:t>. The 4th no </a:t>
            </a:r>
            <a:r>
              <a:rPr lang="en-US" sz="2000" i="1" baseline="30000" dirty="0" err="1">
                <a:solidFill>
                  <a:schemeClr val="bg1"/>
                </a:solidFill>
                <a:latin typeface="Arial" panose="020B0604020202020204" pitchFamily="34" charset="0"/>
                <a:cs typeface="Arial" panose="020B0604020202020204" pitchFamily="34" charset="0"/>
              </a:rPr>
              <a:t>neighbour</a:t>
            </a:r>
            <a:r>
              <a:rPr lang="en-US" sz="2000" i="1" baseline="30000" dirty="0">
                <a:solidFill>
                  <a:schemeClr val="bg1"/>
                </a:solidFill>
                <a:latin typeface="Arial" panose="020B0604020202020204" pitchFamily="34" charset="0"/>
                <a:cs typeface="Arial" panose="020B0604020202020204" pitchFamily="34" charset="0"/>
              </a:rPr>
              <a:t> is Bronx &amp; the Staten Island has the least no of apartments in the whole </a:t>
            </a:r>
            <a:r>
              <a:rPr lang="en-US" sz="2000" i="1" baseline="30000" dirty="0" err="1">
                <a:solidFill>
                  <a:schemeClr val="bg1"/>
                </a:solidFill>
                <a:latin typeface="Arial" panose="020B0604020202020204" pitchFamily="34" charset="0"/>
                <a:cs typeface="Arial" panose="020B0604020202020204" pitchFamily="34" charset="0"/>
              </a:rPr>
              <a:t>neighourhood</a:t>
            </a:r>
            <a:endParaRPr lang="en-IN" sz="2000" i="1" baseline="30000" dirty="0">
              <a:solidFill>
                <a:schemeClr val="bg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529EA6A4-61C3-4C96-846C-EDE8BAA9D2B2}"/>
              </a:ext>
            </a:extLst>
          </p:cNvPr>
          <p:cNvSpPr/>
          <p:nvPr/>
        </p:nvSpPr>
        <p:spPr>
          <a:xfrm>
            <a:off x="307182" y="3329233"/>
            <a:ext cx="1778794" cy="4357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Observation</a:t>
            </a:r>
          </a:p>
        </p:txBody>
      </p:sp>
    </p:spTree>
    <p:extLst>
      <p:ext uri="{BB962C8B-B14F-4D97-AF65-F5344CB8AC3E}">
        <p14:creationId xmlns:p14="http://schemas.microsoft.com/office/powerpoint/2010/main" val="35453016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1204</TotalTime>
  <Words>2461</Words>
  <Application>Microsoft Office PowerPoint</Application>
  <PresentationFormat>On-screen Show (16:9)</PresentationFormat>
  <Paragraphs>199</Paragraphs>
  <Slides>27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Wingdings 3</vt:lpstr>
      <vt:lpstr>Arial</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Arya</dc:creator>
  <cp:lastModifiedBy>Nitin Kumar</cp:lastModifiedBy>
  <cp:revision>23</cp:revision>
  <dcterms:modified xsi:type="dcterms:W3CDTF">2022-02-02T08:56:40Z</dcterms:modified>
</cp:coreProperties>
</file>