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roximaNova-bold.fntdata"/><Relationship Id="rId10" Type="http://schemas.openxmlformats.org/officeDocument/2006/relationships/slide" Target="slides/slide5.xml"/><Relationship Id="rId21" Type="http://schemas.openxmlformats.org/officeDocument/2006/relationships/font" Target="fonts/ProximaNova-regular.fntdata"/><Relationship Id="rId13" Type="http://schemas.openxmlformats.org/officeDocument/2006/relationships/slide" Target="slides/slide8.xml"/><Relationship Id="rId24" Type="http://schemas.openxmlformats.org/officeDocument/2006/relationships/font" Target="fonts/ProximaNova-boldItalic.fntdata"/><Relationship Id="rId12" Type="http://schemas.openxmlformats.org/officeDocument/2006/relationships/slide" Target="slides/slide7.xml"/><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223206f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223206f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223206f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223206f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223206f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223206f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223206fd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223206fd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223206fd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223206fd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223206f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223206f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223206f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223206f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223206f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223206f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223206f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223206f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223206f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223206f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223206f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223206f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223206f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223206f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223206f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223206f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223206f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223206f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rb.gy/8vwmlf" TargetMode="External"/><Relationship Id="rId4" Type="http://schemas.openxmlformats.org/officeDocument/2006/relationships/hyperlink" Target="https://rb.gy/8vwmlf" TargetMode="External"/><Relationship Id="rId5" Type="http://schemas.openxmlformats.org/officeDocument/2006/relationships/hyperlink" Target="https://rb.gy/ccpj06" TargetMode="External"/><Relationship Id="rId6" Type="http://schemas.openxmlformats.org/officeDocument/2006/relationships/hyperlink" Target="https://rb.gy/ccpj06" TargetMode="External"/><Relationship Id="rId7" Type="http://schemas.openxmlformats.org/officeDocument/2006/relationships/hyperlink" Target="https://rb.gy/l2ufq3" TargetMode="External"/><Relationship Id="rId8" Type="http://schemas.openxmlformats.org/officeDocument/2006/relationships/hyperlink" Target="https://rb.gy/l2ufq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60825" y="246150"/>
            <a:ext cx="7458000" cy="232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GB" sz="4000">
                <a:solidFill>
                  <a:srgbClr val="FFFFFF"/>
                </a:solidFill>
                <a:latin typeface="Arial"/>
                <a:ea typeface="Arial"/>
                <a:cs typeface="Arial"/>
                <a:sym typeface="Arial"/>
              </a:rPr>
              <a:t>Finding Similar Neighbourhoods in city of Toronto and New York</a:t>
            </a:r>
            <a:endParaRPr sz="2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Dataset that is used for clustering</a:t>
            </a:r>
            <a:endParaRPr sz="1800"/>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311700" y="572700"/>
            <a:ext cx="8520600" cy="4399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solidFill>
                  <a:srgbClr val="211866"/>
                </a:solidFill>
                <a:latin typeface="Arial"/>
                <a:ea typeface="Arial"/>
                <a:cs typeface="Arial"/>
                <a:sym typeface="Arial"/>
              </a:rPr>
              <a:t>Final dataset consisting neighbourhoods with cluster labels and top 10 most common venues</a:t>
            </a:r>
            <a:endParaRPr sz="3100"/>
          </a:p>
        </p:txBody>
      </p:sp>
      <p:pic>
        <p:nvPicPr>
          <p:cNvPr id="122" name="Google Shape;122;p23"/>
          <p:cNvPicPr preferRelativeResize="0"/>
          <p:nvPr/>
        </p:nvPicPr>
        <p:blipFill>
          <a:blip r:embed="rId3">
            <a:alphaModFix/>
          </a:blip>
          <a:stretch>
            <a:fillRect/>
          </a:stretch>
        </p:blipFill>
        <p:spPr>
          <a:xfrm>
            <a:off x="311700" y="1089450"/>
            <a:ext cx="8520599" cy="3865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2474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Visualizing clusters in New York City</a:t>
            </a:r>
            <a:endParaRPr sz="1800"/>
          </a:p>
        </p:txBody>
      </p:sp>
      <p:pic>
        <p:nvPicPr>
          <p:cNvPr id="128" name="Google Shape;128;p24"/>
          <p:cNvPicPr preferRelativeResize="0"/>
          <p:nvPr/>
        </p:nvPicPr>
        <p:blipFill>
          <a:blip r:embed="rId3">
            <a:alphaModFix/>
          </a:blip>
          <a:stretch>
            <a:fillRect/>
          </a:stretch>
        </p:blipFill>
        <p:spPr>
          <a:xfrm>
            <a:off x="311700" y="637000"/>
            <a:ext cx="8456299" cy="429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Visualizing clusters in Toronto City</a:t>
            </a:r>
            <a:endParaRPr sz="1800"/>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5"/>
          <p:cNvPicPr preferRelativeResize="0"/>
          <p:nvPr/>
        </p:nvPicPr>
        <p:blipFill>
          <a:blip r:embed="rId3">
            <a:alphaModFix/>
          </a:blip>
          <a:stretch>
            <a:fillRect/>
          </a:stretch>
        </p:blipFill>
        <p:spPr>
          <a:xfrm>
            <a:off x="311700" y="722500"/>
            <a:ext cx="8593851" cy="422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Reasons why we are using k-means clustering algorithm are:</a:t>
            </a:r>
            <a:endParaRPr sz="1800"/>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90000"/>
              </a:lnSpc>
              <a:spcBef>
                <a:spcPts val="1000"/>
              </a:spcBef>
              <a:spcAft>
                <a:spcPts val="0"/>
              </a:spcAft>
              <a:buClr>
                <a:srgbClr val="000000"/>
              </a:buClr>
              <a:buSzPts val="1700"/>
              <a:buFont typeface="Arial"/>
              <a:buChar char="●"/>
            </a:pPr>
            <a:r>
              <a:rPr lang="en-GB" sz="1700">
                <a:solidFill>
                  <a:srgbClr val="000000"/>
                </a:solidFill>
                <a:latin typeface="Arial"/>
                <a:ea typeface="Arial"/>
                <a:cs typeface="Arial"/>
                <a:sym typeface="Arial"/>
              </a:rPr>
              <a:t>k-means is one of the simplest algorithm which uses unsupervised learning method to solve known clustering issues.</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It works really well with large datasets.</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Guarantees convergence.</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Can warm-start the positions of centroids.</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Easily adapts to new examples.</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Generalizes to clusters of different shapes and sizes, such as elliptical clusters.</a:t>
            </a:r>
            <a:endParaRPr sz="17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385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Conclusion</a:t>
            </a:r>
            <a:endParaRPr sz="1800"/>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90000"/>
              </a:lnSpc>
              <a:spcBef>
                <a:spcPts val="1000"/>
              </a:spcBef>
              <a:spcAft>
                <a:spcPts val="0"/>
              </a:spcAft>
              <a:buClr>
                <a:srgbClr val="000000"/>
              </a:buClr>
              <a:buSzPts val="1700"/>
              <a:buFont typeface="Arial"/>
              <a:buChar char="●"/>
            </a:pPr>
            <a:r>
              <a:rPr lang="en-GB" sz="1700">
                <a:solidFill>
                  <a:srgbClr val="000000"/>
                </a:solidFill>
                <a:latin typeface="Arial"/>
                <a:ea typeface="Arial"/>
                <a:cs typeface="Arial"/>
                <a:sym typeface="Arial"/>
              </a:rPr>
              <a:t>Finally we segmented and clustered all the neighbourhoods belonging to the two cities.</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We used </a:t>
            </a:r>
            <a:r>
              <a:rPr b="1" lang="en-GB" sz="1700">
                <a:solidFill>
                  <a:srgbClr val="000000"/>
                </a:solidFill>
                <a:latin typeface="Arial"/>
                <a:ea typeface="Arial"/>
                <a:cs typeface="Arial"/>
                <a:sym typeface="Arial"/>
              </a:rPr>
              <a:t>k-means clustering algorithm</a:t>
            </a:r>
            <a:r>
              <a:rPr lang="en-GB" sz="1700">
                <a:solidFill>
                  <a:srgbClr val="000000"/>
                </a:solidFill>
                <a:latin typeface="Arial"/>
                <a:ea typeface="Arial"/>
                <a:cs typeface="Arial"/>
                <a:sym typeface="Arial"/>
              </a:rPr>
              <a:t> , with </a:t>
            </a:r>
            <a:r>
              <a:rPr b="1" lang="en-GB" sz="1700">
                <a:solidFill>
                  <a:srgbClr val="000000"/>
                </a:solidFill>
                <a:latin typeface="Arial"/>
                <a:ea typeface="Arial"/>
                <a:cs typeface="Arial"/>
                <a:sym typeface="Arial"/>
              </a:rPr>
              <a:t>k = 6</a:t>
            </a:r>
            <a:r>
              <a:rPr lang="en-GB" sz="1700">
                <a:solidFill>
                  <a:srgbClr val="000000"/>
                </a:solidFill>
                <a:latin typeface="Arial"/>
                <a:ea typeface="Arial"/>
                <a:cs typeface="Arial"/>
                <a:sym typeface="Arial"/>
              </a:rPr>
              <a:t> ,i.e. all the neighbourhoods are clustered into six clusters on the basis of most common venues in the neighbourhoods.</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Now we can select the </a:t>
            </a:r>
            <a:r>
              <a:rPr b="1" lang="en-GB" sz="1700">
                <a:solidFill>
                  <a:srgbClr val="000000"/>
                </a:solidFill>
                <a:latin typeface="Arial"/>
                <a:ea typeface="Arial"/>
                <a:cs typeface="Arial"/>
                <a:sym typeface="Arial"/>
              </a:rPr>
              <a:t>neighbourhood</a:t>
            </a:r>
            <a:r>
              <a:rPr lang="en-GB" sz="1700">
                <a:solidFill>
                  <a:srgbClr val="000000"/>
                </a:solidFill>
                <a:latin typeface="Arial"/>
                <a:ea typeface="Arial"/>
                <a:cs typeface="Arial"/>
                <a:sym typeface="Arial"/>
              </a:rPr>
              <a:t> that is similar to our current neighbourhood easily.</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Final </a:t>
            </a:r>
            <a:r>
              <a:rPr b="1" lang="en-GB" sz="1700">
                <a:solidFill>
                  <a:srgbClr val="000000"/>
                </a:solidFill>
                <a:latin typeface="Arial"/>
                <a:ea typeface="Arial"/>
                <a:cs typeface="Arial"/>
                <a:sym typeface="Arial"/>
              </a:rPr>
              <a:t>decision</a:t>
            </a:r>
            <a:r>
              <a:rPr lang="en-GB" sz="1700">
                <a:solidFill>
                  <a:srgbClr val="000000"/>
                </a:solidFill>
                <a:latin typeface="Arial"/>
                <a:ea typeface="Arial"/>
                <a:cs typeface="Arial"/>
                <a:sym typeface="Arial"/>
              </a:rPr>
              <a:t> </a:t>
            </a:r>
            <a:r>
              <a:rPr b="1" lang="en-GB" sz="1700">
                <a:solidFill>
                  <a:srgbClr val="000000"/>
                </a:solidFill>
                <a:latin typeface="Arial"/>
                <a:ea typeface="Arial"/>
                <a:cs typeface="Arial"/>
                <a:sym typeface="Arial"/>
              </a:rPr>
              <a:t>on optimal neighborhood</a:t>
            </a:r>
            <a:r>
              <a:rPr lang="en-GB" sz="1700">
                <a:solidFill>
                  <a:srgbClr val="000000"/>
                </a:solidFill>
                <a:latin typeface="Arial"/>
                <a:ea typeface="Arial"/>
                <a:cs typeface="Arial"/>
                <a:sym typeface="Arial"/>
              </a:rPr>
              <a:t> will be made by end user based on </a:t>
            </a:r>
            <a:r>
              <a:rPr b="1" lang="en-GB" sz="1700">
                <a:solidFill>
                  <a:srgbClr val="000000"/>
                </a:solidFill>
                <a:latin typeface="Arial"/>
                <a:ea typeface="Arial"/>
                <a:cs typeface="Arial"/>
                <a:sym typeface="Arial"/>
              </a:rPr>
              <a:t>specific characteristics of neighborhoods</a:t>
            </a:r>
            <a:r>
              <a:rPr lang="en-GB" sz="1700">
                <a:solidFill>
                  <a:srgbClr val="000000"/>
                </a:solidFill>
                <a:latin typeface="Arial"/>
                <a:ea typeface="Arial"/>
                <a:cs typeface="Arial"/>
                <a:sym typeface="Arial"/>
              </a:rPr>
              <a:t> and locations in every recommended neighborhood taking ,</a:t>
            </a:r>
            <a:r>
              <a:rPr b="1" lang="en-GB" sz="1700">
                <a:solidFill>
                  <a:srgbClr val="000000"/>
                </a:solidFill>
                <a:latin typeface="Arial"/>
                <a:ea typeface="Arial"/>
                <a:cs typeface="Arial"/>
                <a:sym typeface="Arial"/>
              </a:rPr>
              <a:t>into consideration additional factors like attractiveness of each location (proximity to park or water), levels of noise / proximity to major roads, real estate availability, prices, social and economic dynamics of every neighborhood etc.</a:t>
            </a:r>
            <a:endParaRPr b="1" sz="17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58125" y="2767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Why are we comparing the two cities?</a:t>
            </a:r>
            <a:endParaRPr sz="1800"/>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GB" sz="1700">
                <a:solidFill>
                  <a:srgbClr val="000000"/>
                </a:solidFill>
                <a:latin typeface="Arial"/>
                <a:ea typeface="Arial"/>
                <a:cs typeface="Arial"/>
                <a:sym typeface="Arial"/>
              </a:rPr>
              <a:t>To solve the problem defined below: Let's consider an employee that is currently working in an organization in </a:t>
            </a:r>
            <a:r>
              <a:rPr b="1" lang="en-GB" sz="1700">
                <a:solidFill>
                  <a:srgbClr val="000000"/>
                </a:solidFill>
                <a:latin typeface="Arial"/>
                <a:ea typeface="Arial"/>
                <a:cs typeface="Arial"/>
                <a:sym typeface="Arial"/>
              </a:rPr>
              <a:t>New York City</a:t>
            </a:r>
            <a:r>
              <a:rPr lang="en-GB" sz="1700">
                <a:solidFill>
                  <a:srgbClr val="000000"/>
                </a:solidFill>
                <a:latin typeface="Arial"/>
                <a:ea typeface="Arial"/>
                <a:cs typeface="Arial"/>
                <a:sym typeface="Arial"/>
              </a:rPr>
              <a:t> and he is promoted but is given a position in the same organization but in the city of </a:t>
            </a:r>
            <a:r>
              <a:rPr b="1" lang="en-GB" sz="1700">
                <a:solidFill>
                  <a:srgbClr val="000000"/>
                </a:solidFill>
                <a:latin typeface="Arial"/>
                <a:ea typeface="Arial"/>
                <a:cs typeface="Arial"/>
                <a:sym typeface="Arial"/>
              </a:rPr>
              <a:t>Toronto</a:t>
            </a:r>
            <a:r>
              <a:rPr lang="en-GB"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700">
                <a:solidFill>
                  <a:srgbClr val="000000"/>
                </a:solidFill>
                <a:latin typeface="Arial"/>
                <a:ea typeface="Arial"/>
                <a:cs typeface="Arial"/>
                <a:sym typeface="Arial"/>
              </a:rPr>
              <a:t> So, thus he has to shift from one city to another. Now we all know how difficult or tedious it is to find a similar environment that you have been living in again. If this process is done manually it would take weeks of research and understanding of other cities, which concludes to be a very hectic task.</a:t>
            </a:r>
            <a:endParaRPr sz="17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700">
                <a:solidFill>
                  <a:srgbClr val="000000"/>
                </a:solidFill>
                <a:latin typeface="Arial"/>
                <a:ea typeface="Arial"/>
                <a:cs typeface="Arial"/>
                <a:sym typeface="Arial"/>
              </a:rPr>
              <a:t>So to ease this process of shifting and finding a similar neighborhood in the city of Toronto we are going to use  </a:t>
            </a:r>
            <a:r>
              <a:rPr b="1" lang="en-GB" sz="1700">
                <a:solidFill>
                  <a:srgbClr val="000000"/>
                </a:solidFill>
                <a:latin typeface="Arial"/>
                <a:ea typeface="Arial"/>
                <a:cs typeface="Arial"/>
                <a:sym typeface="Arial"/>
              </a:rPr>
              <a:t>k-means</a:t>
            </a:r>
            <a:r>
              <a:rPr lang="en-GB" sz="1700">
                <a:solidFill>
                  <a:srgbClr val="000000"/>
                </a:solidFill>
                <a:latin typeface="Arial"/>
                <a:ea typeface="Arial"/>
                <a:cs typeface="Arial"/>
                <a:sym typeface="Arial"/>
              </a:rPr>
              <a:t> machine learning algorithm to cluster the neighborhoods and </a:t>
            </a:r>
            <a:r>
              <a:rPr b="1" lang="en-GB" sz="1700">
                <a:solidFill>
                  <a:srgbClr val="000000"/>
                </a:solidFill>
                <a:latin typeface="Arial"/>
                <a:ea typeface="Arial"/>
                <a:cs typeface="Arial"/>
                <a:sym typeface="Arial"/>
              </a:rPr>
              <a:t>Foursquare</a:t>
            </a:r>
            <a:r>
              <a:rPr lang="en-GB" sz="1700">
                <a:solidFill>
                  <a:srgbClr val="000000"/>
                </a:solidFill>
                <a:latin typeface="Arial"/>
                <a:ea typeface="Arial"/>
                <a:cs typeface="Arial"/>
                <a:sym typeface="Arial"/>
              </a:rPr>
              <a:t> location data to explore a particular neighborhood to solve this problem easily.</a:t>
            </a:r>
            <a:endParaRPr sz="17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0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Why comparing the two cities is valuable?</a:t>
            </a:r>
            <a:endParaRPr sz="1800"/>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90000"/>
              </a:lnSpc>
              <a:spcBef>
                <a:spcPts val="1000"/>
              </a:spcBef>
              <a:spcAft>
                <a:spcPts val="0"/>
              </a:spcAft>
              <a:buClr>
                <a:srgbClr val="000000"/>
              </a:buClr>
              <a:buSzPts val="1700"/>
              <a:buFont typeface="Arial"/>
              <a:buChar char="●"/>
            </a:pPr>
            <a:r>
              <a:rPr lang="en-GB" sz="1700">
                <a:solidFill>
                  <a:srgbClr val="000000"/>
                </a:solidFill>
                <a:latin typeface="Arial"/>
                <a:ea typeface="Arial"/>
                <a:cs typeface="Arial"/>
                <a:sym typeface="Arial"/>
              </a:rPr>
              <a:t>Generally, people tend to shift from one place to another. Therefore, finding places that are similar to earlier place is very crucial.</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Also comparing two cities on the basis of venues or amenities present in their respective neighbourhoods helps us to find similarity score or index between two cities. Which helps us to quantify our statement such as : Is </a:t>
            </a:r>
            <a:r>
              <a:rPr b="1" lang="en-GB" sz="1700">
                <a:solidFill>
                  <a:srgbClr val="000000"/>
                </a:solidFill>
                <a:latin typeface="Arial"/>
                <a:ea typeface="Arial"/>
                <a:cs typeface="Arial"/>
                <a:sym typeface="Arial"/>
              </a:rPr>
              <a:t>New York</a:t>
            </a:r>
            <a:r>
              <a:rPr lang="en-GB" sz="1700">
                <a:solidFill>
                  <a:srgbClr val="000000"/>
                </a:solidFill>
                <a:latin typeface="Arial"/>
                <a:ea typeface="Arial"/>
                <a:cs typeface="Arial"/>
                <a:sym typeface="Arial"/>
              </a:rPr>
              <a:t> City more like </a:t>
            </a:r>
            <a:r>
              <a:rPr b="1" lang="en-GB" sz="1700">
                <a:solidFill>
                  <a:srgbClr val="000000"/>
                </a:solidFill>
                <a:latin typeface="Arial"/>
                <a:ea typeface="Arial"/>
                <a:cs typeface="Arial"/>
                <a:sym typeface="Arial"/>
              </a:rPr>
              <a:t>Toronto</a:t>
            </a:r>
            <a:r>
              <a:rPr lang="en-GB" sz="1700">
                <a:solidFill>
                  <a:srgbClr val="000000"/>
                </a:solidFill>
                <a:latin typeface="Arial"/>
                <a:ea typeface="Arial"/>
                <a:cs typeface="Arial"/>
                <a:sym typeface="Arial"/>
              </a:rPr>
              <a:t> or Paris or some other multicultural city?</a:t>
            </a:r>
            <a:endParaRPr sz="1700">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GB" sz="1700">
                <a:solidFill>
                  <a:srgbClr val="000000"/>
                </a:solidFill>
                <a:latin typeface="Arial"/>
                <a:ea typeface="Arial"/>
                <a:cs typeface="Arial"/>
                <a:sym typeface="Arial"/>
              </a:rPr>
              <a:t>It also helps us in answering the query such as : In a city of your choice, if someone is looking to open a restaurant, where would you recommend that they open it?</a:t>
            </a:r>
            <a:endParaRPr sz="2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Data acquisition</a:t>
            </a:r>
            <a:endParaRPr sz="1800"/>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SzPts val="1800"/>
              <a:buFont typeface="Arial"/>
              <a:buChar char="●"/>
            </a:pPr>
            <a:r>
              <a:rPr b="1" lang="en-GB">
                <a:solidFill>
                  <a:srgbClr val="000000"/>
                </a:solidFill>
                <a:latin typeface="Arial"/>
                <a:ea typeface="Arial"/>
                <a:cs typeface="Arial"/>
                <a:sym typeface="Arial"/>
              </a:rPr>
              <a:t>New York</a:t>
            </a:r>
            <a:r>
              <a:rPr lang="en-GB">
                <a:solidFill>
                  <a:srgbClr val="000000"/>
                </a:solidFill>
                <a:latin typeface="Arial"/>
                <a:ea typeface="Arial"/>
                <a:cs typeface="Arial"/>
                <a:sym typeface="Arial"/>
              </a:rPr>
              <a:t> City Data containing </a:t>
            </a:r>
            <a:r>
              <a:rPr b="1" lang="en-GB">
                <a:solidFill>
                  <a:srgbClr val="000000"/>
                </a:solidFill>
                <a:latin typeface="Arial"/>
                <a:ea typeface="Arial"/>
                <a:cs typeface="Arial"/>
                <a:sym typeface="Arial"/>
              </a:rPr>
              <a:t>5 boroughs </a:t>
            </a:r>
            <a:r>
              <a:rPr lang="en-GB">
                <a:solidFill>
                  <a:srgbClr val="000000"/>
                </a:solidFill>
                <a:latin typeface="Arial"/>
                <a:ea typeface="Arial"/>
                <a:cs typeface="Arial"/>
                <a:sym typeface="Arial"/>
              </a:rPr>
              <a:t>and </a:t>
            </a:r>
            <a:r>
              <a:rPr b="1" lang="en-GB">
                <a:solidFill>
                  <a:srgbClr val="000000"/>
                </a:solidFill>
                <a:latin typeface="Arial"/>
                <a:ea typeface="Arial"/>
                <a:cs typeface="Arial"/>
                <a:sym typeface="Arial"/>
              </a:rPr>
              <a:t>306 neighborhoods</a:t>
            </a:r>
            <a:r>
              <a:rPr lang="en-GB">
                <a:solidFill>
                  <a:srgbClr val="000000"/>
                </a:solidFill>
                <a:latin typeface="Arial"/>
                <a:ea typeface="Arial"/>
                <a:cs typeface="Arial"/>
                <a:sym typeface="Arial"/>
              </a:rPr>
              <a:t> with latitude and longitude values scraped from</a:t>
            </a:r>
            <a:r>
              <a:rPr lang="en-GB">
                <a:solidFill>
                  <a:srgbClr val="000000"/>
                </a:solidFill>
                <a:uFill>
                  <a:noFill/>
                </a:uFill>
                <a:latin typeface="Arial"/>
                <a:ea typeface="Arial"/>
                <a:cs typeface="Arial"/>
                <a:sym typeface="Arial"/>
                <a:hlinkClick r:id="rId3"/>
              </a:rPr>
              <a:t> </a:t>
            </a:r>
            <a:r>
              <a:rPr lang="en-GB" u="sng">
                <a:solidFill>
                  <a:schemeClr val="hlink"/>
                </a:solidFill>
                <a:latin typeface="Arial"/>
                <a:ea typeface="Arial"/>
                <a:cs typeface="Arial"/>
                <a:sym typeface="Arial"/>
                <a:hlinkClick r:id="rId4"/>
              </a:rPr>
              <a:t>https://rb.gy/8vwmlf</a:t>
            </a:r>
            <a:endParaRPr u="sng">
              <a:solidFill>
                <a:schemeClr val="hlink"/>
              </a:solidFill>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b="1" lang="en-GB">
                <a:solidFill>
                  <a:srgbClr val="000000"/>
                </a:solidFill>
                <a:latin typeface="Arial"/>
                <a:ea typeface="Arial"/>
                <a:cs typeface="Arial"/>
                <a:sym typeface="Arial"/>
              </a:rPr>
              <a:t>Toronto</a:t>
            </a:r>
            <a:r>
              <a:rPr lang="en-GB">
                <a:solidFill>
                  <a:srgbClr val="000000"/>
                </a:solidFill>
                <a:latin typeface="Arial"/>
                <a:ea typeface="Arial"/>
                <a:cs typeface="Arial"/>
                <a:sym typeface="Arial"/>
              </a:rPr>
              <a:t> City Data containing </a:t>
            </a:r>
            <a:r>
              <a:rPr b="1" lang="en-GB">
                <a:solidFill>
                  <a:srgbClr val="000000"/>
                </a:solidFill>
                <a:latin typeface="Arial"/>
                <a:ea typeface="Arial"/>
                <a:cs typeface="Arial"/>
                <a:sym typeface="Arial"/>
              </a:rPr>
              <a:t>10 boroughs</a:t>
            </a:r>
            <a:r>
              <a:rPr lang="en-GB">
                <a:solidFill>
                  <a:srgbClr val="000000"/>
                </a:solidFill>
                <a:latin typeface="Arial"/>
                <a:ea typeface="Arial"/>
                <a:cs typeface="Arial"/>
                <a:sym typeface="Arial"/>
              </a:rPr>
              <a:t> and </a:t>
            </a:r>
            <a:r>
              <a:rPr b="1" lang="en-GB">
                <a:solidFill>
                  <a:srgbClr val="000000"/>
                </a:solidFill>
                <a:latin typeface="Arial"/>
                <a:ea typeface="Arial"/>
                <a:cs typeface="Arial"/>
                <a:sym typeface="Arial"/>
              </a:rPr>
              <a:t>217 neighborhoods</a:t>
            </a:r>
            <a:r>
              <a:rPr lang="en-GB">
                <a:solidFill>
                  <a:srgbClr val="000000"/>
                </a:solidFill>
                <a:latin typeface="Arial"/>
                <a:ea typeface="Arial"/>
                <a:cs typeface="Arial"/>
                <a:sym typeface="Arial"/>
              </a:rPr>
              <a:t> scraped from</a:t>
            </a:r>
            <a:r>
              <a:rPr lang="en-GB">
                <a:solidFill>
                  <a:srgbClr val="000000"/>
                </a:solidFill>
                <a:uFill>
                  <a:noFill/>
                </a:uFill>
                <a:latin typeface="Arial"/>
                <a:ea typeface="Arial"/>
                <a:cs typeface="Arial"/>
                <a:sym typeface="Arial"/>
                <a:hlinkClick r:id="rId5"/>
              </a:rPr>
              <a:t> </a:t>
            </a:r>
            <a:r>
              <a:rPr lang="en-GB" u="sng">
                <a:solidFill>
                  <a:schemeClr val="hlink"/>
                </a:solidFill>
                <a:latin typeface="Arial"/>
                <a:ea typeface="Arial"/>
                <a:cs typeface="Arial"/>
                <a:sym typeface="Arial"/>
                <a:hlinkClick r:id="rId6"/>
              </a:rPr>
              <a:t>https://rb.gy/ccpj06</a:t>
            </a:r>
            <a:endParaRPr u="sng">
              <a:solidFill>
                <a:schemeClr val="hlink"/>
              </a:solidFill>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b="1" lang="en-GB">
                <a:solidFill>
                  <a:srgbClr val="000000"/>
                </a:solidFill>
                <a:latin typeface="Arial"/>
                <a:ea typeface="Arial"/>
                <a:cs typeface="Arial"/>
                <a:sym typeface="Arial"/>
              </a:rPr>
              <a:t>Geospatial_Coordinates.csv</a:t>
            </a:r>
            <a:r>
              <a:rPr lang="en-GB">
                <a:solidFill>
                  <a:srgbClr val="000000"/>
                </a:solidFill>
                <a:latin typeface="Arial"/>
                <a:ea typeface="Arial"/>
                <a:cs typeface="Arial"/>
                <a:sym typeface="Arial"/>
              </a:rPr>
              <a:t> containing </a:t>
            </a:r>
            <a:r>
              <a:rPr b="1" lang="en-GB">
                <a:solidFill>
                  <a:srgbClr val="000000"/>
                </a:solidFill>
                <a:latin typeface="Arial"/>
                <a:ea typeface="Arial"/>
                <a:cs typeface="Arial"/>
                <a:sym typeface="Arial"/>
              </a:rPr>
              <a:t>latitude and longitude</a:t>
            </a:r>
            <a:r>
              <a:rPr lang="en-GB">
                <a:solidFill>
                  <a:srgbClr val="000000"/>
                </a:solidFill>
                <a:latin typeface="Arial"/>
                <a:ea typeface="Arial"/>
                <a:cs typeface="Arial"/>
                <a:sym typeface="Arial"/>
              </a:rPr>
              <a:t> values for neighborhoods belonging to </a:t>
            </a:r>
            <a:r>
              <a:rPr b="1" lang="en-GB">
                <a:solidFill>
                  <a:srgbClr val="000000"/>
                </a:solidFill>
                <a:latin typeface="Arial"/>
                <a:ea typeface="Arial"/>
                <a:cs typeface="Arial"/>
                <a:sym typeface="Arial"/>
              </a:rPr>
              <a:t>Toronto</a:t>
            </a:r>
            <a:r>
              <a:rPr lang="en-GB">
                <a:solidFill>
                  <a:srgbClr val="000000"/>
                </a:solidFill>
                <a:latin typeface="Arial"/>
                <a:ea typeface="Arial"/>
                <a:cs typeface="Arial"/>
                <a:sym typeface="Arial"/>
              </a:rPr>
              <a:t> present at</a:t>
            </a:r>
            <a:r>
              <a:rPr lang="en-GB">
                <a:solidFill>
                  <a:srgbClr val="000000"/>
                </a:solidFill>
                <a:uFill>
                  <a:noFill/>
                </a:uFill>
                <a:latin typeface="Arial"/>
                <a:ea typeface="Arial"/>
                <a:cs typeface="Arial"/>
                <a:sym typeface="Arial"/>
                <a:hlinkClick r:id="rId7"/>
              </a:rPr>
              <a:t> </a:t>
            </a:r>
            <a:r>
              <a:rPr lang="en-GB" u="sng">
                <a:solidFill>
                  <a:schemeClr val="hlink"/>
                </a:solidFill>
                <a:latin typeface="Arial"/>
                <a:ea typeface="Arial"/>
                <a:cs typeface="Arial"/>
                <a:sym typeface="Arial"/>
                <a:hlinkClick r:id="rId8"/>
              </a:rPr>
              <a:t>https://rb.gy/l2ufq3</a:t>
            </a:r>
            <a:endParaRPr u="sng">
              <a:solidFill>
                <a:schemeClr val="hlink"/>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b="1" lang="en-GB">
                <a:solidFill>
                  <a:srgbClr val="000000"/>
                </a:solidFill>
                <a:latin typeface="Arial"/>
                <a:ea typeface="Arial"/>
                <a:cs typeface="Arial"/>
                <a:sym typeface="Arial"/>
              </a:rPr>
              <a:t>Foursquare Location Data </a:t>
            </a:r>
            <a:r>
              <a:rPr lang="en-GB">
                <a:solidFill>
                  <a:srgbClr val="000000"/>
                </a:solidFill>
                <a:latin typeface="Arial"/>
                <a:ea typeface="Arial"/>
                <a:cs typeface="Arial"/>
                <a:sym typeface="Arial"/>
              </a:rPr>
              <a:t>to explore most common venues in each neighborhood</a:t>
            </a: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Data Cleaning</a:t>
            </a:r>
            <a:endParaRPr sz="1800"/>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rgbClr val="000000"/>
              </a:buClr>
              <a:buSzPts val="1800"/>
              <a:buFont typeface="Arial"/>
              <a:buChar char="●"/>
            </a:pPr>
            <a:r>
              <a:rPr lang="en-GB">
                <a:solidFill>
                  <a:srgbClr val="000000"/>
                </a:solidFill>
                <a:latin typeface="Arial"/>
                <a:ea typeface="Arial"/>
                <a:cs typeface="Arial"/>
                <a:sym typeface="Arial"/>
              </a:rPr>
              <a:t>Only processing the cells that have an </a:t>
            </a:r>
            <a:r>
              <a:rPr b="1" lang="en-GB">
                <a:solidFill>
                  <a:srgbClr val="000000"/>
                </a:solidFill>
                <a:latin typeface="Arial"/>
                <a:ea typeface="Arial"/>
                <a:cs typeface="Arial"/>
                <a:sym typeface="Arial"/>
              </a:rPr>
              <a:t>assigned borough</a:t>
            </a:r>
            <a:r>
              <a:rPr lang="en-GB">
                <a:solidFill>
                  <a:srgbClr val="000000"/>
                </a:solidFill>
                <a:latin typeface="Arial"/>
                <a:ea typeface="Arial"/>
                <a:cs typeface="Arial"/>
                <a:sym typeface="Arial"/>
              </a:rPr>
              <a:t>. Ignore cells with a borough that is </a:t>
            </a:r>
            <a:r>
              <a:rPr b="1" lang="en-GB">
                <a:solidFill>
                  <a:srgbClr val="000000"/>
                </a:solidFill>
                <a:latin typeface="Arial"/>
                <a:ea typeface="Arial"/>
                <a:cs typeface="Arial"/>
                <a:sym typeface="Arial"/>
              </a:rPr>
              <a:t>Not assigned</a:t>
            </a:r>
            <a:endParaRPr b="1">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Merging of dataframes to add </a:t>
            </a:r>
            <a:r>
              <a:rPr b="1" lang="en-GB">
                <a:solidFill>
                  <a:srgbClr val="000000"/>
                </a:solidFill>
                <a:latin typeface="Arial"/>
                <a:ea typeface="Arial"/>
                <a:cs typeface="Arial"/>
                <a:sym typeface="Arial"/>
              </a:rPr>
              <a:t>latitude and longitude</a:t>
            </a:r>
            <a:r>
              <a:rPr lang="en-GB">
                <a:solidFill>
                  <a:srgbClr val="000000"/>
                </a:solidFill>
                <a:latin typeface="Arial"/>
                <a:ea typeface="Arial"/>
                <a:cs typeface="Arial"/>
                <a:sym typeface="Arial"/>
              </a:rPr>
              <a:t> values for neighborhoods in </a:t>
            </a:r>
            <a:r>
              <a:rPr b="1" lang="en-GB">
                <a:solidFill>
                  <a:srgbClr val="000000"/>
                </a:solidFill>
                <a:latin typeface="Arial"/>
                <a:ea typeface="Arial"/>
                <a:cs typeface="Arial"/>
                <a:sym typeface="Arial"/>
              </a:rPr>
              <a:t>Toronto</a:t>
            </a:r>
            <a:endParaRPr b="1">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Appending dataframe and dropping any rows containing null values</a:t>
            </a:r>
            <a:endParaRPr>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Raw dataset contains </a:t>
            </a:r>
            <a:r>
              <a:rPr b="1" lang="en-GB">
                <a:solidFill>
                  <a:srgbClr val="000000"/>
                </a:solidFill>
                <a:latin typeface="Arial"/>
                <a:ea typeface="Arial"/>
                <a:cs typeface="Arial"/>
                <a:sym typeface="Arial"/>
              </a:rPr>
              <a:t>409 rows</a:t>
            </a:r>
            <a:r>
              <a:rPr lang="en-GB">
                <a:solidFill>
                  <a:srgbClr val="000000"/>
                </a:solidFill>
                <a:latin typeface="Arial"/>
                <a:ea typeface="Arial"/>
                <a:cs typeface="Arial"/>
                <a:sym typeface="Arial"/>
              </a:rPr>
              <a:t> and </a:t>
            </a:r>
            <a:r>
              <a:rPr b="1" lang="en-GB">
                <a:solidFill>
                  <a:srgbClr val="000000"/>
                </a:solidFill>
                <a:latin typeface="Arial"/>
                <a:ea typeface="Arial"/>
                <a:cs typeface="Arial"/>
                <a:sym typeface="Arial"/>
              </a:rPr>
              <a:t>5 columns</a:t>
            </a:r>
            <a:endParaRPr b="1">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Appending new columns and transforming dataframe as required</a:t>
            </a:r>
            <a:endParaRPr>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Final dataframe consists of </a:t>
            </a:r>
            <a:r>
              <a:rPr b="1" lang="en-GB">
                <a:solidFill>
                  <a:srgbClr val="000000"/>
                </a:solidFill>
                <a:latin typeface="Arial"/>
                <a:ea typeface="Arial"/>
                <a:cs typeface="Arial"/>
                <a:sym typeface="Arial"/>
              </a:rPr>
              <a:t>408 rows</a:t>
            </a:r>
            <a:r>
              <a:rPr lang="en-GB">
                <a:solidFill>
                  <a:srgbClr val="000000"/>
                </a:solidFill>
                <a:latin typeface="Arial"/>
                <a:ea typeface="Arial"/>
                <a:cs typeface="Arial"/>
                <a:sym typeface="Arial"/>
              </a:rPr>
              <a:t> and </a:t>
            </a:r>
            <a:r>
              <a:rPr b="1" lang="en-GB">
                <a:solidFill>
                  <a:srgbClr val="000000"/>
                </a:solidFill>
                <a:latin typeface="Arial"/>
                <a:ea typeface="Arial"/>
                <a:cs typeface="Arial"/>
                <a:sym typeface="Arial"/>
              </a:rPr>
              <a:t>1</a:t>
            </a:r>
            <a:r>
              <a:rPr b="1" lang="en-GB">
                <a:solidFill>
                  <a:srgbClr val="000000"/>
                </a:solidFill>
                <a:latin typeface="Arial"/>
                <a:ea typeface="Arial"/>
                <a:cs typeface="Arial"/>
                <a:sym typeface="Arial"/>
              </a:rPr>
              <a:t>6 columns</a:t>
            </a:r>
            <a:endParaRPr b="1">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1724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Map of New York city with neighbourhoods superimposed on top</a:t>
            </a:r>
            <a:endParaRPr sz="1800"/>
          </a:p>
        </p:txBody>
      </p:sp>
      <p:pic>
        <p:nvPicPr>
          <p:cNvPr id="89" name="Google Shape;89;p18"/>
          <p:cNvPicPr preferRelativeResize="0"/>
          <p:nvPr/>
        </p:nvPicPr>
        <p:blipFill>
          <a:blip r:embed="rId3">
            <a:alphaModFix/>
          </a:blip>
          <a:stretch>
            <a:fillRect/>
          </a:stretch>
        </p:blipFill>
        <p:spPr>
          <a:xfrm>
            <a:off x="311700" y="1152475"/>
            <a:ext cx="8381299" cy="3840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Map of Toronto with neighborhoods superimposed on top</a:t>
            </a:r>
            <a:endParaRPr sz="3400"/>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311700" y="1152475"/>
            <a:ext cx="8572500" cy="384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Methodology</a:t>
            </a:r>
            <a:endParaRPr sz="18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90000"/>
              </a:lnSpc>
              <a:spcBef>
                <a:spcPts val="1000"/>
              </a:spcBef>
              <a:spcAft>
                <a:spcPts val="0"/>
              </a:spcAft>
              <a:buClr>
                <a:srgbClr val="000000"/>
              </a:buClr>
              <a:buSzPts val="1700"/>
              <a:buFont typeface="Arial"/>
              <a:buChar char="●"/>
            </a:pPr>
            <a:r>
              <a:rPr lang="en-GB" sz="1700">
                <a:solidFill>
                  <a:srgbClr val="000000"/>
                </a:solidFill>
                <a:latin typeface="Arial"/>
                <a:ea typeface="Arial"/>
                <a:cs typeface="Arial"/>
                <a:sym typeface="Arial"/>
              </a:rPr>
              <a:t>First we collected the data regarding every neighborhood in the city plus also collected their respective latitude and longitude values ,so as to explore those neighborhoods and to get top venues near them, on basis of which the entire clustering process will be performed.</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Second step in our analysis will be to analyze each neighborhood, then to group rows by neighborhood and to find top </a:t>
            </a:r>
            <a:r>
              <a:rPr b="1" lang="en-GB" sz="1700">
                <a:solidFill>
                  <a:srgbClr val="000000"/>
                </a:solidFill>
                <a:latin typeface="Arial"/>
                <a:ea typeface="Arial"/>
                <a:cs typeface="Arial"/>
                <a:sym typeface="Arial"/>
              </a:rPr>
              <a:t>10 venues</a:t>
            </a:r>
            <a:r>
              <a:rPr lang="en-GB" sz="1700">
                <a:solidFill>
                  <a:srgbClr val="000000"/>
                </a:solidFill>
                <a:latin typeface="Arial"/>
                <a:ea typeface="Arial"/>
                <a:cs typeface="Arial"/>
                <a:sym typeface="Arial"/>
              </a:rPr>
              <a:t> pertaining to each neighborhood by </a:t>
            </a:r>
            <a:r>
              <a:rPr b="1" lang="en-GB" sz="1700">
                <a:solidFill>
                  <a:srgbClr val="000000"/>
                </a:solidFill>
                <a:latin typeface="Arial"/>
                <a:ea typeface="Arial"/>
                <a:cs typeface="Arial"/>
                <a:sym typeface="Arial"/>
              </a:rPr>
              <a:t>taking the mean of the frequency of occurrence of each category</a:t>
            </a:r>
            <a:r>
              <a:rPr lang="en-GB"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In the third and final section , we are going to use </a:t>
            </a:r>
            <a:r>
              <a:rPr b="1" lang="en-GB" sz="1700">
                <a:solidFill>
                  <a:srgbClr val="000000"/>
                </a:solidFill>
                <a:latin typeface="Arial"/>
                <a:ea typeface="Arial"/>
                <a:cs typeface="Arial"/>
                <a:sym typeface="Arial"/>
              </a:rPr>
              <a:t>k-means clustering algorithm</a:t>
            </a:r>
            <a:r>
              <a:rPr lang="en-GB" sz="1700">
                <a:solidFill>
                  <a:srgbClr val="000000"/>
                </a:solidFill>
                <a:latin typeface="Arial"/>
                <a:ea typeface="Arial"/>
                <a:cs typeface="Arial"/>
                <a:sym typeface="Arial"/>
              </a:rPr>
              <a:t> to segment and group neighborhoods.</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Then we are going to visualize neighborhoods on the basis of clusters they are assigned to.</a:t>
            </a:r>
            <a:endParaRPr sz="1700">
              <a:solidFill>
                <a:srgbClr val="000000"/>
              </a:solidFill>
              <a:latin typeface="Arial"/>
              <a:ea typeface="Arial"/>
              <a:cs typeface="Arial"/>
              <a:sym typeface="Arial"/>
            </a:endParaRPr>
          </a:p>
          <a:p>
            <a:pPr indent="0" lvl="0" marL="0" rtl="0" algn="l">
              <a:spcBef>
                <a:spcPts val="0"/>
              </a:spcBef>
              <a:spcAft>
                <a:spcPts val="1600"/>
              </a:spcAft>
              <a:buNone/>
            </a:pPr>
            <a:r>
              <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11866"/>
                </a:solidFill>
                <a:latin typeface="Arial"/>
                <a:ea typeface="Arial"/>
                <a:cs typeface="Arial"/>
                <a:sym typeface="Arial"/>
              </a:rPr>
              <a:t>Foursquare Location Data</a:t>
            </a:r>
            <a:endParaRPr sz="1800"/>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90000"/>
              </a:lnSpc>
              <a:spcBef>
                <a:spcPts val="1000"/>
              </a:spcBef>
              <a:spcAft>
                <a:spcPts val="0"/>
              </a:spcAft>
              <a:buClr>
                <a:srgbClr val="000000"/>
              </a:buClr>
              <a:buSzPts val="1700"/>
              <a:buFont typeface="Arial"/>
              <a:buChar char="●"/>
            </a:pPr>
            <a:r>
              <a:rPr lang="en-GB" sz="1700">
                <a:solidFill>
                  <a:srgbClr val="000000"/>
                </a:solidFill>
                <a:latin typeface="Arial"/>
                <a:ea typeface="Arial"/>
                <a:cs typeface="Arial"/>
                <a:sym typeface="Arial"/>
              </a:rPr>
              <a:t>Here we are using </a:t>
            </a:r>
            <a:r>
              <a:rPr b="1" lang="en-GB" sz="1700">
                <a:solidFill>
                  <a:srgbClr val="000000"/>
                </a:solidFill>
                <a:latin typeface="Arial"/>
                <a:ea typeface="Arial"/>
                <a:cs typeface="Arial"/>
                <a:sym typeface="Arial"/>
              </a:rPr>
              <a:t>Foursquare Location Data</a:t>
            </a:r>
            <a:r>
              <a:rPr lang="en-GB" sz="1700">
                <a:solidFill>
                  <a:srgbClr val="000000"/>
                </a:solidFill>
                <a:latin typeface="Arial"/>
                <a:ea typeface="Arial"/>
                <a:cs typeface="Arial"/>
                <a:sym typeface="Arial"/>
              </a:rPr>
              <a:t> to explore the neighbourhoods and to get top venues near them , on the basis of which entire clustering process will be performed.</a:t>
            </a:r>
            <a:endParaRPr sz="1700">
              <a:solidFill>
                <a:srgbClr val="000000"/>
              </a:solidFill>
              <a:latin typeface="Arial"/>
              <a:ea typeface="Arial"/>
              <a:cs typeface="Arial"/>
              <a:sym typeface="Arial"/>
            </a:endParaRPr>
          </a:p>
          <a:p>
            <a:pPr indent="-336550" lvl="0" marL="457200" rtl="0" algn="l">
              <a:lnSpc>
                <a:spcPct val="90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So to leverage the facility of </a:t>
            </a:r>
            <a:r>
              <a:rPr b="1" lang="en-GB" sz="1700">
                <a:solidFill>
                  <a:srgbClr val="000000"/>
                </a:solidFill>
                <a:latin typeface="Arial"/>
                <a:ea typeface="Arial"/>
                <a:cs typeface="Arial"/>
                <a:sym typeface="Arial"/>
              </a:rPr>
              <a:t>Foursquare Location Data</a:t>
            </a:r>
            <a:r>
              <a:rPr lang="en-GB" sz="1700">
                <a:solidFill>
                  <a:srgbClr val="000000"/>
                </a:solidFill>
                <a:latin typeface="Arial"/>
                <a:ea typeface="Arial"/>
                <a:cs typeface="Arial"/>
                <a:sym typeface="Arial"/>
              </a:rPr>
              <a:t> we have to use </a:t>
            </a:r>
            <a:r>
              <a:rPr b="1" lang="en-GB" sz="1700">
                <a:solidFill>
                  <a:srgbClr val="000000"/>
                </a:solidFill>
                <a:latin typeface="Arial"/>
                <a:ea typeface="Arial"/>
                <a:cs typeface="Arial"/>
                <a:sym typeface="Arial"/>
              </a:rPr>
              <a:t>Foursquare API</a:t>
            </a:r>
            <a:r>
              <a:rPr lang="en-GB" sz="1700">
                <a:solidFill>
                  <a:srgbClr val="000000"/>
                </a:solidFill>
                <a:latin typeface="Arial"/>
                <a:ea typeface="Arial"/>
                <a:cs typeface="Arial"/>
                <a:sym typeface="Arial"/>
              </a:rPr>
              <a:t> to send request to the server with our </a:t>
            </a:r>
            <a:r>
              <a:rPr b="1" lang="en-GB" sz="1700">
                <a:solidFill>
                  <a:srgbClr val="000000"/>
                </a:solidFill>
                <a:latin typeface="Arial"/>
                <a:ea typeface="Arial"/>
                <a:cs typeface="Arial"/>
                <a:sym typeface="Arial"/>
              </a:rPr>
              <a:t>Foursquare credentials</a:t>
            </a:r>
            <a:r>
              <a:rPr lang="en-GB"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700">
                <a:solidFill>
                  <a:srgbClr val="000000"/>
                </a:solidFill>
                <a:latin typeface="Arial"/>
                <a:ea typeface="Arial"/>
                <a:cs typeface="Arial"/>
                <a:sym typeface="Arial"/>
              </a:rPr>
              <a:t>  </a:t>
            </a:r>
            <a:r>
              <a:rPr b="1" lang="en-GB" sz="1700" u="sng">
                <a:solidFill>
                  <a:srgbClr val="000000"/>
                </a:solidFill>
                <a:latin typeface="Arial"/>
                <a:ea typeface="Arial"/>
                <a:cs typeface="Arial"/>
                <a:sym typeface="Arial"/>
              </a:rPr>
              <a:t>Example</a:t>
            </a:r>
            <a:r>
              <a:rPr b="1" lang="en-GB" sz="1700">
                <a:solidFill>
                  <a:srgbClr val="000000"/>
                </a:solidFill>
                <a:latin typeface="Arial"/>
                <a:ea typeface="Arial"/>
                <a:cs typeface="Arial"/>
                <a:sym typeface="Arial"/>
              </a:rPr>
              <a:t>: </a:t>
            </a:r>
            <a:r>
              <a:rPr lang="en-GB" sz="1700">
                <a:solidFill>
                  <a:srgbClr val="000000"/>
                </a:solidFill>
                <a:latin typeface="Arial"/>
                <a:ea typeface="Arial"/>
                <a:cs typeface="Arial"/>
                <a:sym typeface="Arial"/>
              </a:rPr>
              <a:t>url that is used to send request</a:t>
            </a:r>
            <a:endParaRPr sz="17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311700" y="3257550"/>
            <a:ext cx="8700151" cy="87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