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wmf" ContentType="image/x-wmf"/>
  <Override PartName="/ppt/media/image1.wmf" ContentType="image/x-wmf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BB4496-1A49-499B-B4EB-27E74EB287A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4920" y="304920"/>
            <a:ext cx="405720" cy="151560"/>
          </a:xfrm>
          <a:prstGeom prst="rect">
            <a:avLst/>
          </a:prstGeom>
          <a:solidFill>
            <a:srgbClr val="6dcff6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400" cy="106596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972800" y="6311880"/>
            <a:ext cx="88416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567360" y="6426360"/>
            <a:ext cx="3229560" cy="27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319840" y="6426360"/>
            <a:ext cx="725400" cy="9360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rgbClr val="4473b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117440" y="6426360"/>
            <a:ext cx="1157760" cy="9360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rgbClr val="4473b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67360" y="6427440"/>
            <a:ext cx="488160" cy="9108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rgbClr val="4473b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234880" y="6581880"/>
            <a:ext cx="1561680" cy="123120"/>
          </a:xfrm>
          <a:custGeom>
            <a:avLst/>
            <a:gdLst/>
            <a:ahLst/>
            <a:rect l="l" t="t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rgbClr val="7d99c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3809880"/>
            <a:ext cx="12191400" cy="105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657800" cy="1065960"/>
          </a:xfrm>
          <a:prstGeom prst="rect">
            <a:avLst/>
          </a:prstGeom>
          <a:ln>
            <a:noFill/>
          </a:ln>
        </p:spPr>
      </p:pic>
      <p:sp>
        <p:nvSpPr>
          <p:cNvPr id="10" name="CustomShape 1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0" y="1976400"/>
            <a:ext cx="12191400" cy="847080"/>
          </a:xfrm>
          <a:prstGeom prst="rect">
            <a:avLst/>
          </a:prstGeom>
          <a:solidFill>
            <a:srgbClr val="0067a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565200" y="428760"/>
            <a:ext cx="4349160" cy="37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2925360" y="428760"/>
            <a:ext cx="977040" cy="12636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rgbClr val="fefef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1306080" y="428760"/>
            <a:ext cx="1559160" cy="12636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rgbClr val="fefef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565200" y="430200"/>
            <a:ext cx="657720" cy="12312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rgbClr val="fefef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810880" y="638280"/>
            <a:ext cx="2103120" cy="165960"/>
          </a:xfrm>
          <a:custGeom>
            <a:avLst/>
            <a:gdLst/>
            <a:ahLst/>
            <a:rect l="l" t="t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rgbClr val="b4d7f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0909440" y="424800"/>
            <a:ext cx="646560" cy="423720"/>
          </a:xfrm>
          <a:custGeom>
            <a:avLst/>
            <a:gdLst/>
            <a:ahLst/>
            <a:rect l="l" t="t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" name="Picture 4" descr=""/>
          <p:cNvPicPr/>
          <p:nvPr/>
        </p:nvPicPr>
        <p:blipFill>
          <a:blip r:embed="rId3"/>
          <a:stretch/>
        </p:blipFill>
        <p:spPr>
          <a:xfrm>
            <a:off x="0" y="1345320"/>
            <a:ext cx="3281400" cy="1259280"/>
          </a:xfrm>
          <a:prstGeom prst="rect">
            <a:avLst/>
          </a:prstGeom>
          <a:ln>
            <a:noFill/>
          </a:ln>
        </p:spPr>
      </p:pic>
      <p:sp>
        <p:nvSpPr>
          <p:cNvPr id="19" name="CustomShape 18"/>
          <p:cNvSpPr/>
          <p:nvPr/>
        </p:nvSpPr>
        <p:spPr>
          <a:xfrm>
            <a:off x="448560" y="6334200"/>
            <a:ext cx="325044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7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Copyright © 2014 Tata Consultancy Services Limited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19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2191400" cy="78696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11124000" y="6593400"/>
            <a:ext cx="869400" cy="11160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9683280" y="6593400"/>
            <a:ext cx="1387080" cy="11160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>
            <a:off x="9024120" y="6594840"/>
            <a:ext cx="585000" cy="10872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"/>
          <p:cNvSpPr/>
          <p:nvPr/>
        </p:nvSpPr>
        <p:spPr>
          <a:xfrm flipH="1">
            <a:off x="-720" y="6316920"/>
            <a:ext cx="2928600" cy="545400"/>
          </a:xfrm>
          <a:custGeom>
            <a:avLst/>
            <a:gdLst/>
            <a:ahLst/>
            <a:rect l="l" t="t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"/>
          <p:cNvSpPr/>
          <p:nvPr/>
        </p:nvSpPr>
        <p:spPr>
          <a:xfrm>
            <a:off x="0" y="3809880"/>
            <a:ext cx="12191400" cy="105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7"/>
          <p:cNvSpPr/>
          <p:nvPr/>
        </p:nvSpPr>
        <p:spPr>
          <a:xfrm>
            <a:off x="5791320" y="6473880"/>
            <a:ext cx="88416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040" cy="78660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3809880"/>
            <a:ext cx="12191040" cy="105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5791320" y="6473880"/>
            <a:ext cx="88380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07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 flipH="1">
            <a:off x="-720" y="6316920"/>
            <a:ext cx="2196000" cy="545040"/>
          </a:xfrm>
          <a:custGeom>
            <a:avLst/>
            <a:gdLst/>
            <a:ahLst/>
            <a:rect l="l" t="t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11234520" y="6593400"/>
            <a:ext cx="651600" cy="11124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10154160" y="6593400"/>
            <a:ext cx="1040040" cy="11124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"/>
          <p:cNvSpPr/>
          <p:nvPr/>
        </p:nvSpPr>
        <p:spPr>
          <a:xfrm>
            <a:off x="9659880" y="6594840"/>
            <a:ext cx="438120" cy="10836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8"/>
          <p:cNvSpPr/>
          <p:nvPr/>
        </p:nvSpPr>
        <p:spPr>
          <a:xfrm>
            <a:off x="6306840" y="6518880"/>
            <a:ext cx="3750480" cy="2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4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TCS FCA Confidential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990360" y="3265560"/>
            <a:ext cx="983808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IN" sz="3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Indirect Material Classification Enabler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123560" y="4953960"/>
            <a:ext cx="110678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Using primal AI based techniques to Enable Faster and Accurate Classification of Indirect Materials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38200" y="60840"/>
            <a:ext cx="1134828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About the solution – Indirect Material Classification Enabler (ICE)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61360" y="924840"/>
            <a:ext cx="1182132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Indirect materials procured from suppliers are often described in an ambiguous manner in various source systems. Thus, impairing a proper spend analytics. Hence, there is a need to map and match indirect material to closest UNSPSC description is essential to expedite accurate spend analytics.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A manual matching process 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50000"/>
              </a:lnSpc>
              <a:buClr>
                <a:srgbClr val="4e84c4"/>
              </a:buClr>
              <a:buFont typeface="Wingdings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Monotonous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50000"/>
              </a:lnSpc>
              <a:buClr>
                <a:srgbClr val="4e84c4"/>
              </a:buClr>
              <a:buFont typeface="Wingdings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Prone to errors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50000"/>
              </a:lnSpc>
              <a:buClr>
                <a:srgbClr val="4e84c4"/>
              </a:buClr>
              <a:buFont typeface="Wingdings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Quite time consuming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Objective: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This automated solution (ICE) simplifies matching process of identifying “most appropriate” UNSPSC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38200" y="60840"/>
            <a:ext cx="1134828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38200" y="924840"/>
            <a:ext cx="113482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000">
              <a:lnSpc>
                <a:spcPct val="150000"/>
              </a:lnSpc>
              <a:buClr>
                <a:srgbClr val="4e84c4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Auto-Match based on root words/ key words search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50000"/>
              </a:lnSpc>
              <a:buClr>
                <a:srgbClr val="4e84c4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Creates all possible UNPSC matches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50000"/>
              </a:lnSpc>
              <a:buClr>
                <a:srgbClr val="4e84c4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Front end for data steward thereby,  enabling to select the most appropriate match in 2-3 clicks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50000"/>
              </a:lnSpc>
              <a:buClr>
                <a:srgbClr val="4e84c4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UNSPSC description can be updated (Write Back)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Technology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4e84c4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Natural language processing – key word identification and word stemming rules in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4e84c4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DejaVu Sans"/>
              </a:rPr>
              <a:t>Visualization – D3.js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78200" y="60840"/>
            <a:ext cx="1134792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Flow for Indirect Classification Enabler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" descr=""/>
          <p:cNvPicPr/>
          <p:nvPr/>
        </p:nvPicPr>
        <p:blipFill>
          <a:blip r:embed="rId1"/>
          <a:stretch/>
        </p:blipFill>
        <p:spPr>
          <a:xfrm>
            <a:off x="0" y="797400"/>
            <a:ext cx="12191760" cy="55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15920" y="944640"/>
            <a:ext cx="10347840" cy="54774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 rot="16200000">
            <a:off x="-1930680" y="3385080"/>
            <a:ext cx="5023800" cy="5212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CONTAINERAZITION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055160" y="1132920"/>
            <a:ext cx="7243200" cy="154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1055160" y="2866680"/>
            <a:ext cx="7243200" cy="154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1055160" y="4612320"/>
            <a:ext cx="7243200" cy="154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"/>
          <p:cNvSpPr/>
          <p:nvPr/>
        </p:nvSpPr>
        <p:spPr>
          <a:xfrm>
            <a:off x="8421480" y="1132920"/>
            <a:ext cx="1901880" cy="5023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"/>
          <p:cNvSpPr/>
          <p:nvPr/>
        </p:nvSpPr>
        <p:spPr>
          <a:xfrm>
            <a:off x="8529480" y="1673640"/>
            <a:ext cx="16635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Workflow Automation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8529480" y="2433600"/>
            <a:ext cx="16635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 and Integration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8525160" y="3175200"/>
            <a:ext cx="166824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Metadata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8529480" y="3897720"/>
            <a:ext cx="16635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&amp; Access Controls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8529480" y="4658040"/>
            <a:ext cx="16635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Logging &amp; Auditing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8525160" y="5399280"/>
            <a:ext cx="166824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Monitoring and Control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2673000" y="1337760"/>
            <a:ext cx="177552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Ingestion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4549680" y="1333080"/>
            <a:ext cx="177408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6441480" y="1342080"/>
            <a:ext cx="17283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Analytics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2673000" y="1981440"/>
            <a:ext cx="177552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7"/>
          <p:cNvSpPr/>
          <p:nvPr/>
        </p:nvSpPr>
        <p:spPr>
          <a:xfrm>
            <a:off x="4549680" y="1976760"/>
            <a:ext cx="177408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Administration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8"/>
          <p:cNvSpPr/>
          <p:nvPr/>
        </p:nvSpPr>
        <p:spPr>
          <a:xfrm>
            <a:off x="6441480" y="1985760"/>
            <a:ext cx="17283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 Code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9"/>
          <p:cNvSpPr/>
          <p:nvPr/>
        </p:nvSpPr>
        <p:spPr>
          <a:xfrm>
            <a:off x="2673000" y="3093840"/>
            <a:ext cx="177552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Ingestion APIs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0"/>
          <p:cNvSpPr/>
          <p:nvPr/>
        </p:nvSpPr>
        <p:spPr>
          <a:xfrm>
            <a:off x="4549680" y="3106440"/>
            <a:ext cx="177408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Wrangling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1"/>
          <p:cNvSpPr/>
          <p:nvPr/>
        </p:nvSpPr>
        <p:spPr>
          <a:xfrm>
            <a:off x="6441480" y="3108960"/>
            <a:ext cx="17283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Analytics Notebook APIs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2"/>
          <p:cNvSpPr/>
          <p:nvPr/>
        </p:nvSpPr>
        <p:spPr>
          <a:xfrm>
            <a:off x="2673000" y="3737520"/>
            <a:ext cx="177552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Visualization APIs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3"/>
          <p:cNvSpPr/>
          <p:nvPr/>
        </p:nvSpPr>
        <p:spPr>
          <a:xfrm>
            <a:off x="4549680" y="3730680"/>
            <a:ext cx="177408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Lineage APIs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4"/>
          <p:cNvSpPr/>
          <p:nvPr/>
        </p:nvSpPr>
        <p:spPr>
          <a:xfrm>
            <a:off x="6441480" y="3729600"/>
            <a:ext cx="1728360" cy="46332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 Code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5"/>
          <p:cNvSpPr/>
          <p:nvPr/>
        </p:nvSpPr>
        <p:spPr>
          <a:xfrm>
            <a:off x="2673000" y="485784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6"/>
          <p:cNvSpPr/>
          <p:nvPr/>
        </p:nvSpPr>
        <p:spPr>
          <a:xfrm>
            <a:off x="2673000" y="550152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NiFi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7"/>
          <p:cNvSpPr/>
          <p:nvPr/>
        </p:nvSpPr>
        <p:spPr>
          <a:xfrm>
            <a:off x="1018440" y="1582560"/>
            <a:ext cx="1745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PORTAL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8"/>
          <p:cNvSpPr/>
          <p:nvPr/>
        </p:nvSpPr>
        <p:spPr>
          <a:xfrm>
            <a:off x="1018440" y="3499200"/>
            <a:ext cx="1745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SDKs &amp; APIs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9"/>
          <p:cNvSpPr/>
          <p:nvPr/>
        </p:nvSpPr>
        <p:spPr>
          <a:xfrm>
            <a:off x="1139760" y="5061960"/>
            <a:ext cx="17452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PLATFROM &amp;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0"/>
          <p:cNvSpPr/>
          <p:nvPr/>
        </p:nvSpPr>
        <p:spPr>
          <a:xfrm>
            <a:off x="3750480" y="484992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1"/>
          <p:cNvSpPr/>
          <p:nvPr/>
        </p:nvSpPr>
        <p:spPr>
          <a:xfrm>
            <a:off x="3750480" y="549360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2"/>
          <p:cNvSpPr/>
          <p:nvPr/>
        </p:nvSpPr>
        <p:spPr>
          <a:xfrm>
            <a:off x="4932720" y="485784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HDFS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3"/>
          <p:cNvSpPr/>
          <p:nvPr/>
        </p:nvSpPr>
        <p:spPr>
          <a:xfrm>
            <a:off x="4932720" y="550152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4"/>
          <p:cNvSpPr/>
          <p:nvPr/>
        </p:nvSpPr>
        <p:spPr>
          <a:xfrm>
            <a:off x="6077160" y="485784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5"/>
          <p:cNvSpPr/>
          <p:nvPr/>
        </p:nvSpPr>
        <p:spPr>
          <a:xfrm>
            <a:off x="6077160" y="550152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6"/>
          <p:cNvSpPr/>
          <p:nvPr/>
        </p:nvSpPr>
        <p:spPr>
          <a:xfrm>
            <a:off x="7223040" y="484992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Repo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7"/>
          <p:cNvSpPr/>
          <p:nvPr/>
        </p:nvSpPr>
        <p:spPr>
          <a:xfrm>
            <a:off x="7223040" y="5493600"/>
            <a:ext cx="866880" cy="497160"/>
          </a:xfrm>
          <a:prstGeom prst="rect">
            <a:avLst/>
          </a:prstGeom>
          <a:solidFill>
            <a:schemeClr val="bg1">
              <a:lumMod val="50000"/>
            </a:schemeClr>
          </a:solidFill>
          <a:ln w="2232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Oozie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8"/>
          <p:cNvSpPr/>
          <p:nvPr/>
        </p:nvSpPr>
        <p:spPr>
          <a:xfrm>
            <a:off x="8421480" y="1195920"/>
            <a:ext cx="1921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9"/>
          <p:cNvSpPr/>
          <p:nvPr/>
        </p:nvSpPr>
        <p:spPr>
          <a:xfrm>
            <a:off x="10581480" y="944640"/>
            <a:ext cx="1500120" cy="54774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Picture 10" descr=""/>
          <p:cNvPicPr/>
          <p:nvPr/>
        </p:nvPicPr>
        <p:blipFill>
          <a:blip r:embed="rId1"/>
          <a:stretch/>
        </p:blipFill>
        <p:spPr>
          <a:xfrm>
            <a:off x="10661400" y="901800"/>
            <a:ext cx="1284840" cy="977040"/>
          </a:xfrm>
          <a:prstGeom prst="rect">
            <a:avLst/>
          </a:prstGeom>
          <a:ln>
            <a:noFill/>
          </a:ln>
        </p:spPr>
      </p:pic>
      <p:pic>
        <p:nvPicPr>
          <p:cNvPr id="196" name="Picture 11" descr=""/>
          <p:cNvPicPr/>
          <p:nvPr/>
        </p:nvPicPr>
        <p:blipFill>
          <a:blip r:embed="rId2"/>
          <a:stretch/>
        </p:blipFill>
        <p:spPr>
          <a:xfrm>
            <a:off x="10523160" y="1848960"/>
            <a:ext cx="1532520" cy="765720"/>
          </a:xfrm>
          <a:prstGeom prst="rect">
            <a:avLst/>
          </a:prstGeom>
          <a:ln>
            <a:noFill/>
          </a:ln>
        </p:spPr>
      </p:pic>
      <p:pic>
        <p:nvPicPr>
          <p:cNvPr id="197" name="Picture 12" descr=""/>
          <p:cNvPicPr/>
          <p:nvPr/>
        </p:nvPicPr>
        <p:blipFill>
          <a:blip r:embed="rId3"/>
          <a:stretch/>
        </p:blipFill>
        <p:spPr>
          <a:xfrm>
            <a:off x="10740600" y="2743560"/>
            <a:ext cx="1106280" cy="461160"/>
          </a:xfrm>
          <a:prstGeom prst="rect">
            <a:avLst/>
          </a:prstGeom>
          <a:ln>
            <a:noFill/>
          </a:ln>
        </p:spPr>
      </p:pic>
      <p:pic>
        <p:nvPicPr>
          <p:cNvPr id="198" name="Picture 13" descr=""/>
          <p:cNvPicPr/>
          <p:nvPr/>
        </p:nvPicPr>
        <p:blipFill>
          <a:blip r:embed="rId4"/>
          <a:stretch/>
        </p:blipFill>
        <p:spPr>
          <a:xfrm>
            <a:off x="10788120" y="4929840"/>
            <a:ext cx="927720" cy="763920"/>
          </a:xfrm>
          <a:prstGeom prst="rect">
            <a:avLst/>
          </a:prstGeom>
          <a:ln>
            <a:noFill/>
          </a:ln>
        </p:spPr>
      </p:pic>
      <p:pic>
        <p:nvPicPr>
          <p:cNvPr id="199" name="Picture 15" descr=""/>
          <p:cNvPicPr/>
          <p:nvPr/>
        </p:nvPicPr>
        <p:blipFill>
          <a:blip r:embed="rId5"/>
          <a:stretch/>
        </p:blipFill>
        <p:spPr>
          <a:xfrm>
            <a:off x="10778400" y="3282840"/>
            <a:ext cx="1140480" cy="772200"/>
          </a:xfrm>
          <a:prstGeom prst="rect">
            <a:avLst/>
          </a:prstGeom>
          <a:ln>
            <a:noFill/>
          </a:ln>
        </p:spPr>
      </p:pic>
      <p:sp>
        <p:nvSpPr>
          <p:cNvPr id="200" name="CustomShape 40"/>
          <p:cNvSpPr/>
          <p:nvPr/>
        </p:nvSpPr>
        <p:spPr>
          <a:xfrm>
            <a:off x="11880" y="88560"/>
            <a:ext cx="1134792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DiME Architecture – Technical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Picture 3" descr=""/>
          <p:cNvPicPr/>
          <p:nvPr/>
        </p:nvPicPr>
        <p:blipFill>
          <a:blip r:embed="rId6"/>
          <a:stretch/>
        </p:blipFill>
        <p:spPr>
          <a:xfrm>
            <a:off x="10693440" y="6021000"/>
            <a:ext cx="1301760" cy="253440"/>
          </a:xfrm>
          <a:prstGeom prst="rect">
            <a:avLst/>
          </a:prstGeom>
          <a:ln>
            <a:noFill/>
          </a:ln>
        </p:spPr>
      </p:pic>
      <p:pic>
        <p:nvPicPr>
          <p:cNvPr id="202" name="Picture 6" descr=""/>
          <p:cNvPicPr/>
          <p:nvPr/>
        </p:nvPicPr>
        <p:blipFill>
          <a:blip r:embed="rId7"/>
          <a:stretch/>
        </p:blipFill>
        <p:spPr>
          <a:xfrm>
            <a:off x="11034720" y="4143240"/>
            <a:ext cx="662760" cy="66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4289400" y="2967480"/>
            <a:ext cx="36126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e6b9b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LibreOffice/5.1.6.2$Linux_X86_64 LibreOffice_project/10m0$Build-2</Application>
  <Words>335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2018-07-18T09:22:55Z</dcterms:created>
  <dc:creator>Somal  Srinivas</dc:creator>
  <dc:description/>
  <dc:language>en-IN</dc:language>
  <cp:lastModifiedBy/>
  <dcterms:modified xsi:type="dcterms:W3CDTF">2018-09-27T10:08:44Z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