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1" r:id="rId4"/>
    <p:sldId id="262" r:id="rId5"/>
    <p:sldId id="268" r:id="rId6"/>
    <p:sldId id="269" r:id="rId7"/>
    <p:sldId id="258" r:id="rId8"/>
    <p:sldId id="270" r:id="rId9"/>
    <p:sldId id="271" r:id="rId10"/>
    <p:sldId id="263"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237795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26936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4401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292906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190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1167714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4270007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41388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42011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E0BE1-2646-49C7-8A2D-E3222E6C9C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217188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E0BE1-2646-49C7-8A2D-E3222E6C9C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107944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E0BE1-2646-49C7-8A2D-E3222E6C9C4A}"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34772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E0BE1-2646-49C7-8A2D-E3222E6C9C4A}"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385279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E0BE1-2646-49C7-8A2D-E3222E6C9C4A}"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164145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E0BE1-2646-49C7-8A2D-E3222E6C9C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176775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CE0BE1-2646-49C7-8A2D-E3222E6C9C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7C2FC-60FC-406F-843E-0680CD381F1D}" type="slidenum">
              <a:rPr lang="en-US" smtClean="0"/>
              <a:t>‹#›</a:t>
            </a:fld>
            <a:endParaRPr lang="en-US"/>
          </a:p>
        </p:txBody>
      </p:sp>
    </p:spTree>
    <p:extLst>
      <p:ext uri="{BB962C8B-B14F-4D97-AF65-F5344CB8AC3E}">
        <p14:creationId xmlns:p14="http://schemas.microsoft.com/office/powerpoint/2010/main" val="34256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CE0BE1-2646-49C7-8A2D-E3222E6C9C4A}" type="datetimeFigureOut">
              <a:rPr lang="en-US" smtClean="0"/>
              <a:t>9/11/2023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77C2FC-60FC-406F-843E-0680CD381F1D}" type="slidenum">
              <a:rPr lang="en-US" smtClean="0"/>
              <a:t>‹#›</a:t>
            </a:fld>
            <a:endParaRPr lang="en-US"/>
          </a:p>
        </p:txBody>
      </p:sp>
    </p:spTree>
    <p:extLst>
      <p:ext uri="{BB962C8B-B14F-4D97-AF65-F5344CB8AC3E}">
        <p14:creationId xmlns:p14="http://schemas.microsoft.com/office/powerpoint/2010/main" val="39017594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5BF5-83B6-44B9-B964-2DF43997A5A9}"/>
              </a:ext>
            </a:extLst>
          </p:cNvPr>
          <p:cNvSpPr>
            <a:spLocks noGrp="1"/>
          </p:cNvSpPr>
          <p:nvPr>
            <p:ph type="ctrTitle"/>
          </p:nvPr>
        </p:nvSpPr>
        <p:spPr>
          <a:xfrm>
            <a:off x="1524000" y="419100"/>
            <a:ext cx="9144000" cy="1495425"/>
          </a:xfrm>
        </p:spPr>
        <p:txBody>
          <a:bodyPr/>
          <a:lstStyle/>
          <a:p>
            <a:pPr algn="ctr"/>
            <a:r>
              <a:rPr lang="en-US" dirty="0"/>
              <a:t>TEAM SIGMA</a:t>
            </a:r>
          </a:p>
        </p:txBody>
      </p:sp>
      <p:sp>
        <p:nvSpPr>
          <p:cNvPr id="3" name="Subtitle 2">
            <a:extLst>
              <a:ext uri="{FF2B5EF4-FFF2-40B4-BE49-F238E27FC236}">
                <a16:creationId xmlns:a16="http://schemas.microsoft.com/office/drawing/2014/main" id="{AAD4064A-1A08-47F4-A52C-9A72EE0DF2D3}"/>
              </a:ext>
            </a:extLst>
          </p:cNvPr>
          <p:cNvSpPr>
            <a:spLocks noGrp="1"/>
          </p:cNvSpPr>
          <p:nvPr>
            <p:ph type="subTitle" idx="1"/>
          </p:nvPr>
        </p:nvSpPr>
        <p:spPr>
          <a:xfrm>
            <a:off x="2562224" y="2667000"/>
            <a:ext cx="8105775" cy="3295650"/>
          </a:xfrm>
        </p:spPr>
        <p:txBody>
          <a:bodyPr>
            <a:normAutofit fontScale="92500" lnSpcReduction="10000"/>
          </a:bodyPr>
          <a:lstStyle/>
          <a:p>
            <a:pPr algn="l"/>
            <a:r>
              <a:rPr lang="en-US" dirty="0"/>
              <a:t>*Akhila Pam (11711224)</a:t>
            </a:r>
          </a:p>
          <a:p>
            <a:pPr algn="l"/>
            <a:r>
              <a:rPr lang="en-US" dirty="0"/>
              <a:t>*Akshara Reddy Bathula (11713259)</a:t>
            </a:r>
          </a:p>
          <a:p>
            <a:pPr algn="l"/>
            <a:r>
              <a:rPr lang="en-US" dirty="0"/>
              <a:t>*Jyothi Anjan Manini (11715079)</a:t>
            </a:r>
          </a:p>
          <a:p>
            <a:pPr algn="l"/>
            <a:r>
              <a:rPr lang="en-US" dirty="0"/>
              <a:t>*Lakshmichatura Medidi (11682526)</a:t>
            </a:r>
          </a:p>
          <a:p>
            <a:pPr algn="l"/>
            <a:r>
              <a:rPr lang="en-US" dirty="0"/>
              <a:t>*Manoj Kumar Bandari (11711378)</a:t>
            </a:r>
          </a:p>
          <a:p>
            <a:pPr algn="l"/>
            <a:r>
              <a:rPr lang="en-US" dirty="0"/>
              <a:t>*Nimitha Bangalore Sathyanarayana (11649788)</a:t>
            </a:r>
          </a:p>
          <a:p>
            <a:pPr algn="l"/>
            <a:r>
              <a:rPr lang="en-US" dirty="0"/>
              <a:t>*Nitin Reddy Balaiahgari (11698724)</a:t>
            </a:r>
          </a:p>
          <a:p>
            <a:pPr algn="l"/>
            <a:r>
              <a:rPr lang="en-US" dirty="0"/>
              <a:t>*Satya Laxman Pranav Vadlamani (11701928)</a:t>
            </a:r>
          </a:p>
          <a:p>
            <a:pPr algn="l"/>
            <a:r>
              <a:rPr lang="en-US" dirty="0"/>
              <a:t>*Sumuk Reddy Kalagiri (11702970)    </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92626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339C-6F14-40D7-96DA-F420FDF21BFE}"/>
              </a:ext>
            </a:extLst>
          </p:cNvPr>
          <p:cNvSpPr>
            <a:spLocks noGrp="1"/>
          </p:cNvSpPr>
          <p:nvPr>
            <p:ph type="title"/>
          </p:nvPr>
        </p:nvSpPr>
        <p:spPr/>
        <p:txBody>
          <a:bodyPr/>
          <a:lstStyle/>
          <a:p>
            <a:r>
              <a:rPr lang="en-US" dirty="0"/>
              <a:t>Development Environments</a:t>
            </a:r>
            <a:br>
              <a:rPr lang="en-US" dirty="0"/>
            </a:br>
            <a:endParaRPr lang="en-US" dirty="0"/>
          </a:p>
        </p:txBody>
      </p:sp>
      <p:sp>
        <p:nvSpPr>
          <p:cNvPr id="3" name="Content Placeholder 2">
            <a:extLst>
              <a:ext uri="{FF2B5EF4-FFF2-40B4-BE49-F238E27FC236}">
                <a16:creationId xmlns:a16="http://schemas.microsoft.com/office/drawing/2014/main" id="{F6C6163C-E316-486B-95DD-9B27976C13FD}"/>
              </a:ext>
            </a:extLst>
          </p:cNvPr>
          <p:cNvSpPr>
            <a:spLocks noGrp="1"/>
          </p:cNvSpPr>
          <p:nvPr>
            <p:ph idx="1"/>
          </p:nvPr>
        </p:nvSpPr>
        <p:spPr/>
        <p:txBody>
          <a:bodyPr>
            <a:normAutofit fontScale="85000" lnSpcReduction="20000"/>
          </a:bodyPr>
          <a:lstStyle/>
          <a:p>
            <a:pPr marL="0" indent="0">
              <a:buNone/>
            </a:pPr>
            <a:r>
              <a:rPr lang="en-US" b="1" dirty="0"/>
              <a:t>Programming Languages</a:t>
            </a:r>
          </a:p>
          <a:p>
            <a:pPr marL="0" indent="0">
              <a:buNone/>
            </a:pPr>
            <a:endParaRPr lang="en-US" b="1" dirty="0"/>
          </a:p>
          <a:p>
            <a:pPr marL="0" indent="0">
              <a:buNone/>
            </a:pPr>
            <a:r>
              <a:rPr lang="en-US" b="1" dirty="0"/>
              <a:t>JavaScript : </a:t>
            </a:r>
          </a:p>
          <a:p>
            <a:pPr marL="0" indent="0">
              <a:buNone/>
            </a:pPr>
            <a:r>
              <a:rPr lang="en-US" dirty="0"/>
              <a:t>Reduces load on the server </a:t>
            </a:r>
          </a:p>
          <a:p>
            <a:pPr marL="0" indent="0">
              <a:buNone/>
            </a:pPr>
            <a:r>
              <a:rPr lang="en-US" b="1" dirty="0"/>
              <a:t>HTML/CSS :</a:t>
            </a:r>
          </a:p>
          <a:p>
            <a:pPr marL="0" indent="0">
              <a:buNone/>
            </a:pPr>
            <a:r>
              <a:rPr lang="en-US" dirty="0"/>
              <a:t>To Develop a web page with style </a:t>
            </a:r>
          </a:p>
          <a:p>
            <a:pPr marL="0" indent="0">
              <a:buNone/>
            </a:pPr>
            <a:r>
              <a:rPr lang="en-US" b="1" dirty="0"/>
              <a:t>Solidity</a:t>
            </a:r>
            <a:r>
              <a:rPr lang="en-US" dirty="0"/>
              <a:t> :</a:t>
            </a:r>
          </a:p>
          <a:p>
            <a:pPr marL="0" indent="0">
              <a:buNone/>
            </a:pPr>
            <a:r>
              <a:rPr lang="en-US" dirty="0"/>
              <a:t>To Develop Ethereum Network</a:t>
            </a:r>
          </a:p>
          <a:p>
            <a:pPr marL="0" indent="0">
              <a:buNone/>
            </a:pPr>
            <a:r>
              <a:rPr lang="en-US" b="1" dirty="0"/>
              <a:t>React JS </a:t>
            </a:r>
            <a:r>
              <a:rPr lang="en-US" dirty="0"/>
              <a:t>:</a:t>
            </a:r>
          </a:p>
          <a:p>
            <a:pPr marL="0" indent="0">
              <a:buNone/>
            </a:pPr>
            <a:r>
              <a:rPr lang="en-US" dirty="0"/>
              <a:t>It allows you to create interactive and dynamic web applications with ease</a:t>
            </a:r>
          </a:p>
          <a:p>
            <a:pPr marL="0" indent="0">
              <a:buNone/>
            </a:pPr>
            <a:r>
              <a:rPr lang="en-US" b="1" dirty="0"/>
              <a:t>SQL :</a:t>
            </a:r>
          </a:p>
          <a:p>
            <a:pPr marL="0" indent="0">
              <a:buNone/>
            </a:pPr>
            <a:r>
              <a:rPr lang="en-US" dirty="0"/>
              <a:t>SQL (Structured Query Language) will be crucial for managing your database. You can create, read, update, and delete records in your database using SQL queries</a:t>
            </a:r>
            <a:endParaRPr lang="en-US" b="1" dirty="0"/>
          </a:p>
          <a:p>
            <a:pPr marL="0" indent="0">
              <a:buNone/>
            </a:pPr>
            <a:endParaRPr lang="en-US" b="1" dirty="0"/>
          </a:p>
          <a:p>
            <a:pPr marL="0" indent="0">
              <a:buNone/>
            </a:pPr>
            <a:endParaRPr lang="en-US" b="1" dirty="0"/>
          </a:p>
          <a:p>
            <a:pPr marL="0" indent="0">
              <a:buNone/>
            </a:pPr>
            <a:endParaRPr lang="en-US" dirty="0"/>
          </a:p>
          <a:p>
            <a:endParaRPr lang="en-US" dirty="0"/>
          </a:p>
        </p:txBody>
      </p:sp>
    </p:spTree>
    <p:extLst>
      <p:ext uri="{BB962C8B-B14F-4D97-AF65-F5344CB8AC3E}">
        <p14:creationId xmlns:p14="http://schemas.microsoft.com/office/powerpoint/2010/main" val="3962625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D3AD-7B79-4109-A02D-7C0FF93C39CE}"/>
              </a:ext>
            </a:extLst>
          </p:cNvPr>
          <p:cNvSpPr>
            <a:spLocks noGrp="1"/>
          </p:cNvSpPr>
          <p:nvPr>
            <p:ph type="title"/>
          </p:nvPr>
        </p:nvSpPr>
        <p:spPr/>
        <p:txBody>
          <a:bodyPr/>
          <a:lstStyle/>
          <a:p>
            <a:r>
              <a:rPr lang="en-US" dirty="0"/>
              <a:t>Development Environments</a:t>
            </a:r>
            <a:br>
              <a:rPr lang="en-US" dirty="0"/>
            </a:br>
            <a:endParaRPr lang="en-US" dirty="0"/>
          </a:p>
        </p:txBody>
      </p:sp>
      <p:sp>
        <p:nvSpPr>
          <p:cNvPr id="3" name="Content Placeholder 2">
            <a:extLst>
              <a:ext uri="{FF2B5EF4-FFF2-40B4-BE49-F238E27FC236}">
                <a16:creationId xmlns:a16="http://schemas.microsoft.com/office/drawing/2014/main" id="{9AF4D876-5F6D-4BEE-A438-345F7BB67DFD}"/>
              </a:ext>
            </a:extLst>
          </p:cNvPr>
          <p:cNvSpPr>
            <a:spLocks noGrp="1"/>
          </p:cNvSpPr>
          <p:nvPr>
            <p:ph idx="1"/>
          </p:nvPr>
        </p:nvSpPr>
        <p:spPr/>
        <p:txBody>
          <a:bodyPr>
            <a:normAutofit fontScale="92500" lnSpcReduction="10000"/>
          </a:bodyPr>
          <a:lstStyle/>
          <a:p>
            <a:pPr marL="0" indent="0">
              <a:buNone/>
            </a:pPr>
            <a:r>
              <a:rPr lang="en-US" b="1" dirty="0"/>
              <a:t>Platform</a:t>
            </a:r>
          </a:p>
          <a:p>
            <a:pPr marL="0" indent="0">
              <a:buNone/>
            </a:pPr>
            <a:endParaRPr lang="en-US" b="1" dirty="0"/>
          </a:p>
          <a:p>
            <a:pPr marL="0" indent="0">
              <a:buNone/>
            </a:pPr>
            <a:r>
              <a:rPr lang="en-US" b="1" dirty="0"/>
              <a:t>Blockchain:</a:t>
            </a:r>
          </a:p>
          <a:p>
            <a:pPr marL="0" indent="0">
              <a:buNone/>
            </a:pPr>
            <a:r>
              <a:rPr lang="en-US" dirty="0"/>
              <a:t>Ethereum or a compatible blockchain platform to implement the smart contract logic.</a:t>
            </a:r>
          </a:p>
          <a:p>
            <a:pPr marL="0" indent="0">
              <a:buNone/>
            </a:pPr>
            <a:endParaRPr lang="en-US" dirty="0"/>
          </a:p>
          <a:p>
            <a:pPr marL="0" indent="0">
              <a:buNone/>
            </a:pPr>
            <a:r>
              <a:rPr lang="en-US" b="1" dirty="0"/>
              <a:t>Web Application</a:t>
            </a:r>
            <a:r>
              <a:rPr lang="en-US" dirty="0"/>
              <a:t>: </a:t>
            </a:r>
          </a:p>
          <a:p>
            <a:pPr marL="0" indent="0">
              <a:buNone/>
            </a:pPr>
            <a:r>
              <a:rPr lang="en-US" dirty="0"/>
              <a:t>The system will have a web-based user interface accessible through standard web browsers.</a:t>
            </a:r>
          </a:p>
          <a:p>
            <a:pPr marL="0" indent="0">
              <a:buNone/>
            </a:pPr>
            <a:endParaRPr lang="en-US" dirty="0"/>
          </a:p>
          <a:p>
            <a:pPr marL="0" indent="0">
              <a:buNone/>
            </a:pPr>
            <a:r>
              <a:rPr lang="en-US" b="1" dirty="0"/>
              <a:t>Cloud Hosting:</a:t>
            </a:r>
          </a:p>
          <a:p>
            <a:pPr marL="0" indent="0">
              <a:buNone/>
            </a:pPr>
            <a:r>
              <a:rPr lang="en-US" dirty="0"/>
              <a:t>To deploy web services and databases securely.</a:t>
            </a:r>
          </a:p>
          <a:p>
            <a:endParaRPr lang="en-US" dirty="0"/>
          </a:p>
        </p:txBody>
      </p:sp>
    </p:spTree>
    <p:extLst>
      <p:ext uri="{BB962C8B-B14F-4D97-AF65-F5344CB8AC3E}">
        <p14:creationId xmlns:p14="http://schemas.microsoft.com/office/powerpoint/2010/main" val="321358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DF4A-C7DD-4306-98F5-BDCE6A475734}"/>
              </a:ext>
            </a:extLst>
          </p:cNvPr>
          <p:cNvSpPr>
            <a:spLocks noGrp="1"/>
          </p:cNvSpPr>
          <p:nvPr>
            <p:ph type="title"/>
          </p:nvPr>
        </p:nvSpPr>
        <p:spPr/>
        <p:txBody>
          <a:bodyPr/>
          <a:lstStyle/>
          <a:p>
            <a:r>
              <a:rPr lang="en-US" dirty="0"/>
              <a:t>TEAM MEMEBERS AND ROLES FOR THE PROJECT </a:t>
            </a:r>
          </a:p>
        </p:txBody>
      </p:sp>
      <p:sp>
        <p:nvSpPr>
          <p:cNvPr id="3" name="Content Placeholder 2">
            <a:extLst>
              <a:ext uri="{FF2B5EF4-FFF2-40B4-BE49-F238E27FC236}">
                <a16:creationId xmlns:a16="http://schemas.microsoft.com/office/drawing/2014/main" id="{F156C969-4320-4215-8E37-83324B871DA4}"/>
              </a:ext>
            </a:extLst>
          </p:cNvPr>
          <p:cNvSpPr>
            <a:spLocks noGrp="1"/>
          </p:cNvSpPr>
          <p:nvPr>
            <p:ph idx="1"/>
          </p:nvPr>
        </p:nvSpPr>
        <p:spPr/>
        <p:txBody>
          <a:bodyPr>
            <a:normAutofit/>
          </a:bodyPr>
          <a:lstStyle/>
          <a:p>
            <a:pPr algn="just"/>
            <a:r>
              <a:rPr lang="en-US" dirty="0"/>
              <a:t>Project Management Lead &amp; Solidity : NITHIN REDDY</a:t>
            </a:r>
          </a:p>
          <a:p>
            <a:pPr algn="just"/>
            <a:r>
              <a:rPr lang="en-US" dirty="0"/>
              <a:t>Requirements Lead &amp; JavaScript :  LAKSHMI CHATURA MEDIDI</a:t>
            </a:r>
          </a:p>
          <a:p>
            <a:pPr algn="just"/>
            <a:r>
              <a:rPr lang="en-US" dirty="0"/>
              <a:t>Design Lead &amp; JavaScript </a:t>
            </a:r>
            <a:r>
              <a:rPr lang="en-US"/>
              <a:t>: JYOTHI </a:t>
            </a:r>
            <a:r>
              <a:rPr lang="en-US" dirty="0"/>
              <a:t>ANJAN MANINI</a:t>
            </a:r>
          </a:p>
          <a:p>
            <a:pPr algn="just"/>
            <a:r>
              <a:rPr lang="en-US" dirty="0"/>
              <a:t>Implementation Lead For front End &amp; HTML/CSS : AKSHARA REDDY</a:t>
            </a:r>
          </a:p>
          <a:p>
            <a:pPr algn="just"/>
            <a:r>
              <a:rPr lang="en-US" dirty="0"/>
              <a:t>Implementation Lead For back End &amp; React JS : AKHILA PAM</a:t>
            </a:r>
          </a:p>
          <a:p>
            <a:pPr algn="just"/>
            <a:r>
              <a:rPr lang="en-US" dirty="0"/>
              <a:t>Configuration Management Lead &amp; Java Script : MANOJ KUMAR</a:t>
            </a:r>
          </a:p>
          <a:p>
            <a:pPr algn="just"/>
            <a:r>
              <a:rPr lang="en-US" dirty="0"/>
              <a:t>Testing Lead &amp; React JS : NIMITHA Bangalore Satyanarayana</a:t>
            </a:r>
          </a:p>
          <a:p>
            <a:pPr algn="just"/>
            <a:r>
              <a:rPr lang="en-US" dirty="0"/>
              <a:t>Documentation Lead &amp; Solidity : SUMUK REDDY KALAGIRI</a:t>
            </a:r>
          </a:p>
          <a:p>
            <a:pPr algn="just"/>
            <a:r>
              <a:rPr lang="en-US" dirty="0"/>
              <a:t>Demo And Presentation Lead &amp; React Js :  VADLAMANI PRANAV</a:t>
            </a:r>
          </a:p>
        </p:txBody>
      </p:sp>
    </p:spTree>
    <p:extLst>
      <p:ext uri="{BB962C8B-B14F-4D97-AF65-F5344CB8AC3E}">
        <p14:creationId xmlns:p14="http://schemas.microsoft.com/office/powerpoint/2010/main" val="4711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D538-48DB-4DDD-B1C1-7FF04C64100D}"/>
              </a:ext>
            </a:extLst>
          </p:cNvPr>
          <p:cNvSpPr>
            <a:spLocks noGrp="1"/>
          </p:cNvSpPr>
          <p:nvPr>
            <p:ph type="title"/>
          </p:nvPr>
        </p:nvSpPr>
        <p:spPr/>
        <p:txBody>
          <a:bodyPr>
            <a:normAutofit fontScale="90000"/>
          </a:bodyPr>
          <a:lstStyle/>
          <a:p>
            <a:pPr algn="ctr"/>
            <a:r>
              <a:rPr lang="en-US" sz="3200" b="1" dirty="0"/>
              <a:t>SAFEGUARDING THE DIGITAL WORLD DATA SHARING WITH PROXY RE-ENCRYPTION USING BLOCKCHAIN</a:t>
            </a:r>
            <a:br>
              <a:rPr lang="en-US" sz="2800" dirty="0"/>
            </a:br>
            <a:r>
              <a:rPr lang="en-US" sz="2800" dirty="0"/>
              <a:t>                          </a:t>
            </a:r>
          </a:p>
        </p:txBody>
      </p:sp>
      <p:sp>
        <p:nvSpPr>
          <p:cNvPr id="3" name="Content Placeholder 2">
            <a:extLst>
              <a:ext uri="{FF2B5EF4-FFF2-40B4-BE49-F238E27FC236}">
                <a16:creationId xmlns:a16="http://schemas.microsoft.com/office/drawing/2014/main" id="{86C94A1C-B304-40B5-A171-ED805C4034FC}"/>
              </a:ext>
            </a:extLst>
          </p:cNvPr>
          <p:cNvSpPr>
            <a:spLocks noGrp="1"/>
          </p:cNvSpPr>
          <p:nvPr>
            <p:ph idx="1"/>
          </p:nvPr>
        </p:nvSpPr>
        <p:spPr/>
        <p:txBody>
          <a:bodyPr/>
          <a:lstStyle/>
          <a:p>
            <a:r>
              <a:rPr lang="en-US" dirty="0"/>
              <a:t>The "Safeguarding the Digital World" project aims to develop a secure and privacy-focused data sharing system that leverages proxy re-encryption techniques and blockchain technology. This system will empower individuals and organizations to share sensitive data while maintaining full control over their data's security and access permissions. It addresses the growing need for secure data sharing in an interconnected world while ensuring transparency and trust through blockchain-based auditing.</a:t>
            </a:r>
          </a:p>
          <a:p>
            <a:r>
              <a:rPr lang="en-US" dirty="0"/>
              <a:t>In an era of increasing digitalization and interconnectedness, secure data sharing is paramount. The project, "Safeguarding the Digital World," is dedicated to developing an innovative solution that combines proxy re-encryption and blockchain technology to ensure the utmost security and privacy in data sharing.</a:t>
            </a:r>
          </a:p>
        </p:txBody>
      </p:sp>
    </p:spTree>
    <p:extLst>
      <p:ext uri="{BB962C8B-B14F-4D97-AF65-F5344CB8AC3E}">
        <p14:creationId xmlns:p14="http://schemas.microsoft.com/office/powerpoint/2010/main" val="206735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91A5-3627-41B7-8496-862B25D463B2}"/>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9F50213A-1E47-4875-9659-6966863D8383}"/>
              </a:ext>
            </a:extLst>
          </p:cNvPr>
          <p:cNvSpPr>
            <a:spLocks noGrp="1"/>
          </p:cNvSpPr>
          <p:nvPr>
            <p:ph idx="1"/>
          </p:nvPr>
        </p:nvSpPr>
        <p:spPr/>
        <p:txBody>
          <a:bodyPr>
            <a:normAutofit/>
          </a:bodyPr>
          <a:lstStyle/>
          <a:p>
            <a:r>
              <a:rPr lang="en-US" b="1" dirty="0"/>
              <a:t>Enhanced Data Security:</a:t>
            </a:r>
            <a:r>
              <a:rPr lang="en-US" dirty="0"/>
              <a:t> Implement advanced encryption techniques to safeguard sensitive data during sharing, ensuring that only authorized parties can access it.</a:t>
            </a:r>
          </a:p>
          <a:p>
            <a:r>
              <a:rPr lang="en-US" b="1" dirty="0"/>
              <a:t>Privacy Preservation:</a:t>
            </a:r>
            <a:r>
              <a:rPr lang="en-US" dirty="0"/>
              <a:t> Maintain data owner privacy by employing proxy re-encryption, allowing data to be shared without exposing decryption keys.</a:t>
            </a:r>
          </a:p>
          <a:p>
            <a:r>
              <a:rPr lang="en-US" b="1" dirty="0"/>
              <a:t>Transparency and Trust:</a:t>
            </a:r>
            <a:r>
              <a:rPr lang="en-US" dirty="0"/>
              <a:t> Utilize blockchain technology to provide a transparent and immutable record of data access and sharing activities.</a:t>
            </a:r>
          </a:p>
          <a:p>
            <a:r>
              <a:rPr lang="en-US" b="1" dirty="0"/>
              <a:t>User-Friendly Interface:</a:t>
            </a:r>
            <a:r>
              <a:rPr lang="en-US" dirty="0"/>
              <a:t> Create an intuitive and user-friendly web and mobile application for easy management of data sharing settings and access controls.</a:t>
            </a:r>
          </a:p>
          <a:p>
            <a:endParaRPr lang="en-US" dirty="0"/>
          </a:p>
        </p:txBody>
      </p:sp>
    </p:spTree>
    <p:extLst>
      <p:ext uri="{BB962C8B-B14F-4D97-AF65-F5344CB8AC3E}">
        <p14:creationId xmlns:p14="http://schemas.microsoft.com/office/powerpoint/2010/main" val="151728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D676-FE41-4888-99BB-16C875B7F45F}"/>
              </a:ext>
            </a:extLst>
          </p:cNvPr>
          <p:cNvSpPr>
            <a:spLocks noGrp="1"/>
          </p:cNvSpPr>
          <p:nvPr>
            <p:ph type="title"/>
          </p:nvPr>
        </p:nvSpPr>
        <p:spPr/>
        <p:txBody>
          <a:bodyPr/>
          <a:lstStyle/>
          <a:p>
            <a:r>
              <a:rPr lang="en-US" dirty="0"/>
              <a:t>PROJECT PLANING </a:t>
            </a:r>
          </a:p>
        </p:txBody>
      </p:sp>
      <p:sp>
        <p:nvSpPr>
          <p:cNvPr id="3" name="Content Placeholder 2">
            <a:extLst>
              <a:ext uri="{FF2B5EF4-FFF2-40B4-BE49-F238E27FC236}">
                <a16:creationId xmlns:a16="http://schemas.microsoft.com/office/drawing/2014/main" id="{8549E61E-1851-4453-9871-F1FF4AFC41A5}"/>
              </a:ext>
            </a:extLst>
          </p:cNvPr>
          <p:cNvSpPr>
            <a:spLocks noGrp="1"/>
          </p:cNvSpPr>
          <p:nvPr>
            <p:ph idx="1"/>
          </p:nvPr>
        </p:nvSpPr>
        <p:spPr/>
        <p:txBody>
          <a:bodyPr>
            <a:normAutofit fontScale="92500" lnSpcReduction="20000"/>
          </a:bodyPr>
          <a:lstStyle/>
          <a:p>
            <a:r>
              <a:rPr lang="en-US" b="1" dirty="0"/>
              <a:t>Phase 1: Project Initiation (1</a:t>
            </a:r>
            <a:r>
              <a:rPr lang="en-US" b="1" baseline="30000" dirty="0"/>
              <a:t>ST</a:t>
            </a:r>
            <a:r>
              <a:rPr lang="en-US" b="1" dirty="0"/>
              <a:t> WEEK)</a:t>
            </a:r>
            <a:endParaRPr lang="en-US" dirty="0"/>
          </a:p>
          <a:p>
            <a:r>
              <a:rPr lang="en-US" dirty="0"/>
              <a:t>Project Objectives and Scope</a:t>
            </a:r>
          </a:p>
          <a:p>
            <a:r>
              <a:rPr lang="en-US" dirty="0"/>
              <a:t>Assemble Project Team</a:t>
            </a:r>
          </a:p>
          <a:p>
            <a:r>
              <a:rPr lang="en-US" dirty="0"/>
              <a:t>Conduct Initial Research on Technologies</a:t>
            </a:r>
          </a:p>
          <a:p>
            <a:r>
              <a:rPr lang="en-US" dirty="0"/>
              <a:t>Develop Project Proposal</a:t>
            </a:r>
          </a:p>
          <a:p>
            <a:pPr marL="0" indent="0">
              <a:buNone/>
            </a:pPr>
            <a:endParaRPr lang="en-US" dirty="0"/>
          </a:p>
          <a:p>
            <a:r>
              <a:rPr lang="en-US" b="1" dirty="0"/>
              <a:t>Phase 2: Requirement Analysis and Design (2</a:t>
            </a:r>
            <a:r>
              <a:rPr lang="en-US" b="1" baseline="30000" dirty="0"/>
              <a:t>ND</a:t>
            </a:r>
            <a:r>
              <a:rPr lang="en-US" b="1" dirty="0"/>
              <a:t> WEEK)</a:t>
            </a:r>
          </a:p>
          <a:p>
            <a:r>
              <a:rPr lang="en-US" dirty="0"/>
              <a:t>Gather Detailed Requirements</a:t>
            </a:r>
          </a:p>
          <a:p>
            <a:r>
              <a:rPr lang="en-US" dirty="0"/>
              <a:t>Design System Architecture</a:t>
            </a:r>
          </a:p>
          <a:p>
            <a:r>
              <a:rPr lang="en-US" dirty="0"/>
              <a:t>Create User Interface Wireframes</a:t>
            </a:r>
          </a:p>
          <a:p>
            <a:r>
              <a:rPr lang="en-US" dirty="0"/>
              <a:t>Plan Blockchain Integration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1073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0516-BEB8-4BFC-856B-6C408A0CE6A5}"/>
              </a:ext>
            </a:extLst>
          </p:cNvPr>
          <p:cNvSpPr>
            <a:spLocks noGrp="1"/>
          </p:cNvSpPr>
          <p:nvPr>
            <p:ph type="title"/>
          </p:nvPr>
        </p:nvSpPr>
        <p:spPr/>
        <p:txBody>
          <a:bodyPr/>
          <a:lstStyle/>
          <a:p>
            <a:r>
              <a:rPr lang="en-US" dirty="0"/>
              <a:t>PROJECT PLANING</a:t>
            </a:r>
          </a:p>
        </p:txBody>
      </p:sp>
      <p:sp>
        <p:nvSpPr>
          <p:cNvPr id="3" name="Content Placeholder 2">
            <a:extLst>
              <a:ext uri="{FF2B5EF4-FFF2-40B4-BE49-F238E27FC236}">
                <a16:creationId xmlns:a16="http://schemas.microsoft.com/office/drawing/2014/main" id="{61ED8912-8BB5-4DF8-A70E-A98B4093E144}"/>
              </a:ext>
            </a:extLst>
          </p:cNvPr>
          <p:cNvSpPr>
            <a:spLocks noGrp="1"/>
          </p:cNvSpPr>
          <p:nvPr>
            <p:ph idx="1"/>
          </p:nvPr>
        </p:nvSpPr>
        <p:spPr>
          <a:xfrm>
            <a:off x="809624" y="2152650"/>
            <a:ext cx="8464377" cy="5210175"/>
          </a:xfrm>
        </p:spPr>
        <p:txBody>
          <a:bodyPr>
            <a:noAutofit/>
          </a:bodyPr>
          <a:lstStyle/>
          <a:p>
            <a:r>
              <a:rPr lang="en-US" sz="1600" b="1" dirty="0"/>
              <a:t>Phase 3: Development (3</a:t>
            </a:r>
            <a:r>
              <a:rPr lang="en-US" sz="1600" b="1" baseline="30000" dirty="0"/>
              <a:t>RD</a:t>
            </a:r>
            <a:r>
              <a:rPr lang="en-US" sz="1600" b="1" dirty="0"/>
              <a:t> WEEK)</a:t>
            </a:r>
            <a:endParaRPr lang="en-US" sz="1600" dirty="0"/>
          </a:p>
          <a:p>
            <a:r>
              <a:rPr lang="en-US" sz="1600" dirty="0"/>
              <a:t>Set Up Development Environment</a:t>
            </a:r>
          </a:p>
          <a:p>
            <a:r>
              <a:rPr lang="en-US" sz="1600" dirty="0"/>
              <a:t>Build User Authentication System</a:t>
            </a:r>
          </a:p>
          <a:p>
            <a:r>
              <a:rPr lang="en-US" sz="1600" dirty="0"/>
              <a:t>Develop Data Encryption Mechanism</a:t>
            </a:r>
          </a:p>
          <a:p>
            <a:r>
              <a:rPr lang="en-US" sz="1600" dirty="0"/>
              <a:t>Implement Proxy Re-Encryption</a:t>
            </a:r>
          </a:p>
          <a:p>
            <a:endParaRPr lang="en-US" sz="1600" b="1" dirty="0"/>
          </a:p>
          <a:p>
            <a:r>
              <a:rPr lang="en-US" sz="1600" b="1" dirty="0"/>
              <a:t>Phase 4: Testing and Quality Assurance (4</a:t>
            </a:r>
            <a:r>
              <a:rPr lang="en-US" sz="1600" b="1" baseline="30000" dirty="0"/>
              <a:t>TH</a:t>
            </a:r>
            <a:r>
              <a:rPr lang="en-US" sz="1600" b="1" dirty="0"/>
              <a:t> WEEK)</a:t>
            </a:r>
            <a:endParaRPr lang="en-US" sz="1600" dirty="0"/>
          </a:p>
          <a:p>
            <a:r>
              <a:rPr lang="en-US" sz="1600" dirty="0"/>
              <a:t>Conduct Unit Testing</a:t>
            </a:r>
          </a:p>
          <a:p>
            <a:r>
              <a:rPr lang="en-US" sz="1600" dirty="0"/>
              <a:t>Perform Integration Testing</a:t>
            </a:r>
          </a:p>
          <a:p>
            <a:r>
              <a:rPr lang="en-US" sz="1600" dirty="0"/>
              <a:t>User Acceptance Testing</a:t>
            </a:r>
          </a:p>
          <a:p>
            <a:r>
              <a:rPr lang="en-US" sz="1600" dirty="0"/>
              <a:t>Security Testing</a:t>
            </a:r>
          </a:p>
          <a:p>
            <a:r>
              <a:rPr lang="en-US" sz="1600" dirty="0"/>
              <a:t>Bug Fixing and Optimization</a:t>
            </a:r>
          </a:p>
          <a:p>
            <a:pPr marL="0" indent="0">
              <a:buNone/>
            </a:pPr>
            <a:endParaRPr lang="en-US" sz="1600" dirty="0"/>
          </a:p>
          <a:p>
            <a:endParaRPr lang="en-US" sz="1600" dirty="0"/>
          </a:p>
        </p:txBody>
      </p:sp>
    </p:spTree>
    <p:extLst>
      <p:ext uri="{BB962C8B-B14F-4D97-AF65-F5344CB8AC3E}">
        <p14:creationId xmlns:p14="http://schemas.microsoft.com/office/powerpoint/2010/main" val="224071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B455-3E33-435D-8063-F436BB2B536B}"/>
              </a:ext>
            </a:extLst>
          </p:cNvPr>
          <p:cNvSpPr>
            <a:spLocks noGrp="1"/>
          </p:cNvSpPr>
          <p:nvPr>
            <p:ph type="title"/>
          </p:nvPr>
        </p:nvSpPr>
        <p:spPr/>
        <p:txBody>
          <a:bodyPr/>
          <a:lstStyle/>
          <a:p>
            <a:r>
              <a:rPr lang="en-US" dirty="0"/>
              <a:t>PROJECT PLANING</a:t>
            </a:r>
          </a:p>
        </p:txBody>
      </p:sp>
      <p:sp>
        <p:nvSpPr>
          <p:cNvPr id="3" name="Content Placeholder 2">
            <a:extLst>
              <a:ext uri="{FF2B5EF4-FFF2-40B4-BE49-F238E27FC236}">
                <a16:creationId xmlns:a16="http://schemas.microsoft.com/office/drawing/2014/main" id="{5FA1F6B8-2A90-48DD-A8DD-CBCD1B5CCBFA}"/>
              </a:ext>
            </a:extLst>
          </p:cNvPr>
          <p:cNvSpPr>
            <a:spLocks noGrp="1"/>
          </p:cNvSpPr>
          <p:nvPr>
            <p:ph idx="1"/>
          </p:nvPr>
        </p:nvSpPr>
        <p:spPr/>
        <p:txBody>
          <a:bodyPr>
            <a:normAutofit/>
          </a:bodyPr>
          <a:lstStyle/>
          <a:p>
            <a:r>
              <a:rPr lang="en-US" b="1" dirty="0"/>
              <a:t>Phase 5: Deployment (5</a:t>
            </a:r>
            <a:r>
              <a:rPr lang="en-US" b="1" baseline="30000" dirty="0"/>
              <a:t>TH</a:t>
            </a:r>
            <a:r>
              <a:rPr lang="en-US" b="1" dirty="0"/>
              <a:t> WEEEK)</a:t>
            </a:r>
            <a:endParaRPr lang="en-US" dirty="0"/>
          </a:p>
          <a:p>
            <a:r>
              <a:rPr lang="en-US" dirty="0"/>
              <a:t>Deploy to Production Environment</a:t>
            </a:r>
          </a:p>
          <a:p>
            <a:r>
              <a:rPr lang="en-US" dirty="0"/>
              <a:t>User Training and Documentation</a:t>
            </a:r>
          </a:p>
          <a:p>
            <a:r>
              <a:rPr lang="en-US" dirty="0"/>
              <a:t>Set Up Monitoring and Error Tracking</a:t>
            </a:r>
          </a:p>
          <a:p>
            <a:endParaRPr lang="en-US" dirty="0"/>
          </a:p>
          <a:p>
            <a:r>
              <a:rPr lang="en-US" b="1" dirty="0"/>
              <a:t>Phase 6: Project Conclusion (6</a:t>
            </a:r>
            <a:r>
              <a:rPr lang="en-US" b="1" baseline="30000" dirty="0"/>
              <a:t>TH</a:t>
            </a:r>
            <a:r>
              <a:rPr lang="en-US" b="1" dirty="0"/>
              <a:t> WEEK)</a:t>
            </a:r>
            <a:endParaRPr lang="en-US" dirty="0"/>
          </a:p>
          <a:p>
            <a:r>
              <a:rPr lang="en-US" dirty="0"/>
              <a:t>Finalize Documentation</a:t>
            </a:r>
          </a:p>
          <a:p>
            <a:r>
              <a:rPr lang="en-US" dirty="0"/>
              <a:t>Conduct Project Review with Team</a:t>
            </a:r>
          </a:p>
          <a:p>
            <a:endParaRPr lang="en-US" dirty="0"/>
          </a:p>
          <a:p>
            <a:endParaRPr lang="en-US" dirty="0"/>
          </a:p>
        </p:txBody>
      </p:sp>
    </p:spTree>
    <p:extLst>
      <p:ext uri="{BB962C8B-B14F-4D97-AF65-F5344CB8AC3E}">
        <p14:creationId xmlns:p14="http://schemas.microsoft.com/office/powerpoint/2010/main" val="8327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96CE-9A88-4A6D-AD54-CB88A92317E2}"/>
              </a:ext>
            </a:extLst>
          </p:cNvPr>
          <p:cNvSpPr>
            <a:spLocks noGrp="1"/>
          </p:cNvSpPr>
          <p:nvPr>
            <p:ph type="title"/>
          </p:nvPr>
        </p:nvSpPr>
        <p:spPr/>
        <p:txBody>
          <a:bodyPr>
            <a:normAutofit/>
          </a:bodyPr>
          <a:lstStyle/>
          <a:p>
            <a:r>
              <a:rPr lang="en-US" dirty="0"/>
              <a:t>ADVANTAGES </a:t>
            </a:r>
          </a:p>
        </p:txBody>
      </p:sp>
      <p:sp>
        <p:nvSpPr>
          <p:cNvPr id="3" name="Content Placeholder 2">
            <a:extLst>
              <a:ext uri="{FF2B5EF4-FFF2-40B4-BE49-F238E27FC236}">
                <a16:creationId xmlns:a16="http://schemas.microsoft.com/office/drawing/2014/main" id="{EE6A2D99-070E-469C-AECB-118F92E4FF3A}"/>
              </a:ext>
            </a:extLst>
          </p:cNvPr>
          <p:cNvSpPr>
            <a:spLocks noGrp="1"/>
          </p:cNvSpPr>
          <p:nvPr>
            <p:ph idx="1"/>
          </p:nvPr>
        </p:nvSpPr>
        <p:spPr/>
        <p:txBody>
          <a:bodyPr>
            <a:normAutofit/>
          </a:bodyPr>
          <a:lstStyle/>
          <a:p>
            <a:r>
              <a:rPr lang="en-US" b="1" dirty="0"/>
              <a:t>Enhanced Data Security</a:t>
            </a:r>
          </a:p>
          <a:p>
            <a:r>
              <a:rPr lang="en-US" b="1" dirty="0"/>
              <a:t>Privacy Preservation</a:t>
            </a:r>
          </a:p>
          <a:p>
            <a:r>
              <a:rPr lang="en-US" b="1" dirty="0"/>
              <a:t>Transparency and Trust</a:t>
            </a:r>
          </a:p>
          <a:p>
            <a:r>
              <a:rPr lang="en-US" b="1" dirty="0"/>
              <a:t>User-Friendly Interface</a:t>
            </a:r>
          </a:p>
          <a:p>
            <a:r>
              <a:rPr lang="en-US" b="1" dirty="0"/>
              <a:t>Access Control</a:t>
            </a:r>
          </a:p>
          <a:p>
            <a:r>
              <a:rPr lang="en-US" b="1" dirty="0"/>
              <a:t>Data Privacy Compliance</a:t>
            </a:r>
          </a:p>
          <a:p>
            <a:r>
              <a:rPr lang="en-US" b="1" dirty="0"/>
              <a:t>Security Against Data Breaches</a:t>
            </a:r>
          </a:p>
          <a:p>
            <a:r>
              <a:rPr lang="en-US" b="1" dirty="0"/>
              <a:t>Scalability</a:t>
            </a:r>
          </a:p>
          <a:p>
            <a:r>
              <a:rPr lang="en-US" b="1" dirty="0"/>
              <a:t>Future-Proofing</a:t>
            </a:r>
          </a:p>
        </p:txBody>
      </p:sp>
    </p:spTree>
    <p:extLst>
      <p:ext uri="{BB962C8B-B14F-4D97-AF65-F5344CB8AC3E}">
        <p14:creationId xmlns:p14="http://schemas.microsoft.com/office/powerpoint/2010/main" val="20244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C883-AA17-49B3-8948-FAF23E30FB8B}"/>
              </a:ext>
            </a:extLst>
          </p:cNvPr>
          <p:cNvSpPr>
            <a:spLocks noGrp="1"/>
          </p:cNvSpPr>
          <p:nvPr>
            <p:ph type="title"/>
          </p:nvPr>
        </p:nvSpPr>
        <p:spPr/>
        <p:txBody>
          <a:bodyPr/>
          <a:lstStyle/>
          <a:p>
            <a:r>
              <a:rPr lang="en-US" dirty="0"/>
              <a:t>BLOCK CHAIN TECHNOLOGY </a:t>
            </a:r>
          </a:p>
        </p:txBody>
      </p:sp>
      <p:sp>
        <p:nvSpPr>
          <p:cNvPr id="3" name="Content Placeholder 2">
            <a:extLst>
              <a:ext uri="{FF2B5EF4-FFF2-40B4-BE49-F238E27FC236}">
                <a16:creationId xmlns:a16="http://schemas.microsoft.com/office/drawing/2014/main" id="{60B0EEB5-1738-4CC6-BEB9-61E613182574}"/>
              </a:ext>
            </a:extLst>
          </p:cNvPr>
          <p:cNvSpPr>
            <a:spLocks noGrp="1"/>
          </p:cNvSpPr>
          <p:nvPr>
            <p:ph idx="1"/>
          </p:nvPr>
        </p:nvSpPr>
        <p:spPr/>
        <p:txBody>
          <a:bodyPr>
            <a:normAutofit fontScale="92500"/>
          </a:bodyPr>
          <a:lstStyle/>
          <a:p>
            <a:r>
              <a:rPr lang="en-US" b="1" dirty="0"/>
              <a:t>Transparent Auditing:</a:t>
            </a:r>
            <a:endParaRPr lang="en-US" dirty="0"/>
          </a:p>
          <a:p>
            <a:r>
              <a:rPr lang="en-US" dirty="0"/>
              <a:t>The blockchain serves as a decentralized ledger that records all data access and sharing activities. Every access request, permission change, or data sharing event is recorded as a transaction on the blockchain.</a:t>
            </a:r>
          </a:p>
          <a:p>
            <a:r>
              <a:rPr lang="en-US" b="1" dirty="0"/>
              <a:t>Immutability:</a:t>
            </a:r>
          </a:p>
          <a:p>
            <a:r>
              <a:rPr lang="en-US" dirty="0"/>
              <a:t>Once data is recorded on the blockchain, it becomes immutable, meaning it cannot be altered or deleted. This immutability ensures the integrity and trustworthiness of the recorded data.</a:t>
            </a:r>
          </a:p>
          <a:p>
            <a:r>
              <a:rPr lang="en-US" b="1" dirty="0"/>
              <a:t>Smart Contracts:</a:t>
            </a:r>
            <a:endParaRPr lang="en-US" dirty="0"/>
          </a:p>
          <a:p>
            <a:r>
              <a:rPr lang="en-US" dirty="0"/>
              <a:t>Blockchain smart contracts are used to define access control rules, data sharing agreements, and auditing mechanisms. These smart contracts are self-executing and enforce predefined rules without the need for intermediaries.</a:t>
            </a:r>
          </a:p>
          <a:p>
            <a:endParaRPr lang="en-US" dirty="0"/>
          </a:p>
        </p:txBody>
      </p:sp>
    </p:spTree>
    <p:extLst>
      <p:ext uri="{BB962C8B-B14F-4D97-AF65-F5344CB8AC3E}">
        <p14:creationId xmlns:p14="http://schemas.microsoft.com/office/powerpoint/2010/main" val="311259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F9FD-738A-424D-8FAC-2DC615A80C21}"/>
              </a:ext>
            </a:extLst>
          </p:cNvPr>
          <p:cNvSpPr>
            <a:spLocks noGrp="1"/>
          </p:cNvSpPr>
          <p:nvPr>
            <p:ph type="title"/>
          </p:nvPr>
        </p:nvSpPr>
        <p:spPr/>
        <p:txBody>
          <a:bodyPr/>
          <a:lstStyle/>
          <a:p>
            <a:r>
              <a:rPr lang="en-US" dirty="0"/>
              <a:t>Gantt Chart</a:t>
            </a:r>
          </a:p>
        </p:txBody>
      </p:sp>
      <p:pic>
        <p:nvPicPr>
          <p:cNvPr id="5" name="Content Placeholder 4" descr="A diagram of a project">
            <a:extLst>
              <a:ext uri="{FF2B5EF4-FFF2-40B4-BE49-F238E27FC236}">
                <a16:creationId xmlns:a16="http://schemas.microsoft.com/office/drawing/2014/main" id="{43D48E71-8167-D5FC-C4E4-95ADF6254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25601"/>
            <a:ext cx="8884149" cy="3950266"/>
          </a:xfrm>
        </p:spPr>
      </p:pic>
    </p:spTree>
    <p:extLst>
      <p:ext uri="{BB962C8B-B14F-4D97-AF65-F5344CB8AC3E}">
        <p14:creationId xmlns:p14="http://schemas.microsoft.com/office/powerpoint/2010/main" val="31151629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782</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TEAM SIGMA</vt:lpstr>
      <vt:lpstr>SAFEGUARDING THE DIGITAL WORLD DATA SHARING WITH PROXY RE-ENCRYPTION USING BLOCKCHAIN                           </vt:lpstr>
      <vt:lpstr>PROJECT OBJECTIVE</vt:lpstr>
      <vt:lpstr>PROJECT PLANING </vt:lpstr>
      <vt:lpstr>PROJECT PLANING</vt:lpstr>
      <vt:lpstr>PROJECT PLANING</vt:lpstr>
      <vt:lpstr>ADVANTAGES </vt:lpstr>
      <vt:lpstr>BLOCK CHAIN TECHNOLOGY </vt:lpstr>
      <vt:lpstr>Gantt Chart</vt:lpstr>
      <vt:lpstr>Development Environments </vt:lpstr>
      <vt:lpstr>Development Environments </vt:lpstr>
      <vt:lpstr>TEAM MEMEBERS AND ROLES FOR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AMOURS</dc:title>
  <dc:creator>Vadlamani, Satya Laxman Pranav</dc:creator>
  <cp:lastModifiedBy>Manini, Jyothi Anjan</cp:lastModifiedBy>
  <cp:revision>15</cp:revision>
  <dcterms:created xsi:type="dcterms:W3CDTF">2023-09-10T21:32:08Z</dcterms:created>
  <dcterms:modified xsi:type="dcterms:W3CDTF">2023-09-11T16:03:43Z</dcterms:modified>
</cp:coreProperties>
</file>