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76" r:id="rId5"/>
    <p:sldId id="304" r:id="rId6"/>
    <p:sldId id="305" r:id="rId7"/>
    <p:sldId id="279" r:id="rId8"/>
    <p:sldId id="302" r:id="rId9"/>
    <p:sldId id="264" r:id="rId10"/>
    <p:sldId id="265" r:id="rId11"/>
    <p:sldId id="263" r:id="rId12"/>
    <p:sldId id="267" r:id="rId13"/>
    <p:sldId id="268" r:id="rId14"/>
    <p:sldId id="284" r:id="rId15"/>
    <p:sldId id="272" r:id="rId16"/>
    <p:sldId id="303" r:id="rId17"/>
    <p:sldId id="30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9669B-E2E5-4F75-A913-262EC6753E63}" v="175" dt="2023-12-04T06:25:55.434"/>
    <p1510:client id="{09F11632-BD2C-40AA-9ACD-94E286459CA4}" v="560" dt="2023-12-04T19:25:39.274"/>
    <p1510:client id="{28A63480-1EF0-4B28-9DF2-6D8BEE0DDD42}" v="41" dt="2023-12-04T17:49:24.114"/>
    <p1510:client id="{2C780C59-D50D-4100-A99A-BFD271868023}" v="627" dt="2023-12-03T22:49:10.719"/>
    <p1510:client id="{2D088866-4C11-4090-AC1F-0EF728BB7B0A}" v="27" dt="2023-12-03T22:04:51.298"/>
    <p1510:client id="{332FCBF2-4A2F-44F1-B785-C0F84B8BDD08}" v="18" dt="2023-12-04T17:41:20.838"/>
    <p1510:client id="{42DD44E3-62FB-4630-B326-93E811C82A4A}" v="19" dt="2023-12-04T17:50:45.750"/>
    <p1510:client id="{5A5308A3-DD03-47AD-9981-4440BF36E03E}" v="3565" dt="2023-12-04T20:19:42.946"/>
    <p1510:client id="{A10AB0D6-EFBB-4DDE-8B9F-57403BE4E205}" v="2902" dt="2023-12-04T21:48:35.515"/>
    <p1510:client id="{D0B0C754-32BD-4D19-B942-34AF807AC106}" v="2" dt="2023-12-04T04:50:43.782"/>
    <p1510:client id="{E2536466-AA67-4510-BF28-70D1EB80CE10}" v="60" dt="2023-12-04T00:39:38.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6E8C529-9AF3-47A3-B26C-830CE89E07FD}" type="datetimeFigureOut">
              <a:rPr lang="en-US" smtClean="0"/>
              <a:t>12/4/2023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2C5BAF5-1478-4F86-B023-02BFB807363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12681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8C529-9AF3-47A3-B26C-830CE89E07F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410061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8C529-9AF3-47A3-B26C-830CE89E07F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248724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8C529-9AF3-47A3-B26C-830CE89E07F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191901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8C529-9AF3-47A3-B26C-830CE89E07F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5BAF5-1478-4F86-B023-02BFB807363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03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E8C529-9AF3-47A3-B26C-830CE89E07F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237597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E8C529-9AF3-47A3-B26C-830CE89E07FD}"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327553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E8C529-9AF3-47A3-B26C-830CE89E07FD}"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15212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8C529-9AF3-47A3-B26C-830CE89E07FD}"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328824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8C529-9AF3-47A3-B26C-830CE89E07F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93165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E8C529-9AF3-47A3-B26C-830CE89E07F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5BAF5-1478-4F86-B023-02BFB807363C}" type="slidenum">
              <a:rPr lang="en-US" smtClean="0"/>
              <a:t>‹#›</a:t>
            </a:fld>
            <a:endParaRPr lang="en-US"/>
          </a:p>
        </p:txBody>
      </p:sp>
    </p:spTree>
    <p:extLst>
      <p:ext uri="{BB962C8B-B14F-4D97-AF65-F5344CB8AC3E}">
        <p14:creationId xmlns:p14="http://schemas.microsoft.com/office/powerpoint/2010/main" val="248045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6E8C529-9AF3-47A3-B26C-830CE89E07FD}" type="datetimeFigureOut">
              <a:rPr lang="en-US" smtClean="0"/>
              <a:t>12/4/2023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2C5BAF5-1478-4F86-B023-02BFB807363C}" type="slidenum">
              <a:rPr lang="en-US" smtClean="0"/>
              <a:t>‹#›</a:t>
            </a:fld>
            <a:endParaRPr lang="en-US"/>
          </a:p>
        </p:txBody>
      </p:sp>
    </p:spTree>
    <p:extLst>
      <p:ext uri="{BB962C8B-B14F-4D97-AF65-F5344CB8AC3E}">
        <p14:creationId xmlns:p14="http://schemas.microsoft.com/office/powerpoint/2010/main" val="268366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6128-8A07-AB09-D6FF-3CB677139A5C}"/>
              </a:ext>
            </a:extLst>
          </p:cNvPr>
          <p:cNvSpPr>
            <a:spLocks noGrp="1"/>
          </p:cNvSpPr>
          <p:nvPr>
            <p:ph type="ctrTitle"/>
          </p:nvPr>
        </p:nvSpPr>
        <p:spPr>
          <a:xfrm>
            <a:off x="1524000" y="71438"/>
            <a:ext cx="9144000" cy="2590481"/>
          </a:xfrm>
        </p:spPr>
        <p:txBody>
          <a:bodyPr>
            <a:normAutofit/>
          </a:bodyPr>
          <a:lstStyle/>
          <a:p>
            <a:pPr algn="ctr"/>
            <a:r>
              <a:rPr lang="en-US" sz="3200">
                <a:latin typeface="Times New Roman"/>
                <a:cs typeface="Times New Roman"/>
              </a:rPr>
              <a:t>SECURE DATA SHARING USING BLOCKCHAIN TECHNOLOGY</a:t>
            </a:r>
            <a:br>
              <a:rPr lang="en-US" sz="3400">
                <a:latin typeface="Times New Roman"/>
                <a:cs typeface="Times New Roman"/>
              </a:rPr>
            </a:br>
            <a:r>
              <a:rPr lang="en-US" sz="2000">
                <a:latin typeface="Times New Roman"/>
                <a:cs typeface="Times New Roman"/>
              </a:rPr>
              <a:t>BY TEAM SIGMA</a:t>
            </a:r>
            <a:br>
              <a:rPr lang="en-US" sz="2000"/>
            </a:br>
            <a:endParaRPr lang="en-US"/>
          </a:p>
        </p:txBody>
      </p:sp>
      <p:sp>
        <p:nvSpPr>
          <p:cNvPr id="3" name="Subtitle 2">
            <a:extLst>
              <a:ext uri="{FF2B5EF4-FFF2-40B4-BE49-F238E27FC236}">
                <a16:creationId xmlns:a16="http://schemas.microsoft.com/office/drawing/2014/main" id="{1DD48CAA-B32D-9E9A-BE25-DD35DFB97A43}"/>
              </a:ext>
            </a:extLst>
          </p:cNvPr>
          <p:cNvSpPr>
            <a:spLocks noGrp="1"/>
          </p:cNvSpPr>
          <p:nvPr>
            <p:ph type="subTitle" idx="1"/>
          </p:nvPr>
        </p:nvSpPr>
        <p:spPr>
          <a:xfrm>
            <a:off x="1048439" y="1222628"/>
            <a:ext cx="9619561" cy="5634392"/>
          </a:xfrm>
        </p:spPr>
        <p:txBody>
          <a:bodyPr vert="horz" lIns="91440" tIns="45720" rIns="91440" bIns="45720" rtlCol="0" anchor="t">
            <a:normAutofit/>
          </a:bodyPr>
          <a:lstStyle/>
          <a:p>
            <a:endParaRPr lang="en-US" sz="1800">
              <a:latin typeface="Times New Roman"/>
              <a:cs typeface="Times New Roman"/>
            </a:endParaRPr>
          </a:p>
          <a:p>
            <a:endParaRPr lang="en-US" sz="1800">
              <a:latin typeface="Times New Roman"/>
              <a:cs typeface="Times New Roman"/>
            </a:endParaRPr>
          </a:p>
          <a:p>
            <a:r>
              <a:rPr lang="en-US" sz="1800">
                <a:latin typeface="Times New Roman"/>
                <a:cs typeface="Times New Roman"/>
              </a:rPr>
              <a:t>*Akhila Pam (11711224) </a:t>
            </a:r>
            <a:endParaRPr lang="en-US" sz="1800">
              <a:latin typeface="Times New Roman" panose="02020603050405020304" pitchFamily="18" charset="0"/>
              <a:cs typeface="Times New Roman" panose="02020603050405020304" pitchFamily="18" charset="0"/>
            </a:endParaRPr>
          </a:p>
          <a:p>
            <a:r>
              <a:rPr lang="en-US" sz="1800">
                <a:latin typeface="Times New Roman"/>
                <a:cs typeface="Times New Roman"/>
              </a:rPr>
              <a:t>*Akshara Reddy Bathula (11713259) </a:t>
            </a:r>
            <a:endParaRPr lang="en-US" sz="1800">
              <a:latin typeface="Times New Roman" panose="02020603050405020304" pitchFamily="18" charset="0"/>
              <a:cs typeface="Times New Roman" panose="02020603050405020304" pitchFamily="18" charset="0"/>
            </a:endParaRPr>
          </a:p>
          <a:p>
            <a:r>
              <a:rPr lang="en-US" sz="1800">
                <a:latin typeface="Times New Roman"/>
                <a:cs typeface="Times New Roman"/>
              </a:rPr>
              <a:t>*Jyothi Anjan Manini (11715079) </a:t>
            </a:r>
            <a:endParaRPr lang="en-US" sz="1800">
              <a:latin typeface="Times New Roman" panose="02020603050405020304" pitchFamily="18" charset="0"/>
              <a:cs typeface="Times New Roman" panose="02020603050405020304" pitchFamily="18" charset="0"/>
            </a:endParaRPr>
          </a:p>
          <a:p>
            <a:r>
              <a:rPr lang="en-US" sz="1800">
                <a:latin typeface="Times New Roman"/>
                <a:cs typeface="Times New Roman"/>
              </a:rPr>
              <a:t>*</a:t>
            </a:r>
            <a:r>
              <a:rPr lang="en-US" sz="1800" err="1">
                <a:latin typeface="Times New Roman"/>
                <a:cs typeface="Times New Roman"/>
              </a:rPr>
              <a:t>Lakshmichatura</a:t>
            </a:r>
            <a:r>
              <a:rPr lang="en-US" sz="1800">
                <a:latin typeface="Times New Roman"/>
                <a:cs typeface="Times New Roman"/>
              </a:rPr>
              <a:t> </a:t>
            </a:r>
            <a:r>
              <a:rPr lang="en-US" sz="1800" err="1">
                <a:latin typeface="Times New Roman"/>
                <a:cs typeface="Times New Roman"/>
              </a:rPr>
              <a:t>Medidi</a:t>
            </a:r>
            <a:r>
              <a:rPr lang="en-US" sz="1800">
                <a:latin typeface="Times New Roman"/>
                <a:cs typeface="Times New Roman"/>
              </a:rPr>
              <a:t> (11682526) </a:t>
            </a:r>
            <a:endParaRPr lang="en-US" sz="1800">
              <a:latin typeface="Times New Roman" panose="02020603050405020304" pitchFamily="18" charset="0"/>
              <a:cs typeface="Times New Roman" panose="02020603050405020304" pitchFamily="18" charset="0"/>
            </a:endParaRPr>
          </a:p>
          <a:p>
            <a:r>
              <a:rPr lang="en-US" sz="1800">
                <a:latin typeface="Times New Roman"/>
                <a:cs typeface="Times New Roman"/>
              </a:rPr>
              <a:t>*Manoj Kumar Bandari (11711378) </a:t>
            </a:r>
            <a:endParaRPr lang="en-US" sz="1800">
              <a:latin typeface="Times New Roman" panose="02020603050405020304" pitchFamily="18" charset="0"/>
              <a:cs typeface="Times New Roman" panose="02020603050405020304" pitchFamily="18" charset="0"/>
            </a:endParaRPr>
          </a:p>
          <a:p>
            <a:r>
              <a:rPr lang="en-US" sz="1800">
                <a:latin typeface="Times New Roman"/>
                <a:cs typeface="Times New Roman"/>
              </a:rPr>
              <a:t>*Nimitha Bangalore Sathyanarayana (11649788) </a:t>
            </a:r>
            <a:endParaRPr lang="en-US" sz="1800">
              <a:latin typeface="Times New Roman" panose="02020603050405020304" pitchFamily="18" charset="0"/>
              <a:cs typeface="Times New Roman" panose="02020603050405020304" pitchFamily="18" charset="0"/>
            </a:endParaRPr>
          </a:p>
          <a:p>
            <a:r>
              <a:rPr lang="en-US" sz="1800">
                <a:latin typeface="Times New Roman"/>
                <a:cs typeface="Times New Roman"/>
              </a:rPr>
              <a:t>*Nitin Reddy </a:t>
            </a:r>
            <a:r>
              <a:rPr lang="en-US" sz="1800" err="1">
                <a:latin typeface="Times New Roman"/>
                <a:cs typeface="Times New Roman"/>
              </a:rPr>
              <a:t>Balaiahgari</a:t>
            </a:r>
            <a:r>
              <a:rPr lang="en-US" sz="1800">
                <a:latin typeface="Times New Roman"/>
                <a:cs typeface="Times New Roman"/>
              </a:rPr>
              <a:t> (11698724) </a:t>
            </a:r>
            <a:endParaRPr lang="en-US" sz="1800">
              <a:latin typeface="Times New Roman" panose="02020603050405020304" pitchFamily="18" charset="0"/>
              <a:cs typeface="Times New Roman" panose="02020603050405020304" pitchFamily="18" charset="0"/>
            </a:endParaRPr>
          </a:p>
          <a:p>
            <a:r>
              <a:rPr lang="en-US" sz="1800">
                <a:latin typeface="Times New Roman"/>
                <a:cs typeface="Times New Roman"/>
              </a:rPr>
              <a:t>*Satya Laxman Pranav Vadlamani (11701928) </a:t>
            </a:r>
            <a:endParaRPr lang="en-US" sz="1800">
              <a:latin typeface="Times New Roman" panose="02020603050405020304" pitchFamily="18" charset="0"/>
              <a:cs typeface="Times New Roman" panose="02020603050405020304" pitchFamily="18" charset="0"/>
            </a:endParaRPr>
          </a:p>
          <a:p>
            <a:pPr algn="l"/>
            <a:r>
              <a:rPr lang="en-US" sz="1800">
                <a:latin typeface="Times New Roman"/>
                <a:cs typeface="Times New Roman"/>
              </a:rPr>
              <a:t>*Sumuk Reddy </a:t>
            </a:r>
            <a:r>
              <a:rPr lang="en-US" sz="1800" err="1">
                <a:latin typeface="Times New Roman"/>
                <a:cs typeface="Times New Roman"/>
              </a:rPr>
              <a:t>Kalagiri</a:t>
            </a:r>
            <a:r>
              <a:rPr lang="en-US" sz="1800">
                <a:latin typeface="Times New Roman"/>
                <a:cs typeface="Times New Roman"/>
              </a:rPr>
              <a:t> (11702970)</a:t>
            </a:r>
          </a:p>
        </p:txBody>
      </p:sp>
    </p:spTree>
    <p:extLst>
      <p:ext uri="{BB962C8B-B14F-4D97-AF65-F5344CB8AC3E}">
        <p14:creationId xmlns:p14="http://schemas.microsoft.com/office/powerpoint/2010/main" val="1701448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25ED-8CC1-2F5E-88FC-96C7B02D1C5F}"/>
              </a:ext>
            </a:extLst>
          </p:cNvPr>
          <p:cNvSpPr>
            <a:spLocks noGrp="1"/>
          </p:cNvSpPr>
          <p:nvPr>
            <p:ph type="title"/>
          </p:nvPr>
        </p:nvSpPr>
        <p:spPr>
          <a:xfrm>
            <a:off x="-77773" y="66379"/>
            <a:ext cx="11437865" cy="768977"/>
          </a:xfrm>
        </p:spPr>
        <p:txBody>
          <a:bodyPr>
            <a:noAutofit/>
          </a:bodyPr>
          <a:lstStyle/>
          <a:p>
            <a:pPr algn="ctr"/>
            <a:r>
              <a:rPr lang="en-US">
                <a:latin typeface="Times New Roman"/>
                <a:cs typeface="Times New Roman"/>
              </a:rPr>
              <a:t>Project Phases</a:t>
            </a:r>
            <a:endParaRPr lang="en-US"/>
          </a:p>
        </p:txBody>
      </p:sp>
      <p:sp>
        <p:nvSpPr>
          <p:cNvPr id="3" name="Content Placeholder 2">
            <a:extLst>
              <a:ext uri="{FF2B5EF4-FFF2-40B4-BE49-F238E27FC236}">
                <a16:creationId xmlns:a16="http://schemas.microsoft.com/office/drawing/2014/main" id="{935528C2-1903-1EE4-95A7-F99176A819FB}"/>
              </a:ext>
            </a:extLst>
          </p:cNvPr>
          <p:cNvSpPr>
            <a:spLocks noGrp="1"/>
          </p:cNvSpPr>
          <p:nvPr>
            <p:ph idx="1"/>
          </p:nvPr>
        </p:nvSpPr>
        <p:spPr>
          <a:xfrm>
            <a:off x="255835" y="836787"/>
            <a:ext cx="11111859" cy="5968739"/>
          </a:xfrm>
        </p:spPr>
        <p:txBody>
          <a:bodyPr vert="horz" lIns="91440" tIns="45720" rIns="91440" bIns="45720" rtlCol="0" anchor="t">
            <a:noAutofit/>
          </a:bodyPr>
          <a:lstStyle/>
          <a:p>
            <a:pPr marL="0" indent="0" algn="just">
              <a:buNone/>
            </a:pPr>
            <a:r>
              <a:rPr lang="en-US" sz="2200" b="1">
                <a:latin typeface="Times New Roman"/>
                <a:cs typeface="Times New Roman"/>
              </a:rPr>
              <a:t>Deliverable 3: (Development Phase 1: Laying the Foundations)</a:t>
            </a:r>
          </a:p>
          <a:p>
            <a:pPr algn="just"/>
            <a:r>
              <a:rPr lang="en-US" sz="2200">
                <a:latin typeface="Times New Roman"/>
                <a:cs typeface="Times New Roman"/>
              </a:rPr>
              <a:t>Developed Registration &amp; Login Modules</a:t>
            </a:r>
          </a:p>
          <a:p>
            <a:pPr algn="just"/>
            <a:r>
              <a:rPr lang="en-US" sz="2200">
                <a:latin typeface="Times New Roman"/>
                <a:cs typeface="Times New Roman"/>
              </a:rPr>
              <a:t>Implemented File Upload and Download Functionalities</a:t>
            </a:r>
          </a:p>
          <a:p>
            <a:pPr marL="0" indent="0" algn="just">
              <a:buNone/>
            </a:pPr>
            <a:r>
              <a:rPr lang="en-US" sz="2200" b="1">
                <a:latin typeface="Times New Roman"/>
                <a:cs typeface="Times New Roman"/>
              </a:rPr>
              <a:t>Deliverable 4: (Development Phase 2: </a:t>
            </a:r>
            <a:r>
              <a:rPr lang="en-US" sz="2200" b="1">
                <a:latin typeface="Times New Roman"/>
                <a:cs typeface="Times"/>
              </a:rPr>
              <a:t>Advanced Functionalities &amp; Security Enhancement</a:t>
            </a:r>
            <a:r>
              <a:rPr lang="en-US" sz="2200" b="1">
                <a:latin typeface="Times New Roman"/>
                <a:cs typeface="Times New Roman"/>
              </a:rPr>
              <a:t>)</a:t>
            </a:r>
          </a:p>
          <a:p>
            <a:pPr algn="just">
              <a:buFont typeface="Arial"/>
              <a:buChar char="•"/>
            </a:pPr>
            <a:r>
              <a:rPr lang="en-US" sz="2200">
                <a:latin typeface="Times New Roman"/>
                <a:cs typeface="Times"/>
              </a:rPr>
              <a:t>Developed File Encryption and Decryption Modules</a:t>
            </a:r>
          </a:p>
          <a:p>
            <a:pPr algn="just">
              <a:buFont typeface="Arial"/>
              <a:buChar char="•"/>
            </a:pPr>
            <a:r>
              <a:rPr lang="en-US" sz="2200">
                <a:latin typeface="Times New Roman"/>
                <a:cs typeface="Times"/>
              </a:rPr>
              <a:t>Implemented Request and Response Management</a:t>
            </a:r>
          </a:p>
          <a:p>
            <a:pPr algn="just">
              <a:buFont typeface="Arial"/>
              <a:buChar char="•"/>
            </a:pPr>
            <a:r>
              <a:rPr lang="en-US" sz="2200">
                <a:latin typeface="Times New Roman"/>
                <a:cs typeface="Times"/>
              </a:rPr>
              <a:t>Enhanced Security Protocols</a:t>
            </a:r>
          </a:p>
          <a:p>
            <a:pPr marL="0" indent="0" algn="just">
              <a:buNone/>
            </a:pPr>
            <a:r>
              <a:rPr lang="en-US" sz="2200" b="1">
                <a:latin typeface="Times New Roman"/>
                <a:cs typeface="Times New Roman"/>
              </a:rPr>
              <a:t>Deliverable 5: (Development Phase 3: Refinement &amp; Optimization)</a:t>
            </a:r>
          </a:p>
          <a:p>
            <a:pPr algn="just">
              <a:buFont typeface="Arial,Sans-Serif"/>
              <a:buChar char="•"/>
            </a:pPr>
            <a:r>
              <a:rPr lang="en-US" sz="2200">
                <a:latin typeface="Times New Roman"/>
                <a:cs typeface="Times New Roman"/>
              </a:rPr>
              <a:t>Optimized System Performance</a:t>
            </a:r>
          </a:p>
          <a:p>
            <a:pPr algn="just">
              <a:buFont typeface="Arial,Sans-Serif"/>
              <a:buChar char="•"/>
            </a:pPr>
            <a:r>
              <a:rPr lang="en-US" sz="2200">
                <a:latin typeface="Times New Roman"/>
                <a:cs typeface="Times New Roman"/>
              </a:rPr>
              <a:t>Refined User Interfaces</a:t>
            </a:r>
          </a:p>
          <a:p>
            <a:pPr algn="just">
              <a:buFont typeface="Arial,Sans-Serif"/>
              <a:buChar char="•"/>
            </a:pPr>
            <a:r>
              <a:rPr lang="en-US" sz="2200">
                <a:latin typeface="Times New Roman"/>
                <a:cs typeface="Times New Roman"/>
              </a:rPr>
              <a:t>Conducted Extensive Testing</a:t>
            </a:r>
          </a:p>
          <a:p>
            <a:pPr algn="just">
              <a:buFont typeface="Arial,Sans-Serif"/>
              <a:buChar char="•"/>
            </a:pPr>
            <a:endParaRPr lang="en-US" sz="2200">
              <a:latin typeface="Times New Roman"/>
              <a:cs typeface="Times New Roman"/>
            </a:endParaRPr>
          </a:p>
        </p:txBody>
      </p:sp>
    </p:spTree>
    <p:extLst>
      <p:ext uri="{BB962C8B-B14F-4D97-AF65-F5344CB8AC3E}">
        <p14:creationId xmlns:p14="http://schemas.microsoft.com/office/powerpoint/2010/main" val="277791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AB80-9A98-D572-4998-BE0F5A43E597}"/>
              </a:ext>
            </a:extLst>
          </p:cNvPr>
          <p:cNvSpPr>
            <a:spLocks noGrp="1"/>
          </p:cNvSpPr>
          <p:nvPr>
            <p:ph type="title"/>
          </p:nvPr>
        </p:nvSpPr>
        <p:spPr>
          <a:xfrm>
            <a:off x="8243" y="56815"/>
            <a:ext cx="10745742" cy="638292"/>
          </a:xfrm>
        </p:spPr>
        <p:txBody>
          <a:bodyPr>
            <a:normAutofit fontScale="90000"/>
          </a:bodyPr>
          <a:lstStyle/>
          <a:p>
            <a:r>
              <a:rPr lang="en-US">
                <a:latin typeface="Times New Roman"/>
                <a:cs typeface="Times New Roman"/>
              </a:rPr>
              <a:t>              Code Components Responsibilities</a:t>
            </a:r>
          </a:p>
        </p:txBody>
      </p:sp>
      <p:graphicFrame>
        <p:nvGraphicFramePr>
          <p:cNvPr id="4" name="Content Placeholder 3">
            <a:extLst>
              <a:ext uri="{FF2B5EF4-FFF2-40B4-BE49-F238E27FC236}">
                <a16:creationId xmlns:a16="http://schemas.microsoft.com/office/drawing/2014/main" id="{04C0D1E3-EBDC-AD3A-F27F-47B6B099D43A}"/>
              </a:ext>
            </a:extLst>
          </p:cNvPr>
          <p:cNvGraphicFramePr>
            <a:graphicFrameLocks noGrp="1"/>
          </p:cNvGraphicFramePr>
          <p:nvPr>
            <p:ph idx="1"/>
            <p:extLst>
              <p:ext uri="{D42A27DB-BD31-4B8C-83A1-F6EECF244321}">
                <p14:modId xmlns:p14="http://schemas.microsoft.com/office/powerpoint/2010/main" val="665799815"/>
              </p:ext>
            </p:extLst>
          </p:nvPr>
        </p:nvGraphicFramePr>
        <p:xfrm>
          <a:off x="341586" y="945931"/>
          <a:ext cx="10723941" cy="5805597"/>
        </p:xfrm>
        <a:graphic>
          <a:graphicData uri="http://schemas.openxmlformats.org/drawingml/2006/table">
            <a:tbl>
              <a:tblPr firstRow="1" bandRow="1">
                <a:tableStyleId>{5C22544A-7EE6-4342-B048-85BDC9FD1C3A}</a:tableStyleId>
              </a:tblPr>
              <a:tblGrid>
                <a:gridCol w="2484292">
                  <a:extLst>
                    <a:ext uri="{9D8B030D-6E8A-4147-A177-3AD203B41FA5}">
                      <a16:colId xmlns:a16="http://schemas.microsoft.com/office/drawing/2014/main" val="1138474845"/>
                    </a:ext>
                  </a:extLst>
                </a:gridCol>
                <a:gridCol w="6385034">
                  <a:extLst>
                    <a:ext uri="{9D8B030D-6E8A-4147-A177-3AD203B41FA5}">
                      <a16:colId xmlns:a16="http://schemas.microsoft.com/office/drawing/2014/main" val="2449102304"/>
                    </a:ext>
                  </a:extLst>
                </a:gridCol>
                <a:gridCol w="1854615">
                  <a:extLst>
                    <a:ext uri="{9D8B030D-6E8A-4147-A177-3AD203B41FA5}">
                      <a16:colId xmlns:a16="http://schemas.microsoft.com/office/drawing/2014/main" val="1040686615"/>
                    </a:ext>
                  </a:extLst>
                </a:gridCol>
              </a:tblGrid>
              <a:tr h="1044465">
                <a:tc>
                  <a:txBody>
                    <a:bodyPr/>
                    <a:lstStyle/>
                    <a:p>
                      <a:pPr algn="just"/>
                      <a:r>
                        <a:rPr lang="en-US" sz="2400">
                          <a:latin typeface="Times New Roman"/>
                        </a:rPr>
                        <a:t>Member Name</a:t>
                      </a:r>
                    </a:p>
                  </a:txBody>
                  <a:tcPr/>
                </a:tc>
                <a:tc>
                  <a:txBody>
                    <a:bodyPr/>
                    <a:lstStyle/>
                    <a:p>
                      <a:pPr algn="just"/>
                      <a:r>
                        <a:rPr lang="en-US" sz="2400">
                          <a:latin typeface="Times New Roman"/>
                        </a:rPr>
                        <a:t> Code Component</a:t>
                      </a:r>
                    </a:p>
                  </a:txBody>
                  <a:tcPr/>
                </a:tc>
                <a:tc>
                  <a:txBody>
                    <a:bodyPr/>
                    <a:lstStyle/>
                    <a:p>
                      <a:pPr algn="just"/>
                      <a:r>
                        <a:rPr lang="en-US" sz="2400">
                          <a:latin typeface="Times New Roman"/>
                        </a:rPr>
                        <a:t>Overall contribution</a:t>
                      </a:r>
                    </a:p>
                  </a:txBody>
                  <a:tcPr/>
                </a:tc>
                <a:extLst>
                  <a:ext uri="{0D108BD9-81ED-4DB2-BD59-A6C34878D82A}">
                    <a16:rowId xmlns:a16="http://schemas.microsoft.com/office/drawing/2014/main" val="1208985143"/>
                  </a:ext>
                </a:extLst>
              </a:tr>
              <a:tr h="1182311">
                <a:tc>
                  <a:txBody>
                    <a:bodyPr/>
                    <a:lstStyle/>
                    <a:p>
                      <a:pPr lvl="0" algn="just">
                        <a:buNone/>
                      </a:pPr>
                      <a:r>
                        <a:rPr lang="en-US" sz="2400" b="0" i="0" u="none" strike="noStrike" noProof="0">
                          <a:latin typeface="Times New Roman"/>
                        </a:rPr>
                        <a:t>Akhila Pam(11711224)</a:t>
                      </a:r>
                      <a:endParaRPr lang="en-US" sz="2400">
                        <a:latin typeface="Times New Roman"/>
                      </a:endParaRPr>
                    </a:p>
                  </a:txBody>
                  <a:tcPr/>
                </a:tc>
                <a:tc>
                  <a:txBody>
                    <a:bodyPr/>
                    <a:lstStyle/>
                    <a:p>
                      <a:pPr lvl="0" algn="just">
                        <a:lnSpc>
                          <a:spcPct val="100000"/>
                        </a:lnSpc>
                        <a:spcBef>
                          <a:spcPts val="0"/>
                        </a:spcBef>
                        <a:spcAft>
                          <a:spcPts val="0"/>
                        </a:spcAft>
                        <a:buNone/>
                      </a:pPr>
                      <a:r>
                        <a:rPr lang="en-US" sz="2400" err="1">
                          <a:latin typeface="Times New Roman"/>
                        </a:rPr>
                        <a:t>Userlog.jsp,O</a:t>
                      </a:r>
                      <a:r>
                        <a:rPr lang="en-US" sz="2400" b="0" i="0" u="none" strike="noStrike" noProof="0" err="1">
                          <a:latin typeface="Times New Roman"/>
                        </a:rPr>
                        <a:t>wnerReg,jsp</a:t>
                      </a:r>
                      <a:r>
                        <a:rPr lang="en-US" sz="2400" b="0" i="0" u="none" strike="noStrike" noProof="0">
                          <a:latin typeface="Times New Roman"/>
                        </a:rPr>
                        <a:t>, </a:t>
                      </a:r>
                      <a:r>
                        <a:rPr lang="en-US" sz="2400" b="0" i="0" u="none" strike="noStrike" noProof="0" err="1">
                          <a:latin typeface="Times New Roman"/>
                        </a:rPr>
                        <a:t>ownerlog.jsp,TA_ViewCipher,TA_ViewUsers</a:t>
                      </a:r>
                      <a:r>
                        <a:rPr lang="en-US" sz="2400" b="0" i="0" u="none" strike="noStrike" noProof="0">
                          <a:latin typeface="Times New Roman"/>
                        </a:rPr>
                        <a:t>, </a:t>
                      </a:r>
                      <a:r>
                        <a:rPr lang="en-US" sz="2400" b="0" i="0" u="none" strike="noStrike" noProof="0" err="1">
                          <a:latin typeface="Times New Roman"/>
                        </a:rPr>
                        <a:t>TA_ViewOwners</a:t>
                      </a:r>
                      <a:r>
                        <a:rPr lang="en-US" sz="2400" b="0" i="0" u="none" strike="noStrike" noProof="0">
                          <a:latin typeface="Times New Roman"/>
                        </a:rPr>
                        <a:t>.</a:t>
                      </a:r>
                      <a:endParaRPr lang="en-US" sz="2400">
                        <a:latin typeface="Times New Roman"/>
                      </a:endParaRPr>
                    </a:p>
                  </a:txBody>
                  <a:tcPr/>
                </a:tc>
                <a:tc>
                  <a:txBody>
                    <a:bodyPr/>
                    <a:lstStyle/>
                    <a:p>
                      <a:pPr algn="just"/>
                      <a:r>
                        <a:rPr lang="en-US" sz="2400">
                          <a:latin typeface="Times New Roman"/>
                        </a:rPr>
                        <a:t>11.1</a:t>
                      </a:r>
                    </a:p>
                  </a:txBody>
                  <a:tcPr/>
                </a:tc>
                <a:extLst>
                  <a:ext uri="{0D108BD9-81ED-4DB2-BD59-A6C34878D82A}">
                    <a16:rowId xmlns:a16="http://schemas.microsoft.com/office/drawing/2014/main" val="2793377075"/>
                  </a:ext>
                </a:extLst>
              </a:tr>
              <a:tr h="1182311">
                <a:tc>
                  <a:txBody>
                    <a:bodyPr/>
                    <a:lstStyle/>
                    <a:p>
                      <a:pPr lvl="0" algn="just">
                        <a:buNone/>
                      </a:pPr>
                      <a:r>
                        <a:rPr lang="en-US" sz="2400" b="0" i="0" u="none" strike="noStrike" noProof="0">
                          <a:latin typeface="Times New Roman"/>
                        </a:rPr>
                        <a:t>Akshara Reddy Bathula (11713259)</a:t>
                      </a:r>
                      <a:endParaRPr lang="en-US" sz="2400">
                        <a:latin typeface="Times New Roman"/>
                      </a:endParaRPr>
                    </a:p>
                  </a:txBody>
                  <a:tcPr/>
                </a:tc>
                <a:tc>
                  <a:txBody>
                    <a:bodyPr/>
                    <a:lstStyle/>
                    <a:p>
                      <a:pPr lvl="0" algn="just">
                        <a:lnSpc>
                          <a:spcPct val="100000"/>
                        </a:lnSpc>
                        <a:spcBef>
                          <a:spcPts val="0"/>
                        </a:spcBef>
                        <a:spcAft>
                          <a:spcPts val="0"/>
                        </a:spcAft>
                        <a:buNone/>
                      </a:pPr>
                      <a:r>
                        <a:rPr lang="en-US" sz="2400" b="0" i="0" u="none" strike="noStrike" noProof="0" err="1">
                          <a:latin typeface="Times New Roman"/>
                        </a:rPr>
                        <a:t>Dataowner.jsp,ownerregister.jsp</a:t>
                      </a:r>
                      <a:r>
                        <a:rPr lang="en-US" sz="2400" b="0" i="0" u="none" strike="noStrike" noProof="0">
                          <a:latin typeface="Times New Roman"/>
                        </a:rPr>
                        <a:t>, </a:t>
                      </a:r>
                      <a:endParaRPr lang="en-US" sz="2400">
                        <a:latin typeface="Times New Roman"/>
                      </a:endParaRPr>
                    </a:p>
                    <a:p>
                      <a:pPr lvl="0" algn="just">
                        <a:lnSpc>
                          <a:spcPct val="100000"/>
                        </a:lnSpc>
                        <a:spcBef>
                          <a:spcPts val="0"/>
                        </a:spcBef>
                        <a:spcAft>
                          <a:spcPts val="0"/>
                        </a:spcAft>
                        <a:buNone/>
                      </a:pPr>
                      <a:r>
                        <a:rPr lang="en-US" sz="2400" b="0" i="0" u="none" strike="noStrike" noProof="0" err="1">
                          <a:latin typeface="Times New Roman"/>
                        </a:rPr>
                        <a:t>SP_viewRequest.jsp,PS_ownerAuthenticity.jsp</a:t>
                      </a:r>
                      <a:endParaRPr lang="en-US" sz="2400" err="1">
                        <a:latin typeface="Times New Roman"/>
                      </a:endParaRPr>
                    </a:p>
                  </a:txBody>
                  <a:tcPr/>
                </a:tc>
                <a:tc>
                  <a:txBody>
                    <a:bodyPr/>
                    <a:lstStyle/>
                    <a:p>
                      <a:pPr algn="just"/>
                      <a:r>
                        <a:rPr lang="en-US" sz="2400">
                          <a:latin typeface="Times New Roman"/>
                        </a:rPr>
                        <a:t>11.1</a:t>
                      </a:r>
                    </a:p>
                  </a:txBody>
                  <a:tcPr/>
                </a:tc>
                <a:extLst>
                  <a:ext uri="{0D108BD9-81ED-4DB2-BD59-A6C34878D82A}">
                    <a16:rowId xmlns:a16="http://schemas.microsoft.com/office/drawing/2014/main" val="2844375402"/>
                  </a:ext>
                </a:extLst>
              </a:tr>
              <a:tr h="1182311">
                <a:tc>
                  <a:txBody>
                    <a:bodyPr/>
                    <a:lstStyle/>
                    <a:p>
                      <a:pPr lvl="0" algn="just">
                        <a:buNone/>
                      </a:pPr>
                      <a:r>
                        <a:rPr lang="en-US" sz="2400" b="0" i="0" u="none" strike="noStrike" noProof="0">
                          <a:latin typeface="Times New Roman"/>
                        </a:rPr>
                        <a:t>Jyothi Anjan Manini (11715079)</a:t>
                      </a:r>
                      <a:endParaRPr lang="en-US" sz="2400">
                        <a:latin typeface="Times New Roman"/>
                      </a:endParaRPr>
                    </a:p>
                  </a:txBody>
                  <a:tcPr/>
                </a:tc>
                <a:tc>
                  <a:txBody>
                    <a:bodyPr/>
                    <a:lstStyle/>
                    <a:p>
                      <a:pPr lvl="0" algn="just">
                        <a:buNone/>
                      </a:pPr>
                      <a:r>
                        <a:rPr lang="en-US" sz="2400" b="0" i="0" u="none" strike="noStrike" noProof="0" err="1">
                          <a:latin typeface="Times New Roman"/>
                        </a:rPr>
                        <a:t>searchfile.jsp</a:t>
                      </a:r>
                      <a:r>
                        <a:rPr lang="en-US" sz="2400" b="0" i="0" u="none" strike="noStrike" noProof="0">
                          <a:latin typeface="Times New Roman"/>
                        </a:rPr>
                        <a:t>, </a:t>
                      </a:r>
                      <a:r>
                        <a:rPr lang="en-US" sz="2400" b="0" i="0" u="none" strike="noStrike" noProof="0" err="1">
                          <a:latin typeface="Times New Roman"/>
                        </a:rPr>
                        <a:t>searchaction.jsp,verifyaction.jsp</a:t>
                      </a:r>
                      <a:r>
                        <a:rPr lang="en-US" sz="2400" b="0" i="0" u="none" strike="noStrike" noProof="0">
                          <a:latin typeface="Times New Roman"/>
                        </a:rPr>
                        <a:t>, </a:t>
                      </a:r>
                      <a:endParaRPr lang="en-US" sz="2400">
                        <a:latin typeface="Times New Roman"/>
                      </a:endParaRPr>
                    </a:p>
                    <a:p>
                      <a:pPr lvl="0" algn="just">
                        <a:buNone/>
                      </a:pPr>
                      <a:r>
                        <a:rPr lang="en-US" sz="2400" b="0" i="0" u="none" strike="noStrike" noProof="0" err="1">
                          <a:latin typeface="Times New Roman"/>
                        </a:rPr>
                        <a:t>Download.jsp,ViewRespone.jsp</a:t>
                      </a:r>
                      <a:r>
                        <a:rPr lang="en-US" sz="2400" b="0" i="0" u="none" strike="noStrike" noProof="0">
                          <a:latin typeface="Times New Roman"/>
                        </a:rPr>
                        <a:t>, </a:t>
                      </a:r>
                      <a:r>
                        <a:rPr lang="en-US" sz="2400" b="0" i="0" u="none" strike="noStrike" noProof="0" err="1">
                          <a:latin typeface="Times New Roman"/>
                        </a:rPr>
                        <a:t>VerifyPVTKey.jsp,Request</a:t>
                      </a:r>
                      <a:r>
                        <a:rPr lang="en-US" sz="2400" b="0" i="0" u="none" strike="noStrike" noProof="0">
                          <a:latin typeface="Times New Roman"/>
                        </a:rPr>
                        <a:t> </a:t>
                      </a:r>
                      <a:r>
                        <a:rPr lang="en-US" sz="2400" b="0" i="0" u="none" strike="noStrike" noProof="0" err="1">
                          <a:latin typeface="Times New Roman"/>
                        </a:rPr>
                        <a:t>action.jsp</a:t>
                      </a:r>
                      <a:r>
                        <a:rPr lang="en-US" sz="2400" b="0" i="0" u="none" strike="noStrike" noProof="0">
                          <a:latin typeface="Times New Roman"/>
                        </a:rPr>
                        <a:t>, </a:t>
                      </a:r>
                      <a:endParaRPr lang="en-US" sz="2400">
                        <a:latin typeface="Times New Roman"/>
                      </a:endParaRPr>
                    </a:p>
                  </a:txBody>
                  <a:tcPr/>
                </a:tc>
                <a:tc>
                  <a:txBody>
                    <a:bodyPr/>
                    <a:lstStyle/>
                    <a:p>
                      <a:pPr lvl="0" algn="just">
                        <a:buNone/>
                      </a:pPr>
                      <a:r>
                        <a:rPr lang="en-US" sz="2400" b="0" i="0" u="none" strike="noStrike" noProof="0">
                          <a:solidFill>
                            <a:srgbClr val="000000"/>
                          </a:solidFill>
                          <a:latin typeface="Times New Roman"/>
                        </a:rPr>
                        <a:t>11.1</a:t>
                      </a:r>
                      <a:endParaRPr lang="en-US" sz="2400">
                        <a:latin typeface="Times New Roman"/>
                      </a:endParaRPr>
                    </a:p>
                  </a:txBody>
                  <a:tcPr/>
                </a:tc>
                <a:extLst>
                  <a:ext uri="{0D108BD9-81ED-4DB2-BD59-A6C34878D82A}">
                    <a16:rowId xmlns:a16="http://schemas.microsoft.com/office/drawing/2014/main" val="199121875"/>
                  </a:ext>
                </a:extLst>
              </a:tr>
              <a:tr h="1201381">
                <a:tc>
                  <a:txBody>
                    <a:bodyPr/>
                    <a:lstStyle/>
                    <a:p>
                      <a:pPr lvl="0" algn="just">
                        <a:buNone/>
                      </a:pPr>
                      <a:r>
                        <a:rPr lang="en-US" sz="2400" b="0" i="0" u="none" strike="noStrike" noProof="0" err="1">
                          <a:latin typeface="Times New Roman"/>
                        </a:rPr>
                        <a:t>Lakshmichatura</a:t>
                      </a:r>
                      <a:r>
                        <a:rPr lang="en-US" sz="2400" b="0" i="0" u="none" strike="noStrike" noProof="0">
                          <a:latin typeface="Times New Roman"/>
                        </a:rPr>
                        <a:t> </a:t>
                      </a:r>
                      <a:r>
                        <a:rPr lang="en-US" sz="2400" b="0" i="0" u="none" strike="noStrike" noProof="0" err="1">
                          <a:latin typeface="Times New Roman"/>
                        </a:rPr>
                        <a:t>Medidi</a:t>
                      </a:r>
                      <a:r>
                        <a:rPr lang="en-US" sz="2400" b="0" i="0" u="none" strike="noStrike" noProof="0">
                          <a:latin typeface="Times New Roman"/>
                        </a:rPr>
                        <a:t> (11682526)</a:t>
                      </a:r>
                      <a:endParaRPr lang="en-US" sz="2400">
                        <a:latin typeface="Times New Roman"/>
                      </a:endParaRPr>
                    </a:p>
                  </a:txBody>
                  <a:tcPr/>
                </a:tc>
                <a:tc>
                  <a:txBody>
                    <a:bodyPr/>
                    <a:lstStyle/>
                    <a:p>
                      <a:pPr lvl="0" algn="just">
                        <a:lnSpc>
                          <a:spcPct val="100000"/>
                        </a:lnSpc>
                        <a:spcBef>
                          <a:spcPts val="0"/>
                        </a:spcBef>
                        <a:spcAft>
                          <a:spcPts val="0"/>
                        </a:spcAft>
                        <a:buNone/>
                      </a:pPr>
                      <a:r>
                        <a:rPr lang="en-US" sz="2400" b="0" i="0" u="none" strike="noStrike" noProof="0">
                          <a:latin typeface="Times New Roman"/>
                        </a:rPr>
                        <a:t>upload.jsp,upload1.jsp,upload2.jsp, </a:t>
                      </a:r>
                      <a:r>
                        <a:rPr lang="en-US" sz="2400" b="0" i="0" u="none" strike="noStrike" noProof="0" err="1">
                          <a:latin typeface="Times New Roman"/>
                        </a:rPr>
                        <a:t>Do_viewfiles.jsp,U_Viewdownload.jsp</a:t>
                      </a:r>
                      <a:r>
                        <a:rPr lang="en-US" sz="2400" b="0" i="0" u="none" strike="noStrike" noProof="0">
                          <a:latin typeface="Times New Roman"/>
                        </a:rPr>
                        <a:t>, </a:t>
                      </a:r>
                      <a:r>
                        <a:rPr lang="en-US" sz="2400" b="0" i="0" u="none" strike="noStrike" noProof="0" err="1">
                          <a:latin typeface="Times New Roman"/>
                        </a:rPr>
                        <a:t>generateMSKey.jsp</a:t>
                      </a:r>
                      <a:endParaRPr lang="en-US" sz="2400" b="0" i="0" u="none" strike="noStrike" noProof="0">
                        <a:latin typeface="Times New Roman"/>
                      </a:endParaRPr>
                    </a:p>
                  </a:txBody>
                  <a:tcPr/>
                </a:tc>
                <a:tc>
                  <a:txBody>
                    <a:bodyPr/>
                    <a:lstStyle/>
                    <a:p>
                      <a:pPr lvl="0" algn="just">
                        <a:buNone/>
                      </a:pPr>
                      <a:r>
                        <a:rPr lang="en-US" sz="2400" b="0" i="0" u="none" strike="noStrike" noProof="0">
                          <a:solidFill>
                            <a:srgbClr val="000000"/>
                          </a:solidFill>
                          <a:latin typeface="Times New Roman"/>
                        </a:rPr>
                        <a:t>11.1</a:t>
                      </a:r>
                      <a:endParaRPr lang="en-US" sz="2400">
                        <a:latin typeface="Times New Roman"/>
                      </a:endParaRPr>
                    </a:p>
                  </a:txBody>
                  <a:tcPr/>
                </a:tc>
                <a:extLst>
                  <a:ext uri="{0D108BD9-81ED-4DB2-BD59-A6C34878D82A}">
                    <a16:rowId xmlns:a16="http://schemas.microsoft.com/office/drawing/2014/main" val="3699912534"/>
                  </a:ext>
                </a:extLst>
              </a:tr>
            </a:tbl>
          </a:graphicData>
        </a:graphic>
      </p:graphicFrame>
    </p:spTree>
    <p:extLst>
      <p:ext uri="{BB962C8B-B14F-4D97-AF65-F5344CB8AC3E}">
        <p14:creationId xmlns:p14="http://schemas.microsoft.com/office/powerpoint/2010/main" val="243356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9141945-6DD1-68EE-D623-4C59730C562B}"/>
              </a:ext>
            </a:extLst>
          </p:cNvPr>
          <p:cNvGraphicFramePr>
            <a:graphicFrameLocks noGrp="1"/>
          </p:cNvGraphicFramePr>
          <p:nvPr>
            <p:ph idx="1"/>
            <p:extLst>
              <p:ext uri="{D42A27DB-BD31-4B8C-83A1-F6EECF244321}">
                <p14:modId xmlns:p14="http://schemas.microsoft.com/office/powerpoint/2010/main" val="373505754"/>
              </p:ext>
            </p:extLst>
          </p:nvPr>
        </p:nvGraphicFramePr>
        <p:xfrm>
          <a:off x="206644" y="51661"/>
          <a:ext cx="10910850" cy="5773498"/>
        </p:xfrm>
        <a:graphic>
          <a:graphicData uri="http://schemas.openxmlformats.org/drawingml/2006/table">
            <a:tbl>
              <a:tblPr firstRow="1" bandRow="1">
                <a:tableStyleId>{5C22544A-7EE6-4342-B048-85BDC9FD1C3A}</a:tableStyleId>
              </a:tblPr>
              <a:tblGrid>
                <a:gridCol w="4087677">
                  <a:extLst>
                    <a:ext uri="{9D8B030D-6E8A-4147-A177-3AD203B41FA5}">
                      <a16:colId xmlns:a16="http://schemas.microsoft.com/office/drawing/2014/main" val="2247468704"/>
                    </a:ext>
                  </a:extLst>
                </a:gridCol>
                <a:gridCol w="5382734">
                  <a:extLst>
                    <a:ext uri="{9D8B030D-6E8A-4147-A177-3AD203B41FA5}">
                      <a16:colId xmlns:a16="http://schemas.microsoft.com/office/drawing/2014/main" val="3993080585"/>
                    </a:ext>
                  </a:extLst>
                </a:gridCol>
                <a:gridCol w="1440439">
                  <a:extLst>
                    <a:ext uri="{9D8B030D-6E8A-4147-A177-3AD203B41FA5}">
                      <a16:colId xmlns:a16="http://schemas.microsoft.com/office/drawing/2014/main" val="844235596"/>
                    </a:ext>
                  </a:extLst>
                </a:gridCol>
              </a:tblGrid>
              <a:tr h="1666577">
                <a:tc>
                  <a:txBody>
                    <a:bodyPr/>
                    <a:lstStyle/>
                    <a:p>
                      <a:pPr algn="l" rtl="0" fontAlgn="base"/>
                      <a:r>
                        <a:rPr lang="en-US" sz="2000" b="0" i="0" u="none" strike="noStrike">
                          <a:solidFill>
                            <a:srgbClr val="000000"/>
                          </a:solidFill>
                          <a:effectLst/>
                          <a:latin typeface="Times New Roman"/>
                        </a:rPr>
                        <a:t>Nimitha       Bangalore Sathyanarayana (11649788)</a:t>
                      </a:r>
                      <a:endParaRPr lang="en-US" sz="2000" b="0" i="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BEBEC"/>
                    </a:solidFill>
                  </a:tcPr>
                </a:tc>
                <a:tc>
                  <a:txBody>
                    <a:bodyPr/>
                    <a:lstStyle/>
                    <a:p>
                      <a:pPr lvl="0" algn="l">
                        <a:buNone/>
                      </a:pPr>
                      <a:r>
                        <a:rPr lang="en-US" sz="2000" b="0" i="0" u="none" strike="noStrike" noProof="0">
                          <a:solidFill>
                            <a:srgbClr val="000000"/>
                          </a:solidFill>
                          <a:effectLst/>
                          <a:latin typeface="Times New Roman"/>
                        </a:rPr>
                        <a:t>Index.html, templatemo.css,, </a:t>
                      </a:r>
                      <a:r>
                        <a:rPr lang="en-US" sz="2000" b="0" i="0" u="none" strike="noStrike" noProof="0" err="1">
                          <a:solidFill>
                            <a:srgbClr val="000000"/>
                          </a:solidFill>
                          <a:effectLst/>
                          <a:latin typeface="Times New Roman"/>
                        </a:rPr>
                        <a:t>CSPHome.jsp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CSP_ViewAllFile.jsp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CSP_ViewRequest.jsp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CSP_EncTimegraph.jsp</a:t>
                      </a:r>
                      <a:endParaRPr lang="en-US" sz="2000" b="0" i="0" u="none" strike="noStrike" noProof="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BEBEC"/>
                    </a:solidFill>
                  </a:tcPr>
                </a:tc>
                <a:tc>
                  <a:txBody>
                    <a:bodyPr/>
                    <a:lstStyle/>
                    <a:p>
                      <a:pPr lvl="0" algn="l">
                        <a:buNone/>
                      </a:pPr>
                      <a:r>
                        <a:rPr lang="en-US" sz="2000" b="0" i="0" u="none" strike="noStrike" noProof="0">
                          <a:solidFill>
                            <a:srgbClr val="000000"/>
                          </a:solidFill>
                          <a:effectLst/>
                          <a:latin typeface="Times New Roman"/>
                        </a:rPr>
                        <a:t>11.1</a:t>
                      </a:r>
                      <a:endParaRPr lang="en-US" sz="2000">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BEBEC"/>
                    </a:solidFill>
                  </a:tcPr>
                </a:tc>
                <a:extLst>
                  <a:ext uri="{0D108BD9-81ED-4DB2-BD59-A6C34878D82A}">
                    <a16:rowId xmlns:a16="http://schemas.microsoft.com/office/drawing/2014/main" val="2157019377"/>
                  </a:ext>
                </a:extLst>
              </a:tr>
              <a:tr h="1527695">
                <a:tc>
                  <a:txBody>
                    <a:bodyPr/>
                    <a:lstStyle/>
                    <a:p>
                      <a:pPr algn="l" rtl="0" fontAlgn="base"/>
                      <a:r>
                        <a:rPr lang="en-US" sz="2000" b="0" i="0" u="none" strike="noStrike" err="1">
                          <a:solidFill>
                            <a:srgbClr val="000000"/>
                          </a:solidFill>
                          <a:effectLst/>
                          <a:latin typeface="Times New Roman"/>
                        </a:rPr>
                        <a:t>NitinReddy</a:t>
                      </a:r>
                      <a:r>
                        <a:rPr lang="en-US" sz="2000" b="0" i="0" u="none" strike="noStrike">
                          <a:solidFill>
                            <a:srgbClr val="000000"/>
                          </a:solidFill>
                          <a:effectLst/>
                          <a:latin typeface="Times New Roman"/>
                        </a:rPr>
                        <a:t> </a:t>
                      </a:r>
                      <a:r>
                        <a:rPr lang="en-US" sz="2000" b="0" i="0" u="none" strike="noStrike" err="1">
                          <a:solidFill>
                            <a:srgbClr val="000000"/>
                          </a:solidFill>
                          <a:effectLst/>
                          <a:latin typeface="Times New Roman"/>
                        </a:rPr>
                        <a:t>Balaiahgari</a:t>
                      </a:r>
                      <a:r>
                        <a:rPr lang="en-US" sz="2000" b="0" i="0" u="none" strike="noStrike">
                          <a:solidFill>
                            <a:srgbClr val="000000"/>
                          </a:solidFill>
                          <a:effectLst/>
                          <a:latin typeface="Times New Roman"/>
                        </a:rPr>
                        <a:t> (11698724)</a:t>
                      </a:r>
                      <a:endParaRPr lang="en-US" sz="2000" b="0" i="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5D5D6"/>
                    </a:solidFill>
                  </a:tcPr>
                </a:tc>
                <a:tc>
                  <a:txBody>
                    <a:bodyPr/>
                    <a:lstStyle/>
                    <a:p>
                      <a:pPr lvl="0" algn="l">
                        <a:buNone/>
                      </a:pPr>
                      <a:r>
                        <a:rPr lang="en-US" sz="2000" b="0" i="0" u="none" strike="noStrike" noProof="0" err="1">
                          <a:solidFill>
                            <a:srgbClr val="000000"/>
                          </a:solidFill>
                          <a:effectLst/>
                          <a:latin typeface="Times New Roman"/>
                        </a:rPr>
                        <a:t>ownerhome.jsp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userhome.jsp</a:t>
                      </a:r>
                      <a:r>
                        <a:rPr lang="en-US" sz="2000" b="0" i="0" u="none" strike="noStrike" noProof="0">
                          <a:solidFill>
                            <a:srgbClr val="000000"/>
                          </a:solidFill>
                          <a:effectLst/>
                          <a:latin typeface="Times New Roman"/>
                        </a:rPr>
                        <a:t>, dbconnection.java, queries.java, Mail.java, encryption.java, Decryption.java</a:t>
                      </a: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5D5D6"/>
                    </a:solidFill>
                  </a:tcPr>
                </a:tc>
                <a:tc>
                  <a:txBody>
                    <a:bodyPr/>
                    <a:lstStyle/>
                    <a:p>
                      <a:pPr lvl="0" algn="l">
                        <a:buNone/>
                      </a:pPr>
                      <a:r>
                        <a:rPr lang="en-US" sz="2000" b="0" i="0" u="none" strike="noStrike" noProof="0">
                          <a:solidFill>
                            <a:srgbClr val="000000"/>
                          </a:solidFill>
                          <a:effectLst/>
                          <a:latin typeface="Times New Roman"/>
                        </a:rPr>
                        <a:t>11.1</a:t>
                      </a:r>
                      <a:endParaRPr lang="en-US" sz="2000">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5D5D6"/>
                    </a:solidFill>
                  </a:tcPr>
                </a:tc>
                <a:extLst>
                  <a:ext uri="{0D108BD9-81ED-4DB2-BD59-A6C34878D82A}">
                    <a16:rowId xmlns:a16="http://schemas.microsoft.com/office/drawing/2014/main" val="2760998927"/>
                  </a:ext>
                </a:extLst>
              </a:tr>
              <a:tr h="1289613">
                <a:tc>
                  <a:txBody>
                    <a:bodyPr/>
                    <a:lstStyle/>
                    <a:p>
                      <a:pPr algn="l" rtl="0" fontAlgn="base"/>
                      <a:r>
                        <a:rPr lang="en-US" sz="2000" b="0" i="0" u="none" strike="noStrike">
                          <a:solidFill>
                            <a:srgbClr val="000000"/>
                          </a:solidFill>
                          <a:effectLst/>
                          <a:latin typeface="Times New Roman"/>
                        </a:rPr>
                        <a:t>Satya Laxman     Pranav Vadlamani(11701928)</a:t>
                      </a:r>
                      <a:endParaRPr lang="en-US" sz="2000" b="0" i="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BEBEC"/>
                    </a:solidFill>
                  </a:tcPr>
                </a:tc>
                <a:tc>
                  <a:txBody>
                    <a:bodyPr/>
                    <a:lstStyle/>
                    <a:p>
                      <a:pPr lvl="0" algn="l">
                        <a:buNone/>
                      </a:pPr>
                      <a:r>
                        <a:rPr lang="en-US" sz="2000" b="0" i="0" u="none" strike="noStrike" noProof="0" err="1">
                          <a:solidFill>
                            <a:srgbClr val="000000"/>
                          </a:solidFill>
                          <a:effectLst/>
                          <a:latin typeface="Times New Roman"/>
                        </a:rPr>
                        <a:t>TA.jsp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TAlog,jsp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Proxyserver.jsp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CSP.jsp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ServerHome.jsp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TAHome.jsp</a:t>
                      </a: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BEBEC"/>
                    </a:solidFill>
                  </a:tcPr>
                </a:tc>
                <a:tc>
                  <a:txBody>
                    <a:bodyPr/>
                    <a:lstStyle/>
                    <a:p>
                      <a:pPr lvl="0" algn="l">
                        <a:buNone/>
                      </a:pPr>
                      <a:r>
                        <a:rPr lang="en-US" sz="2000" b="0" i="0" u="none" strike="noStrike" noProof="0">
                          <a:solidFill>
                            <a:srgbClr val="000000"/>
                          </a:solidFill>
                          <a:effectLst/>
                          <a:latin typeface="Times New Roman"/>
                        </a:rPr>
                        <a:t>11.1</a:t>
                      </a:r>
                      <a:endParaRPr lang="en-US" sz="2000">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EBEBEC"/>
                    </a:solidFill>
                  </a:tcPr>
                </a:tc>
                <a:extLst>
                  <a:ext uri="{0D108BD9-81ED-4DB2-BD59-A6C34878D82A}">
                    <a16:rowId xmlns:a16="http://schemas.microsoft.com/office/drawing/2014/main" val="1846275005"/>
                  </a:ext>
                </a:extLst>
              </a:tr>
              <a:tr h="1289613">
                <a:tc>
                  <a:txBody>
                    <a:bodyPr/>
                    <a:lstStyle/>
                    <a:p>
                      <a:pPr lvl="0" algn="l" rtl="0">
                        <a:buNone/>
                      </a:pPr>
                      <a:r>
                        <a:rPr lang="en-US" sz="2000" b="0" i="0" u="none" strike="noStrike">
                          <a:solidFill>
                            <a:srgbClr val="000000"/>
                          </a:solidFill>
                          <a:effectLst/>
                          <a:latin typeface="Times New Roman"/>
                        </a:rPr>
                        <a:t>Sumuk Reddy</a:t>
                      </a:r>
                      <a:endParaRPr lang="en-US" sz="2000" b="0" i="0">
                        <a:solidFill>
                          <a:srgbClr val="000000"/>
                        </a:solidFill>
                        <a:effectLst/>
                        <a:latin typeface="Times New Roman"/>
                      </a:endParaRPr>
                    </a:p>
                    <a:p>
                      <a:pPr lvl="0" algn="l">
                        <a:buNone/>
                      </a:pPr>
                      <a:r>
                        <a:rPr lang="en-US" sz="2000" b="0" i="0" u="none" strike="noStrike" err="1">
                          <a:solidFill>
                            <a:srgbClr val="000000"/>
                          </a:solidFill>
                          <a:effectLst/>
                          <a:latin typeface="Times New Roman"/>
                        </a:rPr>
                        <a:t>Kalagiri</a:t>
                      </a:r>
                      <a:r>
                        <a:rPr lang="en-US" sz="2000" b="0" i="0" u="none" strike="noStrike">
                          <a:solidFill>
                            <a:srgbClr val="000000"/>
                          </a:solidFill>
                          <a:effectLst/>
                          <a:latin typeface="Times New Roman"/>
                        </a:rPr>
                        <a:t>(11702970)</a:t>
                      </a:r>
                      <a:endParaRPr lang="en-US" sz="2000" b="0" i="0">
                        <a:solidFill>
                          <a:srgbClr val="000000"/>
                        </a:solidFill>
                        <a:effectLst/>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5D5D6"/>
                    </a:solidFill>
                  </a:tcPr>
                </a:tc>
                <a:tc>
                  <a:txBody>
                    <a:bodyPr/>
                    <a:lstStyle/>
                    <a:p>
                      <a:pPr lvl="0" algn="l">
                        <a:buNone/>
                      </a:pPr>
                      <a:r>
                        <a:rPr lang="en-US" sz="2000" b="0" i="0" u="none" strike="noStrike" noProof="0" err="1">
                          <a:solidFill>
                            <a:srgbClr val="000000"/>
                          </a:solidFill>
                          <a:effectLst/>
                          <a:latin typeface="Times New Roman"/>
                        </a:rPr>
                        <a:t>DataOwner.jsp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Ownerlog.jsp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SP_ViewURLResponse.jsp</a:t>
                      </a:r>
                      <a:r>
                        <a:rPr lang="en-US" sz="2000" b="0" i="0" u="none" strike="noStrike" noProof="0">
                          <a:solidFill>
                            <a:srgbClr val="000000"/>
                          </a:solidFill>
                          <a:effectLst/>
                          <a:latin typeface="Times New Roman"/>
                        </a:rPr>
                        <a:t>, </a:t>
                      </a:r>
                      <a:r>
                        <a:rPr lang="en-US" sz="2000" b="0" i="0" u="none" strike="noStrike" noProof="0" err="1">
                          <a:solidFill>
                            <a:srgbClr val="000000"/>
                          </a:solidFill>
                          <a:effectLst/>
                          <a:latin typeface="Times New Roman"/>
                        </a:rPr>
                        <a:t>PS_ReEncFile.jsp</a:t>
                      </a: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5D5D6"/>
                    </a:solidFill>
                  </a:tcPr>
                </a:tc>
                <a:tc>
                  <a:txBody>
                    <a:bodyPr/>
                    <a:lstStyle/>
                    <a:p>
                      <a:pPr lvl="0" algn="l">
                        <a:buNone/>
                      </a:pPr>
                      <a:r>
                        <a:rPr lang="en-US" sz="2000" b="0" i="0" u="none" strike="noStrike" noProof="0">
                          <a:solidFill>
                            <a:srgbClr val="000000"/>
                          </a:solidFill>
                          <a:effectLst/>
                          <a:latin typeface="Times New Roman"/>
                        </a:rPr>
                        <a:t>11.1</a:t>
                      </a:r>
                      <a:endParaRPr lang="en-US" sz="2000">
                        <a:latin typeface="Times New Roman"/>
                      </a:endParaRPr>
                    </a:p>
                  </a:txBody>
                  <a:tcPr>
                    <a:lnL w="9649" cap="flat" cmpd="sng" algn="ctr">
                      <a:solidFill>
                        <a:srgbClr val="FFFFFF"/>
                      </a:solidFill>
                      <a:prstDash val="solid"/>
                      <a:round/>
                      <a:headEnd type="none" w="med" len="med"/>
                      <a:tailEnd type="none" w="med" len="med"/>
                    </a:lnL>
                    <a:lnR w="9649" cap="flat" cmpd="sng" algn="ctr">
                      <a:solidFill>
                        <a:srgbClr val="FFFFFF"/>
                      </a:solidFill>
                      <a:prstDash val="solid"/>
                      <a:round/>
                      <a:headEnd type="none" w="med" len="med"/>
                      <a:tailEnd type="none" w="med" len="med"/>
                    </a:lnR>
                    <a:lnT w="9649" cap="flat" cmpd="sng" algn="ctr">
                      <a:solidFill>
                        <a:srgbClr val="FFFFFF"/>
                      </a:solidFill>
                      <a:prstDash val="solid"/>
                      <a:round/>
                      <a:headEnd type="none" w="med" len="med"/>
                      <a:tailEnd type="none" w="med" len="med"/>
                    </a:lnT>
                    <a:lnB w="9649" cap="flat" cmpd="sng" algn="ctr">
                      <a:solidFill>
                        <a:srgbClr val="FFFFFF"/>
                      </a:solidFill>
                      <a:prstDash val="solid"/>
                      <a:round/>
                      <a:headEnd type="none" w="med" len="med"/>
                      <a:tailEnd type="none" w="med" len="med"/>
                    </a:lnB>
                    <a:solidFill>
                      <a:srgbClr val="D5D5D6"/>
                    </a:solidFill>
                  </a:tcPr>
                </a:tc>
                <a:extLst>
                  <a:ext uri="{0D108BD9-81ED-4DB2-BD59-A6C34878D82A}">
                    <a16:rowId xmlns:a16="http://schemas.microsoft.com/office/drawing/2014/main" val="43800507"/>
                  </a:ext>
                </a:extLst>
              </a:tr>
            </a:tbl>
          </a:graphicData>
        </a:graphic>
      </p:graphicFrame>
      <p:graphicFrame>
        <p:nvGraphicFramePr>
          <p:cNvPr id="7" name="Table 6">
            <a:extLst>
              <a:ext uri="{FF2B5EF4-FFF2-40B4-BE49-F238E27FC236}">
                <a16:creationId xmlns:a16="http://schemas.microsoft.com/office/drawing/2014/main" id="{D4CB6DE7-5580-6B5B-FBAC-A49387FEDD39}"/>
              </a:ext>
            </a:extLst>
          </p:cNvPr>
          <p:cNvGraphicFramePr>
            <a:graphicFrameLocks noGrp="1"/>
          </p:cNvGraphicFramePr>
          <p:nvPr>
            <p:extLst>
              <p:ext uri="{D42A27DB-BD31-4B8C-83A1-F6EECF244321}">
                <p14:modId xmlns:p14="http://schemas.microsoft.com/office/powerpoint/2010/main" val="870260010"/>
              </p:ext>
            </p:extLst>
          </p:nvPr>
        </p:nvGraphicFramePr>
        <p:xfrm>
          <a:off x="218977" y="5645618"/>
          <a:ext cx="10891780" cy="1005840"/>
        </p:xfrm>
        <a:graphic>
          <a:graphicData uri="http://schemas.openxmlformats.org/drawingml/2006/table">
            <a:tbl>
              <a:tblPr firstRow="1" bandRow="1">
                <a:tableStyleId>{5C22544A-7EE6-4342-B048-85BDC9FD1C3A}</a:tableStyleId>
              </a:tblPr>
              <a:tblGrid>
                <a:gridCol w="4048125">
                  <a:extLst>
                    <a:ext uri="{9D8B030D-6E8A-4147-A177-3AD203B41FA5}">
                      <a16:colId xmlns:a16="http://schemas.microsoft.com/office/drawing/2014/main" val="4124528347"/>
                    </a:ext>
                  </a:extLst>
                </a:gridCol>
                <a:gridCol w="5426743">
                  <a:extLst>
                    <a:ext uri="{9D8B030D-6E8A-4147-A177-3AD203B41FA5}">
                      <a16:colId xmlns:a16="http://schemas.microsoft.com/office/drawing/2014/main" val="3902562254"/>
                    </a:ext>
                  </a:extLst>
                </a:gridCol>
                <a:gridCol w="1416912">
                  <a:extLst>
                    <a:ext uri="{9D8B030D-6E8A-4147-A177-3AD203B41FA5}">
                      <a16:colId xmlns:a16="http://schemas.microsoft.com/office/drawing/2014/main" val="2182299535"/>
                    </a:ext>
                  </a:extLst>
                </a:gridCol>
              </a:tblGrid>
              <a:tr h="381524">
                <a:tc>
                  <a:txBody>
                    <a:bodyPr/>
                    <a:lstStyle/>
                    <a:p>
                      <a:pPr rtl="0" fontAlgn="base"/>
                      <a:r>
                        <a:rPr lang="en-US" sz="2000" b="0">
                          <a:solidFill>
                            <a:srgbClr val="000000"/>
                          </a:solidFill>
                          <a:effectLst/>
                          <a:latin typeface="Times New Roman"/>
                        </a:rPr>
                        <a:t>Manoj Kumar </a:t>
                      </a:r>
                      <a:endParaRPr lang="en-US" sz="2000" b="1">
                        <a:solidFill>
                          <a:srgbClr val="FFFFFF"/>
                        </a:solidFill>
                        <a:effectLst/>
                        <a:latin typeface="Times New Roman"/>
                      </a:endParaRPr>
                    </a:p>
                    <a:p>
                      <a:pPr lvl="0">
                        <a:buNone/>
                      </a:pPr>
                      <a:r>
                        <a:rPr lang="en-US" sz="2000" b="0">
                          <a:solidFill>
                            <a:srgbClr val="000000"/>
                          </a:solidFill>
                          <a:effectLst/>
                          <a:latin typeface="Times New Roman"/>
                        </a:rPr>
                        <a:t>Bandari(11711378)</a:t>
                      </a:r>
                      <a:endParaRPr lang="en-US" sz="2000" b="1">
                        <a:solidFill>
                          <a:srgbClr val="FFFFFF"/>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D5D6"/>
                    </a:solidFill>
                  </a:tcPr>
                </a:tc>
                <a:tc>
                  <a:txBody>
                    <a:bodyPr/>
                    <a:lstStyle/>
                    <a:p>
                      <a:pPr rtl="0" fontAlgn="base"/>
                      <a:r>
                        <a:rPr lang="en-US" sz="2000" b="0">
                          <a:solidFill>
                            <a:srgbClr val="000000"/>
                          </a:solidFill>
                          <a:effectLst/>
                          <a:latin typeface="Times New Roman"/>
                        </a:rPr>
                        <a:t>Creating</a:t>
                      </a:r>
                      <a:endParaRPr lang="en-US" sz="2000" b="1">
                        <a:solidFill>
                          <a:srgbClr val="FFFFFF"/>
                        </a:solidFill>
                        <a:effectLst/>
                        <a:latin typeface="Times New Roman"/>
                      </a:endParaRPr>
                    </a:p>
                    <a:p>
                      <a:pPr rtl="0" fontAlgn="base"/>
                      <a:r>
                        <a:rPr lang="en-US" sz="2000" b="0" err="1">
                          <a:solidFill>
                            <a:srgbClr val="000000"/>
                          </a:solidFill>
                          <a:effectLst/>
                          <a:latin typeface="Times New Roman"/>
                        </a:rPr>
                        <a:t>userlogin.jsp,userlog.jsp</a:t>
                      </a:r>
                      <a:r>
                        <a:rPr lang="en-US" sz="2000" b="0">
                          <a:solidFill>
                            <a:srgbClr val="000000"/>
                          </a:solidFill>
                          <a:effectLst/>
                          <a:latin typeface="Times New Roman"/>
                        </a:rPr>
                        <a:t>, </a:t>
                      </a:r>
                      <a:r>
                        <a:rPr lang="en-US" sz="2000" b="0" i="0" u="none" strike="noStrike" noProof="0">
                          <a:solidFill>
                            <a:srgbClr val="000000"/>
                          </a:solidFill>
                          <a:effectLst/>
                          <a:latin typeface="Times New Roman"/>
                        </a:rPr>
                        <a:t>Worked on view request and re-encryption requests functionality</a:t>
                      </a:r>
                      <a:endParaRPr lang="en-US" sz="2000" b="1">
                        <a:solidFill>
                          <a:srgbClr val="FFFFFF"/>
                        </a:solidFill>
                        <a:effectLst/>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D5D6"/>
                    </a:solidFill>
                  </a:tcPr>
                </a:tc>
                <a:tc>
                  <a:txBody>
                    <a:bodyPr/>
                    <a:lstStyle/>
                    <a:p>
                      <a:pPr lvl="0">
                        <a:buNone/>
                      </a:pPr>
                      <a:r>
                        <a:rPr lang="en-US" sz="2000" b="0" i="0" u="none" strike="noStrike" noProof="0">
                          <a:solidFill>
                            <a:srgbClr val="000000"/>
                          </a:solidFill>
                          <a:effectLst/>
                          <a:latin typeface="Times New Roman"/>
                        </a:rPr>
                        <a:t>11.1</a:t>
                      </a:r>
                      <a:endParaRPr lang="en-US" sz="2000">
                        <a:latin typeface="Times New Roman"/>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D5D6"/>
                    </a:solidFill>
                  </a:tcPr>
                </a:tc>
                <a:extLst>
                  <a:ext uri="{0D108BD9-81ED-4DB2-BD59-A6C34878D82A}">
                    <a16:rowId xmlns:a16="http://schemas.microsoft.com/office/drawing/2014/main" val="1545373055"/>
                  </a:ext>
                </a:extLst>
              </a:tr>
            </a:tbl>
          </a:graphicData>
        </a:graphic>
      </p:graphicFrame>
    </p:spTree>
    <p:extLst>
      <p:ext uri="{BB962C8B-B14F-4D97-AF65-F5344CB8AC3E}">
        <p14:creationId xmlns:p14="http://schemas.microsoft.com/office/powerpoint/2010/main" val="129099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7F0E-5755-449A-3F63-EE92AAF7DD8E}"/>
              </a:ext>
            </a:extLst>
          </p:cNvPr>
          <p:cNvSpPr>
            <a:spLocks noGrp="1"/>
          </p:cNvSpPr>
          <p:nvPr>
            <p:ph type="title"/>
          </p:nvPr>
        </p:nvSpPr>
        <p:spPr>
          <a:xfrm>
            <a:off x="112505" y="-9332"/>
            <a:ext cx="10867927" cy="837460"/>
          </a:xfrm>
        </p:spPr>
        <p:txBody>
          <a:bodyPr>
            <a:normAutofit/>
          </a:bodyPr>
          <a:lstStyle/>
          <a:p>
            <a:pPr algn="ctr"/>
            <a:r>
              <a:rPr lang="en-US">
                <a:latin typeface="Times New Roman"/>
                <a:cs typeface="Times New Roman"/>
              </a:rPr>
              <a:t>Peer Review Feedback</a:t>
            </a:r>
          </a:p>
        </p:txBody>
      </p:sp>
      <p:sp>
        <p:nvSpPr>
          <p:cNvPr id="3" name="Content Placeholder 2">
            <a:extLst>
              <a:ext uri="{FF2B5EF4-FFF2-40B4-BE49-F238E27FC236}">
                <a16:creationId xmlns:a16="http://schemas.microsoft.com/office/drawing/2014/main" id="{22FEA660-6FDA-52DC-BF97-7AB45725893E}"/>
              </a:ext>
            </a:extLst>
          </p:cNvPr>
          <p:cNvSpPr>
            <a:spLocks noGrp="1"/>
          </p:cNvSpPr>
          <p:nvPr>
            <p:ph idx="1"/>
          </p:nvPr>
        </p:nvSpPr>
        <p:spPr>
          <a:xfrm>
            <a:off x="617326" y="988349"/>
            <a:ext cx="10065437" cy="5704006"/>
          </a:xfrm>
        </p:spPr>
        <p:txBody>
          <a:bodyPr vert="horz" lIns="91440" tIns="45720" rIns="91440" bIns="45720" rtlCol="0" anchor="t">
            <a:normAutofit fontScale="92500" lnSpcReduction="10000"/>
          </a:bodyPr>
          <a:lstStyle/>
          <a:p>
            <a:pPr algn="just"/>
            <a:r>
              <a:rPr lang="en-US" sz="2400">
                <a:latin typeface="Times New Roman"/>
                <a:ea typeface="+mn-lt"/>
                <a:cs typeface="+mn-lt"/>
              </a:rPr>
              <a:t>Suggestion: A peer suggested that our data for users and owners should be secured</a:t>
            </a:r>
          </a:p>
          <a:p>
            <a:pPr algn="just"/>
            <a:r>
              <a:rPr lang="en-US" sz="2400">
                <a:latin typeface="Times New Roman"/>
                <a:ea typeface="+mn-lt"/>
                <a:cs typeface="+mn-lt"/>
              </a:rPr>
              <a:t>Action Taken : Based on this suggestion we have worked on it for our data security by performing some steps like Data Encryption, Authentication and provided secured data for owners and users. Also we have increased the minimum length of password to eight characters.</a:t>
            </a:r>
            <a:endParaRPr lang="en-US" sz="2400">
              <a:latin typeface="Times New Roman"/>
              <a:cs typeface="Times New Roman"/>
            </a:endParaRPr>
          </a:p>
          <a:p>
            <a:pPr algn="just"/>
            <a:r>
              <a:rPr lang="en-US" sz="2400">
                <a:latin typeface="Times New Roman"/>
                <a:ea typeface="+mn-lt"/>
                <a:cs typeface="+mn-lt"/>
              </a:rPr>
              <a:t>Suggestion: A classmate suggested to maintain a proper documentation to understand the things better.</a:t>
            </a:r>
          </a:p>
          <a:p>
            <a:pPr algn="just"/>
            <a:r>
              <a:rPr lang="en-US" sz="2400">
                <a:latin typeface="Times New Roman"/>
                <a:ea typeface="+mn-lt"/>
                <a:cs typeface="+mn-lt"/>
              </a:rPr>
              <a:t>Action Taken : Based on the suggestion we have worked to provide detailed and specific documentation for better understanding. We worked a bit more on the documentation part.</a:t>
            </a:r>
            <a:endParaRPr lang="en-US" sz="2400">
              <a:latin typeface="Times New Roman"/>
              <a:cs typeface="Times New Roman"/>
            </a:endParaRPr>
          </a:p>
          <a:p>
            <a:pPr algn="just"/>
            <a:r>
              <a:rPr lang="en-US" sz="2400">
                <a:latin typeface="Times New Roman"/>
                <a:ea typeface="+mn-lt"/>
                <a:cs typeface="+mn-lt"/>
              </a:rPr>
              <a:t>Suggestion: A peer suggested to enhance the user interface to look better</a:t>
            </a:r>
          </a:p>
          <a:p>
            <a:pPr algn="just"/>
            <a:r>
              <a:rPr lang="en-US" sz="2400">
                <a:latin typeface="Times New Roman"/>
                <a:ea typeface="+mn-lt"/>
                <a:cs typeface="+mn-lt"/>
              </a:rPr>
              <a:t>Action Taken : Updated the user interface of our application to make it more understandable. We focused on improving the user interface to look even better.</a:t>
            </a:r>
            <a:endParaRPr lang="en-US" sz="2400">
              <a:latin typeface="Times New Roman"/>
              <a:cs typeface="Times New Roman"/>
            </a:endParaRPr>
          </a:p>
          <a:p>
            <a:pPr marL="0" indent="0" algn="just">
              <a:buNone/>
            </a:pPr>
            <a:br>
              <a:rPr lang="en-US" sz="3100"/>
            </a:br>
            <a:endParaRPr lang="en-US" sz="2000"/>
          </a:p>
          <a:p>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80882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1316-C372-CF0D-9A92-6F57827835AE}"/>
              </a:ext>
            </a:extLst>
          </p:cNvPr>
          <p:cNvSpPr>
            <a:spLocks noGrp="1"/>
          </p:cNvSpPr>
          <p:nvPr>
            <p:ph type="title"/>
          </p:nvPr>
        </p:nvSpPr>
        <p:spPr>
          <a:xfrm>
            <a:off x="1111565" y="2766"/>
            <a:ext cx="9842947" cy="842532"/>
          </a:xfrm>
        </p:spPr>
        <p:txBody>
          <a:bodyPr>
            <a:normAutofit/>
          </a:bodyPr>
          <a:lstStyle/>
          <a:p>
            <a:r>
              <a:rPr lang="en-US">
                <a:latin typeface="Times New Roman" panose="02020603050405020304" pitchFamily="18" charset="0"/>
                <a:cs typeface="Times New Roman" panose="02020603050405020304" pitchFamily="18" charset="0"/>
              </a:rPr>
              <a:t>Code Inspection Results and Resolution</a:t>
            </a:r>
          </a:p>
        </p:txBody>
      </p:sp>
      <p:sp>
        <p:nvSpPr>
          <p:cNvPr id="3" name="Content Placeholder 2">
            <a:extLst>
              <a:ext uri="{FF2B5EF4-FFF2-40B4-BE49-F238E27FC236}">
                <a16:creationId xmlns:a16="http://schemas.microsoft.com/office/drawing/2014/main" id="{5E8DAC90-1975-C5E7-C347-A4B6BE04423B}"/>
              </a:ext>
            </a:extLst>
          </p:cNvPr>
          <p:cNvSpPr>
            <a:spLocks noGrp="1"/>
          </p:cNvSpPr>
          <p:nvPr>
            <p:ph idx="1"/>
          </p:nvPr>
        </p:nvSpPr>
        <p:spPr>
          <a:xfrm>
            <a:off x="838201" y="933220"/>
            <a:ext cx="9851570" cy="5471034"/>
          </a:xfrm>
        </p:spPr>
        <p:txBody>
          <a:bodyPr vert="horz" lIns="91440" tIns="45720" rIns="91440" bIns="45720" rtlCol="0" anchor="t">
            <a:noAutofit/>
          </a:bodyPr>
          <a:lstStyle/>
          <a:p>
            <a:pPr marL="285750" indent="-285750" algn="just"/>
            <a:r>
              <a:rPr lang="en-US" sz="2400">
                <a:latin typeface="Times New Roman"/>
                <a:ea typeface="+mn-lt"/>
                <a:cs typeface="+mn-lt"/>
              </a:rPr>
              <a:t>Suggestion: They asked us to add authors to each code file to make it more clear.</a:t>
            </a:r>
            <a:endParaRPr lang="en-US"/>
          </a:p>
          <a:p>
            <a:pPr marL="285750" indent="-285750" algn="just"/>
            <a:r>
              <a:rPr lang="en-US" sz="2400">
                <a:latin typeface="Times New Roman"/>
                <a:ea typeface="+mn-lt"/>
                <a:cs typeface="+mn-lt"/>
              </a:rPr>
              <a:t>Action Taken: We  analyzed our codebase and added developer name tags for each file for clear attribution. We updated the coding standards to include this practice for all new files.</a:t>
            </a:r>
          </a:p>
          <a:p>
            <a:pPr marL="285750" indent="-285750" algn="just"/>
            <a:r>
              <a:rPr lang="en-US" sz="2400">
                <a:latin typeface="Times New Roman"/>
                <a:ea typeface="+mn-lt"/>
                <a:cs typeface="Times New Roman"/>
              </a:rPr>
              <a:t>Suggestion: They asked us to add comments to each code file to make it more clear.</a:t>
            </a:r>
            <a:endParaRPr lang="en-US" sz="2400">
              <a:latin typeface="Times New Roman"/>
              <a:ea typeface="+mn-lt"/>
              <a:cs typeface="Times New Roman" panose="02020603050405020304" pitchFamily="18" charset="0"/>
            </a:endParaRPr>
          </a:p>
          <a:p>
            <a:pPr marL="285750" indent="-285750" algn="just"/>
            <a:r>
              <a:rPr lang="en-US" sz="2400">
                <a:latin typeface="Times New Roman"/>
                <a:ea typeface="+mn-lt"/>
                <a:cs typeface="Times New Roman"/>
              </a:rPr>
              <a:t>Action Taken: We analyzed our code and added relevant comments which helps an user to understand what does a particular function do.</a:t>
            </a:r>
            <a:endParaRPr lang="en-US" sz="2400">
              <a:latin typeface="Times New Roman"/>
              <a:ea typeface="+mn-lt"/>
              <a:cs typeface="Times New Roman" panose="02020603050405020304" pitchFamily="18" charset="0"/>
            </a:endParaRPr>
          </a:p>
          <a:p>
            <a:pPr marL="285750" indent="-285750" algn="just"/>
            <a:r>
              <a:rPr lang="en-US" sz="2400">
                <a:latin typeface="Times New Roman"/>
                <a:ea typeface="+mn-lt"/>
                <a:cs typeface="Times New Roman"/>
              </a:rPr>
              <a:t>Suggestion: They asked us on the usage secure Encryption and Decryption techniques in Proxy Server for optimum Security.</a:t>
            </a:r>
            <a:endParaRPr lang="en-US" sz="2400">
              <a:latin typeface="Times New Roman" panose="02020603050405020304" pitchFamily="18" charset="0"/>
              <a:ea typeface="+mn-lt"/>
              <a:cs typeface="Times New Roman" panose="02020603050405020304" pitchFamily="18" charset="0"/>
            </a:endParaRPr>
          </a:p>
          <a:p>
            <a:pPr marL="285750" indent="-285750" algn="just"/>
            <a:r>
              <a:rPr lang="en-US" sz="2400">
                <a:latin typeface="Times New Roman"/>
                <a:ea typeface="+mn-lt"/>
                <a:cs typeface="Times New Roman"/>
              </a:rPr>
              <a:t>Action taken: We assessed different Encryption and Decryption techniques and implemented them in Proxy Server for File URL generation. </a:t>
            </a:r>
            <a:endParaRPr lang="en-US" sz="240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25583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CCBC-2999-CFDD-3D7E-7299A3D81A04}"/>
              </a:ext>
            </a:extLst>
          </p:cNvPr>
          <p:cNvSpPr>
            <a:spLocks noGrp="1"/>
          </p:cNvSpPr>
          <p:nvPr>
            <p:ph type="title"/>
          </p:nvPr>
        </p:nvSpPr>
        <p:spPr>
          <a:xfrm>
            <a:off x="1026549" y="5082"/>
            <a:ext cx="9692640" cy="783122"/>
          </a:xfrm>
        </p:spPr>
        <p:txBody>
          <a:bodyPr/>
          <a:lstStyle/>
          <a:p>
            <a:pPr algn="ctr"/>
            <a:r>
              <a:rPr lang="en-US">
                <a:latin typeface="Times New Roman"/>
                <a:cs typeface="Times New Roman"/>
              </a:rPr>
              <a:t>Testing Phase</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46F303-020B-4DE0-BD63-28C1106564C5}"/>
              </a:ext>
            </a:extLst>
          </p:cNvPr>
          <p:cNvSpPr>
            <a:spLocks noGrp="1"/>
          </p:cNvSpPr>
          <p:nvPr>
            <p:ph idx="1"/>
          </p:nvPr>
        </p:nvSpPr>
        <p:spPr>
          <a:xfrm>
            <a:off x="1031761" y="999564"/>
            <a:ext cx="9811398" cy="5839536"/>
          </a:xfrm>
        </p:spPr>
        <p:txBody>
          <a:bodyPr vert="horz" lIns="91440" tIns="45720" rIns="91440" bIns="45720" rtlCol="0" anchor="t">
            <a:noAutofit/>
          </a:bodyPr>
          <a:lstStyle/>
          <a:p>
            <a:pPr marL="0" indent="0" algn="just">
              <a:buNone/>
            </a:pPr>
            <a:r>
              <a:rPr lang="en-US" sz="2400" b="1">
                <a:latin typeface="Times New Roman"/>
                <a:cs typeface="Times New Roman"/>
              </a:rPr>
              <a:t>Unit testing: </a:t>
            </a:r>
            <a:endParaRPr lang="en-US" sz="2400">
              <a:solidFill>
                <a:srgbClr val="374151"/>
              </a:solidFill>
              <a:latin typeface="Times New Roman"/>
              <a:cs typeface="Times New Roman"/>
            </a:endParaRPr>
          </a:p>
          <a:p>
            <a:pPr marL="0" indent="0" algn="just">
              <a:buNone/>
            </a:pPr>
            <a:r>
              <a:rPr lang="en-US" sz="2400">
                <a:latin typeface="Times New Roman"/>
                <a:cs typeface="Times New Roman"/>
              </a:rPr>
              <a:t>For this project, we have tested all pages and made sure that every page is working and the file is getting uploaded to the database and can be retrieved from database any time without any issues. We made sure that registration, login, file upload, download, file encryption, decryption,  and download are successful.</a:t>
            </a:r>
            <a:endParaRPr lang="en-US" sz="2400">
              <a:solidFill>
                <a:srgbClr val="000000"/>
              </a:solidFill>
              <a:latin typeface="Times New Roman"/>
              <a:cs typeface="Times New Roman"/>
            </a:endParaRPr>
          </a:p>
          <a:p>
            <a:pPr marL="0" indent="0" algn="just">
              <a:buNone/>
            </a:pPr>
            <a:r>
              <a:rPr lang="en-US" sz="2400" b="1">
                <a:latin typeface="Times New Roman"/>
                <a:cs typeface="Times New Roman"/>
              </a:rPr>
              <a:t>Functional testing: </a:t>
            </a:r>
          </a:p>
          <a:p>
            <a:pPr marL="0" indent="0" algn="just">
              <a:buNone/>
            </a:pPr>
            <a:r>
              <a:rPr lang="en-US" sz="2400">
                <a:latin typeface="Times New Roman"/>
                <a:ea typeface="+mn-lt"/>
                <a:cs typeface="Times New Roman"/>
              </a:rPr>
              <a:t>For this project, we have tested the entire system to ensure that it meets the functional requirements that we defined in SRSS. This include testing end-to-end scenarios such as data encryption, blockchain mechanisms, access control, and secure data retrieval. We also checked whether website could handle multiple requests at a time when it is hosted in the cloud.</a:t>
            </a:r>
            <a:endParaRPr lang="en-US" sz="2400">
              <a:latin typeface="Times New Roman"/>
              <a:cs typeface="Times New Roman"/>
            </a:endParaRPr>
          </a:p>
          <a:p>
            <a:pPr marL="0" indent="0">
              <a:buNone/>
            </a:pPr>
            <a:endParaRPr lang="en-US" sz="2200">
              <a:solidFill>
                <a:srgbClr val="374151"/>
              </a:solidFill>
              <a:latin typeface="Times New Roman" panose="02020603050405020304" pitchFamily="18" charset="0"/>
              <a:ea typeface="+mn-lt"/>
              <a:cs typeface="Times New Roman" panose="02020603050405020304" pitchFamily="18" charset="0"/>
            </a:endParaRPr>
          </a:p>
          <a:p>
            <a:pPr marL="0" indent="0">
              <a:buNone/>
            </a:pPr>
            <a:endParaRPr lang="en-US" sz="1200">
              <a:solidFill>
                <a:srgbClr val="374151"/>
              </a:solidFill>
              <a:ea typeface="+mn-lt"/>
              <a:cs typeface="+mn-lt"/>
            </a:endParaRPr>
          </a:p>
        </p:txBody>
      </p:sp>
    </p:spTree>
    <p:extLst>
      <p:ext uri="{BB962C8B-B14F-4D97-AF65-F5344CB8AC3E}">
        <p14:creationId xmlns:p14="http://schemas.microsoft.com/office/powerpoint/2010/main" val="30008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2730-5094-BBFC-11FE-E1F5112968A2}"/>
              </a:ext>
            </a:extLst>
          </p:cNvPr>
          <p:cNvSpPr>
            <a:spLocks noGrp="1"/>
          </p:cNvSpPr>
          <p:nvPr>
            <p:ph type="title"/>
          </p:nvPr>
        </p:nvSpPr>
        <p:spPr>
          <a:xfrm>
            <a:off x="267398" y="430716"/>
            <a:ext cx="10687114" cy="912274"/>
          </a:xfrm>
        </p:spPr>
        <p:txBody>
          <a:bodyPr/>
          <a:lstStyle/>
          <a:p>
            <a:pPr algn="ctr"/>
            <a:r>
              <a:rPr lang="en-US">
                <a:latin typeface="Times New Roman"/>
                <a:cs typeface="Times New Roman"/>
              </a:rPr>
              <a:t>Limitations &amp; Future Work</a:t>
            </a:r>
            <a:endParaRPr lang="en-US"/>
          </a:p>
        </p:txBody>
      </p:sp>
      <p:sp>
        <p:nvSpPr>
          <p:cNvPr id="3" name="Content Placeholder 2">
            <a:extLst>
              <a:ext uri="{FF2B5EF4-FFF2-40B4-BE49-F238E27FC236}">
                <a16:creationId xmlns:a16="http://schemas.microsoft.com/office/drawing/2014/main" id="{5FE94CC2-6083-C33C-9E4B-819DC29A2E61}"/>
              </a:ext>
            </a:extLst>
          </p:cNvPr>
          <p:cNvSpPr>
            <a:spLocks noGrp="1"/>
          </p:cNvSpPr>
          <p:nvPr>
            <p:ph idx="1"/>
          </p:nvPr>
        </p:nvSpPr>
        <p:spPr>
          <a:xfrm>
            <a:off x="393132" y="1712374"/>
            <a:ext cx="10429325" cy="5061675"/>
          </a:xfrm>
        </p:spPr>
        <p:txBody>
          <a:bodyPr vert="horz" lIns="91440" tIns="45720" rIns="91440" bIns="45720" rtlCol="0" anchor="t">
            <a:normAutofit/>
          </a:bodyPr>
          <a:lstStyle/>
          <a:p>
            <a:pPr algn="just"/>
            <a:r>
              <a:rPr lang="en-US" sz="2400">
                <a:latin typeface="Times New Roman"/>
                <a:cs typeface="Times New Roman"/>
              </a:rPr>
              <a:t>Enabling data owners to upload multiple files at a time.</a:t>
            </a:r>
          </a:p>
          <a:p>
            <a:pPr algn="just"/>
            <a:r>
              <a:rPr lang="en-US" sz="2400">
                <a:latin typeface="Times New Roman"/>
                <a:cs typeface="Times New Roman"/>
              </a:rPr>
              <a:t>Enabling data owners to upload files of different formats.</a:t>
            </a:r>
          </a:p>
          <a:p>
            <a:pPr algn="just"/>
            <a:r>
              <a:rPr lang="en-US" sz="2400">
                <a:latin typeface="Times New Roman"/>
                <a:cs typeface="Times New Roman"/>
              </a:rPr>
              <a:t>Additionally, we want to implement the handling of multiple download requests from data users in optimal time.</a:t>
            </a:r>
          </a:p>
          <a:p>
            <a:pPr algn="just"/>
            <a:r>
              <a:rPr lang="en-US" sz="2400">
                <a:latin typeface="Times New Roman"/>
                <a:cs typeface="Times New Roman"/>
              </a:rPr>
              <a:t>Implementing robust security features such as one time passcode, captcha code.</a:t>
            </a:r>
            <a:endParaRPr lang="en-US"/>
          </a:p>
          <a:p>
            <a:pPr algn="just"/>
            <a:endParaRPr lang="en-US" sz="2000">
              <a:latin typeface="Times New Roman"/>
              <a:cs typeface="Times New Roman"/>
            </a:endParaRPr>
          </a:p>
          <a:p>
            <a:endParaRPr lang="en-US"/>
          </a:p>
        </p:txBody>
      </p:sp>
    </p:spTree>
    <p:extLst>
      <p:ext uri="{BB962C8B-B14F-4D97-AF65-F5344CB8AC3E}">
        <p14:creationId xmlns:p14="http://schemas.microsoft.com/office/powerpoint/2010/main" val="261700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2B36-BD6C-32DC-9F48-8AF391237EF5}"/>
              </a:ext>
            </a:extLst>
          </p:cNvPr>
          <p:cNvSpPr>
            <a:spLocks noGrp="1"/>
          </p:cNvSpPr>
          <p:nvPr>
            <p:ph type="title"/>
          </p:nvPr>
        </p:nvSpPr>
        <p:spPr>
          <a:xfrm>
            <a:off x="4105155" y="2390177"/>
            <a:ext cx="3983327" cy="1132219"/>
          </a:xfrm>
        </p:spPr>
        <p:txBody>
          <a:bodyPr/>
          <a:lstStyle/>
          <a:p>
            <a:r>
              <a:rPr lang="en-US"/>
              <a:t>THANK YOU</a:t>
            </a:r>
          </a:p>
        </p:txBody>
      </p:sp>
    </p:spTree>
    <p:extLst>
      <p:ext uri="{BB962C8B-B14F-4D97-AF65-F5344CB8AC3E}">
        <p14:creationId xmlns:p14="http://schemas.microsoft.com/office/powerpoint/2010/main" val="216182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2D94-93E1-F656-3D1E-01DE79EA1AAA}"/>
              </a:ext>
            </a:extLst>
          </p:cNvPr>
          <p:cNvSpPr>
            <a:spLocks noGrp="1"/>
          </p:cNvSpPr>
          <p:nvPr>
            <p:ph type="title"/>
          </p:nvPr>
        </p:nvSpPr>
        <p:spPr>
          <a:xfrm>
            <a:off x="1093783" y="-71270"/>
            <a:ext cx="9692640" cy="1325562"/>
          </a:xfrm>
        </p:spPr>
        <p:txBody>
          <a:bodyPr>
            <a:normAutofit/>
          </a:bodyPr>
          <a:lstStyle/>
          <a:p>
            <a:pPr algn="ctr"/>
            <a:r>
              <a:rPr lang="en-US">
                <a:latin typeface="Times New Roman"/>
                <a:cs typeface="Times New Roman"/>
              </a:rPr>
              <a:t>Introduction</a:t>
            </a:r>
            <a:endParaRPr lang="en-US"/>
          </a:p>
        </p:txBody>
      </p:sp>
      <p:sp>
        <p:nvSpPr>
          <p:cNvPr id="3" name="Content Placeholder 2">
            <a:extLst>
              <a:ext uri="{FF2B5EF4-FFF2-40B4-BE49-F238E27FC236}">
                <a16:creationId xmlns:a16="http://schemas.microsoft.com/office/drawing/2014/main" id="{6A03E582-7C57-A17B-6B7B-9C8886371381}"/>
              </a:ext>
            </a:extLst>
          </p:cNvPr>
          <p:cNvSpPr>
            <a:spLocks noGrp="1"/>
          </p:cNvSpPr>
          <p:nvPr>
            <p:ph idx="1"/>
          </p:nvPr>
        </p:nvSpPr>
        <p:spPr>
          <a:xfrm>
            <a:off x="435107" y="1324536"/>
            <a:ext cx="10531476" cy="5226536"/>
          </a:xfrm>
        </p:spPr>
        <p:txBody>
          <a:bodyPr vert="horz" lIns="91440" tIns="45720" rIns="91440" bIns="45720" rtlCol="0" anchor="t">
            <a:noAutofit/>
          </a:bodyPr>
          <a:lstStyle/>
          <a:p>
            <a:pPr marL="0" indent="0" algn="just">
              <a:buNone/>
            </a:pPr>
            <a:r>
              <a:rPr lang="en-US" sz="2400">
                <a:latin typeface="Times New Roman"/>
                <a:ea typeface="+mn-lt"/>
                <a:cs typeface="+mn-lt"/>
              </a:rPr>
              <a:t>The Prime Objective of our Project "Secure Data Sharing Using Blockchain Technology" is to develop a secure and privacy-focused Data Sharing System that Utilizes the Re-Encryption Techniques and Blockchain Technology. The System proposed will motivate individuals and organizations to exchange sensitive data while preserving full control over their data's security and access permissions. It outlines the gaining need for secure data sharing in an globally interconnected while making sure transparency and trust through blockchain-based examining.</a:t>
            </a:r>
            <a:r>
              <a:rPr lang="en-US" sz="2400">
                <a:latin typeface="Times New Roman"/>
                <a:cs typeface="Times New Roman"/>
              </a:rPr>
              <a:t> </a:t>
            </a:r>
            <a:endParaRPr lang="en-US"/>
          </a:p>
          <a:p>
            <a:pPr marL="0" indent="0" algn="just">
              <a:buNone/>
            </a:pPr>
            <a:r>
              <a:rPr lang="en-US" sz="2400">
                <a:latin typeface="Times New Roman"/>
                <a:ea typeface="+mn-lt"/>
                <a:cs typeface="+mn-lt"/>
              </a:rPr>
              <a:t>Due to the rapid growth digitalization and Connectivity, Secure data sharing is very important. The project, "Secure Data Sharing Using Blockchain Technology" is dedicated in developing an innovative solution that integrates re-encryption techniques and blockchain technology to make sure maximal security and privacy in data sharing.</a:t>
            </a:r>
            <a:endParaRPr lang="en-US" sz="2400">
              <a:latin typeface="Times New Roman"/>
              <a:cs typeface="Times New Roman" panose="02020603050405020304" pitchFamily="18" charset="0"/>
            </a:endParaRPr>
          </a:p>
        </p:txBody>
      </p:sp>
    </p:spTree>
    <p:extLst>
      <p:ext uri="{BB962C8B-B14F-4D97-AF65-F5344CB8AC3E}">
        <p14:creationId xmlns:p14="http://schemas.microsoft.com/office/powerpoint/2010/main" val="51158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E94-8DF0-D8D7-7E13-9F3D2CA1CD21}"/>
              </a:ext>
            </a:extLst>
          </p:cNvPr>
          <p:cNvSpPr>
            <a:spLocks noGrp="1"/>
          </p:cNvSpPr>
          <p:nvPr>
            <p:ph type="title"/>
          </p:nvPr>
        </p:nvSpPr>
        <p:spPr>
          <a:xfrm>
            <a:off x="796923" y="133286"/>
            <a:ext cx="10157589" cy="1299731"/>
          </a:xfrm>
        </p:spPr>
        <p:txBody>
          <a:bodyPr>
            <a:normAutofit/>
          </a:bodyPr>
          <a:lstStyle/>
          <a:p>
            <a:pPr algn="ctr"/>
            <a:r>
              <a:rPr lang="en-US">
                <a:latin typeface="Times New Roman"/>
                <a:cs typeface="Times New Roman"/>
              </a:rPr>
              <a:t>Objectives</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0B3B02-F4B4-76BF-1F85-3561AAD211E7}"/>
              </a:ext>
            </a:extLst>
          </p:cNvPr>
          <p:cNvSpPr>
            <a:spLocks noGrp="1"/>
          </p:cNvSpPr>
          <p:nvPr>
            <p:ph idx="1"/>
          </p:nvPr>
        </p:nvSpPr>
        <p:spPr>
          <a:xfrm>
            <a:off x="538618" y="1828800"/>
            <a:ext cx="10287258" cy="4351337"/>
          </a:xfrm>
        </p:spPr>
        <p:txBody>
          <a:bodyPr vert="horz" lIns="91440" tIns="45720" rIns="91440" bIns="45720" rtlCol="0" anchor="t">
            <a:noAutofit/>
          </a:bodyPr>
          <a:lstStyle/>
          <a:p>
            <a:pPr algn="just"/>
            <a:r>
              <a:rPr lang="en-US" sz="2400" b="1">
                <a:latin typeface="Times New Roman"/>
                <a:cs typeface="Times New Roman"/>
              </a:rPr>
              <a:t>Enhanced Data Security: </a:t>
            </a:r>
            <a:r>
              <a:rPr lang="en-US" sz="2400">
                <a:latin typeface="Times New Roman"/>
                <a:cs typeface="Times New Roman"/>
              </a:rPr>
              <a:t>Implement advanced encryption techniques to safeguard sensitive data during sharing, ensuring that only authorized parties can access it.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a:cs typeface="Times New Roman"/>
              </a:rPr>
              <a:t>Privacy Preservation: </a:t>
            </a:r>
            <a:r>
              <a:rPr lang="en-US" sz="2400">
                <a:latin typeface="Times New Roman"/>
                <a:cs typeface="Times New Roman"/>
              </a:rPr>
              <a:t>Maintain data owner privacy by employing proxy re-encryption, allowing data to be shared without exposing decryption keys.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a:cs typeface="Times New Roman"/>
              </a:rPr>
              <a:t>Transparency and Trust: </a:t>
            </a:r>
            <a:r>
              <a:rPr lang="en-US" sz="2400">
                <a:latin typeface="Times New Roman"/>
                <a:cs typeface="Times New Roman"/>
              </a:rPr>
              <a:t>Utilize blockchain technology to provide a transparent and immutable record of data access and sharing activities.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a:cs typeface="Times New Roman"/>
              </a:rPr>
              <a:t>User-Friendly Interface: </a:t>
            </a:r>
            <a:r>
              <a:rPr lang="en-US" sz="2400">
                <a:latin typeface="Times New Roman"/>
                <a:cs typeface="Times New Roman"/>
              </a:rPr>
              <a:t>Create an intuitive and user-friendly web and mobile application for easy management of data sharing settings and access controls.</a:t>
            </a:r>
          </a:p>
        </p:txBody>
      </p:sp>
    </p:spTree>
    <p:extLst>
      <p:ext uri="{BB962C8B-B14F-4D97-AF65-F5344CB8AC3E}">
        <p14:creationId xmlns:p14="http://schemas.microsoft.com/office/powerpoint/2010/main" val="317828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9B10-E716-3A1A-A78F-D48FEE92CDD6}"/>
              </a:ext>
            </a:extLst>
          </p:cNvPr>
          <p:cNvSpPr>
            <a:spLocks noGrp="1"/>
          </p:cNvSpPr>
          <p:nvPr>
            <p:ph type="title"/>
          </p:nvPr>
        </p:nvSpPr>
        <p:spPr>
          <a:xfrm>
            <a:off x="934720" y="528320"/>
            <a:ext cx="9692640" cy="741680"/>
          </a:xfrm>
        </p:spPr>
        <p:txBody>
          <a:bodyPr>
            <a:normAutofit/>
          </a:bodyPr>
          <a:lstStyle/>
          <a:p>
            <a:pPr algn="ctr"/>
            <a:r>
              <a:rPr lang="en-US">
                <a:latin typeface="Times New Roman"/>
                <a:cs typeface="Times New Roman"/>
              </a:rPr>
              <a:t>Software Requirements</a:t>
            </a:r>
          </a:p>
        </p:txBody>
      </p:sp>
      <p:sp>
        <p:nvSpPr>
          <p:cNvPr id="3" name="Content Placeholder 2">
            <a:extLst>
              <a:ext uri="{FF2B5EF4-FFF2-40B4-BE49-F238E27FC236}">
                <a16:creationId xmlns:a16="http://schemas.microsoft.com/office/drawing/2014/main" id="{70E57AAE-AB48-1766-2CB5-5EBE8712C083}"/>
              </a:ext>
            </a:extLst>
          </p:cNvPr>
          <p:cNvSpPr>
            <a:spLocks noGrp="1"/>
          </p:cNvSpPr>
          <p:nvPr>
            <p:ph idx="1"/>
          </p:nvPr>
        </p:nvSpPr>
        <p:spPr>
          <a:xfrm>
            <a:off x="1261872" y="1513840"/>
            <a:ext cx="9365488" cy="4897120"/>
          </a:xfrm>
        </p:spPr>
        <p:txBody>
          <a:bodyPr vert="horz" lIns="91440" tIns="45720" rIns="91440" bIns="45720" rtlCol="0" anchor="t">
            <a:normAutofit/>
          </a:bodyPr>
          <a:lstStyle/>
          <a:p>
            <a:pPr algn="just">
              <a:buFont typeface="Arial"/>
              <a:buChar char="•"/>
            </a:pPr>
            <a:r>
              <a:rPr lang="en-US" sz="2400" b="1" u="sng">
                <a:latin typeface="Times New Roman"/>
                <a:ea typeface="+mn-lt"/>
                <a:cs typeface="+mn-lt"/>
              </a:rPr>
              <a:t>HTML</a:t>
            </a:r>
            <a:r>
              <a:rPr lang="en-US" sz="2400" b="1">
                <a:latin typeface="Times New Roman"/>
                <a:ea typeface="+mn-lt"/>
                <a:cs typeface="+mn-lt"/>
              </a:rPr>
              <a:t> :</a:t>
            </a:r>
            <a:r>
              <a:rPr lang="en-US" sz="2400">
                <a:latin typeface="Times New Roman"/>
                <a:ea typeface="+mn-lt"/>
                <a:cs typeface="+mn-lt"/>
              </a:rPr>
              <a:t> We will be using html to structure our website.</a:t>
            </a:r>
            <a:endParaRPr lang="en-US" sz="2400">
              <a:latin typeface="Times New Roman"/>
              <a:cs typeface="Times New Roman"/>
            </a:endParaRPr>
          </a:p>
          <a:p>
            <a:pPr algn="just">
              <a:buFont typeface="Arial"/>
              <a:buChar char="•"/>
            </a:pPr>
            <a:r>
              <a:rPr lang="en-US" sz="2400" b="1" u="sng">
                <a:latin typeface="Times New Roman"/>
                <a:ea typeface="+mn-lt"/>
                <a:cs typeface="+mn-lt"/>
              </a:rPr>
              <a:t>CSS</a:t>
            </a:r>
            <a:r>
              <a:rPr lang="en-US" sz="2400" b="1">
                <a:latin typeface="Times New Roman"/>
                <a:ea typeface="+mn-lt"/>
                <a:cs typeface="+mn-lt"/>
              </a:rPr>
              <a:t> :</a:t>
            </a:r>
            <a:r>
              <a:rPr lang="en-US" sz="2400">
                <a:latin typeface="Times New Roman"/>
                <a:ea typeface="+mn-lt"/>
                <a:cs typeface="+mn-lt"/>
              </a:rPr>
              <a:t> We will be using </a:t>
            </a:r>
            <a:r>
              <a:rPr lang="en-US" sz="2400" err="1">
                <a:latin typeface="Times New Roman"/>
                <a:ea typeface="+mn-lt"/>
                <a:cs typeface="+mn-lt"/>
              </a:rPr>
              <a:t>css</a:t>
            </a:r>
            <a:r>
              <a:rPr lang="en-US" sz="2400">
                <a:latin typeface="Times New Roman"/>
                <a:ea typeface="+mn-lt"/>
                <a:cs typeface="+mn-lt"/>
              </a:rPr>
              <a:t> to design our website.</a:t>
            </a:r>
            <a:endParaRPr lang="en-US" sz="2400">
              <a:latin typeface="Times New Roman"/>
              <a:cs typeface="Times New Roman"/>
            </a:endParaRPr>
          </a:p>
          <a:p>
            <a:pPr algn="just">
              <a:buFont typeface="Arial"/>
              <a:buChar char="•"/>
            </a:pPr>
            <a:r>
              <a:rPr lang="en-US" sz="2400" b="1" u="sng">
                <a:latin typeface="Times New Roman"/>
                <a:ea typeface="+mn-lt"/>
                <a:cs typeface="+mn-lt"/>
              </a:rPr>
              <a:t>SQL:</a:t>
            </a:r>
            <a:r>
              <a:rPr lang="en-US" sz="2400">
                <a:latin typeface="Times New Roman"/>
                <a:ea typeface="+mn-lt"/>
                <a:cs typeface="+mn-lt"/>
              </a:rPr>
              <a:t> We will be using SQL for accessing the database.</a:t>
            </a:r>
            <a:endParaRPr lang="en-US" sz="2400">
              <a:latin typeface="Times New Roman"/>
              <a:cs typeface="Times New Roman"/>
            </a:endParaRPr>
          </a:p>
          <a:p>
            <a:pPr algn="just">
              <a:buFont typeface="Arial"/>
              <a:buChar char="•"/>
            </a:pPr>
            <a:r>
              <a:rPr lang="en-US" sz="2400" b="1" u="sng">
                <a:latin typeface="Times New Roman"/>
                <a:ea typeface="+mn-lt"/>
                <a:cs typeface="+mn-lt"/>
              </a:rPr>
              <a:t>JAVA</a:t>
            </a:r>
            <a:r>
              <a:rPr lang="en-US" sz="2400" b="1">
                <a:latin typeface="Times New Roman"/>
                <a:ea typeface="+mn-lt"/>
                <a:cs typeface="+mn-lt"/>
              </a:rPr>
              <a:t> :</a:t>
            </a:r>
            <a:r>
              <a:rPr lang="en-US" sz="2400">
                <a:latin typeface="Times New Roman"/>
                <a:ea typeface="+mn-lt"/>
                <a:cs typeface="+mn-lt"/>
              </a:rPr>
              <a:t> We will be using java to write our main components.</a:t>
            </a:r>
            <a:endParaRPr lang="en-US" sz="2400">
              <a:latin typeface="Times New Roman"/>
              <a:cs typeface="Times New Roman"/>
            </a:endParaRPr>
          </a:p>
          <a:p>
            <a:pPr algn="just">
              <a:buFont typeface="Arial"/>
              <a:buChar char="•"/>
            </a:pPr>
            <a:r>
              <a:rPr lang="en-US" sz="2400" b="1" u="sng">
                <a:latin typeface="Times New Roman"/>
                <a:ea typeface="+mn-lt"/>
                <a:cs typeface="+mn-lt"/>
              </a:rPr>
              <a:t>Apache Tomcat: </a:t>
            </a:r>
            <a:r>
              <a:rPr lang="en-US" sz="2400">
                <a:latin typeface="Times New Roman"/>
                <a:ea typeface="+mn-lt"/>
                <a:cs typeface="+mn-lt"/>
              </a:rPr>
              <a:t>Embedded web server.</a:t>
            </a:r>
            <a:endParaRPr lang="en-US" sz="2400">
              <a:latin typeface="Times New Roman"/>
              <a:ea typeface="+mn-lt"/>
              <a:cs typeface="Times New Roman"/>
            </a:endParaRPr>
          </a:p>
          <a:p>
            <a:pPr algn="just">
              <a:buFont typeface="Arial"/>
              <a:buChar char="•"/>
            </a:pPr>
            <a:r>
              <a:rPr lang="en-US" sz="2400" b="1" u="sng">
                <a:latin typeface="Times New Roman"/>
                <a:ea typeface="+mn-lt"/>
                <a:cs typeface="+mn-lt"/>
              </a:rPr>
              <a:t>NetBeans IDE</a:t>
            </a:r>
            <a:r>
              <a:rPr lang="en-US" sz="2400" b="1">
                <a:latin typeface="Times New Roman"/>
                <a:ea typeface="+mn-lt"/>
                <a:cs typeface="+mn-lt"/>
              </a:rPr>
              <a:t>:</a:t>
            </a:r>
            <a:r>
              <a:rPr lang="en-US" sz="2400">
                <a:latin typeface="Times New Roman"/>
                <a:ea typeface="+mn-lt"/>
                <a:cs typeface="+mn-lt"/>
              </a:rPr>
              <a:t> We will be using net beans as Integrated Development Environment for the Project.</a:t>
            </a:r>
            <a:endParaRPr lang="en-US" sz="2400">
              <a:latin typeface="Times New Roman"/>
              <a:cs typeface="Times New Roman"/>
            </a:endParaRPr>
          </a:p>
          <a:p>
            <a:pPr algn="just">
              <a:buFont typeface="Arial"/>
              <a:buChar char="•"/>
            </a:pPr>
            <a:r>
              <a:rPr lang="en-US" sz="2400" b="1" u="sng">
                <a:latin typeface="Times New Roman"/>
                <a:cs typeface="Times New Roman"/>
              </a:rPr>
              <a:t>Cloud Hosting:</a:t>
            </a:r>
            <a:r>
              <a:rPr lang="en-US" sz="2400" b="1">
                <a:latin typeface="Times New Roman"/>
                <a:cs typeface="Times New Roman"/>
              </a:rPr>
              <a:t> </a:t>
            </a:r>
            <a:r>
              <a:rPr lang="en-US" sz="2400">
                <a:latin typeface="Times New Roman"/>
                <a:cs typeface="Times New Roman"/>
              </a:rPr>
              <a:t>To deploy web services and databases securely. </a:t>
            </a:r>
            <a:endParaRPr lang="en-US" sz="2400"/>
          </a:p>
          <a:p>
            <a:pPr marL="0" indent="0" algn="just">
              <a:buNone/>
            </a:pPr>
            <a:endParaRPr lang="en-US" sz="2200">
              <a:latin typeface="Times New Roman"/>
              <a:cs typeface="Times New Roman"/>
            </a:endParaRPr>
          </a:p>
        </p:txBody>
      </p:sp>
    </p:spTree>
    <p:extLst>
      <p:ext uri="{BB962C8B-B14F-4D97-AF65-F5344CB8AC3E}">
        <p14:creationId xmlns:p14="http://schemas.microsoft.com/office/powerpoint/2010/main" val="149496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A2CF-D5AF-23CB-354C-777E428A3336}"/>
              </a:ext>
            </a:extLst>
          </p:cNvPr>
          <p:cNvSpPr>
            <a:spLocks noGrp="1"/>
          </p:cNvSpPr>
          <p:nvPr>
            <p:ph type="title"/>
          </p:nvPr>
        </p:nvSpPr>
        <p:spPr>
          <a:xfrm>
            <a:off x="276528" y="-2101"/>
            <a:ext cx="10677984" cy="1391250"/>
          </a:xfrm>
        </p:spPr>
        <p:txBody>
          <a:bodyPr/>
          <a:lstStyle/>
          <a:p>
            <a:pPr algn="ctr"/>
            <a:r>
              <a:rPr lang="en-US">
                <a:latin typeface="Times New Roman"/>
                <a:cs typeface="Times New Roman"/>
              </a:rPr>
              <a:t>Overall Structure of the System</a:t>
            </a:r>
          </a:p>
          <a:p>
            <a:endParaRPr lang="en-US"/>
          </a:p>
        </p:txBody>
      </p:sp>
      <p:sp>
        <p:nvSpPr>
          <p:cNvPr id="3" name="Content Placeholder 2">
            <a:extLst>
              <a:ext uri="{FF2B5EF4-FFF2-40B4-BE49-F238E27FC236}">
                <a16:creationId xmlns:a16="http://schemas.microsoft.com/office/drawing/2014/main" id="{87F8E1DF-56EF-123F-15C6-B1AF7EE1DD25}"/>
              </a:ext>
            </a:extLst>
          </p:cNvPr>
          <p:cNvSpPr>
            <a:spLocks noGrp="1"/>
          </p:cNvSpPr>
          <p:nvPr>
            <p:ph idx="1"/>
          </p:nvPr>
        </p:nvSpPr>
        <p:spPr>
          <a:xfrm>
            <a:off x="499872" y="948559"/>
            <a:ext cx="10460947" cy="5625715"/>
          </a:xfrm>
        </p:spPr>
        <p:txBody>
          <a:bodyPr vert="horz" lIns="91440" tIns="45720" rIns="91440" bIns="45720" rtlCol="0" anchor="t">
            <a:normAutofit lnSpcReduction="10000"/>
          </a:bodyPr>
          <a:lstStyle/>
          <a:p>
            <a:pPr algn="just"/>
            <a:r>
              <a:rPr lang="en-US" sz="2400">
                <a:latin typeface="Times New Roman"/>
                <a:ea typeface="+mn-lt"/>
                <a:cs typeface="Times New Roman"/>
              </a:rPr>
              <a:t>This system is intended to facilitate secure and efficient data management and access, leveraging on technologies like encryption, blockchain. The system is designed to ensure that data owners can securely upload their data, data users can access the required data with proper permissions, and any interaction or transaction between different entities is securely logged and managed by Trusted Authority.</a:t>
            </a:r>
          </a:p>
          <a:p>
            <a:pPr algn="just"/>
            <a:r>
              <a:rPr lang="en-US" sz="2400" b="1">
                <a:latin typeface="Times New Roman"/>
                <a:ea typeface="+mn-lt"/>
                <a:cs typeface="Times New Roman"/>
              </a:rPr>
              <a:t>Blockchain technology as the backbone:</a:t>
            </a:r>
            <a:r>
              <a:rPr lang="en-US" sz="2400">
                <a:latin typeface="Times New Roman"/>
                <a:ea typeface="+mn-lt"/>
                <a:cs typeface="Times New Roman"/>
              </a:rPr>
              <a:t> At the core of the system, we have used blockchain technology unlike the traditional centralized databases, blockchain operates as a decentralized database, where data is shared across network of nodes, where each transaction in network will be recorded in Trusted authority.</a:t>
            </a:r>
          </a:p>
          <a:p>
            <a:pPr algn="just"/>
            <a:r>
              <a:rPr lang="en-US" sz="2400" b="1">
                <a:latin typeface="Times New Roman"/>
                <a:ea typeface="+mn-lt"/>
                <a:cs typeface="Times New Roman"/>
              </a:rPr>
              <a:t>Implementing re-encryption for access control:</a:t>
            </a:r>
            <a:r>
              <a:rPr lang="en-US" sz="2400">
                <a:latin typeface="Times New Roman"/>
                <a:ea typeface="+mn-lt"/>
                <a:cs typeface="Times New Roman"/>
              </a:rPr>
              <a:t> In this system, data owners can safely grant access to their data without providing original encryption keys. Instead data owners provide re-encryption key to proxy server which re-encrypts the data for a specific data user.</a:t>
            </a:r>
          </a:p>
          <a:p>
            <a:pPr algn="just"/>
            <a:endParaRPr lang="en-US" sz="2400">
              <a:latin typeface="Times New Roman"/>
              <a:ea typeface="+mn-lt"/>
              <a:cs typeface="Times New Roman"/>
            </a:endParaRPr>
          </a:p>
          <a:p>
            <a:pPr algn="just"/>
            <a:endParaRPr lang="en-US" sz="2400">
              <a:latin typeface="Times New Roman"/>
              <a:ea typeface="+mn-lt"/>
              <a:cs typeface="Times New Roman"/>
            </a:endParaRPr>
          </a:p>
          <a:p>
            <a:pPr algn="just"/>
            <a:endParaRPr lang="en-US" sz="2400">
              <a:latin typeface="Times New Roman"/>
              <a:ea typeface="+mn-lt"/>
              <a:cs typeface="Times New Roman"/>
            </a:endParaRPr>
          </a:p>
          <a:p>
            <a:pPr algn="just"/>
            <a:endParaRPr lang="en-US" sz="2400">
              <a:latin typeface="Times New Roman"/>
              <a:ea typeface="+mn-lt"/>
              <a:cs typeface="Times New Roman"/>
            </a:endParaRPr>
          </a:p>
        </p:txBody>
      </p:sp>
    </p:spTree>
    <p:extLst>
      <p:ext uri="{BB962C8B-B14F-4D97-AF65-F5344CB8AC3E}">
        <p14:creationId xmlns:p14="http://schemas.microsoft.com/office/powerpoint/2010/main" val="284849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FB3D-5A2A-BEDB-85D6-C8A29B397172}"/>
              </a:ext>
            </a:extLst>
          </p:cNvPr>
          <p:cNvSpPr>
            <a:spLocks noGrp="1"/>
          </p:cNvSpPr>
          <p:nvPr>
            <p:ph type="title"/>
          </p:nvPr>
        </p:nvSpPr>
        <p:spPr>
          <a:xfrm>
            <a:off x="1261872" y="-2103"/>
            <a:ext cx="9692640" cy="997114"/>
          </a:xfrm>
        </p:spPr>
        <p:txBody>
          <a:bodyPr/>
          <a:lstStyle/>
          <a:p>
            <a:r>
              <a:rPr lang="en-US">
                <a:latin typeface="Times New Roman"/>
                <a:cs typeface="Times New Roman"/>
              </a:rPr>
              <a:t>      Overall Structure of the System</a:t>
            </a:r>
            <a:endParaRPr lang="en-US"/>
          </a:p>
        </p:txBody>
      </p:sp>
      <p:sp>
        <p:nvSpPr>
          <p:cNvPr id="3" name="Content Placeholder 2">
            <a:extLst>
              <a:ext uri="{FF2B5EF4-FFF2-40B4-BE49-F238E27FC236}">
                <a16:creationId xmlns:a16="http://schemas.microsoft.com/office/drawing/2014/main" id="{F53CE0D8-F404-BACB-0022-F4A5D8BEE666}"/>
              </a:ext>
            </a:extLst>
          </p:cNvPr>
          <p:cNvSpPr>
            <a:spLocks noGrp="1"/>
          </p:cNvSpPr>
          <p:nvPr>
            <p:ph idx="1"/>
          </p:nvPr>
        </p:nvSpPr>
        <p:spPr>
          <a:xfrm>
            <a:off x="513011" y="1106214"/>
            <a:ext cx="10342704" cy="5520612"/>
          </a:xfrm>
        </p:spPr>
        <p:txBody>
          <a:bodyPr vert="horz" lIns="91440" tIns="45720" rIns="91440" bIns="45720" rtlCol="0" anchor="t">
            <a:normAutofit/>
          </a:bodyPr>
          <a:lstStyle/>
          <a:p>
            <a:pPr algn="just"/>
            <a:r>
              <a:rPr lang="en-US" sz="2400" b="1">
                <a:latin typeface="Times New Roman"/>
                <a:cs typeface="Times New Roman"/>
              </a:rPr>
              <a:t>Encryption and Key Management: </a:t>
            </a:r>
            <a:r>
              <a:rPr lang="en-US" sz="2400">
                <a:latin typeface="Times New Roman"/>
                <a:cs typeface="Times New Roman"/>
              </a:rPr>
              <a:t>Before storing and sharing, data will be encrypted and will be decrypted based on user request. Key Management includes handling of the keys required for encryption and decryption of the data, to make sure that data is accessed only by authorized users.</a:t>
            </a:r>
            <a:endParaRPr lang="en-US"/>
          </a:p>
          <a:p>
            <a:pPr algn="just"/>
            <a:r>
              <a:rPr lang="en-US" sz="2400" b="1">
                <a:latin typeface="Times New Roman"/>
                <a:cs typeface="Times New Roman"/>
              </a:rPr>
              <a:t>Managing access through permissions: </a:t>
            </a:r>
            <a:r>
              <a:rPr lang="en-US" sz="2400">
                <a:latin typeface="Times New Roman"/>
                <a:cs typeface="Times New Roman"/>
              </a:rPr>
              <a:t>System utilizes mechanisms that enable data owners to control who can access their data, this include combination of blockchain transactions and re-encryption requests.</a:t>
            </a:r>
          </a:p>
          <a:p>
            <a:pPr algn="just"/>
            <a:r>
              <a:rPr lang="en-US" sz="2400" b="1">
                <a:latin typeface="Times New Roman"/>
                <a:cs typeface="Times New Roman"/>
              </a:rPr>
              <a:t>Blockchain based auditing: </a:t>
            </a:r>
            <a:r>
              <a:rPr lang="en-US" sz="2400">
                <a:latin typeface="Times New Roman"/>
                <a:cs typeface="Times New Roman"/>
              </a:rPr>
              <a:t>To maintain high level security and trust, system locks all data access and sharing activities on Trusted authority(blockchain). This ensures transparent and tamper proof audit trail.</a:t>
            </a:r>
          </a:p>
          <a:p>
            <a:pPr algn="just"/>
            <a:endParaRPr lang="en-US" sz="2400">
              <a:latin typeface="Times New Roman"/>
              <a:cs typeface="Times New Roman"/>
            </a:endParaRPr>
          </a:p>
        </p:txBody>
      </p:sp>
    </p:spTree>
    <p:extLst>
      <p:ext uri="{BB962C8B-B14F-4D97-AF65-F5344CB8AC3E}">
        <p14:creationId xmlns:p14="http://schemas.microsoft.com/office/powerpoint/2010/main" val="323736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B657-76E8-6A8F-CC7A-14AA660E9125}"/>
              </a:ext>
            </a:extLst>
          </p:cNvPr>
          <p:cNvSpPr>
            <a:spLocks noGrp="1"/>
          </p:cNvSpPr>
          <p:nvPr>
            <p:ph type="title"/>
          </p:nvPr>
        </p:nvSpPr>
        <p:spPr>
          <a:xfrm>
            <a:off x="764032" y="0"/>
            <a:ext cx="9692640" cy="812800"/>
          </a:xfrm>
        </p:spPr>
        <p:txBody>
          <a:bodyPr/>
          <a:lstStyle/>
          <a:p>
            <a:pPr algn="ctr"/>
            <a:r>
              <a:rPr lang="en-US">
                <a:latin typeface="Times New Roman"/>
                <a:cs typeface="Times New Roman"/>
              </a:rPr>
              <a:t>Core Requirements</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FC9A91-3DDE-B1CF-668B-E5166829DD0F}"/>
              </a:ext>
            </a:extLst>
          </p:cNvPr>
          <p:cNvSpPr>
            <a:spLocks noGrp="1"/>
          </p:cNvSpPr>
          <p:nvPr>
            <p:ph idx="1"/>
          </p:nvPr>
        </p:nvSpPr>
        <p:spPr>
          <a:xfrm>
            <a:off x="154432" y="969682"/>
            <a:ext cx="10637520" cy="5953760"/>
          </a:xfrm>
        </p:spPr>
        <p:txBody>
          <a:bodyPr vert="horz" lIns="91440" tIns="45720" rIns="91440" bIns="45720" rtlCol="0" anchor="t">
            <a:normAutofit/>
          </a:bodyPr>
          <a:lstStyle/>
          <a:p>
            <a:pPr marL="0" indent="0" algn="just">
              <a:buNone/>
            </a:pPr>
            <a:r>
              <a:rPr lang="en-US" sz="2400" b="1">
                <a:latin typeface="Times New Roman"/>
                <a:cs typeface="Times New Roman"/>
              </a:rPr>
              <a:t>Functional requirements</a:t>
            </a:r>
            <a:r>
              <a:rPr lang="en-US" sz="2400">
                <a:latin typeface="Times New Roman"/>
                <a:cs typeface="Times New Roman"/>
              </a:rPr>
              <a:t>:</a:t>
            </a:r>
          </a:p>
          <a:p>
            <a:pPr algn="just"/>
            <a:r>
              <a:rPr lang="en-US" sz="2400" b="1">
                <a:latin typeface="Times New Roman"/>
                <a:cs typeface="Times New Roman"/>
              </a:rPr>
              <a:t>Home Page: </a:t>
            </a:r>
            <a:r>
              <a:rPr lang="en-US" sz="2400">
                <a:latin typeface="Times New Roman"/>
                <a:cs typeface="Times New Roman"/>
              </a:rPr>
              <a:t>Home page is designed with Title, Project Description and Team member names and a Menu to navigate to all the five modules namely Data Owner, Data User, Trusted Authority, Proxy Server and CSP.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a:cs typeface="Times New Roman"/>
              </a:rPr>
              <a:t>Data Owner Module: </a:t>
            </a:r>
            <a:r>
              <a:rPr lang="en-US" sz="2400">
                <a:latin typeface="Times New Roman"/>
                <a:cs typeface="Times New Roman"/>
              </a:rPr>
              <a:t>The Data Owner Module is where registered owners interact with the system to upload files to database.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a:cs typeface="Times New Roman"/>
              </a:rPr>
              <a:t>Registration, Login, Home, Upload file, View files, View Requests and Logout.</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a:cs typeface="Times New Roman"/>
              </a:rPr>
              <a:t>Data User Module: </a:t>
            </a:r>
            <a:r>
              <a:rPr lang="en-US" sz="2400">
                <a:latin typeface="Times New Roman"/>
                <a:cs typeface="Times New Roman"/>
              </a:rPr>
              <a:t>The Data User Module is where registered users interact with the system to search for and request access to data. </a:t>
            </a:r>
          </a:p>
          <a:p>
            <a:pPr algn="just"/>
            <a:r>
              <a:rPr lang="en-US" sz="2400">
                <a:latin typeface="Times New Roman"/>
                <a:cs typeface="Times New Roman"/>
              </a:rPr>
              <a:t>Registration, Login, Home, Search file, View response, Downloads and, Logout</a:t>
            </a:r>
            <a:endParaRPr lang="en-US" sz="2400"/>
          </a:p>
          <a:p>
            <a:pPr marL="0" indent="0" algn="just">
              <a:buNone/>
            </a:pPr>
            <a:endParaRPr lang="en-US" sz="2200">
              <a:latin typeface="Times New Roman"/>
              <a:cs typeface="Times New Roman"/>
            </a:endParaRPr>
          </a:p>
          <a:p>
            <a:pPr algn="just"/>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05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18C0-57F4-88CA-FDE4-51E2E0D0534C}"/>
              </a:ext>
            </a:extLst>
          </p:cNvPr>
          <p:cNvSpPr>
            <a:spLocks noGrp="1"/>
          </p:cNvSpPr>
          <p:nvPr>
            <p:ph type="title"/>
          </p:nvPr>
        </p:nvSpPr>
        <p:spPr>
          <a:xfrm>
            <a:off x="1261872" y="-2949"/>
            <a:ext cx="9692640" cy="895400"/>
          </a:xfrm>
        </p:spPr>
        <p:txBody>
          <a:bodyPr/>
          <a:lstStyle/>
          <a:p>
            <a:pPr algn="ctr"/>
            <a:r>
              <a:rPr lang="en-US">
                <a:latin typeface="Times New Roman"/>
                <a:cs typeface="Times New Roman"/>
              </a:rPr>
              <a:t>Core Requirements</a:t>
            </a:r>
            <a:endParaRPr lang="en-US"/>
          </a:p>
        </p:txBody>
      </p:sp>
      <p:sp>
        <p:nvSpPr>
          <p:cNvPr id="3" name="Content Placeholder 2">
            <a:extLst>
              <a:ext uri="{FF2B5EF4-FFF2-40B4-BE49-F238E27FC236}">
                <a16:creationId xmlns:a16="http://schemas.microsoft.com/office/drawing/2014/main" id="{AEF99F59-16C5-3167-201F-BD881CB9C4F1}"/>
              </a:ext>
            </a:extLst>
          </p:cNvPr>
          <p:cNvSpPr>
            <a:spLocks noGrp="1"/>
          </p:cNvSpPr>
          <p:nvPr>
            <p:ph idx="1"/>
          </p:nvPr>
        </p:nvSpPr>
        <p:spPr>
          <a:xfrm>
            <a:off x="314476" y="1029928"/>
            <a:ext cx="10870110" cy="5777015"/>
          </a:xfrm>
        </p:spPr>
        <p:txBody>
          <a:bodyPr vert="horz" lIns="91440" tIns="45720" rIns="91440" bIns="45720" rtlCol="0" anchor="t">
            <a:normAutofit/>
          </a:bodyPr>
          <a:lstStyle/>
          <a:p>
            <a:pPr algn="just"/>
            <a:r>
              <a:rPr lang="en-US" sz="2400" b="1">
                <a:latin typeface="Times New Roman"/>
                <a:cs typeface="Times New Roman"/>
              </a:rPr>
              <a:t>Trusted Authority (Blockchain) Module: </a:t>
            </a:r>
            <a:r>
              <a:rPr lang="en-US" sz="2400">
                <a:latin typeface="Times New Roman"/>
                <a:cs typeface="Times New Roman"/>
              </a:rPr>
              <a:t>The Trusted Authority operates primarily through blockchain, ensuring the security and integrity of every interaction within the system.</a:t>
            </a:r>
          </a:p>
          <a:p>
            <a:pPr algn="just"/>
            <a:r>
              <a:rPr lang="en-US" sz="2400" b="1">
                <a:latin typeface="Times New Roman"/>
                <a:cs typeface="Times New Roman"/>
              </a:rPr>
              <a:t> </a:t>
            </a:r>
            <a:r>
              <a:rPr lang="en-US" sz="2400">
                <a:latin typeface="Times New Roman"/>
                <a:cs typeface="Times New Roman"/>
              </a:rPr>
              <a:t>Login, Home, View owners, View users, View cipher, Logout</a:t>
            </a:r>
          </a:p>
          <a:p>
            <a:pPr algn="just"/>
            <a:r>
              <a:rPr lang="en-US" sz="2400" b="1">
                <a:latin typeface="Times New Roman"/>
                <a:cs typeface="Times New Roman"/>
              </a:rPr>
              <a:t>Proxy Server Module: </a:t>
            </a:r>
            <a:r>
              <a:rPr lang="en-US" sz="2400">
                <a:latin typeface="Times New Roman"/>
                <a:cs typeface="Times New Roman"/>
              </a:rPr>
              <a:t>The Proxy Server is the intermediary module acting between data owners, data users, and the cloud service provider. </a:t>
            </a:r>
          </a:p>
          <a:p>
            <a:pPr algn="just"/>
            <a:r>
              <a:rPr lang="en-US" sz="2400">
                <a:latin typeface="Times New Roman"/>
                <a:cs typeface="Times New Roman"/>
              </a:rPr>
              <a:t>Login, Home, View request, View URLs, Logout</a:t>
            </a:r>
          </a:p>
          <a:p>
            <a:pPr algn="just"/>
            <a:r>
              <a:rPr lang="en-US" sz="2400" b="1">
                <a:latin typeface="Times New Roman"/>
                <a:cs typeface="Times New Roman"/>
              </a:rPr>
              <a:t>Cloud Service Provider Module: </a:t>
            </a:r>
            <a:r>
              <a:rPr lang="en-US" sz="2400">
                <a:latin typeface="Times New Roman"/>
                <a:cs typeface="Times New Roman"/>
              </a:rPr>
              <a:t>The Cloud Service Provider Module is the repository where all the encrypted files are stored and managed. </a:t>
            </a:r>
          </a:p>
          <a:p>
            <a:pPr algn="just"/>
            <a:r>
              <a:rPr lang="en-US" sz="2400">
                <a:latin typeface="Times New Roman"/>
                <a:cs typeface="Times New Roman"/>
              </a:rPr>
              <a:t>Login, Home, View files, View requests, Encryption Time graph, Re-encryption Time graph, Decryption time graph, All downloads graph, Attacked file graph, Logout</a:t>
            </a:r>
          </a:p>
        </p:txBody>
      </p:sp>
    </p:spTree>
    <p:extLst>
      <p:ext uri="{BB962C8B-B14F-4D97-AF65-F5344CB8AC3E}">
        <p14:creationId xmlns:p14="http://schemas.microsoft.com/office/powerpoint/2010/main" val="223016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31D2-400D-4B03-6E33-9408CB57E7A6}"/>
              </a:ext>
            </a:extLst>
          </p:cNvPr>
          <p:cNvSpPr>
            <a:spLocks noGrp="1"/>
          </p:cNvSpPr>
          <p:nvPr>
            <p:ph type="title"/>
          </p:nvPr>
        </p:nvSpPr>
        <p:spPr>
          <a:xfrm>
            <a:off x="804672" y="77652"/>
            <a:ext cx="10149840" cy="624114"/>
          </a:xfrm>
        </p:spPr>
        <p:txBody>
          <a:bodyPr>
            <a:normAutofit fontScale="90000"/>
          </a:bodyPr>
          <a:lstStyle/>
          <a:p>
            <a:pPr algn="ctr"/>
            <a:r>
              <a:rPr lang="en-US">
                <a:latin typeface="Times New Roman"/>
                <a:cs typeface="Times New Roman"/>
              </a:rPr>
              <a:t>Project Phases</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FD334C-F50D-2E0F-23CF-E918D300F68F}"/>
              </a:ext>
            </a:extLst>
          </p:cNvPr>
          <p:cNvSpPr>
            <a:spLocks noGrp="1"/>
          </p:cNvSpPr>
          <p:nvPr>
            <p:ph idx="1"/>
          </p:nvPr>
        </p:nvSpPr>
        <p:spPr>
          <a:xfrm>
            <a:off x="266356" y="707738"/>
            <a:ext cx="10914068" cy="5889006"/>
          </a:xfrm>
        </p:spPr>
        <p:txBody>
          <a:bodyPr vert="horz" lIns="91440" tIns="45720" rIns="91440" bIns="45720" rtlCol="0" anchor="t">
            <a:noAutofit/>
          </a:bodyPr>
          <a:lstStyle/>
          <a:p>
            <a:pPr marL="0" indent="0" algn="just">
              <a:buNone/>
            </a:pPr>
            <a:r>
              <a:rPr lang="en-US" sz="2400" b="1">
                <a:latin typeface="Times New Roman"/>
                <a:cs typeface="Times New Roman"/>
              </a:rPr>
              <a:t>Deliverable 1: Project Introduction</a:t>
            </a:r>
          </a:p>
          <a:p>
            <a:pPr algn="just"/>
            <a:r>
              <a:rPr lang="en-US" sz="2400">
                <a:latin typeface="Times New Roman"/>
                <a:cs typeface="Times New Roman"/>
              </a:rPr>
              <a:t>Project description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a:cs typeface="Times New Roman"/>
              </a:rPr>
              <a:t>Hardware and Software requirements</a:t>
            </a:r>
          </a:p>
          <a:p>
            <a:pPr algn="just"/>
            <a:r>
              <a:rPr lang="en-US" sz="2400">
                <a:latin typeface="Times New Roman"/>
                <a:cs typeface="Times New Roman"/>
              </a:rPr>
              <a:t>Gannt chart</a:t>
            </a:r>
          </a:p>
          <a:p>
            <a:pPr algn="just"/>
            <a:r>
              <a:rPr lang="en-US" sz="2400">
                <a:latin typeface="Times New Roman"/>
                <a:cs typeface="Times New Roman"/>
              </a:rPr>
              <a:t>Risk management</a:t>
            </a:r>
            <a:endParaRPr lang="en-US" sz="2400">
              <a:latin typeface="Times New Roman" panose="02020603050405020304" pitchFamily="18" charset="0"/>
              <a:cs typeface="Times New Roman" panose="02020603050405020304" pitchFamily="18" charset="0"/>
            </a:endParaRPr>
          </a:p>
          <a:p>
            <a:pPr marL="0" indent="0" algn="just">
              <a:buNone/>
            </a:pPr>
            <a:r>
              <a:rPr lang="en-US" sz="2400" b="1">
                <a:latin typeface="Times New Roman"/>
                <a:cs typeface="Times New Roman"/>
              </a:rPr>
              <a:t>Deliverable 2: Requirements Specification</a:t>
            </a:r>
          </a:p>
          <a:p>
            <a:pPr algn="just"/>
            <a:r>
              <a:rPr lang="en-US" sz="2400">
                <a:latin typeface="Times New Roman"/>
                <a:cs typeface="Times New Roman"/>
              </a:rPr>
              <a:t>Project scope, purpose and overall description of the system and modules.</a:t>
            </a:r>
          </a:p>
          <a:p>
            <a:pPr algn="just"/>
            <a:r>
              <a:rPr lang="en-US" sz="2400">
                <a:latin typeface="Times New Roman"/>
                <a:cs typeface="Times New Roman"/>
              </a:rPr>
              <a:t>Requirement specification( Functional, non-functional and external interface requirements)</a:t>
            </a:r>
          </a:p>
          <a:p>
            <a:pPr algn="just"/>
            <a:r>
              <a:rPr lang="en-US" sz="2400">
                <a:latin typeface="Times New Roman"/>
                <a:cs typeface="Times New Roman"/>
              </a:rPr>
              <a:t>Diagrammatic description of project (Use-case, Sequence, Class diagrams)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a:cs typeface="Times New Roman"/>
              </a:rPr>
              <a:t>Implementation plan of all the three phases (Phase-1, Phase-2, Phase-3)</a:t>
            </a:r>
            <a:endParaRPr lang="en-US" sz="2400">
              <a:latin typeface="Times New Roman" panose="02020603050405020304" pitchFamily="18" charset="0"/>
              <a:cs typeface="Times New Roman" panose="02020603050405020304" pitchFamily="18" charset="0"/>
            </a:endParaRPr>
          </a:p>
          <a:p>
            <a:endParaRPr lang="en-US"/>
          </a:p>
          <a:p>
            <a:endParaRPr lang="en-US"/>
          </a:p>
          <a:p>
            <a:endParaRPr lang="en-US"/>
          </a:p>
          <a:p>
            <a:endParaRPr lang="en-US"/>
          </a:p>
        </p:txBody>
      </p:sp>
    </p:spTree>
    <p:extLst>
      <p:ext uri="{BB962C8B-B14F-4D97-AF65-F5344CB8AC3E}">
        <p14:creationId xmlns:p14="http://schemas.microsoft.com/office/powerpoint/2010/main" val="319154431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View</vt:lpstr>
      <vt:lpstr>SECURE DATA SHARING USING BLOCKCHAIN TECHNOLOGY BY TEAM SIGMA </vt:lpstr>
      <vt:lpstr>Introduction</vt:lpstr>
      <vt:lpstr>Objectives</vt:lpstr>
      <vt:lpstr>Software Requirements</vt:lpstr>
      <vt:lpstr>Overall Structure of the System </vt:lpstr>
      <vt:lpstr>      Overall Structure of the System</vt:lpstr>
      <vt:lpstr>Core Requirements</vt:lpstr>
      <vt:lpstr>Core Requirements</vt:lpstr>
      <vt:lpstr>Project Phases</vt:lpstr>
      <vt:lpstr>Project Phases</vt:lpstr>
      <vt:lpstr>              Code Components Responsibilities</vt:lpstr>
      <vt:lpstr>PowerPoint Presentation</vt:lpstr>
      <vt:lpstr>Peer Review Feedback</vt:lpstr>
      <vt:lpstr>Code Inspection Results and Resolution</vt:lpstr>
      <vt:lpstr>Testing Phase</vt:lpstr>
      <vt:lpstr>Limitations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SIGMA </dc:title>
  <dc:creator>Akhila Reddy</dc:creator>
  <cp:revision>2</cp:revision>
  <dcterms:created xsi:type="dcterms:W3CDTF">2023-12-03T17:17:46Z</dcterms:created>
  <dcterms:modified xsi:type="dcterms:W3CDTF">2023-12-05T04:17:50Z</dcterms:modified>
</cp:coreProperties>
</file>