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1/7/2023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1/7/2023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1/7/2023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en.wikipedia.org/wiki/Earth%27s_atmosphere" TargetMode="External"/><Relationship Id="rId2" Type="http://schemas.openxmlformats.org/officeDocument/2006/relationships/hyperlink" Target="https://en.wikipedia.org/wiki/Forecasting" TargetMode="External"/><Relationship Id="rId1" Type="http://schemas.openxmlformats.org/officeDocument/2006/relationships/slideLayout" Target="../slideLayouts/slideLayout1.xml"/><Relationship Id="rId5" Type="http://schemas.openxmlformats.org/officeDocument/2006/relationships/hyperlink" Target="https://en.wikipedia.org/wiki/Meteorology" TargetMode="External"/><Relationship Id="rId4" Type="http://schemas.openxmlformats.org/officeDocument/2006/relationships/hyperlink" Target="https://en.wikipedia.org/wiki/Millenni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openweathermap.or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7F63F-D583-4587-A2A4-0C1F65A44973}"/>
              </a:ext>
            </a:extLst>
          </p:cNvPr>
          <p:cNvSpPr>
            <a:spLocks noGrp="1"/>
          </p:cNvSpPr>
          <p:nvPr>
            <p:ph type="ctrTitle"/>
          </p:nvPr>
        </p:nvSpPr>
        <p:spPr>
          <a:xfrm>
            <a:off x="1195898" y="2555716"/>
            <a:ext cx="8825658" cy="2677648"/>
          </a:xfrm>
        </p:spPr>
        <p:txBody>
          <a:bodyPr/>
          <a:lstStyle/>
          <a:p>
            <a:r>
              <a:rPr lang="en-US" sz="2000" dirty="0">
                <a:solidFill>
                  <a:schemeClr val="bg1"/>
                </a:solidFill>
                <a:latin typeface="Times New Roman" panose="02020603050405020304" pitchFamily="18" charset="0"/>
                <a:cs typeface="Times New Roman" panose="02020603050405020304" pitchFamily="18" charset="0"/>
              </a:rPr>
              <a:t> </a:t>
            </a:r>
            <a:r>
              <a:rPr lang="en-US" sz="2000" b="1" dirty="0">
                <a:solidFill>
                  <a:schemeClr val="bg1"/>
                </a:solidFill>
                <a:latin typeface="Times New Roman" panose="02020603050405020304" pitchFamily="18" charset="0"/>
                <a:cs typeface="Times New Roman" panose="02020603050405020304" pitchFamily="18" charset="0"/>
              </a:rPr>
              <a:t>Weather forecasting</a:t>
            </a:r>
            <a:r>
              <a:rPr lang="en-US" sz="2000" dirty="0">
                <a:solidFill>
                  <a:schemeClr val="bg1"/>
                </a:solidFill>
                <a:latin typeface="Times New Roman" panose="02020603050405020304" pitchFamily="18" charset="0"/>
                <a:cs typeface="Times New Roman" panose="02020603050405020304" pitchFamily="18" charset="0"/>
              </a:rPr>
              <a:t> is the application of science and technology </a:t>
            </a:r>
            <a:r>
              <a:rPr lang="en-US" sz="2000" u="sng" dirty="0">
                <a:solidFill>
                  <a:schemeClr val="bg1"/>
                </a:solidFill>
                <a:latin typeface="Times New Roman" panose="02020603050405020304" pitchFamily="18" charset="0"/>
                <a:cs typeface="Times New Roman" panose="02020603050405020304" pitchFamily="18" charset="0"/>
                <a:hlinkClick r:id="rId2" tooltip="Forecasting">
                  <a:extLst>
                    <a:ext uri="{A12FA001-AC4F-418D-AE19-62706E023703}">
                      <ahyp:hlinkClr xmlns:ahyp="http://schemas.microsoft.com/office/drawing/2018/hyperlinkcolor" val="tx"/>
                    </a:ext>
                  </a:extLst>
                </a:hlinkClick>
              </a:rPr>
              <a:t>to predict</a:t>
            </a:r>
            <a:r>
              <a:rPr lang="en-US" sz="2000" dirty="0">
                <a:solidFill>
                  <a:schemeClr val="bg1"/>
                </a:solidFill>
                <a:latin typeface="Times New Roman" panose="02020603050405020304" pitchFamily="18" charset="0"/>
                <a:cs typeface="Times New Roman" panose="02020603050405020304" pitchFamily="18" charset="0"/>
              </a:rPr>
              <a:t> the conditions of the </a:t>
            </a:r>
            <a:r>
              <a:rPr lang="en-US" sz="2000" dirty="0">
                <a:solidFill>
                  <a:schemeClr val="bg1"/>
                </a:solidFill>
                <a:latin typeface="Times New Roman" panose="02020603050405020304" pitchFamily="18" charset="0"/>
                <a:cs typeface="Times New Roman" panose="02020603050405020304" pitchFamily="18" charset="0"/>
                <a:hlinkClick r:id="rId3" tooltip="Earth's atmosphere">
                  <a:extLst>
                    <a:ext uri="{A12FA001-AC4F-418D-AE19-62706E023703}">
                      <ahyp:hlinkClr xmlns:ahyp="http://schemas.microsoft.com/office/drawing/2018/hyperlinkcolor" val="tx"/>
                    </a:ext>
                  </a:extLst>
                </a:hlinkClick>
              </a:rPr>
              <a:t>atmosphere</a:t>
            </a:r>
            <a:r>
              <a:rPr lang="en-US" sz="2000" dirty="0">
                <a:solidFill>
                  <a:schemeClr val="bg1"/>
                </a:solidFill>
                <a:latin typeface="Times New Roman" panose="02020603050405020304" pitchFamily="18" charset="0"/>
                <a:cs typeface="Times New Roman" panose="02020603050405020304" pitchFamily="18" charset="0"/>
              </a:rPr>
              <a:t> for a given location and time. People have attempted to predict the weather informally for </a:t>
            </a:r>
            <a:r>
              <a:rPr lang="en-US" sz="2000" dirty="0">
                <a:solidFill>
                  <a:schemeClr val="bg1"/>
                </a:solidFill>
                <a:latin typeface="Times New Roman" panose="02020603050405020304" pitchFamily="18" charset="0"/>
                <a:cs typeface="Times New Roman" panose="02020603050405020304" pitchFamily="18" charset="0"/>
                <a:hlinkClick r:id="rId4" tooltip="Millennia">
                  <a:extLst>
                    <a:ext uri="{A12FA001-AC4F-418D-AE19-62706E023703}">
                      <ahyp:hlinkClr xmlns:ahyp="http://schemas.microsoft.com/office/drawing/2018/hyperlinkcolor" val="tx"/>
                    </a:ext>
                  </a:extLst>
                </a:hlinkClick>
              </a:rPr>
              <a:t>millennia</a:t>
            </a:r>
            <a:r>
              <a:rPr lang="en-US" sz="2000" dirty="0">
                <a:solidFill>
                  <a:schemeClr val="bg1"/>
                </a:solidFill>
                <a:latin typeface="Times New Roman" panose="02020603050405020304" pitchFamily="18" charset="0"/>
                <a:cs typeface="Times New Roman" panose="02020603050405020304" pitchFamily="18" charset="0"/>
              </a:rPr>
              <a:t> and formally since the 19th century. Weather forecasts are made by collecting quantitative data about the current state of the atmosphere, land, and ocean and using </a:t>
            </a:r>
            <a:r>
              <a:rPr lang="en-US" sz="2000" dirty="0">
                <a:solidFill>
                  <a:schemeClr val="bg1"/>
                </a:solidFill>
                <a:latin typeface="Times New Roman" panose="02020603050405020304" pitchFamily="18" charset="0"/>
                <a:cs typeface="Times New Roman" panose="02020603050405020304" pitchFamily="18" charset="0"/>
                <a:hlinkClick r:id="rId5" tooltip="Meteorology">
                  <a:extLst>
                    <a:ext uri="{A12FA001-AC4F-418D-AE19-62706E023703}">
                      <ahyp:hlinkClr xmlns:ahyp="http://schemas.microsoft.com/office/drawing/2018/hyperlinkcolor" val="tx"/>
                    </a:ext>
                  </a:extLst>
                </a:hlinkClick>
              </a:rPr>
              <a:t>meteorology</a:t>
            </a:r>
            <a:r>
              <a:rPr lang="en-US" sz="2000" dirty="0">
                <a:solidFill>
                  <a:schemeClr val="bg1"/>
                </a:solidFill>
                <a:latin typeface="Times New Roman" panose="02020603050405020304" pitchFamily="18" charset="0"/>
                <a:cs typeface="Times New Roman" panose="02020603050405020304" pitchFamily="18" charset="0"/>
              </a:rPr>
              <a:t> to project how the atmosphere will change at a given place.</a:t>
            </a:r>
            <a:endParaRPr lang="en-IN" sz="2000" dirty="0">
              <a:solidFill>
                <a:schemeClr val="bg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79D8458-3A29-4549-8A82-EE4BDB2AC1DF}"/>
              </a:ext>
            </a:extLst>
          </p:cNvPr>
          <p:cNvSpPr>
            <a:spLocks noGrp="1"/>
          </p:cNvSpPr>
          <p:nvPr>
            <p:ph type="subTitle" idx="1"/>
          </p:nvPr>
        </p:nvSpPr>
        <p:spPr>
          <a:xfrm>
            <a:off x="1427911" y="1669023"/>
            <a:ext cx="8825658" cy="861420"/>
          </a:xfrm>
        </p:spPr>
        <p:txBody>
          <a:bodyPr>
            <a:normAutofit/>
          </a:bodyPr>
          <a:lstStyle/>
          <a:p>
            <a:r>
              <a:rPr lang="en-US" sz="4000" dirty="0">
                <a:solidFill>
                  <a:schemeClr val="tx1"/>
                </a:solidFill>
                <a:latin typeface="Times New Roman" panose="02020603050405020304" pitchFamily="18" charset="0"/>
                <a:cs typeface="Times New Roman" panose="02020603050405020304" pitchFamily="18" charset="0"/>
              </a:rPr>
              <a:t>Weather forecasting system</a:t>
            </a:r>
            <a:endParaRPr lang="en-IN" sz="4000" dirty="0">
              <a:solidFill>
                <a:schemeClr val="tx1"/>
              </a:solidFill>
            </a:endParaRPr>
          </a:p>
        </p:txBody>
      </p:sp>
    </p:spTree>
    <p:extLst>
      <p:ext uri="{BB962C8B-B14F-4D97-AF65-F5344CB8AC3E}">
        <p14:creationId xmlns:p14="http://schemas.microsoft.com/office/powerpoint/2010/main" val="1874772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AC3E3-D873-47C0-88DF-14E74728492A}"/>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Purpose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4390AD0-A603-4EDF-97F5-702817141B88}"/>
              </a:ext>
            </a:extLst>
          </p:cNvPr>
          <p:cNvSpPr>
            <a:spLocks noGrp="1"/>
          </p:cNvSpPr>
          <p:nvPr>
            <p:ph idx="1"/>
          </p:nvPr>
        </p:nvSpPr>
        <p:spPr>
          <a:xfrm>
            <a:off x="1154954" y="2603499"/>
            <a:ext cx="10403772" cy="3868321"/>
          </a:xfrm>
        </p:spPr>
        <p:txBody>
          <a:bodyPr>
            <a:normAutofit fontScale="55000" lnSpcReduction="20000"/>
          </a:bodyPr>
          <a:lstStyle/>
          <a:p>
            <a:r>
              <a:rPr lang="en-US" sz="2900" dirty="0">
                <a:latin typeface="Times New Roman" panose="02020603050405020304" pitchFamily="18" charset="0"/>
                <a:cs typeface="Times New Roman" panose="02020603050405020304" pitchFamily="18" charset="0"/>
              </a:rPr>
              <a:t>There are several reasons why weather forecasts are important. They would certainly be missed if they were not there. It is a product of science that impacts the lives of many people. The following is a list of various reasons why weather forecasts   are Important:</a:t>
            </a:r>
            <a:endParaRPr lang="en-IN" sz="2900" dirty="0">
              <a:latin typeface="Times New Roman" panose="02020603050405020304" pitchFamily="18" charset="0"/>
              <a:cs typeface="Times New Roman" panose="02020603050405020304" pitchFamily="18" charset="0"/>
            </a:endParaRPr>
          </a:p>
          <a:p>
            <a:r>
              <a:rPr lang="en-US" sz="2900" dirty="0">
                <a:latin typeface="Times New Roman" panose="02020603050405020304" pitchFamily="18" charset="0"/>
                <a:cs typeface="Times New Roman" panose="02020603050405020304" pitchFamily="18" charset="0"/>
              </a:rPr>
              <a:t>1. Helps people prepare for how to dress (i.e. warm weather, cold weather, windy weather, rainy weather)</a:t>
            </a:r>
            <a:br>
              <a:rPr lang="en-US" sz="2900" dirty="0">
                <a:latin typeface="Times New Roman" panose="02020603050405020304" pitchFamily="18" charset="0"/>
                <a:cs typeface="Times New Roman" panose="02020603050405020304" pitchFamily="18" charset="0"/>
              </a:rPr>
            </a:br>
            <a:r>
              <a:rPr lang="en-US" sz="2900" dirty="0">
                <a:latin typeface="Times New Roman" panose="02020603050405020304" pitchFamily="18" charset="0"/>
                <a:cs typeface="Times New Roman" panose="02020603050405020304" pitchFamily="18" charset="0"/>
              </a:rPr>
              <a:t>2. Helps businesses and people plan for power production and how much power to use (i.e. power companies, where to set thermostat)</a:t>
            </a:r>
            <a:br>
              <a:rPr lang="en-US" sz="2900" dirty="0">
                <a:latin typeface="Times New Roman" panose="02020603050405020304" pitchFamily="18" charset="0"/>
                <a:cs typeface="Times New Roman" panose="02020603050405020304" pitchFamily="18" charset="0"/>
              </a:rPr>
            </a:br>
            <a:r>
              <a:rPr lang="en-US" sz="2900" dirty="0">
                <a:latin typeface="Times New Roman" panose="02020603050405020304" pitchFamily="18" charset="0"/>
                <a:cs typeface="Times New Roman" panose="02020603050405020304" pitchFamily="18" charset="0"/>
              </a:rPr>
              <a:t>3. Helps people prepare if they need to take extra gear to prepare for the weather (i.e. umbrella, rain coat, sun screen)</a:t>
            </a:r>
            <a:br>
              <a:rPr lang="en-US" sz="2900" dirty="0">
                <a:latin typeface="Times New Roman" panose="02020603050405020304" pitchFamily="18" charset="0"/>
                <a:cs typeface="Times New Roman" panose="02020603050405020304" pitchFamily="18" charset="0"/>
              </a:rPr>
            </a:br>
            <a:r>
              <a:rPr lang="en-US" sz="2900" dirty="0">
                <a:latin typeface="Times New Roman" panose="02020603050405020304" pitchFamily="18" charset="0"/>
                <a:cs typeface="Times New Roman" panose="02020603050405020304" pitchFamily="18" charset="0"/>
              </a:rPr>
              <a:t>4. Helps people plan outdoor activities (i.e. to see if rain/storms/cold weather will impact outdoor event)</a:t>
            </a:r>
            <a:br>
              <a:rPr lang="en-US" sz="2900" dirty="0">
                <a:latin typeface="Times New Roman" panose="02020603050405020304" pitchFamily="18" charset="0"/>
                <a:cs typeface="Times New Roman" panose="02020603050405020304" pitchFamily="18" charset="0"/>
              </a:rPr>
            </a:br>
            <a:r>
              <a:rPr lang="en-US" sz="2900" dirty="0">
                <a:latin typeface="Times New Roman" panose="02020603050405020304" pitchFamily="18" charset="0"/>
                <a:cs typeface="Times New Roman" panose="02020603050405020304" pitchFamily="18" charset="0"/>
              </a:rPr>
              <a:t>5. Helps curious people to know what sort of weather can be expected (i.e. a snow on the way, severe storms)</a:t>
            </a:r>
            <a:br>
              <a:rPr lang="en-US" sz="2900" dirty="0">
                <a:latin typeface="Times New Roman" panose="02020603050405020304" pitchFamily="18" charset="0"/>
                <a:cs typeface="Times New Roman" panose="02020603050405020304" pitchFamily="18" charset="0"/>
              </a:rPr>
            </a:br>
            <a:r>
              <a:rPr lang="en-US" sz="2900" dirty="0">
                <a:latin typeface="Times New Roman" panose="02020603050405020304" pitchFamily="18" charset="0"/>
                <a:cs typeface="Times New Roman" panose="02020603050405020304" pitchFamily="18" charset="0"/>
              </a:rPr>
              <a:t>6. Helps businesses plan for transportation hazards that can result from the weather (i.e. fog, snow, ice, storms, clouds as it relates to driving and flying for example)</a:t>
            </a:r>
            <a:br>
              <a:rPr lang="en-US" sz="2900" dirty="0">
                <a:latin typeface="Times New Roman" panose="02020603050405020304" pitchFamily="18" charset="0"/>
                <a:cs typeface="Times New Roman" panose="02020603050405020304" pitchFamily="18" charset="0"/>
              </a:rPr>
            </a:br>
            <a:r>
              <a:rPr lang="en-US" sz="2900" dirty="0">
                <a:latin typeface="Times New Roman" panose="02020603050405020304" pitchFamily="18" charset="0"/>
                <a:cs typeface="Times New Roman" panose="02020603050405020304" pitchFamily="18" charset="0"/>
              </a:rPr>
              <a:t>7. Helps people with health related issues to plan the day (i.e. allergies, asthma, heat stress)</a:t>
            </a:r>
            <a:br>
              <a:rPr lang="en-US" sz="2900" dirty="0">
                <a:latin typeface="Times New Roman" panose="02020603050405020304" pitchFamily="18" charset="0"/>
                <a:cs typeface="Times New Roman" panose="02020603050405020304" pitchFamily="18" charset="0"/>
              </a:rPr>
            </a:br>
            <a:r>
              <a:rPr lang="en-US" sz="2900" dirty="0">
                <a:latin typeface="Times New Roman" panose="02020603050405020304" pitchFamily="18" charset="0"/>
                <a:cs typeface="Times New Roman" panose="02020603050405020304" pitchFamily="18" charset="0"/>
              </a:rPr>
              <a:t>8. Helps businesses and people plan for severe weather and other weather hazards (lightning, hail, tornadoes, hurricanes, ice storms)</a:t>
            </a:r>
            <a:br>
              <a:rPr lang="en-US" sz="2900" dirty="0">
                <a:latin typeface="Times New Roman" panose="02020603050405020304" pitchFamily="18" charset="0"/>
                <a:cs typeface="Times New Roman" panose="02020603050405020304" pitchFamily="18" charset="0"/>
              </a:rPr>
            </a:br>
            <a:r>
              <a:rPr lang="en-US" sz="2900" dirty="0">
                <a:latin typeface="Times New Roman" panose="02020603050405020304" pitchFamily="18" charset="0"/>
                <a:cs typeface="Times New Roman" panose="02020603050405020304" pitchFamily="18" charset="0"/>
              </a:rPr>
              <a:t>9. Helps farmers and gardeners plan for crop irrigation and protection (irrigation scheduling, freeze protection)</a:t>
            </a:r>
            <a:endParaRPr lang="en-IN" sz="2900" dirty="0">
              <a:latin typeface="Times New Roman" panose="02020603050405020304" pitchFamily="18" charset="0"/>
              <a:cs typeface="Times New Roman" panose="02020603050405020304" pitchFamily="18" charset="0"/>
            </a:endParaRPr>
          </a:p>
          <a:p>
            <a:r>
              <a:rPr lang="en-US" sz="2900" dirty="0">
                <a:latin typeface="Times New Roman" panose="02020603050405020304" pitchFamily="18" charset="0"/>
                <a:cs typeface="Times New Roman" panose="02020603050405020304" pitchFamily="18" charset="0"/>
              </a:rPr>
              <a:t> </a:t>
            </a:r>
            <a:endParaRPr lang="en-IN" sz="29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432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AD20B-9B4F-44C2-8950-408381C5CEC9}"/>
              </a:ext>
            </a:extLst>
          </p:cNvPr>
          <p:cNvSpPr>
            <a:spLocks noGrp="1"/>
          </p:cNvSpPr>
          <p:nvPr>
            <p:ph type="title"/>
          </p:nvPr>
        </p:nvSpPr>
        <p:spPr>
          <a:xfrm>
            <a:off x="3365494" y="1701637"/>
            <a:ext cx="8761413" cy="706964"/>
          </a:xfrm>
        </p:spPr>
        <p:txBody>
          <a:bodyPr/>
          <a:lstStyle/>
          <a:p>
            <a:r>
              <a:rPr lang="en-US" b="1" dirty="0"/>
              <a:t>Project Specification </a:t>
            </a:r>
            <a:br>
              <a:rPr lang="en-IN" dirty="0"/>
            </a:br>
            <a:r>
              <a:rPr lang="en-US" b="1" dirty="0"/>
              <a:t> </a:t>
            </a:r>
            <a:br>
              <a:rPr lang="en-IN" dirty="0"/>
            </a:br>
            <a:endParaRPr lang="en-IN" dirty="0"/>
          </a:p>
        </p:txBody>
      </p:sp>
      <p:sp>
        <p:nvSpPr>
          <p:cNvPr id="3" name="Content Placeholder 2">
            <a:extLst>
              <a:ext uri="{FF2B5EF4-FFF2-40B4-BE49-F238E27FC236}">
                <a16:creationId xmlns:a16="http://schemas.microsoft.com/office/drawing/2014/main" id="{D0D55298-358C-4401-9C4A-7E8D4C3145A0}"/>
              </a:ext>
            </a:extLst>
          </p:cNvPr>
          <p:cNvSpPr>
            <a:spLocks noGrp="1"/>
          </p:cNvSpPr>
          <p:nvPr>
            <p:ph idx="1"/>
          </p:nvPr>
        </p:nvSpPr>
        <p:spPr/>
        <p:txBody>
          <a:bodyPr/>
          <a:lstStyle/>
          <a:p>
            <a:pPr lvl="0"/>
            <a:r>
              <a:rPr lang="en-US" dirty="0"/>
              <a:t>Real time weather forecasting.</a:t>
            </a:r>
            <a:endParaRPr lang="en-IN" dirty="0"/>
          </a:p>
          <a:p>
            <a:pPr lvl="0"/>
            <a:r>
              <a:rPr lang="en-US" dirty="0"/>
              <a:t>Takes user’s geolocation as input to provide weather forecast .</a:t>
            </a:r>
            <a:endParaRPr lang="en-IN" dirty="0"/>
          </a:p>
          <a:p>
            <a:pPr lvl="0"/>
            <a:r>
              <a:rPr lang="en-US" dirty="0"/>
              <a:t>Weather visualizations with stunning maps.</a:t>
            </a:r>
            <a:endParaRPr lang="en-IN" dirty="0"/>
          </a:p>
          <a:p>
            <a:pPr lvl="0"/>
            <a:r>
              <a:rPr lang="en-US" dirty="0"/>
              <a:t>Can also take custom location as input to provide weather details for that location (</a:t>
            </a:r>
            <a:r>
              <a:rPr lang="en-US" dirty="0" err="1"/>
              <a:t>GoogleManualSearch</a:t>
            </a:r>
            <a:r>
              <a:rPr lang="en-US" dirty="0"/>
              <a:t> API).</a:t>
            </a:r>
            <a:endParaRPr lang="en-IN" dirty="0"/>
          </a:p>
          <a:p>
            <a:pPr lvl="0"/>
            <a:r>
              <a:rPr lang="en-US" dirty="0"/>
              <a:t>It is string based </a:t>
            </a:r>
            <a:r>
              <a:rPr lang="en-US" dirty="0" err="1"/>
              <a:t>basically,so</a:t>
            </a:r>
            <a:r>
              <a:rPr lang="en-US" dirty="0"/>
              <a:t> provides data for particular cities only. </a:t>
            </a:r>
            <a:r>
              <a:rPr lang="en-US" dirty="0" err="1"/>
              <a:t>i</a:t>
            </a:r>
            <a:r>
              <a:rPr lang="en-US" dirty="0"/>
              <a:t>. REST API used to fetch data from </a:t>
            </a:r>
            <a:r>
              <a:rPr lang="en-US" u="sng" dirty="0">
                <a:hlinkClick r:id="rId2"/>
              </a:rPr>
              <a:t>www.openweathermap.org</a:t>
            </a:r>
            <a:r>
              <a:rPr lang="en-US" dirty="0"/>
              <a:t>.</a:t>
            </a:r>
            <a:endParaRPr lang="en-IN" dirty="0"/>
          </a:p>
          <a:p>
            <a:pPr marL="0" indent="0">
              <a:buNone/>
            </a:pPr>
            <a:endParaRPr lang="en-IN" dirty="0"/>
          </a:p>
        </p:txBody>
      </p:sp>
    </p:spTree>
    <p:extLst>
      <p:ext uri="{BB962C8B-B14F-4D97-AF65-F5344CB8AC3E}">
        <p14:creationId xmlns:p14="http://schemas.microsoft.com/office/powerpoint/2010/main" val="1930670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E512E-8D5C-4903-A223-447CDB85E896}"/>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Basic Structure</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28AC5F2-F0A8-4B94-AE8E-DB1C0ED37ECD}"/>
              </a:ext>
            </a:extLst>
          </p:cNvPr>
          <p:cNvSpPr>
            <a:spLocks noGrp="1"/>
          </p:cNvSpPr>
          <p:nvPr>
            <p:ph idx="1"/>
          </p:nvPr>
        </p:nvSpPr>
        <p:spPr/>
        <p:txBody>
          <a:bodyPr/>
          <a:lstStyle/>
          <a:p>
            <a:pPr lvl="0"/>
            <a:r>
              <a:rPr lang="en-US" dirty="0"/>
              <a:t>HTML(provides structure to the webpage)</a:t>
            </a:r>
            <a:endParaRPr lang="en-IN" dirty="0"/>
          </a:p>
          <a:p>
            <a:pPr lvl="0"/>
            <a:r>
              <a:rPr lang="en-US" dirty="0"/>
              <a:t>CSS(for </a:t>
            </a:r>
            <a:r>
              <a:rPr lang="en-US" dirty="0" err="1"/>
              <a:t>styling,formatting</a:t>
            </a:r>
            <a:r>
              <a:rPr lang="en-US" dirty="0"/>
              <a:t>)</a:t>
            </a:r>
            <a:endParaRPr lang="en-IN" dirty="0"/>
          </a:p>
          <a:p>
            <a:pPr lvl="0"/>
            <a:r>
              <a:rPr lang="en-US" dirty="0"/>
              <a:t>JAVASCRIPT(makes web app functional/interactive)</a:t>
            </a:r>
            <a:endParaRPr lang="en-IN" dirty="0"/>
          </a:p>
          <a:p>
            <a:endParaRPr lang="en-IN" dirty="0"/>
          </a:p>
        </p:txBody>
      </p:sp>
    </p:spTree>
    <p:extLst>
      <p:ext uri="{BB962C8B-B14F-4D97-AF65-F5344CB8AC3E}">
        <p14:creationId xmlns:p14="http://schemas.microsoft.com/office/powerpoint/2010/main" val="369929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BF01D-7457-4929-A973-AAA717377BB3}"/>
              </a:ext>
            </a:extLst>
          </p:cNvPr>
          <p:cNvSpPr>
            <a:spLocks noGrp="1"/>
          </p:cNvSpPr>
          <p:nvPr>
            <p:ph type="title"/>
          </p:nvPr>
        </p:nvSpPr>
        <p:spPr/>
        <p:txBody>
          <a:bodyPr/>
          <a:lstStyle/>
          <a:p>
            <a:pPr algn="ctr"/>
            <a:r>
              <a:rPr lang="en-US" b="1" dirty="0"/>
              <a:t>Methodology Used</a:t>
            </a:r>
            <a:endParaRPr lang="en-IN" b="1" dirty="0"/>
          </a:p>
        </p:txBody>
      </p:sp>
      <p:graphicFrame>
        <p:nvGraphicFramePr>
          <p:cNvPr id="6" name="Content Placeholder 5">
            <a:extLst>
              <a:ext uri="{FF2B5EF4-FFF2-40B4-BE49-F238E27FC236}">
                <a16:creationId xmlns:a16="http://schemas.microsoft.com/office/drawing/2014/main" id="{B039C871-2992-4A59-9EFF-7E3C71D693E3}"/>
              </a:ext>
            </a:extLst>
          </p:cNvPr>
          <p:cNvGraphicFramePr>
            <a:graphicFrameLocks noGrp="1"/>
          </p:cNvGraphicFramePr>
          <p:nvPr>
            <p:ph idx="1"/>
            <p:extLst>
              <p:ext uri="{D42A27DB-BD31-4B8C-83A1-F6EECF244321}">
                <p14:modId xmlns:p14="http://schemas.microsoft.com/office/powerpoint/2010/main" val="3131007301"/>
              </p:ext>
            </p:extLst>
          </p:nvPr>
        </p:nvGraphicFramePr>
        <p:xfrm>
          <a:off x="2452529" y="4128769"/>
          <a:ext cx="6231255" cy="1117934"/>
        </p:xfrm>
        <a:graphic>
          <a:graphicData uri="http://schemas.openxmlformats.org/drawingml/2006/table">
            <a:tbl>
              <a:tblPr firstRow="1" firstCol="1" bandRow="1">
                <a:tableStyleId>{5C22544A-7EE6-4342-B048-85BDC9FD1C3A}</a:tableStyleId>
              </a:tblPr>
              <a:tblGrid>
                <a:gridCol w="2379345">
                  <a:extLst>
                    <a:ext uri="{9D8B030D-6E8A-4147-A177-3AD203B41FA5}">
                      <a16:colId xmlns:a16="http://schemas.microsoft.com/office/drawing/2014/main" val="3028421179"/>
                    </a:ext>
                  </a:extLst>
                </a:gridCol>
                <a:gridCol w="3851910">
                  <a:extLst>
                    <a:ext uri="{9D8B030D-6E8A-4147-A177-3AD203B41FA5}">
                      <a16:colId xmlns:a16="http://schemas.microsoft.com/office/drawing/2014/main" val="2045009197"/>
                    </a:ext>
                  </a:extLst>
                </a:gridCol>
              </a:tblGrid>
              <a:tr h="558967">
                <a:tc>
                  <a:txBody>
                    <a:bodyPr/>
                    <a:lstStyle/>
                    <a:p>
                      <a:pPr>
                        <a:spcAft>
                          <a:spcPts val="0"/>
                        </a:spcAft>
                      </a:pPr>
                      <a:r>
                        <a:rPr lang="en-US" sz="1200">
                          <a:effectLst/>
                        </a:rPr>
                        <a:t>&lt;DOCTYPE!&gt;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en-US" sz="1200">
                          <a:effectLst/>
                        </a:rPr>
                        <a:t>Defines the document 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51399880"/>
                  </a:ext>
                </a:extLst>
              </a:tr>
              <a:tr h="558967">
                <a:tc>
                  <a:txBody>
                    <a:bodyPr/>
                    <a:lstStyle/>
                    <a:p>
                      <a:pPr>
                        <a:spcAft>
                          <a:spcPts val="0"/>
                        </a:spcAft>
                      </a:pPr>
                      <a:r>
                        <a:rPr lang="en-US" sz="1200">
                          <a:effectLst/>
                        </a:rPr>
                        <a:t>&lt;body&gt;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en-US" sz="1200" dirty="0">
                          <a:effectLst/>
                        </a:rPr>
                        <a:t>Defines the document’s body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18248207"/>
                  </a:ext>
                </a:extLst>
              </a:tr>
            </a:tbl>
          </a:graphicData>
        </a:graphic>
      </p:graphicFrame>
      <p:sp>
        <p:nvSpPr>
          <p:cNvPr id="7" name="Rectangle 2">
            <a:extLst>
              <a:ext uri="{FF2B5EF4-FFF2-40B4-BE49-F238E27FC236}">
                <a16:creationId xmlns:a16="http://schemas.microsoft.com/office/drawing/2014/main" id="{12B74A01-F1E8-40AD-AACF-380DD75C8243}"/>
              </a:ext>
            </a:extLst>
          </p:cNvPr>
          <p:cNvSpPr>
            <a:spLocks noChangeArrowheads="1"/>
          </p:cNvSpPr>
          <p:nvPr/>
        </p:nvSpPr>
        <p:spPr bwMode="auto">
          <a:xfrm>
            <a:off x="2452529" y="2967335"/>
            <a:ext cx="768096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Create a HTML file(index.html)</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Tags used:</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84449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E1FF9606-E143-4769-8550-36042E66700A}"/>
              </a:ext>
            </a:extLst>
          </p:cNvPr>
          <p:cNvGraphicFramePr>
            <a:graphicFrameLocks noGrp="1"/>
          </p:cNvGraphicFramePr>
          <p:nvPr>
            <p:ph idx="1"/>
            <p:extLst>
              <p:ext uri="{D42A27DB-BD31-4B8C-83A1-F6EECF244321}">
                <p14:modId xmlns:p14="http://schemas.microsoft.com/office/powerpoint/2010/main" val="1493972561"/>
              </p:ext>
            </p:extLst>
          </p:nvPr>
        </p:nvGraphicFramePr>
        <p:xfrm>
          <a:off x="1136343" y="2459115"/>
          <a:ext cx="9028590" cy="4333042"/>
        </p:xfrm>
        <a:graphic>
          <a:graphicData uri="http://schemas.openxmlformats.org/drawingml/2006/table">
            <a:tbl>
              <a:tblPr firstRow="1" firstCol="1" bandRow="1">
                <a:tableStyleId>{5C22544A-7EE6-4342-B048-85BDC9FD1C3A}</a:tableStyleId>
              </a:tblPr>
              <a:tblGrid>
                <a:gridCol w="3447479">
                  <a:extLst>
                    <a:ext uri="{9D8B030D-6E8A-4147-A177-3AD203B41FA5}">
                      <a16:colId xmlns:a16="http://schemas.microsoft.com/office/drawing/2014/main" val="757144080"/>
                    </a:ext>
                  </a:extLst>
                </a:gridCol>
                <a:gridCol w="5581111">
                  <a:extLst>
                    <a:ext uri="{9D8B030D-6E8A-4147-A177-3AD203B41FA5}">
                      <a16:colId xmlns:a16="http://schemas.microsoft.com/office/drawing/2014/main" val="1671187699"/>
                    </a:ext>
                  </a:extLst>
                </a:gridCol>
              </a:tblGrid>
              <a:tr h="3729406">
                <a:tc>
                  <a:txBody>
                    <a:bodyPr/>
                    <a:lstStyle/>
                    <a:p>
                      <a:pPr>
                        <a:spcAft>
                          <a:spcPts val="0"/>
                        </a:spcAft>
                      </a:pPr>
                      <a:r>
                        <a:rPr lang="en-US" sz="1000" dirty="0">
                          <a:effectLst/>
                        </a:rPr>
                        <a:t>&lt;div&gt;</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491" marR="59491" marT="0" marB="0"/>
                </a:tc>
                <a:tc>
                  <a:txBody>
                    <a:bodyPr/>
                    <a:lstStyle/>
                    <a:p>
                      <a:pPr>
                        <a:spcAft>
                          <a:spcPts val="0"/>
                        </a:spcAft>
                      </a:pPr>
                      <a:r>
                        <a:rPr lang="en-US" sz="1000">
                          <a:effectLst/>
                        </a:rPr>
                        <a:t>Defines a section in document</a:t>
                      </a:r>
                      <a:endParaRPr lang="en-IN" sz="1000">
                        <a:effectLst/>
                      </a:endParaRPr>
                    </a:p>
                    <a:p>
                      <a:pPr>
                        <a:spcAft>
                          <a:spcPts val="0"/>
                        </a:spcAft>
                      </a:pPr>
                      <a:r>
                        <a:rPr lang="en-US" sz="1000">
                          <a:effectLst/>
                        </a:rPr>
                        <a:t>Attributes:</a:t>
                      </a:r>
                      <a:endParaRPr lang="en-IN" sz="1000">
                        <a:effectLst/>
                      </a:endParaRPr>
                    </a:p>
                    <a:p>
                      <a:pPr>
                        <a:spcAft>
                          <a:spcPts val="0"/>
                        </a:spcAft>
                      </a:pPr>
                      <a:r>
                        <a:rPr lang="en-US" sz="1000">
                          <a:effectLst/>
                        </a:rPr>
                        <a:t>(Element selectors)</a:t>
                      </a:r>
                      <a:endParaRPr lang="en-IN" sz="1000">
                        <a:effectLst/>
                      </a:endParaRPr>
                    </a:p>
                    <a:p>
                      <a:pPr>
                        <a:spcAft>
                          <a:spcPts val="0"/>
                        </a:spcAft>
                      </a:pPr>
                      <a:r>
                        <a:rPr lang="en-US" sz="1000">
                          <a:effectLst/>
                          <a:highlight>
                            <a:srgbClr val="FFFF00"/>
                          </a:highlight>
                        </a:rPr>
                        <a:t>Class</a:t>
                      </a:r>
                      <a:r>
                        <a:rPr lang="en-US" sz="1000">
                          <a:effectLst/>
                        </a:rPr>
                        <a:t> uses(.) in CSS for styling a large data.</a:t>
                      </a:r>
                      <a:endParaRPr lang="en-IN" sz="1000">
                        <a:effectLst/>
                      </a:endParaRPr>
                    </a:p>
                    <a:p>
                      <a:pPr>
                        <a:spcAft>
                          <a:spcPts val="0"/>
                        </a:spcAft>
                      </a:pPr>
                      <a:r>
                        <a:rPr lang="en-US" sz="1000">
                          <a:effectLst/>
                          <a:highlight>
                            <a:srgbClr val="FFFF00"/>
                          </a:highlight>
                        </a:rPr>
                        <a:t>ID’s</a:t>
                      </a:r>
                      <a:r>
                        <a:rPr lang="en-US" sz="1000">
                          <a:effectLst/>
                        </a:rPr>
                        <a:t> uses (#) for styling one specific element.</a:t>
                      </a:r>
                      <a:endParaRPr lang="en-IN" sz="1000">
                        <a:effectLst/>
                      </a:endParaRPr>
                    </a:p>
                    <a:p>
                      <a:pPr>
                        <a:spcAft>
                          <a:spcPts val="0"/>
                        </a:spcAft>
                      </a:pPr>
                      <a:r>
                        <a:rPr lang="en-US" sz="1000">
                          <a:effectLst/>
                        </a:rPr>
                        <a:t>Eg.=Searchinputbox,</a:t>
                      </a:r>
                      <a:endParaRPr lang="en-IN" sz="1000">
                        <a:effectLst/>
                      </a:endParaRPr>
                    </a:p>
                    <a:p>
                      <a:pPr>
                        <a:spcAft>
                          <a:spcPts val="0"/>
                        </a:spcAft>
                      </a:pPr>
                      <a:r>
                        <a:rPr lang="en-US" sz="1000">
                          <a:effectLst/>
                        </a:rPr>
                        <a:t>Weather-body (location-details &amp;weather -status)</a:t>
                      </a:r>
                      <a:endParaRPr lang="en-IN" sz="1000">
                        <a:effectLst/>
                      </a:endParaRPr>
                    </a:p>
                    <a:p>
                      <a:pPr>
                        <a:spcAft>
                          <a:spcPts val="0"/>
                        </a:spcAft>
                      </a:pPr>
                      <a:r>
                        <a:rPr lang="en-US"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491" marR="59491" marT="0" marB="0"/>
                </a:tc>
                <a:extLst>
                  <a:ext uri="{0D108BD9-81ED-4DB2-BD59-A6C34878D82A}">
                    <a16:rowId xmlns:a16="http://schemas.microsoft.com/office/drawing/2014/main" val="1512164307"/>
                  </a:ext>
                </a:extLst>
              </a:tr>
              <a:tr h="201212">
                <a:tc>
                  <a:txBody>
                    <a:bodyPr/>
                    <a:lstStyle/>
                    <a:p>
                      <a:pPr>
                        <a:spcAft>
                          <a:spcPts val="0"/>
                        </a:spcAft>
                      </a:pPr>
                      <a:r>
                        <a:rPr lang="en-US" sz="1000">
                          <a:effectLst/>
                        </a:rPr>
                        <a:t>&lt;script&gt;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491" marR="59491" marT="0" marB="0"/>
                </a:tc>
                <a:tc>
                  <a:txBody>
                    <a:bodyPr/>
                    <a:lstStyle/>
                    <a:p>
                      <a:pPr>
                        <a:spcAft>
                          <a:spcPts val="0"/>
                        </a:spcAft>
                      </a:pPr>
                      <a:r>
                        <a:rPr lang="en-US" sz="1000">
                          <a:effectLst/>
                        </a:rPr>
                        <a:t>To externally link app.js to HTML document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491" marR="59491" marT="0" marB="0"/>
                </a:tc>
                <a:extLst>
                  <a:ext uri="{0D108BD9-81ED-4DB2-BD59-A6C34878D82A}">
                    <a16:rowId xmlns:a16="http://schemas.microsoft.com/office/drawing/2014/main" val="3120241028"/>
                  </a:ext>
                </a:extLst>
              </a:tr>
              <a:tr h="402424">
                <a:tc>
                  <a:txBody>
                    <a:bodyPr/>
                    <a:lstStyle/>
                    <a:p>
                      <a:pPr>
                        <a:spcAft>
                          <a:spcPts val="0"/>
                        </a:spcAft>
                      </a:pPr>
                      <a:r>
                        <a:rPr lang="en-US" sz="1000">
                          <a:effectLst/>
                        </a:rPr>
                        <a:t>&lt;link rel= “”href=</a:t>
                      </a:r>
                      <a:endParaRPr lang="en-IN" sz="1000">
                        <a:effectLst/>
                      </a:endParaRPr>
                    </a:p>
                    <a:p>
                      <a:pPr>
                        <a:spcAft>
                          <a:spcPts val="0"/>
                        </a:spcAft>
                      </a:pPr>
                      <a:r>
                        <a:rPr lang="en-US" sz="1000">
                          <a:effectLst/>
                        </a:rPr>
                        <a:t>“style.css”&gt;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9491" marR="59491" marT="0" marB="0"/>
                </a:tc>
                <a:tc>
                  <a:txBody>
                    <a:bodyPr/>
                    <a:lstStyle/>
                    <a:p>
                      <a:pPr>
                        <a:spcAft>
                          <a:spcPts val="0"/>
                        </a:spcAft>
                      </a:pPr>
                      <a:r>
                        <a:rPr lang="en-US" sz="1000" dirty="0">
                          <a:effectLst/>
                        </a:rPr>
                        <a:t>To </a:t>
                      </a:r>
                      <a:r>
                        <a:rPr lang="en-US" sz="1000" dirty="0" err="1">
                          <a:effectLst/>
                        </a:rPr>
                        <a:t>extrenally</a:t>
                      </a:r>
                      <a:r>
                        <a:rPr lang="en-US" sz="1000" dirty="0">
                          <a:effectLst/>
                        </a:rPr>
                        <a:t> link style.css to HTML document</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491" marR="59491" marT="0" marB="0"/>
                </a:tc>
                <a:extLst>
                  <a:ext uri="{0D108BD9-81ED-4DB2-BD59-A6C34878D82A}">
                    <a16:rowId xmlns:a16="http://schemas.microsoft.com/office/drawing/2014/main" val="3764258158"/>
                  </a:ext>
                </a:extLst>
              </a:tr>
            </a:tbl>
          </a:graphicData>
        </a:graphic>
      </p:graphicFrame>
    </p:spTree>
    <p:extLst>
      <p:ext uri="{BB962C8B-B14F-4D97-AF65-F5344CB8AC3E}">
        <p14:creationId xmlns:p14="http://schemas.microsoft.com/office/powerpoint/2010/main" val="2276816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8433B2-6655-47A8-AA24-9D6E451D56AF}"/>
              </a:ext>
            </a:extLst>
          </p:cNvPr>
          <p:cNvSpPr>
            <a:spLocks noGrp="1"/>
          </p:cNvSpPr>
          <p:nvPr>
            <p:ph idx="1"/>
          </p:nvPr>
        </p:nvSpPr>
        <p:spPr>
          <a:xfrm>
            <a:off x="1172710" y="2434825"/>
            <a:ext cx="8825659" cy="3416300"/>
          </a:xfrm>
        </p:spPr>
        <p:txBody>
          <a:bodyPr/>
          <a:lstStyle/>
          <a:p>
            <a:pPr marL="0" indent="0" fontAlgn="base">
              <a:buNone/>
            </a:pPr>
            <a:r>
              <a:rPr lang="en-US" u="sng"/>
              <a:t>CONCLUSION:</a:t>
            </a:r>
          </a:p>
          <a:p>
            <a:pPr marL="0" indent="0" fontAlgn="base">
              <a:buNone/>
            </a:pPr>
            <a:endParaRPr lang="en-IN" dirty="0"/>
          </a:p>
          <a:p>
            <a:pPr marL="0" indent="0" fontAlgn="base">
              <a:buNone/>
            </a:pPr>
            <a:r>
              <a:rPr lang="en-US" dirty="0"/>
              <a:t>A functioning weather app was built with </a:t>
            </a:r>
            <a:r>
              <a:rPr lang="en-US" dirty="0" err="1"/>
              <a:t>javascript</a:t>
            </a:r>
            <a:r>
              <a:rPr lang="en-US" dirty="0"/>
              <a:t>. I learned a lot in this project. Most notably, how to work with APIs; to an extent. I know each API works differently than others but finally being exposed to one and also using </a:t>
            </a:r>
            <a:r>
              <a:rPr lang="en-US" dirty="0" err="1"/>
              <a:t>javascript</a:t>
            </a:r>
            <a:r>
              <a:rPr lang="en-US" dirty="0"/>
              <a:t> in a practical sense rather than writing random loops or strings has been informative and a huge learning experience.</a:t>
            </a:r>
            <a:endParaRPr lang="en-IN" dirty="0"/>
          </a:p>
          <a:p>
            <a:pPr marL="0" indent="0" fontAlgn="base">
              <a:buNone/>
            </a:pPr>
            <a:r>
              <a:rPr lang="en-US" dirty="0"/>
              <a:t> </a:t>
            </a:r>
            <a:endParaRPr lang="en-IN" dirty="0"/>
          </a:p>
          <a:p>
            <a:endParaRPr lang="en-IN" dirty="0"/>
          </a:p>
        </p:txBody>
      </p:sp>
    </p:spTree>
    <p:extLst>
      <p:ext uri="{BB962C8B-B14F-4D97-AF65-F5344CB8AC3E}">
        <p14:creationId xmlns:p14="http://schemas.microsoft.com/office/powerpoint/2010/main" val="16584696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20</TotalTime>
  <Words>671</Words>
  <Application>Microsoft Office PowerPoint</Application>
  <PresentationFormat>Widescreen</PresentationFormat>
  <Paragraphs>41</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Century Gothic</vt:lpstr>
      <vt:lpstr>Times New Roman</vt:lpstr>
      <vt:lpstr>Wingdings 3</vt:lpstr>
      <vt:lpstr>Ion Boardroom</vt:lpstr>
      <vt:lpstr> Weather forecasting is the application of science and technology to predict the conditions of the atmosphere for a given location and time. People have attempted to predict the weather informally for millennia and formally since the 19th century. Weather forecasts are made by collecting quantitative data about the current state of the atmosphere, land, and ocean and using meteorology to project how the atmosphere will change at a given place.</vt:lpstr>
      <vt:lpstr>Purpose</vt:lpstr>
      <vt:lpstr>Project Specification    </vt:lpstr>
      <vt:lpstr>Basic Structure</vt:lpstr>
      <vt:lpstr>Methodology Used</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Weather forecasting is the application of science and technology to predict the conditions of the atmosphere for a given location and time. People have attempted to predict the weather informally for millennia and formally since the 19th century. Weather forecasts are made by collecting quantitative data about the current state of the atmosphere, land, and ocean and using meteorology to project how the atmosphere will change at a given place.</dc:title>
  <dc:creator>Nitin Singh</dc:creator>
  <cp:lastModifiedBy>Nitin Singh</cp:lastModifiedBy>
  <cp:revision>3</cp:revision>
  <dcterms:created xsi:type="dcterms:W3CDTF">2023-01-07T05:10:31Z</dcterms:created>
  <dcterms:modified xsi:type="dcterms:W3CDTF">2023-01-07T05:31:17Z</dcterms:modified>
</cp:coreProperties>
</file>