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56" r:id="rId3"/>
    <p:sldId id="257" r:id="rId4"/>
    <p:sldId id="268" r:id="rId5"/>
    <p:sldId id="258" r:id="rId6"/>
    <p:sldId id="259" r:id="rId7"/>
    <p:sldId id="260" r:id="rId8"/>
    <p:sldId id="261" r:id="rId9"/>
    <p:sldId id="270" r:id="rId10"/>
    <p:sldId id="269" r:id="rId11"/>
    <p:sldId id="262" r:id="rId12"/>
    <p:sldId id="263" r:id="rId13"/>
    <p:sldId id="265" r:id="rId14"/>
    <p:sldId id="264"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10"/>
  </p:normalViewPr>
  <p:slideViewPr>
    <p:cSldViewPr snapToGrid="0" snapToObjects="1">
      <p:cViewPr varScale="1">
        <p:scale>
          <a:sx n="53" d="100"/>
          <a:sy n="53" d="100"/>
        </p:scale>
        <p:origin x="7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63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283072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5121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70226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890431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realpython.com/knn-python/" TargetMode="External"/><Relationship Id="rId3" Type="http://schemas.openxmlformats.org/officeDocument/2006/relationships/image" Target="../media/image1.png"/><Relationship Id="rId7" Type="http://schemas.openxmlformats.org/officeDocument/2006/relationships/hyperlink" Target="https://towardsdatascience.com/support-vector-machine-python-example-d67d9b63f1c8"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towardsdatascience.com/building-a-logistic-regression-in-python-step-by-step-becd4d56c9c8" TargetMode="External"/><Relationship Id="rId5" Type="http://schemas.openxmlformats.org/officeDocument/2006/relationships/hyperlink" Target="https://towardsdatascience.com/top-machine-learning-algorithms-for-classification-2197870ff501" TargetMode="External"/><Relationship Id="rId4" Type="http://schemas.openxmlformats.org/officeDocument/2006/relationships/hyperlink" Target="https://www.kaggle.com/datasets/ananthr1/room-occupancy-estimation-data-set/code" TargetMode="External"/><Relationship Id="rId9" Type="http://schemas.openxmlformats.org/officeDocument/2006/relationships/hyperlink" Target="https://archive.ics.uci.edu/ml/datasets/Room+Occupancy+Estimat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82842" y="0"/>
            <a:ext cx="14630400" cy="8229600"/>
          </a:xfrm>
          <a:prstGeom prst="rect">
            <a:avLst/>
          </a:prstGeom>
          <a:solidFill>
            <a:srgbClr val="FFFDFA"/>
          </a:solidFill>
          <a:ln/>
        </p:spPr>
        <p:txBody>
          <a:bodyPr/>
          <a:lstStyle/>
          <a:p>
            <a:endParaRPr lang="en-IN" dirty="0"/>
          </a:p>
        </p:txBody>
      </p:sp>
      <p:sp>
        <p:nvSpPr>
          <p:cNvPr id="5" name="Text 1"/>
          <p:cNvSpPr/>
          <p:nvPr/>
        </p:nvSpPr>
        <p:spPr>
          <a:xfrm>
            <a:off x="1491917" y="1082843"/>
            <a:ext cx="12305284" cy="1660358"/>
          </a:xfrm>
          <a:prstGeom prst="rect">
            <a:avLst/>
          </a:prstGeom>
          <a:noFill/>
          <a:ln/>
        </p:spPr>
        <p:txBody>
          <a:bodyPr wrap="square" rtlCol="0" anchor="t"/>
          <a:lstStyle/>
          <a:p>
            <a:pPr marL="0" indent="0">
              <a:lnSpc>
                <a:spcPts val="7545"/>
              </a:lnSpc>
              <a:buNone/>
            </a:pPr>
            <a:r>
              <a:rPr lang="en-US" sz="6036" dirty="0">
                <a:solidFill>
                  <a:srgbClr val="5C4E3D"/>
                </a:solidFill>
                <a:latin typeface="Libre Baskerville" pitchFamily="34" charset="0"/>
                <a:ea typeface="Libre Baskerville" pitchFamily="34" charset="-122"/>
                <a:cs typeface="Libre Baskerville" pitchFamily="34" charset="-120"/>
              </a:rPr>
              <a:t>Room Occupancy Detection</a:t>
            </a:r>
            <a:endParaRPr lang="en-US" sz="6036" dirty="0"/>
          </a:p>
        </p:txBody>
      </p:sp>
      <p:sp>
        <p:nvSpPr>
          <p:cNvPr id="6" name="Text 2"/>
          <p:cNvSpPr/>
          <p:nvPr/>
        </p:nvSpPr>
        <p:spPr>
          <a:xfrm>
            <a:off x="1840833" y="2550695"/>
            <a:ext cx="11044988" cy="1564105"/>
          </a:xfrm>
          <a:prstGeom prst="rect">
            <a:avLst/>
          </a:prstGeom>
          <a:noFill/>
          <a:ln/>
        </p:spPr>
        <p:txBody>
          <a:bodyPr wrap="square" rtlCol="0" anchor="t"/>
          <a:lstStyle/>
          <a:p>
            <a:pPr algn="ctr"/>
            <a:r>
              <a:rPr lang="en-US" sz="2800" dirty="0">
                <a:latin typeface="+mj-lt"/>
              </a:rPr>
              <a:t>An analysis of sensor data to predict room occupancy using machine  learning models.</a:t>
            </a:r>
          </a:p>
        </p:txBody>
      </p:sp>
      <p:sp>
        <p:nvSpPr>
          <p:cNvPr id="8" name="Text 4"/>
          <p:cNvSpPr/>
          <p:nvPr/>
        </p:nvSpPr>
        <p:spPr>
          <a:xfrm>
            <a:off x="6404729" y="6535222"/>
            <a:ext cx="185023"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DM Sans" pitchFamily="34" charset="0"/>
                <a:ea typeface="DM Sans" pitchFamily="34" charset="-122"/>
                <a:cs typeface="DM Sans" pitchFamily="34" charset="-120"/>
              </a:rPr>
              <a:t>Sa</a:t>
            </a:r>
            <a:endParaRPr lang="en-US" sz="1152" dirty="0"/>
          </a:p>
        </p:txBody>
      </p:sp>
      <p:sp>
        <p:nvSpPr>
          <p:cNvPr id="9" name="Text 5"/>
          <p:cNvSpPr/>
          <p:nvPr/>
        </p:nvSpPr>
        <p:spPr>
          <a:xfrm>
            <a:off x="9501520" y="5260932"/>
            <a:ext cx="4790677" cy="2455101"/>
          </a:xfrm>
          <a:prstGeom prst="rect">
            <a:avLst/>
          </a:prstGeom>
          <a:noFill/>
          <a:ln/>
        </p:spPr>
        <p:txBody>
          <a:bodyPr wrap="none" rtlCol="0" anchor="t"/>
          <a:lstStyle/>
          <a:p>
            <a:pPr marL="0" indent="0" algn="l">
              <a:lnSpc>
                <a:spcPts val="3062"/>
              </a:lnSpc>
              <a:buNone/>
            </a:pPr>
            <a:r>
              <a:rPr lang="en-IN" sz="2400" dirty="0">
                <a:solidFill>
                  <a:schemeClr val="bg2">
                    <a:lumMod val="50000"/>
                  </a:schemeClr>
                </a:solidFill>
              </a:rPr>
              <a:t>Team Members: </a:t>
            </a:r>
          </a:p>
          <a:p>
            <a:pPr marL="0" indent="0" algn="l">
              <a:lnSpc>
                <a:spcPts val="3062"/>
              </a:lnSpc>
              <a:buNone/>
            </a:pPr>
            <a:r>
              <a:rPr lang="en-IN" sz="2400" dirty="0">
                <a:solidFill>
                  <a:schemeClr val="bg2">
                    <a:lumMod val="50000"/>
                  </a:schemeClr>
                </a:solidFill>
              </a:rPr>
              <a:t>Abhilash </a:t>
            </a:r>
            <a:r>
              <a:rPr lang="en-IN" sz="2400" dirty="0" err="1">
                <a:solidFill>
                  <a:schemeClr val="bg2">
                    <a:lumMod val="50000"/>
                  </a:schemeClr>
                </a:solidFill>
              </a:rPr>
              <a:t>Bandi</a:t>
            </a:r>
            <a:r>
              <a:rPr lang="en-IN" sz="2400" dirty="0">
                <a:solidFill>
                  <a:schemeClr val="bg2">
                    <a:lumMod val="50000"/>
                  </a:schemeClr>
                </a:solidFill>
              </a:rPr>
              <a:t> (801329252) </a:t>
            </a:r>
          </a:p>
          <a:p>
            <a:pPr marL="0" indent="0" algn="l">
              <a:lnSpc>
                <a:spcPts val="3062"/>
              </a:lnSpc>
              <a:buNone/>
            </a:pPr>
            <a:r>
              <a:rPr lang="en-IN" sz="2400" dirty="0">
                <a:solidFill>
                  <a:schemeClr val="bg2">
                    <a:lumMod val="50000"/>
                  </a:schemeClr>
                </a:solidFill>
              </a:rPr>
              <a:t>Nitin Sai </a:t>
            </a:r>
            <a:r>
              <a:rPr lang="en-IN" sz="2400" dirty="0" err="1">
                <a:solidFill>
                  <a:schemeClr val="bg2">
                    <a:lumMod val="50000"/>
                  </a:schemeClr>
                </a:solidFill>
              </a:rPr>
              <a:t>Talluri</a:t>
            </a:r>
            <a:r>
              <a:rPr lang="en-IN" sz="2400" dirty="0">
                <a:solidFill>
                  <a:schemeClr val="bg2">
                    <a:lumMod val="50000"/>
                  </a:schemeClr>
                </a:solidFill>
              </a:rPr>
              <a:t> (801324883) </a:t>
            </a:r>
          </a:p>
          <a:p>
            <a:pPr marL="0" indent="0" algn="l">
              <a:lnSpc>
                <a:spcPts val="3062"/>
              </a:lnSpc>
              <a:buNone/>
            </a:pPr>
            <a:r>
              <a:rPr lang="en-IN" sz="2400" dirty="0">
                <a:solidFill>
                  <a:schemeClr val="bg2">
                    <a:lumMod val="50000"/>
                  </a:schemeClr>
                </a:solidFill>
              </a:rPr>
              <a:t>Hari Chandana </a:t>
            </a:r>
            <a:r>
              <a:rPr lang="en-IN" sz="2400" dirty="0" err="1">
                <a:solidFill>
                  <a:schemeClr val="bg2">
                    <a:lumMod val="50000"/>
                  </a:schemeClr>
                </a:solidFill>
              </a:rPr>
              <a:t>Pulaparti</a:t>
            </a:r>
            <a:r>
              <a:rPr lang="en-IN" sz="2400" dirty="0">
                <a:solidFill>
                  <a:schemeClr val="bg2">
                    <a:lumMod val="50000"/>
                  </a:schemeClr>
                </a:solidFill>
              </a:rPr>
              <a:t> (801329190) </a:t>
            </a:r>
          </a:p>
          <a:p>
            <a:pPr marL="0" indent="0" algn="l">
              <a:lnSpc>
                <a:spcPts val="3062"/>
              </a:lnSpc>
              <a:buNone/>
            </a:pPr>
            <a:r>
              <a:rPr lang="en-IN" sz="2400" dirty="0">
                <a:solidFill>
                  <a:schemeClr val="bg2">
                    <a:lumMod val="50000"/>
                  </a:schemeClr>
                </a:solidFill>
              </a:rPr>
              <a:t>Sahasraa </a:t>
            </a:r>
            <a:r>
              <a:rPr lang="en-IN" sz="2400" dirty="0" err="1">
                <a:solidFill>
                  <a:schemeClr val="bg2">
                    <a:lumMod val="50000"/>
                  </a:schemeClr>
                </a:solidFill>
              </a:rPr>
              <a:t>vaka</a:t>
            </a:r>
            <a:r>
              <a:rPr lang="en-IN" sz="2400" dirty="0">
                <a:solidFill>
                  <a:schemeClr val="bg2">
                    <a:lumMod val="50000"/>
                  </a:schemeClr>
                </a:solidFill>
              </a:rPr>
              <a:t> (801327852) </a:t>
            </a:r>
          </a:p>
          <a:p>
            <a:pPr marL="0" indent="0" algn="l">
              <a:lnSpc>
                <a:spcPts val="3062"/>
              </a:lnSpc>
              <a:buNone/>
            </a:pPr>
            <a:r>
              <a:rPr lang="en-IN" sz="2400" dirty="0">
                <a:solidFill>
                  <a:schemeClr val="bg2">
                    <a:lumMod val="50000"/>
                  </a:schemeClr>
                </a:solidFill>
              </a:rPr>
              <a:t>Naga Swetha </a:t>
            </a:r>
            <a:r>
              <a:rPr lang="en-IN" sz="2400" dirty="0" err="1">
                <a:solidFill>
                  <a:schemeClr val="bg2">
                    <a:lumMod val="50000"/>
                  </a:schemeClr>
                </a:solidFill>
              </a:rPr>
              <a:t>Prathipati</a:t>
            </a:r>
            <a:r>
              <a:rPr lang="en-IN" sz="2400" dirty="0">
                <a:solidFill>
                  <a:schemeClr val="bg2">
                    <a:lumMod val="50000"/>
                  </a:schemeClr>
                </a:solidFill>
              </a:rPr>
              <a:t> (801328550) </a:t>
            </a:r>
            <a:endParaRPr lang="en-US" sz="2187" dirty="0">
              <a:solidFill>
                <a:schemeClr val="bg2">
                  <a:lumMod val="50000"/>
                </a:schemeClr>
              </a:solidFill>
            </a:endParaRPr>
          </a:p>
        </p:txBody>
      </p:sp>
    </p:spTree>
    <p:extLst>
      <p:ext uri="{BB962C8B-B14F-4D97-AF65-F5344CB8AC3E}">
        <p14:creationId xmlns:p14="http://schemas.microsoft.com/office/powerpoint/2010/main" val="383092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4536" y="0"/>
            <a:ext cx="14630400" cy="8229600"/>
          </a:xfrm>
          <a:prstGeom prst="rect">
            <a:avLst/>
          </a:prstGeom>
          <a:solidFill>
            <a:srgbClr val="FFFDFA"/>
          </a:solidFill>
          <a:ln/>
        </p:spPr>
        <p:txBody>
          <a:bodyPr/>
          <a:lstStyle/>
          <a:p>
            <a:endParaRPr lang="en-IN" dirty="0"/>
          </a:p>
        </p:txBody>
      </p:sp>
      <p:sp>
        <p:nvSpPr>
          <p:cNvPr id="4" name="Text 1"/>
          <p:cNvSpPr/>
          <p:nvPr/>
        </p:nvSpPr>
        <p:spPr>
          <a:xfrm>
            <a:off x="1130968" y="673768"/>
            <a:ext cx="7218948" cy="94536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rPr>
              <a:t>Analysis &amp; Outcomes </a:t>
            </a:r>
            <a:endParaRPr lang="en-US" sz="4374" dirty="0"/>
          </a:p>
        </p:txBody>
      </p:sp>
      <p:sp>
        <p:nvSpPr>
          <p:cNvPr id="6" name="Text 3"/>
          <p:cNvSpPr/>
          <p:nvPr/>
        </p:nvSpPr>
        <p:spPr>
          <a:xfrm>
            <a:off x="2037993" y="3680460"/>
            <a:ext cx="3156347" cy="2487811"/>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11103"/>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5743932" y="3680460"/>
            <a:ext cx="3156347" cy="1777008"/>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11103"/>
            <a:ext cx="2827139"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80460"/>
            <a:ext cx="3156347" cy="2132409"/>
          </a:xfrm>
          <a:prstGeom prst="rect">
            <a:avLst/>
          </a:prstGeom>
          <a:noFill/>
          <a:ln/>
        </p:spPr>
        <p:txBody>
          <a:bodyPr wrap="square" rtlCol="0" anchor="t"/>
          <a:lstStyle/>
          <a:p>
            <a:pPr marL="0" indent="0">
              <a:lnSpc>
                <a:spcPts val="2799"/>
              </a:lnSpc>
              <a:buNone/>
            </a:pPr>
            <a:endParaRPr lang="en-US" sz="1750" dirty="0"/>
          </a:p>
        </p:txBody>
      </p:sp>
      <p:pic>
        <p:nvPicPr>
          <p:cNvPr id="11" name="Picture 10">
            <a:extLst>
              <a:ext uri="{FF2B5EF4-FFF2-40B4-BE49-F238E27FC236}">
                <a16:creationId xmlns:a16="http://schemas.microsoft.com/office/drawing/2014/main" id="{A3CAD907-0EC2-614C-26FA-14A0AC87ABF7}"/>
              </a:ext>
            </a:extLst>
          </p:cNvPr>
          <p:cNvPicPr>
            <a:picLocks noChangeAspect="1"/>
          </p:cNvPicPr>
          <p:nvPr/>
        </p:nvPicPr>
        <p:blipFill>
          <a:blip r:embed="rId4">
            <a:duotone>
              <a:prstClr val="black"/>
              <a:srgbClr val="D9C3A5">
                <a:tint val="50000"/>
                <a:satMod val="180000"/>
              </a:srgbClr>
            </a:duotone>
          </a:blip>
          <a:stretch>
            <a:fillRect/>
          </a:stretch>
        </p:blipFill>
        <p:spPr>
          <a:xfrm>
            <a:off x="1278765" y="2105526"/>
            <a:ext cx="7619815" cy="4608095"/>
          </a:xfrm>
          <a:prstGeom prst="rect">
            <a:avLst/>
          </a:prstGeom>
        </p:spPr>
      </p:pic>
      <p:sp>
        <p:nvSpPr>
          <p:cNvPr id="15" name="TextBox 14">
            <a:extLst>
              <a:ext uri="{FF2B5EF4-FFF2-40B4-BE49-F238E27FC236}">
                <a16:creationId xmlns:a16="http://schemas.microsoft.com/office/drawing/2014/main" id="{8BE2D4A7-D1B2-E75A-2FAA-01C47352FE06}"/>
              </a:ext>
            </a:extLst>
          </p:cNvPr>
          <p:cNvSpPr txBox="1"/>
          <p:nvPr/>
        </p:nvSpPr>
        <p:spPr>
          <a:xfrm>
            <a:off x="9901989" y="2466474"/>
            <a:ext cx="4295274" cy="3416320"/>
          </a:xfrm>
          <a:prstGeom prst="rect">
            <a:avLst/>
          </a:prstGeom>
          <a:noFill/>
        </p:spPr>
        <p:txBody>
          <a:bodyPr wrap="square" rtlCol="0">
            <a:spAutoFit/>
          </a:bodyPr>
          <a:lstStyle/>
          <a:p>
            <a:r>
              <a:rPr lang="en-US" sz="2400" dirty="0"/>
              <a:t>The table presented demonstrates the effectiveness of the Principal Component Analysis (PCA) in highlighting feature correlations within the dataset. It specifically identifies which features show strong correlations after the application of PCA.</a:t>
            </a:r>
            <a:endParaRPr lang="en-IN" sz="2400" dirty="0"/>
          </a:p>
        </p:txBody>
      </p:sp>
    </p:spTree>
    <p:extLst>
      <p:ext uri="{BB962C8B-B14F-4D97-AF65-F5344CB8AC3E}">
        <p14:creationId xmlns:p14="http://schemas.microsoft.com/office/powerpoint/2010/main" val="168037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DFA">
              <a:alpha val="85000"/>
            </a:srgbClr>
          </a:solidFill>
          <a:ln/>
        </p:spPr>
        <p:txBody>
          <a:bodyPr/>
          <a:lstStyle/>
          <a:p>
            <a:endParaRPr lang="en-IN"/>
          </a:p>
        </p:txBody>
      </p:sp>
      <p:sp>
        <p:nvSpPr>
          <p:cNvPr id="6" name="Text 2"/>
          <p:cNvSpPr/>
          <p:nvPr/>
        </p:nvSpPr>
        <p:spPr>
          <a:xfrm>
            <a:off x="2037993" y="1043464"/>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a:t>
            </a:r>
            <a:endParaRPr lang="en-US" sz="4374" dirty="0"/>
          </a:p>
        </p:txBody>
      </p:sp>
      <p:pic>
        <p:nvPicPr>
          <p:cNvPr id="7" name="Image 2" descr="preencoded.png"/>
          <p:cNvPicPr>
            <a:picLocks noChangeAspect="1"/>
          </p:cNvPicPr>
          <p:nvPr/>
        </p:nvPicPr>
        <p:blipFill>
          <a:blip r:embed="rId5"/>
          <a:stretch>
            <a:fillRect/>
          </a:stretch>
        </p:blipFill>
        <p:spPr>
          <a:xfrm>
            <a:off x="2037993" y="2071092"/>
            <a:ext cx="3518059" cy="888682"/>
          </a:xfrm>
          <a:prstGeom prst="rect">
            <a:avLst/>
          </a:prstGeom>
        </p:spPr>
      </p:pic>
      <p:sp>
        <p:nvSpPr>
          <p:cNvPr id="8" name="Text 3"/>
          <p:cNvSpPr/>
          <p:nvPr/>
        </p:nvSpPr>
        <p:spPr>
          <a:xfrm>
            <a:off x="2260163" y="3293031"/>
            <a:ext cx="3073718" cy="694373"/>
          </a:xfrm>
          <a:prstGeom prst="rect">
            <a:avLst/>
          </a:prstGeom>
          <a:noFill/>
          <a:ln/>
        </p:spPr>
        <p:txBody>
          <a:bodyPr wrap="squar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Best Performing Model</a:t>
            </a:r>
            <a:endParaRPr lang="en-US" sz="2187" dirty="0"/>
          </a:p>
        </p:txBody>
      </p:sp>
      <p:sp>
        <p:nvSpPr>
          <p:cNvPr id="9" name="Text 4"/>
          <p:cNvSpPr/>
          <p:nvPr/>
        </p:nvSpPr>
        <p:spPr>
          <a:xfrm>
            <a:off x="2260163" y="4120634"/>
            <a:ext cx="3073718" cy="2132409"/>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Based on the performance evaluation, the random forest classifier emerged as the best performing model, achieving an accuracy of 99.5% on the test data.</a:t>
            </a:r>
            <a:endParaRPr lang="en-US" sz="1750" dirty="0"/>
          </a:p>
        </p:txBody>
      </p:sp>
      <p:pic>
        <p:nvPicPr>
          <p:cNvPr id="10" name="Image 3" descr="preencoded.png"/>
          <p:cNvPicPr>
            <a:picLocks noChangeAspect="1"/>
          </p:cNvPicPr>
          <p:nvPr/>
        </p:nvPicPr>
        <p:blipFill>
          <a:blip r:embed="rId6"/>
          <a:stretch>
            <a:fillRect/>
          </a:stretch>
        </p:blipFill>
        <p:spPr>
          <a:xfrm>
            <a:off x="5556052" y="2071092"/>
            <a:ext cx="3518178" cy="888682"/>
          </a:xfrm>
          <a:prstGeom prst="rect">
            <a:avLst/>
          </a:prstGeom>
        </p:spPr>
      </p:pic>
      <p:sp>
        <p:nvSpPr>
          <p:cNvPr id="11" name="Text 5"/>
          <p:cNvSpPr/>
          <p:nvPr/>
        </p:nvSpPr>
        <p:spPr>
          <a:xfrm>
            <a:off x="5778222" y="3293031"/>
            <a:ext cx="3073837" cy="694373"/>
          </a:xfrm>
          <a:prstGeom prst="rect">
            <a:avLst/>
          </a:prstGeom>
          <a:noFill/>
          <a:ln/>
        </p:spPr>
        <p:txBody>
          <a:bodyPr wrap="squar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Generalization Capability</a:t>
            </a:r>
            <a:endParaRPr lang="en-US" sz="2187" dirty="0"/>
          </a:p>
        </p:txBody>
      </p:sp>
      <p:sp>
        <p:nvSpPr>
          <p:cNvPr id="12" name="Text 6"/>
          <p:cNvSpPr/>
          <p:nvPr/>
        </p:nvSpPr>
        <p:spPr>
          <a:xfrm>
            <a:off x="5778222" y="4120634"/>
            <a:ext cx="3073837" cy="284321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The random forest model demonstrated excellent generalization capabilities, with high precision, recall, and F1-scores across all classes, indicating its ability to accurately classify room occupancy counts.</a:t>
            </a:r>
            <a:endParaRPr lang="en-US" sz="1750" dirty="0"/>
          </a:p>
        </p:txBody>
      </p:sp>
      <p:pic>
        <p:nvPicPr>
          <p:cNvPr id="13" name="Image 4" descr="preencoded.png"/>
          <p:cNvPicPr>
            <a:picLocks noChangeAspect="1"/>
          </p:cNvPicPr>
          <p:nvPr/>
        </p:nvPicPr>
        <p:blipFill>
          <a:blip r:embed="rId7"/>
          <a:stretch>
            <a:fillRect/>
          </a:stretch>
        </p:blipFill>
        <p:spPr>
          <a:xfrm>
            <a:off x="9074229" y="2071092"/>
            <a:ext cx="3518178" cy="888682"/>
          </a:xfrm>
          <a:prstGeom prst="rect">
            <a:avLst/>
          </a:prstGeom>
        </p:spPr>
      </p:pic>
      <p:sp>
        <p:nvSpPr>
          <p:cNvPr id="14" name="Text 7"/>
          <p:cNvSpPr/>
          <p:nvPr/>
        </p:nvSpPr>
        <p:spPr>
          <a:xfrm>
            <a:off x="9296400" y="3293031"/>
            <a:ext cx="306455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Practical Applications</a:t>
            </a:r>
            <a:endParaRPr lang="en-US" sz="2187" dirty="0"/>
          </a:p>
        </p:txBody>
      </p:sp>
      <p:sp>
        <p:nvSpPr>
          <p:cNvPr id="15" name="Text 8"/>
          <p:cNvSpPr/>
          <p:nvPr/>
        </p:nvSpPr>
        <p:spPr>
          <a:xfrm>
            <a:off x="9296400" y="3773448"/>
            <a:ext cx="3073837" cy="284321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The successful development of this room occupancy detection model can be leveraged to optimize energy usage, improve building management, and enhance overall efficiency in various real-world applications.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sp>
        <p:nvSpPr>
          <p:cNvPr id="4" name="Text 1"/>
          <p:cNvSpPr/>
          <p:nvPr/>
        </p:nvSpPr>
        <p:spPr>
          <a:xfrm>
            <a:off x="2037993" y="726281"/>
            <a:ext cx="6296382"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Future Enhancements</a:t>
            </a:r>
            <a:endParaRPr lang="en-US" sz="4374" dirty="0"/>
          </a:p>
        </p:txBody>
      </p:sp>
      <p:sp>
        <p:nvSpPr>
          <p:cNvPr id="6" name="Text 2"/>
          <p:cNvSpPr/>
          <p:nvPr/>
        </p:nvSpPr>
        <p:spPr>
          <a:xfrm>
            <a:off x="2037993" y="2286000"/>
            <a:ext cx="2777490" cy="589548"/>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Sensor Integration</a:t>
            </a:r>
            <a:endParaRPr lang="en-US" sz="2187" dirty="0"/>
          </a:p>
        </p:txBody>
      </p:sp>
      <p:sp>
        <p:nvSpPr>
          <p:cNvPr id="7" name="Text 3"/>
          <p:cNvSpPr/>
          <p:nvPr/>
        </p:nvSpPr>
        <p:spPr>
          <a:xfrm>
            <a:off x="2037993" y="3152274"/>
            <a:ext cx="3295888" cy="3007894"/>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Incorporating data from additional sensors, such as HVAC, lighting, and security systems, could further enhance the model's accuracy and provide more comprehensive insights into room occupancy patterns.</a:t>
            </a:r>
            <a:endParaRPr lang="en-US" sz="1750" dirty="0"/>
          </a:p>
        </p:txBody>
      </p:sp>
      <p:sp>
        <p:nvSpPr>
          <p:cNvPr id="9" name="Text 4"/>
          <p:cNvSpPr/>
          <p:nvPr/>
        </p:nvSpPr>
        <p:spPr>
          <a:xfrm>
            <a:off x="5667137" y="2146935"/>
            <a:ext cx="3296007" cy="728613"/>
          </a:xfrm>
          <a:prstGeom prst="rect">
            <a:avLst/>
          </a:prstGeom>
          <a:noFill/>
          <a:ln/>
        </p:spPr>
        <p:txBody>
          <a:bodyPr wrap="squar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Real-Time Deployment</a:t>
            </a:r>
            <a:endParaRPr lang="en-US" sz="2187" dirty="0"/>
          </a:p>
        </p:txBody>
      </p:sp>
      <p:sp>
        <p:nvSpPr>
          <p:cNvPr id="10" name="Text 5"/>
          <p:cNvSpPr/>
          <p:nvPr/>
        </p:nvSpPr>
        <p:spPr>
          <a:xfrm>
            <a:off x="5667137" y="3056022"/>
            <a:ext cx="3296007" cy="2803357"/>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Deploying the model in real-time and continuously monitoring its performance could enable dynamic occupancy tracking, allowing for more responsive and efficient building management.</a:t>
            </a:r>
            <a:endParaRPr lang="en-US" sz="1750" dirty="0"/>
          </a:p>
        </p:txBody>
      </p:sp>
      <p:sp>
        <p:nvSpPr>
          <p:cNvPr id="12" name="Text 6"/>
          <p:cNvSpPr/>
          <p:nvPr/>
        </p:nvSpPr>
        <p:spPr>
          <a:xfrm>
            <a:off x="9296400" y="2146935"/>
            <a:ext cx="3296007" cy="728612"/>
          </a:xfrm>
          <a:prstGeom prst="rect">
            <a:avLst/>
          </a:prstGeom>
          <a:noFill/>
          <a:ln/>
        </p:spPr>
        <p:txBody>
          <a:bodyPr wrap="squar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Deep Learning Approaches</a:t>
            </a:r>
            <a:endParaRPr lang="en-US" sz="2187" dirty="0"/>
          </a:p>
        </p:txBody>
      </p:sp>
      <p:sp>
        <p:nvSpPr>
          <p:cNvPr id="13" name="Text 7"/>
          <p:cNvSpPr/>
          <p:nvPr/>
        </p:nvSpPr>
        <p:spPr>
          <a:xfrm>
            <a:off x="9296400" y="3152274"/>
            <a:ext cx="3296007" cy="2803357"/>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Exploring advanced deep learning techniques, such as convolutional neural networks or recurrent neural networks, could potentially lead to even more accurate and robust room occupancy estimation models.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a:p>
        </p:txBody>
      </p:sp>
      <p:sp>
        <p:nvSpPr>
          <p:cNvPr id="4" name="Text 1"/>
          <p:cNvSpPr/>
          <p:nvPr/>
        </p:nvSpPr>
        <p:spPr>
          <a:xfrm>
            <a:off x="2037993" y="2035016"/>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References</a:t>
            </a:r>
            <a:endParaRPr lang="en-US" sz="4374" dirty="0"/>
          </a:p>
        </p:txBody>
      </p:sp>
      <p:sp>
        <p:nvSpPr>
          <p:cNvPr id="5" name="Text 2"/>
          <p:cNvSpPr/>
          <p:nvPr/>
        </p:nvSpPr>
        <p:spPr>
          <a:xfrm>
            <a:off x="2393394" y="3173730"/>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AB8421"/>
                </a:solidFill>
                <a:latin typeface="DM Sans" pitchFamily="34" charset="0"/>
                <a:ea typeface="DM Sans" pitchFamily="34" charset="-122"/>
                <a:cs typeface="DM Sans" pitchFamily="34" charset="-120"/>
                <a:hlinkClick r:id="rId4">
                  <a:extLst>
                    <a:ext uri="{A12FA001-AC4F-418D-AE19-62706E023703}">
                      <ahyp:hlinkClr xmlns:ahyp="http://schemas.microsoft.com/office/drawing/2018/hyperlinkcolor" val="tx"/>
                    </a:ext>
                  </a:extLst>
                </a:hlinkClick>
              </a:rPr>
              <a:t>Kaggle Room Occupancy Estimation Dataset</a:t>
            </a:r>
            <a:endParaRPr lang="en-US" sz="1750" dirty="0"/>
          </a:p>
        </p:txBody>
      </p:sp>
      <p:sp>
        <p:nvSpPr>
          <p:cNvPr id="6" name="Text 3"/>
          <p:cNvSpPr/>
          <p:nvPr/>
        </p:nvSpPr>
        <p:spPr>
          <a:xfrm>
            <a:off x="2393394" y="3617952"/>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AB8421"/>
                </a:solidFill>
                <a:latin typeface="DM Sans" pitchFamily="34" charset="0"/>
                <a:ea typeface="DM Sans" pitchFamily="34" charset="-122"/>
                <a:cs typeface="DM Sans" pitchFamily="34" charset="-120"/>
                <a:hlinkClick r:id="rId5">
                  <a:extLst>
                    <a:ext uri="{A12FA001-AC4F-418D-AE19-62706E023703}">
                      <ahyp:hlinkClr xmlns:ahyp="http://schemas.microsoft.com/office/drawing/2018/hyperlinkcolor" val="tx"/>
                    </a:ext>
                  </a:extLst>
                </a:hlinkClick>
              </a:rPr>
              <a:t>Top Machine Learning Algorithms for Classification</a:t>
            </a:r>
            <a:endParaRPr lang="en-US" sz="1750" dirty="0"/>
          </a:p>
        </p:txBody>
      </p:sp>
      <p:sp>
        <p:nvSpPr>
          <p:cNvPr id="7" name="Text 4"/>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AB8421"/>
                </a:solidFill>
                <a:latin typeface="DM Sans" pitchFamily="34" charset="0"/>
                <a:ea typeface="DM Sans" pitchFamily="34" charset="-122"/>
                <a:cs typeface="DM Sans" pitchFamily="34" charset="-120"/>
                <a:hlinkClick r:id="rId6">
                  <a:extLst>
                    <a:ext uri="{A12FA001-AC4F-418D-AE19-62706E023703}">
                      <ahyp:hlinkClr xmlns:ahyp="http://schemas.microsoft.com/office/drawing/2018/hyperlinkcolor" val="tx"/>
                    </a:ext>
                  </a:extLst>
                </a:hlinkClick>
              </a:rPr>
              <a:t>Building a Logistic Regression in Python</a:t>
            </a:r>
            <a:endParaRPr lang="en-US" sz="1750" dirty="0"/>
          </a:p>
        </p:txBody>
      </p:sp>
      <p:sp>
        <p:nvSpPr>
          <p:cNvPr id="8" name="Text 5"/>
          <p:cNvSpPr/>
          <p:nvPr/>
        </p:nvSpPr>
        <p:spPr>
          <a:xfrm>
            <a:off x="2393394" y="4506397"/>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AB8421"/>
                </a:solidFill>
                <a:latin typeface="DM Sans" pitchFamily="34" charset="0"/>
                <a:ea typeface="DM Sans" pitchFamily="34" charset="-122"/>
                <a:cs typeface="DM Sans" pitchFamily="34" charset="-120"/>
                <a:hlinkClick r:id="rId7">
                  <a:extLst>
                    <a:ext uri="{A12FA001-AC4F-418D-AE19-62706E023703}">
                      <ahyp:hlinkClr xmlns:ahyp="http://schemas.microsoft.com/office/drawing/2018/hyperlinkcolor" val="tx"/>
                    </a:ext>
                  </a:extLst>
                </a:hlinkClick>
              </a:rPr>
              <a:t>Support Vector Machine Python Example</a:t>
            </a:r>
            <a:endParaRPr lang="en-US" sz="1750" dirty="0"/>
          </a:p>
        </p:txBody>
      </p:sp>
      <p:sp>
        <p:nvSpPr>
          <p:cNvPr id="9" name="Text 6"/>
          <p:cNvSpPr/>
          <p:nvPr/>
        </p:nvSpPr>
        <p:spPr>
          <a:xfrm>
            <a:off x="2393394" y="4950619"/>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AB8421"/>
                </a:solidFill>
                <a:latin typeface="DM Sans" pitchFamily="34" charset="0"/>
                <a:ea typeface="DM Sans" pitchFamily="34" charset="-122"/>
                <a:cs typeface="DM Sans" pitchFamily="34" charset="-120"/>
                <a:hlinkClick r:id="rId8">
                  <a:extLst>
                    <a:ext uri="{A12FA001-AC4F-418D-AE19-62706E023703}">
                      <ahyp:hlinkClr xmlns:ahyp="http://schemas.microsoft.com/office/drawing/2018/hyperlinkcolor" val="tx"/>
                    </a:ext>
                  </a:extLst>
                </a:hlinkClick>
              </a:rPr>
              <a:t>K-Nearest Neighbors in Python: A Practical Guide</a:t>
            </a:r>
            <a:endParaRPr lang="en-US" sz="1750" dirty="0"/>
          </a:p>
        </p:txBody>
      </p:sp>
      <p:sp>
        <p:nvSpPr>
          <p:cNvPr id="10" name="Text 7"/>
          <p:cNvSpPr/>
          <p:nvPr/>
        </p:nvSpPr>
        <p:spPr>
          <a:xfrm>
            <a:off x="2393394" y="5394841"/>
            <a:ext cx="10199013" cy="355402"/>
          </a:xfrm>
          <a:prstGeom prst="rect">
            <a:avLst/>
          </a:prstGeom>
          <a:noFill/>
          <a:ln/>
        </p:spPr>
        <p:txBody>
          <a:bodyPr wrap="none" rtlCol="0" anchor="t"/>
          <a:lstStyle/>
          <a:p>
            <a:pPr marL="342900" indent="-342900" algn="l">
              <a:lnSpc>
                <a:spcPts val="2799"/>
              </a:lnSpc>
              <a:buSzPct val="100000"/>
              <a:buChar char="•"/>
            </a:pPr>
            <a:r>
              <a:rPr lang="en-US" sz="1750" u="sng" dirty="0">
                <a:solidFill>
                  <a:srgbClr val="AB8421"/>
                </a:solidFill>
                <a:latin typeface="DM Sans" pitchFamily="34" charset="0"/>
                <a:ea typeface="DM Sans" pitchFamily="34" charset="-122"/>
                <a:cs typeface="DM Sans" pitchFamily="34" charset="-120"/>
                <a:hlinkClick r:id="rId9">
                  <a:extLst>
                    <a:ext uri="{A12FA001-AC4F-418D-AE19-62706E023703}">
                      <ahyp:hlinkClr xmlns:ahyp="http://schemas.microsoft.com/office/drawing/2018/hyperlinkcolor" val="tx"/>
                    </a:ext>
                  </a:extLst>
                </a:hlinkClick>
              </a:rPr>
              <a:t>UCI Room Occupancy Estimation Dataset</a:t>
            </a:r>
            <a:endParaRPr lang="en-US" sz="1750" dirty="0"/>
          </a:p>
        </p:txBody>
      </p:sp>
      <p:sp>
        <p:nvSpPr>
          <p:cNvPr id="11" name="Text 8"/>
          <p:cNvSpPr/>
          <p:nvPr/>
        </p:nvSpPr>
        <p:spPr>
          <a:xfrm>
            <a:off x="2393394" y="5839063"/>
            <a:ext cx="10199013" cy="355402"/>
          </a:xfrm>
          <a:prstGeom prst="rect">
            <a:avLst/>
          </a:prstGeom>
          <a:noFill/>
          <a:ln/>
        </p:spPr>
        <p:txBody>
          <a:bodyPr wrap="none" rtlCol="0" anchor="t"/>
          <a:lstStyle/>
          <a:p>
            <a:pPr algn="l">
              <a:lnSpc>
                <a:spcPts val="2799"/>
              </a:lnSpc>
              <a:buSzPct val="100000"/>
            </a:pP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sp>
        <p:nvSpPr>
          <p:cNvPr id="4" name="Text 1"/>
          <p:cNvSpPr/>
          <p:nvPr/>
        </p:nvSpPr>
        <p:spPr>
          <a:xfrm>
            <a:off x="2037993" y="1746409"/>
            <a:ext cx="5554980" cy="694373"/>
          </a:xfrm>
          <a:prstGeom prst="rect">
            <a:avLst/>
          </a:prstGeom>
          <a:noFill/>
          <a:ln/>
        </p:spPr>
        <p:txBody>
          <a:bodyPr wrap="none" rtlCol="0" anchor="t"/>
          <a:lstStyle/>
          <a:p>
            <a:pPr marL="0" indent="0">
              <a:lnSpc>
                <a:spcPts val="5468"/>
              </a:lnSpc>
              <a:buNone/>
            </a:pPr>
            <a:endParaRPr lang="en-US" sz="4374" dirty="0"/>
          </a:p>
        </p:txBody>
      </p:sp>
      <p:sp>
        <p:nvSpPr>
          <p:cNvPr id="5" name="Shape 2"/>
          <p:cNvSpPr/>
          <p:nvPr/>
        </p:nvSpPr>
        <p:spPr>
          <a:xfrm>
            <a:off x="2037993" y="2885123"/>
            <a:ext cx="10554414" cy="1926550"/>
          </a:xfrm>
          <a:prstGeom prst="roundRect">
            <a:avLst>
              <a:gd name="adj" fmla="val 5190"/>
            </a:avLst>
          </a:prstGeom>
          <a:noFill/>
          <a:ln w="7620">
            <a:solidFill>
              <a:srgbClr val="000000">
                <a:alpha val="8000"/>
              </a:srgbClr>
            </a:solidFill>
            <a:prstDash val="solid"/>
          </a:ln>
        </p:spPr>
        <p:txBody>
          <a:bodyPr/>
          <a:lstStyle/>
          <a:p>
            <a:endParaRPr lang="en-IN"/>
          </a:p>
        </p:txBody>
      </p:sp>
      <p:sp>
        <p:nvSpPr>
          <p:cNvPr id="7" name="Text 4"/>
          <p:cNvSpPr/>
          <p:nvPr/>
        </p:nvSpPr>
        <p:spPr>
          <a:xfrm>
            <a:off x="2267783" y="3033593"/>
            <a:ext cx="4821436"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7541181" y="3033593"/>
            <a:ext cx="4821436" cy="355402"/>
          </a:xfrm>
          <a:prstGeom prst="rect">
            <a:avLst/>
          </a:prstGeom>
          <a:noFill/>
          <a:ln/>
        </p:spPr>
        <p:txBody>
          <a:bodyPr wrap="none" rtlCol="0" anchor="t"/>
          <a:lstStyle/>
          <a:p>
            <a:pPr marL="0" indent="0">
              <a:lnSpc>
                <a:spcPts val="2799"/>
              </a:lnSpc>
              <a:buNone/>
            </a:pPr>
            <a:endParaRPr lang="en-US" sz="1750" dirty="0"/>
          </a:p>
        </p:txBody>
      </p:sp>
      <p:sp>
        <p:nvSpPr>
          <p:cNvPr id="9" name="Shape 6"/>
          <p:cNvSpPr/>
          <p:nvPr/>
        </p:nvSpPr>
        <p:spPr>
          <a:xfrm>
            <a:off x="2030373" y="3238148"/>
            <a:ext cx="10554414" cy="1230270"/>
          </a:xfrm>
          <a:prstGeom prst="rect">
            <a:avLst/>
          </a:prstGeom>
          <a:solidFill>
            <a:schemeClr val="accent4">
              <a:alpha val="4000"/>
            </a:schemeClr>
          </a:solidFill>
          <a:ln/>
        </p:spPr>
        <p:txBody>
          <a:bodyPr/>
          <a:lstStyle/>
          <a:p>
            <a:pPr algn="ctr"/>
            <a:r>
              <a:rPr lang="en-IN" sz="7200" dirty="0">
                <a:solidFill>
                  <a:schemeClr val="bg2">
                    <a:lumMod val="50000"/>
                  </a:schemeClr>
                </a:solidFill>
              </a:rPr>
              <a:t>THANK YOU !</a:t>
            </a:r>
          </a:p>
        </p:txBody>
      </p:sp>
      <p:sp>
        <p:nvSpPr>
          <p:cNvPr id="10" name="Text 7"/>
          <p:cNvSpPr/>
          <p:nvPr/>
        </p:nvSpPr>
        <p:spPr>
          <a:xfrm>
            <a:off x="2267783" y="3670697"/>
            <a:ext cx="4821436"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7541181" y="3670697"/>
            <a:ext cx="4821436" cy="355402"/>
          </a:xfrm>
          <a:prstGeom prst="rect">
            <a:avLst/>
          </a:prstGeom>
          <a:noFill/>
          <a:ln/>
        </p:spPr>
        <p:txBody>
          <a:bodyPr wrap="none" rtlCol="0" anchor="t"/>
          <a:lstStyle/>
          <a:p>
            <a:pPr marL="0" indent="0">
              <a:lnSpc>
                <a:spcPts val="2799"/>
              </a:lnSpc>
              <a:buNone/>
            </a:pPr>
            <a:endParaRPr lang="en-US" sz="1750" dirty="0"/>
          </a:p>
        </p:txBody>
      </p:sp>
      <p:sp>
        <p:nvSpPr>
          <p:cNvPr id="12" name="Shape 9"/>
          <p:cNvSpPr/>
          <p:nvPr/>
        </p:nvSpPr>
        <p:spPr>
          <a:xfrm>
            <a:off x="233601" y="3831315"/>
            <a:ext cx="10539174" cy="637103"/>
          </a:xfrm>
          <a:prstGeom prst="rect">
            <a:avLst/>
          </a:prstGeom>
          <a:solidFill>
            <a:srgbClr val="FFFFFF">
              <a:alpha val="4000"/>
            </a:srgbClr>
          </a:solidFill>
          <a:ln/>
        </p:spPr>
        <p:txBody>
          <a:bodyPr/>
          <a:lstStyle/>
          <a:p>
            <a:endParaRPr lang="en-IN" dirty="0"/>
          </a:p>
        </p:txBody>
      </p:sp>
      <p:sp>
        <p:nvSpPr>
          <p:cNvPr id="13" name="Text 10"/>
          <p:cNvSpPr/>
          <p:nvPr/>
        </p:nvSpPr>
        <p:spPr>
          <a:xfrm>
            <a:off x="2267783" y="4307800"/>
            <a:ext cx="4821436" cy="355402"/>
          </a:xfrm>
          <a:prstGeom prst="rect">
            <a:avLst/>
          </a:prstGeom>
          <a:noFill/>
          <a:ln/>
        </p:spPr>
        <p:txBody>
          <a:bodyPr wrap="none" rtlCol="0" anchor="t"/>
          <a:lstStyle/>
          <a:p>
            <a:pPr marL="0" indent="0">
              <a:lnSpc>
                <a:spcPts val="2799"/>
              </a:lnSpc>
              <a:buNone/>
            </a:pPr>
            <a:endParaRPr lang="en-US" sz="1750" dirty="0"/>
          </a:p>
        </p:txBody>
      </p:sp>
      <p:sp>
        <p:nvSpPr>
          <p:cNvPr id="14" name="Text 11"/>
          <p:cNvSpPr/>
          <p:nvPr/>
        </p:nvSpPr>
        <p:spPr>
          <a:xfrm>
            <a:off x="7541181" y="4307800"/>
            <a:ext cx="4821436" cy="355402"/>
          </a:xfrm>
          <a:prstGeom prst="rect">
            <a:avLst/>
          </a:prstGeom>
          <a:noFill/>
          <a:ln/>
        </p:spPr>
        <p:txBody>
          <a:bodyPr wrap="none" rtlCol="0" anchor="t"/>
          <a:lstStyle/>
          <a:p>
            <a:pPr marL="0" indent="0">
              <a:lnSpc>
                <a:spcPts val="2799"/>
              </a:lnSpc>
              <a:buNone/>
            </a:pPr>
            <a:endParaRPr lang="en-US" sz="1750" dirty="0"/>
          </a:p>
        </p:txBody>
      </p:sp>
      <p:sp>
        <p:nvSpPr>
          <p:cNvPr id="15" name="Text 12"/>
          <p:cNvSpPr/>
          <p:nvPr/>
        </p:nvSpPr>
        <p:spPr>
          <a:xfrm>
            <a:off x="2037993" y="5061585"/>
            <a:ext cx="10554414" cy="1421606"/>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426607"/>
            <a:ext cx="7477601" cy="1916430"/>
          </a:xfrm>
          <a:prstGeom prst="rect">
            <a:avLst/>
          </a:prstGeom>
          <a:noFill/>
          <a:ln/>
        </p:spPr>
        <p:txBody>
          <a:bodyPr wrap="square" rtlCol="0" anchor="t"/>
          <a:lstStyle/>
          <a:p>
            <a:pPr marL="0" indent="0">
              <a:lnSpc>
                <a:spcPts val="7545"/>
              </a:lnSpc>
              <a:buNone/>
            </a:pPr>
            <a:r>
              <a:rPr lang="en-US" sz="6036" dirty="0">
                <a:solidFill>
                  <a:srgbClr val="5C4E3D"/>
                </a:solidFill>
                <a:latin typeface="Libre Baskerville" pitchFamily="34" charset="0"/>
              </a:rPr>
              <a:t>Introduction</a:t>
            </a:r>
            <a:endParaRPr lang="en-US" sz="6036" dirty="0"/>
          </a:p>
        </p:txBody>
      </p:sp>
      <p:sp>
        <p:nvSpPr>
          <p:cNvPr id="6" name="Text 2"/>
          <p:cNvSpPr/>
          <p:nvPr/>
        </p:nvSpPr>
        <p:spPr>
          <a:xfrm>
            <a:off x="6319599" y="3676293"/>
            <a:ext cx="7477601"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purpose of this project is to estimate the number of people in a room using a dataset from sensors deployed in the room. The outcome can be used to reduce energy use and be cost-effective. Five classifier models were used to forecast and assess the optimal model in terms of accuracy. Additional information, such as a heat map, confusion matrix, and classification report for each model, were created for further analysis.</a:t>
            </a:r>
            <a:endParaRPr lang="en-US" sz="1750" dirty="0"/>
          </a:p>
        </p:txBody>
      </p:sp>
      <p:sp>
        <p:nvSpPr>
          <p:cNvPr id="8" name="Text 4"/>
          <p:cNvSpPr/>
          <p:nvPr/>
        </p:nvSpPr>
        <p:spPr>
          <a:xfrm>
            <a:off x="6404729" y="6535222"/>
            <a:ext cx="185023"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DM Sans" pitchFamily="34" charset="0"/>
                <a:ea typeface="DM Sans" pitchFamily="34" charset="-122"/>
                <a:cs typeface="DM Sans" pitchFamily="34" charset="-120"/>
              </a:rPr>
              <a:t>Sa</a:t>
            </a:r>
            <a:endParaRPr lang="en-US" sz="1152" dirty="0"/>
          </a:p>
        </p:txBody>
      </p:sp>
      <p:sp>
        <p:nvSpPr>
          <p:cNvPr id="9" name="Text 5"/>
          <p:cNvSpPr/>
          <p:nvPr/>
        </p:nvSpPr>
        <p:spPr>
          <a:xfrm>
            <a:off x="6786086" y="6414016"/>
            <a:ext cx="2377559"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49705" y="0"/>
            <a:ext cx="14630400" cy="8229600"/>
          </a:xfrm>
          <a:prstGeom prst="rect">
            <a:avLst/>
          </a:prstGeom>
          <a:solidFill>
            <a:srgbClr val="FFFDFA"/>
          </a:solidFill>
          <a:ln/>
        </p:spPr>
        <p:txBody>
          <a:bodyPr/>
          <a:lstStyle/>
          <a:p>
            <a:endParaRPr lang="en-IN"/>
          </a:p>
        </p:txBody>
      </p:sp>
      <p:sp>
        <p:nvSpPr>
          <p:cNvPr id="4" name="Text 1"/>
          <p:cNvSpPr/>
          <p:nvPr/>
        </p:nvSpPr>
        <p:spPr>
          <a:xfrm>
            <a:off x="2037993" y="1861304"/>
            <a:ext cx="5847636"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Data Set Description</a:t>
            </a:r>
            <a:endParaRPr lang="en-US" sz="4374" dirty="0"/>
          </a:p>
        </p:txBody>
      </p:sp>
      <p:sp>
        <p:nvSpPr>
          <p:cNvPr id="5" name="Text 2"/>
          <p:cNvSpPr/>
          <p:nvPr/>
        </p:nvSpPr>
        <p:spPr>
          <a:xfrm>
            <a:off x="2037993" y="3111103"/>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Sensor Data</a:t>
            </a:r>
            <a:endParaRPr lang="en-US" sz="2187" dirty="0"/>
          </a:p>
        </p:txBody>
      </p:sp>
      <p:sp>
        <p:nvSpPr>
          <p:cNvPr id="6" name="Text 3"/>
          <p:cNvSpPr/>
          <p:nvPr/>
        </p:nvSpPr>
        <p:spPr>
          <a:xfrm>
            <a:off x="2037993" y="3680460"/>
            <a:ext cx="3156347"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dataset contains data from 7 sensor nodes (S1-S7) and an edge node, with 16 input attributes. The sensors measure temperature, light, sound, and CO2 levels in the room.</a:t>
            </a:r>
            <a:endParaRPr lang="en-US" sz="1750" dirty="0"/>
          </a:p>
        </p:txBody>
      </p:sp>
      <p:sp>
        <p:nvSpPr>
          <p:cNvPr id="7" name="Text 4"/>
          <p:cNvSpPr/>
          <p:nvPr/>
        </p:nvSpPr>
        <p:spPr>
          <a:xfrm>
            <a:off x="5743932" y="3111103"/>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Target Variable</a:t>
            </a:r>
            <a:endParaRPr lang="en-US" sz="2187" dirty="0"/>
          </a:p>
        </p:txBody>
      </p:sp>
      <p:sp>
        <p:nvSpPr>
          <p:cNvPr id="8" name="Text 5"/>
          <p:cNvSpPr/>
          <p:nvPr/>
        </p:nvSpPr>
        <p:spPr>
          <a:xfrm>
            <a:off x="5743932" y="3680460"/>
            <a:ext cx="3156347"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target variable, 'Room_Occupancy_Count', indicates the number of people in the room, either 0 (empty), 1, 2, or 3 persons.</a:t>
            </a:r>
            <a:endParaRPr lang="en-US" sz="1750" dirty="0"/>
          </a:p>
        </p:txBody>
      </p:sp>
      <p:sp>
        <p:nvSpPr>
          <p:cNvPr id="9" name="Text 6"/>
          <p:cNvSpPr/>
          <p:nvPr/>
        </p:nvSpPr>
        <p:spPr>
          <a:xfrm>
            <a:off x="9449872" y="3111103"/>
            <a:ext cx="2827139"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Data Characteristics</a:t>
            </a:r>
            <a:endParaRPr lang="en-US" sz="2187" dirty="0"/>
          </a:p>
        </p:txBody>
      </p:sp>
      <p:sp>
        <p:nvSpPr>
          <p:cNvPr id="10" name="Text 7"/>
          <p:cNvSpPr/>
          <p:nvPr/>
        </p:nvSpPr>
        <p:spPr>
          <a:xfrm>
            <a:off x="9449872" y="3680460"/>
            <a:ext cx="3156347" cy="2132409"/>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dataset does not have any missing data, making it relatively easy to analyze and develop ML models to estimate the number of people in the room.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sp>
        <p:nvSpPr>
          <p:cNvPr id="4" name="Text 1"/>
          <p:cNvSpPr/>
          <p:nvPr/>
        </p:nvSpPr>
        <p:spPr>
          <a:xfrm>
            <a:off x="1130968" y="673768"/>
            <a:ext cx="6754661" cy="770021"/>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rPr>
              <a:t>Features of Dataset</a:t>
            </a:r>
            <a:r>
              <a:rPr lang="en-US" sz="4400" dirty="0"/>
              <a:t> </a:t>
            </a:r>
            <a:endParaRPr lang="en-US" sz="4374" dirty="0"/>
          </a:p>
        </p:txBody>
      </p:sp>
      <p:sp>
        <p:nvSpPr>
          <p:cNvPr id="6" name="Text 3"/>
          <p:cNvSpPr/>
          <p:nvPr/>
        </p:nvSpPr>
        <p:spPr>
          <a:xfrm>
            <a:off x="2037993" y="3680460"/>
            <a:ext cx="3156347" cy="2487811"/>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11103"/>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5743932" y="3680460"/>
            <a:ext cx="3156347" cy="1777008"/>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11103"/>
            <a:ext cx="2827139"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80460"/>
            <a:ext cx="3156347" cy="2132409"/>
          </a:xfrm>
          <a:prstGeom prst="rect">
            <a:avLst/>
          </a:prstGeom>
          <a:noFill/>
          <a:ln/>
        </p:spPr>
        <p:txBody>
          <a:bodyPr wrap="square" rtlCol="0" anchor="t"/>
          <a:lstStyle/>
          <a:p>
            <a:pPr marL="0" indent="0">
              <a:lnSpc>
                <a:spcPts val="2799"/>
              </a:lnSpc>
              <a:buNone/>
            </a:pPr>
            <a:endParaRPr lang="en-US" sz="1750" dirty="0"/>
          </a:p>
        </p:txBody>
      </p:sp>
      <p:pic>
        <p:nvPicPr>
          <p:cNvPr id="12" name="Picture 11">
            <a:extLst>
              <a:ext uri="{FF2B5EF4-FFF2-40B4-BE49-F238E27FC236}">
                <a16:creationId xmlns:a16="http://schemas.microsoft.com/office/drawing/2014/main" id="{2FA31210-CB92-F8C9-D9E7-5DA6969C33F9}"/>
              </a:ext>
            </a:extLst>
          </p:cNvPr>
          <p:cNvPicPr>
            <a:picLocks noChangeAspect="1"/>
          </p:cNvPicPr>
          <p:nvPr/>
        </p:nvPicPr>
        <p:blipFill>
          <a:blip r:embed="rId4">
            <a:duotone>
              <a:prstClr val="black"/>
              <a:srgbClr val="D9C3A5">
                <a:tint val="50000"/>
                <a:satMod val="180000"/>
              </a:srgbClr>
            </a:duotone>
          </a:blip>
          <a:stretch>
            <a:fillRect/>
          </a:stretch>
        </p:blipFill>
        <p:spPr>
          <a:xfrm>
            <a:off x="890338" y="1792705"/>
            <a:ext cx="5823284" cy="5571872"/>
          </a:xfrm>
          <a:prstGeom prst="rect">
            <a:avLst/>
          </a:prstGeom>
        </p:spPr>
      </p:pic>
      <p:pic>
        <p:nvPicPr>
          <p:cNvPr id="14" name="Picture 13">
            <a:extLst>
              <a:ext uri="{FF2B5EF4-FFF2-40B4-BE49-F238E27FC236}">
                <a16:creationId xmlns:a16="http://schemas.microsoft.com/office/drawing/2014/main" id="{DB4CD8B7-FBE2-68B4-50C5-B070CC50D750}"/>
              </a:ext>
            </a:extLst>
          </p:cNvPr>
          <p:cNvPicPr>
            <a:picLocks noChangeAspect="1"/>
          </p:cNvPicPr>
          <p:nvPr/>
        </p:nvPicPr>
        <p:blipFill>
          <a:blip r:embed="rId5">
            <a:duotone>
              <a:prstClr val="black"/>
              <a:srgbClr val="D9C3A5">
                <a:tint val="50000"/>
                <a:satMod val="180000"/>
              </a:srgbClr>
            </a:duotone>
          </a:blip>
          <a:stretch>
            <a:fillRect/>
          </a:stretch>
        </p:blipFill>
        <p:spPr>
          <a:xfrm>
            <a:off x="7379105" y="1792705"/>
            <a:ext cx="5823284" cy="5571872"/>
          </a:xfrm>
          <a:prstGeom prst="rect">
            <a:avLst/>
          </a:prstGeom>
        </p:spPr>
      </p:pic>
    </p:spTree>
    <p:extLst>
      <p:ext uri="{BB962C8B-B14F-4D97-AF65-F5344CB8AC3E}">
        <p14:creationId xmlns:p14="http://schemas.microsoft.com/office/powerpoint/2010/main" val="216691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813078"/>
            <a:ext cx="9306401"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Data Visualization and Exploration</a:t>
            </a:r>
            <a:endParaRPr lang="en-US" sz="4374" dirty="0"/>
          </a:p>
        </p:txBody>
      </p:sp>
      <p:sp>
        <p:nvSpPr>
          <p:cNvPr id="6" name="Shape 2"/>
          <p:cNvSpPr/>
          <p:nvPr/>
        </p:nvSpPr>
        <p:spPr>
          <a:xfrm>
            <a:off x="4490799" y="2708672"/>
            <a:ext cx="499943" cy="499943"/>
          </a:xfrm>
          <a:prstGeom prst="roundRect">
            <a:avLst>
              <a:gd name="adj" fmla="val 20000"/>
            </a:avLst>
          </a:prstGeom>
          <a:solidFill>
            <a:srgbClr val="F7EDD4"/>
          </a:solidFill>
          <a:ln w="7620">
            <a:solidFill>
              <a:srgbClr val="DDD3BA"/>
            </a:solidFill>
            <a:prstDash val="solid"/>
          </a:ln>
        </p:spPr>
        <p:txBody>
          <a:bodyPr/>
          <a:lstStyle/>
          <a:p>
            <a:endParaRPr lang="en-IN"/>
          </a:p>
        </p:txBody>
      </p:sp>
      <p:sp>
        <p:nvSpPr>
          <p:cNvPr id="7" name="Text 3"/>
          <p:cNvSpPr/>
          <p:nvPr/>
        </p:nvSpPr>
        <p:spPr>
          <a:xfrm>
            <a:off x="4666417" y="2750344"/>
            <a:ext cx="148709"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8" name="Text 4"/>
          <p:cNvSpPr/>
          <p:nvPr/>
        </p:nvSpPr>
        <p:spPr>
          <a:xfrm>
            <a:off x="5212913" y="2784991"/>
            <a:ext cx="2805232"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Imbalanced Dataset</a:t>
            </a:r>
            <a:endParaRPr lang="en-US" sz="2187" dirty="0"/>
          </a:p>
        </p:txBody>
      </p:sp>
      <p:sp>
        <p:nvSpPr>
          <p:cNvPr id="9" name="Text 5"/>
          <p:cNvSpPr/>
          <p:nvPr/>
        </p:nvSpPr>
        <p:spPr>
          <a:xfrm>
            <a:off x="5212913" y="3265408"/>
            <a:ext cx="3820001"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target variable, Room_Occupancy_Count, is significantly skewed, with 8,228 instances of no occupancy, 459 instances of one person, 748 instances of two persons, and 694 instances of three persons.</a:t>
            </a:r>
            <a:endParaRPr lang="en-US" sz="1750" dirty="0"/>
          </a:p>
        </p:txBody>
      </p:sp>
      <p:sp>
        <p:nvSpPr>
          <p:cNvPr id="10" name="Shape 6"/>
          <p:cNvSpPr/>
          <p:nvPr/>
        </p:nvSpPr>
        <p:spPr>
          <a:xfrm>
            <a:off x="9255085" y="2708672"/>
            <a:ext cx="499943" cy="499943"/>
          </a:xfrm>
          <a:prstGeom prst="roundRect">
            <a:avLst>
              <a:gd name="adj" fmla="val 20000"/>
            </a:avLst>
          </a:prstGeom>
          <a:solidFill>
            <a:srgbClr val="F7EDD4"/>
          </a:solidFill>
          <a:ln w="7620">
            <a:solidFill>
              <a:srgbClr val="DDD3BA"/>
            </a:solidFill>
            <a:prstDash val="solid"/>
          </a:ln>
        </p:spPr>
        <p:txBody>
          <a:bodyPr/>
          <a:lstStyle/>
          <a:p>
            <a:endParaRPr lang="en-IN"/>
          </a:p>
        </p:txBody>
      </p:sp>
      <p:sp>
        <p:nvSpPr>
          <p:cNvPr id="11" name="Text 7"/>
          <p:cNvSpPr/>
          <p:nvPr/>
        </p:nvSpPr>
        <p:spPr>
          <a:xfrm>
            <a:off x="9402366" y="2750344"/>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2" name="Text 8"/>
          <p:cNvSpPr/>
          <p:nvPr/>
        </p:nvSpPr>
        <p:spPr>
          <a:xfrm>
            <a:off x="9977199" y="2784991"/>
            <a:ext cx="2788563"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Feature Correlation</a:t>
            </a:r>
            <a:endParaRPr lang="en-US" sz="2187" dirty="0"/>
          </a:p>
        </p:txBody>
      </p:sp>
      <p:sp>
        <p:nvSpPr>
          <p:cNvPr id="13" name="Text 9"/>
          <p:cNvSpPr/>
          <p:nvPr/>
        </p:nvSpPr>
        <p:spPr>
          <a:xfrm>
            <a:off x="9977199" y="3265408"/>
            <a:ext cx="3820001"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heatmap analysis reveals the correlation between the various features in the dataset, which is essential for the feature selection step during data preparation.</a:t>
            </a:r>
            <a:endParaRPr lang="en-US" sz="1750" dirty="0"/>
          </a:p>
        </p:txBody>
      </p:sp>
      <p:sp>
        <p:nvSpPr>
          <p:cNvPr id="14" name="Shape 10"/>
          <p:cNvSpPr/>
          <p:nvPr/>
        </p:nvSpPr>
        <p:spPr>
          <a:xfrm>
            <a:off x="4490799" y="6148983"/>
            <a:ext cx="499943" cy="499943"/>
          </a:xfrm>
          <a:prstGeom prst="roundRect">
            <a:avLst>
              <a:gd name="adj" fmla="val 20000"/>
            </a:avLst>
          </a:prstGeom>
          <a:solidFill>
            <a:srgbClr val="F7EDD4"/>
          </a:solidFill>
          <a:ln w="7620">
            <a:solidFill>
              <a:srgbClr val="DDD3BA"/>
            </a:solidFill>
            <a:prstDash val="solid"/>
          </a:ln>
        </p:spPr>
        <p:txBody>
          <a:bodyPr/>
          <a:lstStyle/>
          <a:p>
            <a:endParaRPr lang="en-IN"/>
          </a:p>
        </p:txBody>
      </p:sp>
      <p:sp>
        <p:nvSpPr>
          <p:cNvPr id="15" name="Text 11"/>
          <p:cNvSpPr/>
          <p:nvPr/>
        </p:nvSpPr>
        <p:spPr>
          <a:xfrm>
            <a:off x="4638080" y="6190655"/>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6" name="Text 12"/>
          <p:cNvSpPr/>
          <p:nvPr/>
        </p:nvSpPr>
        <p:spPr>
          <a:xfrm>
            <a:off x="5212913" y="6225302"/>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Data Cleaning</a:t>
            </a:r>
            <a:endParaRPr lang="en-US" sz="2187" dirty="0"/>
          </a:p>
        </p:txBody>
      </p:sp>
      <p:sp>
        <p:nvSpPr>
          <p:cNvPr id="17" name="Text 13"/>
          <p:cNvSpPr/>
          <p:nvPr/>
        </p:nvSpPr>
        <p:spPr>
          <a:xfrm>
            <a:off x="5212913" y="6705719"/>
            <a:ext cx="8584287" cy="710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dataset is cleaned in such a way it doesn’t contain any null or "na" values or outliers, making it suitable for use with the machine learning models.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76137" y="0"/>
            <a:ext cx="14630400" cy="8229600"/>
          </a:xfrm>
          <a:prstGeom prst="rect">
            <a:avLst/>
          </a:prstGeom>
          <a:solidFill>
            <a:srgbClr val="FFFDFA"/>
          </a:solidFill>
          <a:ln/>
        </p:spPr>
        <p:txBody>
          <a:bodyPr/>
          <a:lstStyle/>
          <a:p>
            <a:endParaRPr lang="en-IN"/>
          </a:p>
        </p:txBody>
      </p:sp>
      <p:sp>
        <p:nvSpPr>
          <p:cNvPr id="5" name="Text 1"/>
          <p:cNvSpPr/>
          <p:nvPr/>
        </p:nvSpPr>
        <p:spPr>
          <a:xfrm>
            <a:off x="4449008" y="747593"/>
            <a:ext cx="5567482" cy="659606"/>
          </a:xfrm>
          <a:prstGeom prst="rect">
            <a:avLst/>
          </a:prstGeom>
          <a:noFill/>
          <a:ln/>
        </p:spPr>
        <p:txBody>
          <a:bodyPr wrap="none" rtlCol="0" anchor="t"/>
          <a:lstStyle/>
          <a:p>
            <a:pPr marL="0" indent="0">
              <a:lnSpc>
                <a:spcPts val="5193"/>
              </a:lnSpc>
              <a:buNone/>
            </a:pPr>
            <a:r>
              <a:rPr lang="en-US" sz="4155" dirty="0">
                <a:solidFill>
                  <a:srgbClr val="5C4E3D"/>
                </a:solidFill>
                <a:latin typeface="Libre Baskerville" pitchFamily="34" charset="0"/>
                <a:ea typeface="Libre Baskerville" pitchFamily="34" charset="-122"/>
                <a:cs typeface="Libre Baskerville" pitchFamily="34" charset="-120"/>
              </a:rPr>
              <a:t>Model Development</a:t>
            </a:r>
            <a:endParaRPr lang="en-US" sz="4155" dirty="0"/>
          </a:p>
        </p:txBody>
      </p:sp>
      <p:sp>
        <p:nvSpPr>
          <p:cNvPr id="6" name="Shape 2"/>
          <p:cNvSpPr/>
          <p:nvPr/>
        </p:nvSpPr>
        <p:spPr>
          <a:xfrm>
            <a:off x="4744522" y="1723787"/>
            <a:ext cx="42148" cy="5758220"/>
          </a:xfrm>
          <a:prstGeom prst="roundRect">
            <a:avLst>
              <a:gd name="adj" fmla="val 225341"/>
            </a:avLst>
          </a:prstGeom>
          <a:solidFill>
            <a:srgbClr val="DDD3BA"/>
          </a:solidFill>
          <a:ln/>
        </p:spPr>
        <p:txBody>
          <a:bodyPr/>
          <a:lstStyle/>
          <a:p>
            <a:endParaRPr lang="en-IN"/>
          </a:p>
        </p:txBody>
      </p:sp>
      <p:sp>
        <p:nvSpPr>
          <p:cNvPr id="7" name="Shape 3"/>
          <p:cNvSpPr/>
          <p:nvPr/>
        </p:nvSpPr>
        <p:spPr>
          <a:xfrm>
            <a:off x="5003006" y="2104906"/>
            <a:ext cx="738664" cy="42148"/>
          </a:xfrm>
          <a:prstGeom prst="roundRect">
            <a:avLst>
              <a:gd name="adj" fmla="val 225341"/>
            </a:avLst>
          </a:prstGeom>
          <a:solidFill>
            <a:srgbClr val="DDD3BA"/>
          </a:solidFill>
          <a:ln/>
        </p:spPr>
        <p:txBody>
          <a:bodyPr/>
          <a:lstStyle/>
          <a:p>
            <a:endParaRPr lang="en-IN"/>
          </a:p>
        </p:txBody>
      </p:sp>
      <p:sp>
        <p:nvSpPr>
          <p:cNvPr id="8" name="Shape 4"/>
          <p:cNvSpPr/>
          <p:nvPr/>
        </p:nvSpPr>
        <p:spPr>
          <a:xfrm>
            <a:off x="4528185" y="1888688"/>
            <a:ext cx="474821" cy="474821"/>
          </a:xfrm>
          <a:prstGeom prst="roundRect">
            <a:avLst>
              <a:gd name="adj" fmla="val 20003"/>
            </a:avLst>
          </a:prstGeom>
          <a:solidFill>
            <a:srgbClr val="F7EDD4"/>
          </a:solidFill>
          <a:ln w="7620">
            <a:solidFill>
              <a:srgbClr val="DDD3BA"/>
            </a:solidFill>
            <a:prstDash val="solid"/>
          </a:ln>
        </p:spPr>
        <p:txBody>
          <a:bodyPr/>
          <a:lstStyle/>
          <a:p>
            <a:endParaRPr lang="en-IN"/>
          </a:p>
        </p:txBody>
      </p:sp>
      <p:sp>
        <p:nvSpPr>
          <p:cNvPr id="9" name="Text 5"/>
          <p:cNvSpPr/>
          <p:nvPr/>
        </p:nvSpPr>
        <p:spPr>
          <a:xfrm>
            <a:off x="4694992" y="1928217"/>
            <a:ext cx="141208" cy="395645"/>
          </a:xfrm>
          <a:prstGeom prst="rect">
            <a:avLst/>
          </a:prstGeom>
          <a:noFill/>
          <a:ln/>
        </p:spPr>
        <p:txBody>
          <a:bodyPr wrap="none" rtlCol="0" anchor="t"/>
          <a:lstStyle/>
          <a:p>
            <a:pPr marL="0" indent="0" algn="ctr">
              <a:lnSpc>
                <a:spcPts val="3116"/>
              </a:lnSpc>
              <a:buNone/>
            </a:pPr>
            <a:r>
              <a:rPr lang="en-US" sz="2493" dirty="0">
                <a:solidFill>
                  <a:srgbClr val="454240"/>
                </a:solidFill>
                <a:latin typeface="Libre Baskerville" pitchFamily="34" charset="0"/>
                <a:ea typeface="Libre Baskerville" pitchFamily="34" charset="-122"/>
                <a:cs typeface="Libre Baskerville" pitchFamily="34" charset="-120"/>
              </a:rPr>
              <a:t>1</a:t>
            </a:r>
            <a:endParaRPr lang="en-US" sz="2493" dirty="0"/>
          </a:p>
        </p:txBody>
      </p:sp>
      <p:sp>
        <p:nvSpPr>
          <p:cNvPr id="10" name="Text 6"/>
          <p:cNvSpPr/>
          <p:nvPr/>
        </p:nvSpPr>
        <p:spPr>
          <a:xfrm>
            <a:off x="5926336" y="1934766"/>
            <a:ext cx="2638187" cy="329803"/>
          </a:xfrm>
          <a:prstGeom prst="rect">
            <a:avLst/>
          </a:prstGeom>
          <a:noFill/>
          <a:ln/>
        </p:spPr>
        <p:txBody>
          <a:bodyPr wrap="none" rtlCol="0" anchor="t"/>
          <a:lstStyle/>
          <a:p>
            <a:pPr marL="0" indent="0" algn="l">
              <a:lnSpc>
                <a:spcPts val="2597"/>
              </a:lnSpc>
              <a:buNone/>
            </a:pPr>
            <a:r>
              <a:rPr lang="en-US" sz="2077" dirty="0">
                <a:solidFill>
                  <a:srgbClr val="454240"/>
                </a:solidFill>
                <a:latin typeface="Libre Baskerville" pitchFamily="34" charset="0"/>
                <a:ea typeface="Libre Baskerville" pitchFamily="34" charset="-122"/>
                <a:cs typeface="Libre Baskerville" pitchFamily="34" charset="-120"/>
              </a:rPr>
              <a:t>Logistic Regression</a:t>
            </a:r>
            <a:endParaRPr lang="en-US" sz="2077" dirty="0"/>
          </a:p>
        </p:txBody>
      </p:sp>
      <p:sp>
        <p:nvSpPr>
          <p:cNvPr id="11" name="Text 7"/>
          <p:cNvSpPr/>
          <p:nvPr/>
        </p:nvSpPr>
        <p:spPr>
          <a:xfrm>
            <a:off x="5926336" y="2391132"/>
            <a:ext cx="7912656" cy="1012984"/>
          </a:xfrm>
          <a:prstGeom prst="rect">
            <a:avLst/>
          </a:prstGeom>
          <a:noFill/>
          <a:ln/>
        </p:spPr>
        <p:txBody>
          <a:bodyPr wrap="square" rtlCol="0" anchor="t"/>
          <a:lstStyle/>
          <a:p>
            <a:pPr marL="0" indent="0" algn="l">
              <a:lnSpc>
                <a:spcPts val="2659"/>
              </a:lnSpc>
              <a:buNone/>
            </a:pPr>
            <a:r>
              <a:rPr lang="en-US" sz="1662" dirty="0">
                <a:solidFill>
                  <a:srgbClr val="454240"/>
                </a:solidFill>
                <a:latin typeface="DM Sans" pitchFamily="34" charset="0"/>
                <a:ea typeface="DM Sans" pitchFamily="34" charset="-122"/>
                <a:cs typeface="DM Sans" pitchFamily="34" charset="-120"/>
              </a:rPr>
              <a:t>Logistic regression is used for multi-class classification tasks, with the goal of fitting a logistic function to predict the class (0, 1, 2, or 3) based on the input features.</a:t>
            </a:r>
            <a:endParaRPr lang="en-US" sz="1662" dirty="0"/>
          </a:p>
        </p:txBody>
      </p:sp>
      <p:sp>
        <p:nvSpPr>
          <p:cNvPr id="12" name="Shape 8"/>
          <p:cNvSpPr/>
          <p:nvPr/>
        </p:nvSpPr>
        <p:spPr>
          <a:xfrm>
            <a:off x="5003006" y="4207192"/>
            <a:ext cx="738664" cy="42148"/>
          </a:xfrm>
          <a:prstGeom prst="roundRect">
            <a:avLst>
              <a:gd name="adj" fmla="val 225341"/>
            </a:avLst>
          </a:prstGeom>
          <a:solidFill>
            <a:srgbClr val="DDD3BA"/>
          </a:solidFill>
          <a:ln/>
        </p:spPr>
        <p:txBody>
          <a:bodyPr/>
          <a:lstStyle/>
          <a:p>
            <a:endParaRPr lang="en-IN"/>
          </a:p>
        </p:txBody>
      </p:sp>
      <p:sp>
        <p:nvSpPr>
          <p:cNvPr id="13" name="Shape 9"/>
          <p:cNvSpPr/>
          <p:nvPr/>
        </p:nvSpPr>
        <p:spPr>
          <a:xfrm>
            <a:off x="4528185" y="3990975"/>
            <a:ext cx="474821" cy="474821"/>
          </a:xfrm>
          <a:prstGeom prst="roundRect">
            <a:avLst>
              <a:gd name="adj" fmla="val 20003"/>
            </a:avLst>
          </a:prstGeom>
          <a:solidFill>
            <a:srgbClr val="F7EDD4"/>
          </a:solidFill>
          <a:ln w="7620">
            <a:solidFill>
              <a:srgbClr val="DDD3BA"/>
            </a:solidFill>
            <a:prstDash val="solid"/>
          </a:ln>
        </p:spPr>
        <p:txBody>
          <a:bodyPr/>
          <a:lstStyle/>
          <a:p>
            <a:endParaRPr lang="en-IN"/>
          </a:p>
        </p:txBody>
      </p:sp>
      <p:sp>
        <p:nvSpPr>
          <p:cNvPr id="14" name="Text 10"/>
          <p:cNvSpPr/>
          <p:nvPr/>
        </p:nvSpPr>
        <p:spPr>
          <a:xfrm>
            <a:off x="4668083" y="4030504"/>
            <a:ext cx="195024" cy="395645"/>
          </a:xfrm>
          <a:prstGeom prst="rect">
            <a:avLst/>
          </a:prstGeom>
          <a:noFill/>
          <a:ln/>
        </p:spPr>
        <p:txBody>
          <a:bodyPr wrap="none" rtlCol="0" anchor="t"/>
          <a:lstStyle/>
          <a:p>
            <a:pPr marL="0" indent="0" algn="ctr">
              <a:lnSpc>
                <a:spcPts val="3116"/>
              </a:lnSpc>
              <a:buNone/>
            </a:pPr>
            <a:r>
              <a:rPr lang="en-US" sz="2493" dirty="0">
                <a:solidFill>
                  <a:srgbClr val="454240"/>
                </a:solidFill>
                <a:latin typeface="Libre Baskerville" pitchFamily="34" charset="0"/>
                <a:ea typeface="Libre Baskerville" pitchFamily="34" charset="-122"/>
                <a:cs typeface="Libre Baskerville" pitchFamily="34" charset="-120"/>
              </a:rPr>
              <a:t>2</a:t>
            </a:r>
            <a:endParaRPr lang="en-US" sz="2493" dirty="0"/>
          </a:p>
        </p:txBody>
      </p:sp>
      <p:sp>
        <p:nvSpPr>
          <p:cNvPr id="15" name="Text 11"/>
          <p:cNvSpPr/>
          <p:nvPr/>
        </p:nvSpPr>
        <p:spPr>
          <a:xfrm>
            <a:off x="5926336" y="4037052"/>
            <a:ext cx="2813447" cy="329803"/>
          </a:xfrm>
          <a:prstGeom prst="rect">
            <a:avLst/>
          </a:prstGeom>
          <a:noFill/>
          <a:ln/>
        </p:spPr>
        <p:txBody>
          <a:bodyPr wrap="none" rtlCol="0" anchor="t"/>
          <a:lstStyle/>
          <a:p>
            <a:pPr marL="0" indent="0" algn="l">
              <a:lnSpc>
                <a:spcPts val="2597"/>
              </a:lnSpc>
              <a:buNone/>
            </a:pPr>
            <a:r>
              <a:rPr lang="en-US" sz="2077" dirty="0">
                <a:solidFill>
                  <a:srgbClr val="454240"/>
                </a:solidFill>
                <a:latin typeface="Libre Baskerville" pitchFamily="34" charset="0"/>
                <a:ea typeface="Libre Baskerville" pitchFamily="34" charset="-122"/>
                <a:cs typeface="Libre Baskerville" pitchFamily="34" charset="-120"/>
              </a:rPr>
              <a:t>K-Nearest Neighbors</a:t>
            </a:r>
            <a:endParaRPr lang="en-US" sz="2077" dirty="0"/>
          </a:p>
        </p:txBody>
      </p:sp>
      <p:sp>
        <p:nvSpPr>
          <p:cNvPr id="16" name="Text 12"/>
          <p:cNvSpPr/>
          <p:nvPr/>
        </p:nvSpPr>
        <p:spPr>
          <a:xfrm>
            <a:off x="5926336" y="4493419"/>
            <a:ext cx="7912656" cy="675323"/>
          </a:xfrm>
          <a:prstGeom prst="rect">
            <a:avLst/>
          </a:prstGeom>
          <a:noFill/>
          <a:ln/>
        </p:spPr>
        <p:txBody>
          <a:bodyPr wrap="square" rtlCol="0" anchor="t"/>
          <a:lstStyle/>
          <a:p>
            <a:pPr marL="0" indent="0" algn="l">
              <a:lnSpc>
                <a:spcPts val="2659"/>
              </a:lnSpc>
              <a:buNone/>
            </a:pPr>
            <a:r>
              <a:rPr lang="en-US" sz="1662" dirty="0">
                <a:solidFill>
                  <a:srgbClr val="454240"/>
                </a:solidFill>
                <a:latin typeface="DM Sans" pitchFamily="34" charset="0"/>
                <a:ea typeface="DM Sans" pitchFamily="34" charset="-122"/>
                <a:cs typeface="DM Sans" pitchFamily="34" charset="-120"/>
              </a:rPr>
              <a:t>The KNN algorithm plots every data point and then searches for the class that each of its k nearest neighbors belongs to, in order to predict the output class.</a:t>
            </a:r>
            <a:endParaRPr lang="en-US" sz="1662" dirty="0"/>
          </a:p>
        </p:txBody>
      </p:sp>
      <p:sp>
        <p:nvSpPr>
          <p:cNvPr id="17" name="Shape 13"/>
          <p:cNvSpPr/>
          <p:nvPr/>
        </p:nvSpPr>
        <p:spPr>
          <a:xfrm>
            <a:off x="5003006" y="5971818"/>
            <a:ext cx="738664" cy="42148"/>
          </a:xfrm>
          <a:prstGeom prst="roundRect">
            <a:avLst>
              <a:gd name="adj" fmla="val 225341"/>
            </a:avLst>
          </a:prstGeom>
          <a:solidFill>
            <a:srgbClr val="DDD3BA"/>
          </a:solidFill>
          <a:ln/>
        </p:spPr>
        <p:txBody>
          <a:bodyPr/>
          <a:lstStyle/>
          <a:p>
            <a:endParaRPr lang="en-IN"/>
          </a:p>
        </p:txBody>
      </p:sp>
      <p:sp>
        <p:nvSpPr>
          <p:cNvPr id="18" name="Shape 14"/>
          <p:cNvSpPr/>
          <p:nvPr/>
        </p:nvSpPr>
        <p:spPr>
          <a:xfrm>
            <a:off x="4528185" y="5755600"/>
            <a:ext cx="474821" cy="474821"/>
          </a:xfrm>
          <a:prstGeom prst="roundRect">
            <a:avLst>
              <a:gd name="adj" fmla="val 20003"/>
            </a:avLst>
          </a:prstGeom>
          <a:solidFill>
            <a:srgbClr val="F7EDD4"/>
          </a:solidFill>
          <a:ln w="7620">
            <a:solidFill>
              <a:srgbClr val="DDD3BA"/>
            </a:solidFill>
            <a:prstDash val="solid"/>
          </a:ln>
        </p:spPr>
        <p:txBody>
          <a:bodyPr/>
          <a:lstStyle/>
          <a:p>
            <a:endParaRPr lang="en-IN"/>
          </a:p>
        </p:txBody>
      </p:sp>
      <p:sp>
        <p:nvSpPr>
          <p:cNvPr id="19" name="Text 15"/>
          <p:cNvSpPr/>
          <p:nvPr/>
        </p:nvSpPr>
        <p:spPr>
          <a:xfrm>
            <a:off x="4668083" y="5795129"/>
            <a:ext cx="195024" cy="395645"/>
          </a:xfrm>
          <a:prstGeom prst="rect">
            <a:avLst/>
          </a:prstGeom>
          <a:noFill/>
          <a:ln/>
        </p:spPr>
        <p:txBody>
          <a:bodyPr wrap="none" rtlCol="0" anchor="t"/>
          <a:lstStyle/>
          <a:p>
            <a:pPr marL="0" indent="0" algn="ctr">
              <a:lnSpc>
                <a:spcPts val="3116"/>
              </a:lnSpc>
              <a:buNone/>
            </a:pPr>
            <a:r>
              <a:rPr lang="en-US" sz="2493" dirty="0">
                <a:solidFill>
                  <a:srgbClr val="454240"/>
                </a:solidFill>
                <a:latin typeface="Libre Baskerville" pitchFamily="34" charset="0"/>
                <a:ea typeface="Libre Baskerville" pitchFamily="34" charset="-122"/>
                <a:cs typeface="Libre Baskerville" pitchFamily="34" charset="-120"/>
              </a:rPr>
              <a:t>3</a:t>
            </a:r>
            <a:endParaRPr lang="en-US" sz="2493" dirty="0"/>
          </a:p>
        </p:txBody>
      </p:sp>
      <p:sp>
        <p:nvSpPr>
          <p:cNvPr id="20" name="Text 16"/>
          <p:cNvSpPr/>
          <p:nvPr/>
        </p:nvSpPr>
        <p:spPr>
          <a:xfrm>
            <a:off x="5926336" y="5801678"/>
            <a:ext cx="3410545" cy="329803"/>
          </a:xfrm>
          <a:prstGeom prst="rect">
            <a:avLst/>
          </a:prstGeom>
          <a:noFill/>
          <a:ln/>
        </p:spPr>
        <p:txBody>
          <a:bodyPr wrap="none" rtlCol="0" anchor="t"/>
          <a:lstStyle/>
          <a:p>
            <a:pPr marL="0" indent="0" algn="l">
              <a:lnSpc>
                <a:spcPts val="2597"/>
              </a:lnSpc>
              <a:buNone/>
            </a:pPr>
            <a:r>
              <a:rPr lang="en-US" sz="2077" dirty="0">
                <a:solidFill>
                  <a:srgbClr val="454240"/>
                </a:solidFill>
                <a:latin typeface="Libre Baskerville" pitchFamily="34" charset="0"/>
                <a:ea typeface="Libre Baskerville" pitchFamily="34" charset="-122"/>
                <a:cs typeface="Libre Baskerville" pitchFamily="34" charset="-120"/>
              </a:rPr>
              <a:t>Support Vector Machines</a:t>
            </a:r>
            <a:endParaRPr lang="en-US" sz="2077" dirty="0"/>
          </a:p>
        </p:txBody>
      </p:sp>
      <p:sp>
        <p:nvSpPr>
          <p:cNvPr id="21" name="Text 17"/>
          <p:cNvSpPr/>
          <p:nvPr/>
        </p:nvSpPr>
        <p:spPr>
          <a:xfrm>
            <a:off x="5926336" y="6258044"/>
            <a:ext cx="7912656" cy="1012984"/>
          </a:xfrm>
          <a:prstGeom prst="rect">
            <a:avLst/>
          </a:prstGeom>
          <a:noFill/>
          <a:ln/>
        </p:spPr>
        <p:txBody>
          <a:bodyPr wrap="square" rtlCol="0" anchor="t"/>
          <a:lstStyle/>
          <a:p>
            <a:pPr marL="0" indent="0" algn="l">
              <a:lnSpc>
                <a:spcPts val="2659"/>
              </a:lnSpc>
              <a:buNone/>
            </a:pPr>
            <a:r>
              <a:rPr lang="en-US" sz="1662" dirty="0">
                <a:solidFill>
                  <a:srgbClr val="454240"/>
                </a:solidFill>
                <a:latin typeface="DM Sans" pitchFamily="34" charset="0"/>
                <a:ea typeface="DM Sans" pitchFamily="34" charset="-122"/>
                <a:cs typeface="DM Sans" pitchFamily="34" charset="-120"/>
              </a:rPr>
              <a:t>SVM creates a hyperplane in the input feature space to separate the data into distinct classes for optimal impact, performing well with non-linear boundaries and high-dimensional data.</a:t>
            </a:r>
            <a:endParaRPr lang="en-US" sz="166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a:p>
        </p:txBody>
      </p:sp>
      <p:sp>
        <p:nvSpPr>
          <p:cNvPr id="4" name="Text 1"/>
          <p:cNvSpPr/>
          <p:nvPr/>
        </p:nvSpPr>
        <p:spPr>
          <a:xfrm>
            <a:off x="2037993" y="894993"/>
            <a:ext cx="8886349"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Model Performance Evaluation</a:t>
            </a:r>
            <a:endParaRPr lang="en-US" sz="4374" dirty="0"/>
          </a:p>
        </p:txBody>
      </p:sp>
      <p:sp>
        <p:nvSpPr>
          <p:cNvPr id="5" name="Shape 2"/>
          <p:cNvSpPr/>
          <p:nvPr/>
        </p:nvSpPr>
        <p:spPr>
          <a:xfrm>
            <a:off x="2037993" y="2033707"/>
            <a:ext cx="5166122" cy="2361605"/>
          </a:xfrm>
          <a:prstGeom prst="roundRect">
            <a:avLst>
              <a:gd name="adj" fmla="val 4234"/>
            </a:avLst>
          </a:prstGeom>
          <a:solidFill>
            <a:srgbClr val="F7EDD4"/>
          </a:solidFill>
          <a:ln w="7620">
            <a:solidFill>
              <a:srgbClr val="DDD3BA"/>
            </a:solidFill>
            <a:prstDash val="solid"/>
          </a:ln>
        </p:spPr>
        <p:txBody>
          <a:bodyPr/>
          <a:lstStyle/>
          <a:p>
            <a:endParaRPr lang="en-IN"/>
          </a:p>
        </p:txBody>
      </p:sp>
      <p:sp>
        <p:nvSpPr>
          <p:cNvPr id="6" name="Text 3"/>
          <p:cNvSpPr/>
          <p:nvPr/>
        </p:nvSpPr>
        <p:spPr>
          <a:xfrm>
            <a:off x="2267783" y="2263497"/>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Logistic Regression</a:t>
            </a:r>
            <a:endParaRPr lang="en-US" sz="2187" dirty="0"/>
          </a:p>
        </p:txBody>
      </p:sp>
      <p:sp>
        <p:nvSpPr>
          <p:cNvPr id="7" name="Text 4"/>
          <p:cNvSpPr/>
          <p:nvPr/>
        </p:nvSpPr>
        <p:spPr>
          <a:xfrm>
            <a:off x="2267783" y="2743914"/>
            <a:ext cx="470654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logistic regression model achieved an accuracy of 98.3% on the test data, with high precision, recall, and F1-scores across all classes.</a:t>
            </a:r>
            <a:endParaRPr lang="en-US" sz="1750" dirty="0"/>
          </a:p>
        </p:txBody>
      </p:sp>
      <p:sp>
        <p:nvSpPr>
          <p:cNvPr id="8" name="Shape 5"/>
          <p:cNvSpPr/>
          <p:nvPr/>
        </p:nvSpPr>
        <p:spPr>
          <a:xfrm>
            <a:off x="7426285" y="2033707"/>
            <a:ext cx="5166122" cy="2361605"/>
          </a:xfrm>
          <a:prstGeom prst="roundRect">
            <a:avLst>
              <a:gd name="adj" fmla="val 4234"/>
            </a:avLst>
          </a:prstGeom>
          <a:solidFill>
            <a:srgbClr val="F7EDD4"/>
          </a:solidFill>
          <a:ln w="7620">
            <a:solidFill>
              <a:srgbClr val="DDD3BA"/>
            </a:solidFill>
            <a:prstDash val="solid"/>
          </a:ln>
        </p:spPr>
        <p:txBody>
          <a:bodyPr/>
          <a:lstStyle/>
          <a:p>
            <a:endParaRPr lang="en-IN"/>
          </a:p>
        </p:txBody>
      </p:sp>
      <p:sp>
        <p:nvSpPr>
          <p:cNvPr id="9" name="Text 6"/>
          <p:cNvSpPr/>
          <p:nvPr/>
        </p:nvSpPr>
        <p:spPr>
          <a:xfrm>
            <a:off x="7656076" y="2263497"/>
            <a:ext cx="2962037"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K-Nearest Neighbors</a:t>
            </a:r>
            <a:endParaRPr lang="en-US" sz="2187" dirty="0"/>
          </a:p>
        </p:txBody>
      </p:sp>
      <p:sp>
        <p:nvSpPr>
          <p:cNvPr id="10" name="Text 7"/>
          <p:cNvSpPr/>
          <p:nvPr/>
        </p:nvSpPr>
        <p:spPr>
          <a:xfrm>
            <a:off x="7656076" y="2743914"/>
            <a:ext cx="470654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KNN model achieved an accuracy of 99.4% on the test data, with excellent performance in terms of recall, precision, and F1-score for all classes.</a:t>
            </a:r>
            <a:endParaRPr lang="en-US" sz="1750" dirty="0"/>
          </a:p>
        </p:txBody>
      </p:sp>
      <p:sp>
        <p:nvSpPr>
          <p:cNvPr id="11" name="Shape 8"/>
          <p:cNvSpPr/>
          <p:nvPr/>
        </p:nvSpPr>
        <p:spPr>
          <a:xfrm>
            <a:off x="2037993" y="4617482"/>
            <a:ext cx="5166122" cy="2717006"/>
          </a:xfrm>
          <a:prstGeom prst="roundRect">
            <a:avLst>
              <a:gd name="adj" fmla="val 3680"/>
            </a:avLst>
          </a:prstGeom>
          <a:solidFill>
            <a:srgbClr val="F7EDD4"/>
          </a:solidFill>
          <a:ln w="7620">
            <a:solidFill>
              <a:srgbClr val="DDD3BA"/>
            </a:solidFill>
            <a:prstDash val="solid"/>
          </a:ln>
        </p:spPr>
        <p:txBody>
          <a:bodyPr/>
          <a:lstStyle/>
          <a:p>
            <a:endParaRPr lang="en-IN"/>
          </a:p>
        </p:txBody>
      </p:sp>
      <p:sp>
        <p:nvSpPr>
          <p:cNvPr id="12" name="Text 9"/>
          <p:cNvSpPr/>
          <p:nvPr/>
        </p:nvSpPr>
        <p:spPr>
          <a:xfrm>
            <a:off x="2267783" y="4847273"/>
            <a:ext cx="3590687"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Support Vector Machines</a:t>
            </a:r>
            <a:endParaRPr lang="en-US" sz="2187" dirty="0"/>
          </a:p>
        </p:txBody>
      </p:sp>
      <p:sp>
        <p:nvSpPr>
          <p:cNvPr id="13" name="Text 10"/>
          <p:cNvSpPr/>
          <p:nvPr/>
        </p:nvSpPr>
        <p:spPr>
          <a:xfrm>
            <a:off x="2267783" y="5327690"/>
            <a:ext cx="470654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SVM model achieved an accuracy of 98.2% on the test data, with good precision, recall, and F1-score for the majority of the classes.</a:t>
            </a:r>
            <a:endParaRPr lang="en-US" sz="1750" dirty="0"/>
          </a:p>
        </p:txBody>
      </p:sp>
      <p:sp>
        <p:nvSpPr>
          <p:cNvPr id="14" name="Shape 11"/>
          <p:cNvSpPr/>
          <p:nvPr/>
        </p:nvSpPr>
        <p:spPr>
          <a:xfrm>
            <a:off x="7426285" y="4617482"/>
            <a:ext cx="5166122" cy="2717006"/>
          </a:xfrm>
          <a:prstGeom prst="roundRect">
            <a:avLst>
              <a:gd name="adj" fmla="val 3680"/>
            </a:avLst>
          </a:prstGeom>
          <a:solidFill>
            <a:srgbClr val="F7EDD4"/>
          </a:solidFill>
          <a:ln w="7620">
            <a:solidFill>
              <a:srgbClr val="DDD3BA"/>
            </a:solidFill>
            <a:prstDash val="solid"/>
          </a:ln>
        </p:spPr>
        <p:txBody>
          <a:bodyPr/>
          <a:lstStyle/>
          <a:p>
            <a:endParaRPr lang="en-IN"/>
          </a:p>
        </p:txBody>
      </p:sp>
      <p:sp>
        <p:nvSpPr>
          <p:cNvPr id="15" name="Text 12"/>
          <p:cNvSpPr/>
          <p:nvPr/>
        </p:nvSpPr>
        <p:spPr>
          <a:xfrm>
            <a:off x="7656076" y="4847273"/>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Decision Tree</a:t>
            </a:r>
            <a:endParaRPr lang="en-US" sz="2187" dirty="0"/>
          </a:p>
        </p:txBody>
      </p:sp>
      <p:sp>
        <p:nvSpPr>
          <p:cNvPr id="16" name="Text 13"/>
          <p:cNvSpPr/>
          <p:nvPr/>
        </p:nvSpPr>
        <p:spPr>
          <a:xfrm>
            <a:off x="7656076" y="5327690"/>
            <a:ext cx="4706541" cy="1777008"/>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decision tree model achieved an accuracy of 98.6% on the test data, with strong performance on the majority class but lower recall and F1-score for the minority classes.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a:p>
        </p:txBody>
      </p:sp>
      <p:sp>
        <p:nvSpPr>
          <p:cNvPr id="4" name="Text 1"/>
          <p:cNvSpPr/>
          <p:nvPr/>
        </p:nvSpPr>
        <p:spPr>
          <a:xfrm>
            <a:off x="1070810" y="804235"/>
            <a:ext cx="8927431" cy="806635"/>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Random Forest</a:t>
            </a:r>
            <a:endParaRPr lang="en-US" sz="4374" dirty="0"/>
          </a:p>
        </p:txBody>
      </p:sp>
      <p:sp>
        <p:nvSpPr>
          <p:cNvPr id="6" name="Text 2"/>
          <p:cNvSpPr/>
          <p:nvPr/>
        </p:nvSpPr>
        <p:spPr>
          <a:xfrm>
            <a:off x="1070811" y="2041326"/>
            <a:ext cx="1864894" cy="48530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Accuracy</a:t>
            </a:r>
            <a:endParaRPr lang="en-US" sz="2187" dirty="0"/>
          </a:p>
        </p:txBody>
      </p:sp>
      <p:sp>
        <p:nvSpPr>
          <p:cNvPr id="7" name="Text 3"/>
          <p:cNvSpPr/>
          <p:nvPr/>
        </p:nvSpPr>
        <p:spPr>
          <a:xfrm>
            <a:off x="1070811" y="2526633"/>
            <a:ext cx="3128210" cy="1895166"/>
          </a:xfrm>
          <a:prstGeom prst="rect">
            <a:avLst/>
          </a:prstGeom>
          <a:noFill/>
          <a:ln/>
        </p:spPr>
        <p:txBody>
          <a:bodyPr wrap="square" rtlCol="0" anchor="t"/>
          <a:lstStyle/>
          <a:p>
            <a:pPr marL="0" indent="0" algn="l">
              <a:lnSpc>
                <a:spcPts val="2799"/>
              </a:lnSpc>
              <a:buNone/>
            </a:pPr>
            <a:r>
              <a:rPr lang="en-US" sz="1400" dirty="0">
                <a:solidFill>
                  <a:srgbClr val="454240"/>
                </a:solidFill>
                <a:latin typeface="DM Sans" pitchFamily="34" charset="0"/>
                <a:ea typeface="DM Sans" pitchFamily="34" charset="-122"/>
                <a:cs typeface="DM Sans" pitchFamily="34" charset="-120"/>
              </a:rPr>
              <a:t>The random forest classifier achieved the highest accuracy of 99.5% on the test data, demonstrating excellent generalization capabilities.</a:t>
            </a:r>
            <a:endParaRPr lang="en-US" sz="1400" dirty="0"/>
          </a:p>
        </p:txBody>
      </p:sp>
      <p:sp>
        <p:nvSpPr>
          <p:cNvPr id="9" name="Text 4"/>
          <p:cNvSpPr/>
          <p:nvPr/>
        </p:nvSpPr>
        <p:spPr>
          <a:xfrm>
            <a:off x="1070810" y="4596063"/>
            <a:ext cx="2466474" cy="292804"/>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Precision</a:t>
            </a:r>
            <a:endParaRPr lang="en-US" sz="2187" dirty="0"/>
          </a:p>
        </p:txBody>
      </p:sp>
      <p:sp>
        <p:nvSpPr>
          <p:cNvPr id="10" name="Text 5"/>
          <p:cNvSpPr/>
          <p:nvPr/>
        </p:nvSpPr>
        <p:spPr>
          <a:xfrm>
            <a:off x="1070809" y="5063131"/>
            <a:ext cx="4572001" cy="2362234"/>
          </a:xfrm>
          <a:prstGeom prst="rect">
            <a:avLst/>
          </a:prstGeom>
          <a:noFill/>
          <a:ln/>
        </p:spPr>
        <p:txBody>
          <a:bodyPr wrap="square" rtlCol="0" anchor="t"/>
          <a:lstStyle/>
          <a:p>
            <a:pPr marL="0" indent="0" algn="l">
              <a:lnSpc>
                <a:spcPts val="2799"/>
              </a:lnSpc>
              <a:buNone/>
            </a:pPr>
            <a:r>
              <a:rPr lang="en-US" sz="1400" dirty="0">
                <a:solidFill>
                  <a:srgbClr val="454240"/>
                </a:solidFill>
                <a:latin typeface="DM Sans" pitchFamily="34" charset="0"/>
                <a:ea typeface="DM Sans" pitchFamily="34" charset="-122"/>
                <a:cs typeface="DM Sans" pitchFamily="34" charset="-120"/>
              </a:rPr>
              <a:t>The random forest model exhibited high precision, recall, and F1-scores across all classes, indicating its ability to accurately classify the room occupancy counts.</a:t>
            </a:r>
            <a:endParaRPr lang="en-US" sz="1400" dirty="0"/>
          </a:p>
        </p:txBody>
      </p:sp>
      <p:sp>
        <p:nvSpPr>
          <p:cNvPr id="12" name="Text 6"/>
          <p:cNvSpPr/>
          <p:nvPr/>
        </p:nvSpPr>
        <p:spPr>
          <a:xfrm>
            <a:off x="4090737" y="2041326"/>
            <a:ext cx="2068344" cy="355402"/>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Feature Importance</a:t>
            </a:r>
            <a:endParaRPr lang="en-US" sz="2187" dirty="0"/>
          </a:p>
        </p:txBody>
      </p:sp>
      <p:sp>
        <p:nvSpPr>
          <p:cNvPr id="13" name="Text 7"/>
          <p:cNvSpPr/>
          <p:nvPr/>
        </p:nvSpPr>
        <p:spPr>
          <a:xfrm>
            <a:off x="4090736" y="2570992"/>
            <a:ext cx="4037356" cy="2025071"/>
          </a:xfrm>
          <a:prstGeom prst="rect">
            <a:avLst/>
          </a:prstGeom>
          <a:noFill/>
          <a:ln/>
        </p:spPr>
        <p:txBody>
          <a:bodyPr wrap="square" rtlCol="0" anchor="t"/>
          <a:lstStyle/>
          <a:p>
            <a:pPr marL="0" indent="0" algn="l">
              <a:lnSpc>
                <a:spcPts val="2799"/>
              </a:lnSpc>
              <a:buNone/>
            </a:pPr>
            <a:r>
              <a:rPr lang="en-US" sz="1400" dirty="0">
                <a:solidFill>
                  <a:srgbClr val="454240"/>
                </a:solidFill>
                <a:latin typeface="DM Sans" pitchFamily="34" charset="0"/>
                <a:ea typeface="DM Sans" pitchFamily="34" charset="-122"/>
                <a:cs typeface="DM Sans" pitchFamily="34" charset="-120"/>
              </a:rPr>
              <a:t>The random forest model was able to effectively identify the most relevant features for predicting room occupancy, providing valuable insights into the underlying data.</a:t>
            </a:r>
            <a:endParaRPr lang="en-US" sz="1400" dirty="0"/>
          </a:p>
        </p:txBody>
      </p:sp>
      <p:pic>
        <p:nvPicPr>
          <p:cNvPr id="16" name="Picture 15">
            <a:extLst>
              <a:ext uri="{FF2B5EF4-FFF2-40B4-BE49-F238E27FC236}">
                <a16:creationId xmlns:a16="http://schemas.microsoft.com/office/drawing/2014/main" id="{491B078A-4E68-A1C1-ADF8-0CCA9A845AC5}"/>
              </a:ext>
            </a:extLst>
          </p:cNvPr>
          <p:cNvPicPr>
            <a:picLocks noChangeAspect="1"/>
          </p:cNvPicPr>
          <p:nvPr/>
        </p:nvPicPr>
        <p:blipFill>
          <a:blip r:embed="rId4">
            <a:duotone>
              <a:prstClr val="black"/>
              <a:srgbClr val="D9C3A5">
                <a:tint val="50000"/>
                <a:satMod val="180000"/>
              </a:srgbClr>
            </a:duotone>
          </a:blip>
          <a:stretch>
            <a:fillRect/>
          </a:stretch>
        </p:blipFill>
        <p:spPr>
          <a:xfrm>
            <a:off x="8729671" y="2415105"/>
            <a:ext cx="5016758" cy="398471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sp>
        <p:nvSpPr>
          <p:cNvPr id="4" name="Text 1"/>
          <p:cNvSpPr/>
          <p:nvPr/>
        </p:nvSpPr>
        <p:spPr>
          <a:xfrm>
            <a:off x="1130968" y="673768"/>
            <a:ext cx="13367085" cy="1034716"/>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rPr>
              <a:t>Evaluation of Top Classifier Models' Accuracy</a:t>
            </a:r>
            <a:r>
              <a:rPr lang="en-US" sz="4400" dirty="0"/>
              <a:t> </a:t>
            </a:r>
            <a:endParaRPr lang="en-US" sz="4374" dirty="0"/>
          </a:p>
        </p:txBody>
      </p:sp>
      <p:sp>
        <p:nvSpPr>
          <p:cNvPr id="6" name="Text 3"/>
          <p:cNvSpPr/>
          <p:nvPr/>
        </p:nvSpPr>
        <p:spPr>
          <a:xfrm>
            <a:off x="2037993" y="3680460"/>
            <a:ext cx="3156347" cy="2487811"/>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11103"/>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5743932" y="3680460"/>
            <a:ext cx="3156347" cy="1777008"/>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11103"/>
            <a:ext cx="2827139"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80460"/>
            <a:ext cx="3156347" cy="2132409"/>
          </a:xfrm>
          <a:prstGeom prst="rect">
            <a:avLst/>
          </a:prstGeom>
          <a:noFill/>
          <a:ln/>
        </p:spPr>
        <p:txBody>
          <a:bodyPr wrap="square" rtlCol="0" anchor="t"/>
          <a:lstStyle/>
          <a:p>
            <a:pPr marL="0" indent="0">
              <a:lnSpc>
                <a:spcPts val="2799"/>
              </a:lnSpc>
              <a:buNone/>
            </a:pPr>
            <a:endParaRPr lang="en-US" sz="1750" dirty="0"/>
          </a:p>
        </p:txBody>
      </p:sp>
      <p:pic>
        <p:nvPicPr>
          <p:cNvPr id="14" name="Picture 13">
            <a:extLst>
              <a:ext uri="{FF2B5EF4-FFF2-40B4-BE49-F238E27FC236}">
                <a16:creationId xmlns:a16="http://schemas.microsoft.com/office/drawing/2014/main" id="{299F7C49-7282-1C56-D8F8-3A479571ACD2}"/>
              </a:ext>
            </a:extLst>
          </p:cNvPr>
          <p:cNvPicPr>
            <a:picLocks noChangeAspect="1"/>
          </p:cNvPicPr>
          <p:nvPr/>
        </p:nvPicPr>
        <p:blipFill>
          <a:blip r:embed="rId4">
            <a:duotone>
              <a:prstClr val="black"/>
              <a:srgbClr val="D9C3A5">
                <a:tint val="50000"/>
                <a:satMod val="180000"/>
              </a:srgbClr>
            </a:duotone>
          </a:blip>
          <a:stretch>
            <a:fillRect/>
          </a:stretch>
        </p:blipFill>
        <p:spPr>
          <a:xfrm>
            <a:off x="6607494" y="2177716"/>
            <a:ext cx="5669518" cy="4559968"/>
          </a:xfrm>
          <a:prstGeom prst="rect">
            <a:avLst/>
          </a:prstGeom>
        </p:spPr>
      </p:pic>
      <p:pic>
        <p:nvPicPr>
          <p:cNvPr id="15" name="Picture 14">
            <a:extLst>
              <a:ext uri="{FF2B5EF4-FFF2-40B4-BE49-F238E27FC236}">
                <a16:creationId xmlns:a16="http://schemas.microsoft.com/office/drawing/2014/main" id="{0119B382-FE02-F83D-3E6D-3A76ED5A6819}"/>
              </a:ext>
            </a:extLst>
          </p:cNvPr>
          <p:cNvPicPr>
            <a:picLocks noChangeAspect="1"/>
          </p:cNvPicPr>
          <p:nvPr/>
        </p:nvPicPr>
        <p:blipFill>
          <a:blip r:embed="rId5">
            <a:duotone>
              <a:prstClr val="black"/>
              <a:srgbClr val="D9C3A5">
                <a:tint val="50000"/>
                <a:satMod val="180000"/>
              </a:srgbClr>
            </a:duotone>
          </a:blip>
          <a:stretch>
            <a:fillRect/>
          </a:stretch>
        </p:blipFill>
        <p:spPr>
          <a:xfrm>
            <a:off x="1139068" y="2177717"/>
            <a:ext cx="5033131" cy="4162926"/>
          </a:xfrm>
          <a:prstGeom prst="rect">
            <a:avLst/>
          </a:prstGeom>
        </p:spPr>
      </p:pic>
    </p:spTree>
    <p:extLst>
      <p:ext uri="{BB962C8B-B14F-4D97-AF65-F5344CB8AC3E}">
        <p14:creationId xmlns:p14="http://schemas.microsoft.com/office/powerpoint/2010/main" val="4203529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963</Words>
  <Application>Microsoft Office PowerPoint</Application>
  <PresentationFormat>Custom</PresentationFormat>
  <Paragraphs>95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Sahasraa Vaka</dc:creator>
  <cp:lastModifiedBy>Vaka Sahasraa</cp:lastModifiedBy>
  <cp:revision>4</cp:revision>
  <dcterms:created xsi:type="dcterms:W3CDTF">2024-04-25T23:35:50Z</dcterms:created>
  <dcterms:modified xsi:type="dcterms:W3CDTF">2024-04-26T00:55:02Z</dcterms:modified>
</cp:coreProperties>
</file>