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0" r:id="rId4"/>
    <p:sldId id="275" r:id="rId5"/>
    <p:sldId id="276" r:id="rId6"/>
    <p:sldId id="271" r:id="rId7"/>
    <p:sldId id="277" r:id="rId8"/>
    <p:sldId id="278" r:id="rId9"/>
    <p:sldId id="272" r:id="rId10"/>
    <p:sldId id="279" r:id="rId11"/>
    <p:sldId id="280" r:id="rId12"/>
    <p:sldId id="282" r:id="rId13"/>
    <p:sldId id="273" r:id="rId14"/>
    <p:sldId id="285" r:id="rId15"/>
    <p:sldId id="284" r:id="rId16"/>
    <p:sldId id="287" r:id="rId17"/>
    <p:sldId id="286" r:id="rId18"/>
    <p:sldId id="288" r:id="rId19"/>
    <p:sldId id="289" r:id="rId20"/>
    <p:sldId id="290" r:id="rId21"/>
    <p:sldId id="281" r:id="rId22"/>
    <p:sldId id="274" r:id="rId23"/>
    <p:sldId id="291" r:id="rId24"/>
    <p:sldId id="292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0000" autoAdjust="0"/>
    <p:restoredTop sz="94599" autoAdjust="0"/>
  </p:normalViewPr>
  <p:slideViewPr>
    <p:cSldViewPr>
      <p:cViewPr varScale="1">
        <p:scale>
          <a:sx n="73" d="100"/>
          <a:sy n="73" d="100"/>
        </p:scale>
        <p:origin x="408" y="1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Haris\Desktop\data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Haris\Desktop\data.xlsx" TargetMode="External"/><Relationship Id="rId4" Type="http://schemas.openxmlformats.org/officeDocument/2006/relationships/chartUserShapes" Target="../drawings/drawing2.xml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C:\Users\Haris\Desktop\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C:\Users\Haris\Desktop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Sheet3!$K$3</c:f>
              <c:strCache>
                <c:ptCount val="1"/>
                <c:pt idx="0">
                  <c:v>[10k, 100k]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Sheet3!$L$2:$M$2</c:f>
              <c:strCache>
                <c:ptCount val="2"/>
                <c:pt idx="0">
                  <c:v>No default</c:v>
                </c:pt>
                <c:pt idx="1">
                  <c:v>Default</c:v>
                </c:pt>
              </c:strCache>
            </c:strRef>
          </c:cat>
          <c:val>
            <c:numRef>
              <c:f>Sheet3!$L$3:$M$3</c:f>
              <c:numCache>
                <c:formatCode>General</c:formatCode>
                <c:ptCount val="2"/>
                <c:pt idx="0">
                  <c:v>8814.0</c:v>
                </c:pt>
                <c:pt idx="1">
                  <c:v>3684.0</c:v>
                </c:pt>
              </c:numCache>
            </c:numRef>
          </c:val>
        </c:ser>
        <c:ser>
          <c:idx val="1"/>
          <c:order val="1"/>
          <c:tx>
            <c:strRef>
              <c:f>Sheet3!$K$4</c:f>
              <c:strCache>
                <c:ptCount val="1"/>
                <c:pt idx="0">
                  <c:v>(100k, 1000k]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Sheet3!$L$2:$M$2</c:f>
              <c:strCache>
                <c:ptCount val="2"/>
                <c:pt idx="0">
                  <c:v>No default</c:v>
                </c:pt>
                <c:pt idx="1">
                  <c:v>Default</c:v>
                </c:pt>
              </c:strCache>
            </c:strRef>
          </c:cat>
          <c:val>
            <c:numRef>
              <c:f>Sheet3!$L$4:$M$4</c:f>
              <c:numCache>
                <c:formatCode>General</c:formatCode>
                <c:ptCount val="2"/>
                <c:pt idx="0">
                  <c:v>14550.0</c:v>
                </c:pt>
                <c:pt idx="1">
                  <c:v>2952.0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936830816"/>
        <c:axId val="-936829040"/>
      </c:barChart>
      <c:catAx>
        <c:axId val="-93683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936829040"/>
        <c:crosses val="autoZero"/>
        <c:auto val="1"/>
        <c:lblAlgn val="ctr"/>
        <c:lblOffset val="100"/>
        <c:noMultiLvlLbl val="0"/>
      </c:catAx>
      <c:valAx>
        <c:axId val="-936829040"/>
        <c:scaling>
          <c:orientation val="minMax"/>
          <c:max val="15000.0"/>
          <c:min val="0.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936830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 sz="1400" dirty="0"/>
              <a:t>Age (years)</a:t>
            </a:r>
          </a:p>
        </c:rich>
      </c:tx>
      <c:layout>
        <c:manualLayout>
          <c:xMode val="edge"/>
          <c:yMode val="edge"/>
          <c:x val="0.42425678040245"/>
          <c:y val="0.8586975579102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46920384951881"/>
          <c:y val="0.171712962962963"/>
          <c:w val="0.877530183727034"/>
          <c:h val="0.543803222513853"/>
        </c:manualLayout>
      </c:layout>
      <c:barChart>
        <c:barDir val="col"/>
        <c:grouping val="clustered"/>
        <c:varyColors val="0"/>
        <c:ser>
          <c:idx val="0"/>
          <c:order val="0"/>
          <c:tx>
            <c:v>20-25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Sheet1!$M$17:$N$17</c:f>
              <c:strCache>
                <c:ptCount val="2"/>
                <c:pt idx="0">
                  <c:v>No default</c:v>
                </c:pt>
                <c:pt idx="1">
                  <c:v>Default</c:v>
                </c:pt>
              </c:strCache>
            </c:strRef>
          </c:cat>
          <c:val>
            <c:numRef>
              <c:f>Sheet1!$M$18:$N$18</c:f>
              <c:numCache>
                <c:formatCode>General</c:formatCode>
                <c:ptCount val="2"/>
                <c:pt idx="0">
                  <c:v>2839.0</c:v>
                </c:pt>
                <c:pt idx="1">
                  <c:v>1032.0</c:v>
                </c:pt>
              </c:numCache>
            </c:numRef>
          </c:val>
        </c:ser>
        <c:ser>
          <c:idx val="1"/>
          <c:order val="1"/>
          <c:tx>
            <c:v>26-30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Sheet1!$M$17:$N$17</c:f>
              <c:strCache>
                <c:ptCount val="2"/>
                <c:pt idx="0">
                  <c:v>No default</c:v>
                </c:pt>
                <c:pt idx="1">
                  <c:v>Default</c:v>
                </c:pt>
              </c:strCache>
            </c:strRef>
          </c:cat>
          <c:val>
            <c:numRef>
              <c:f>Sheet1!$M$19:$N$19</c:f>
              <c:numCache>
                <c:formatCode>General</c:formatCode>
                <c:ptCount val="2"/>
                <c:pt idx="0">
                  <c:v>5703.0</c:v>
                </c:pt>
                <c:pt idx="1">
                  <c:v>1439.0</c:v>
                </c:pt>
              </c:numCache>
            </c:numRef>
          </c:val>
        </c:ser>
        <c:ser>
          <c:idx val="2"/>
          <c:order val="2"/>
          <c:tx>
            <c:v>31-35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Sheet1!$M$17:$N$17</c:f>
              <c:strCache>
                <c:ptCount val="2"/>
                <c:pt idx="0">
                  <c:v>No default</c:v>
                </c:pt>
                <c:pt idx="1">
                  <c:v>Default</c:v>
                </c:pt>
              </c:strCache>
            </c:strRef>
          </c:cat>
          <c:val>
            <c:numRef>
              <c:f>Sheet1!$M$20:$N$20</c:f>
              <c:numCache>
                <c:formatCode>General</c:formatCode>
                <c:ptCount val="2"/>
                <c:pt idx="0">
                  <c:v>4670.0</c:v>
                </c:pt>
                <c:pt idx="1">
                  <c:v>1126.0</c:v>
                </c:pt>
              </c:numCache>
            </c:numRef>
          </c:val>
        </c:ser>
        <c:ser>
          <c:idx val="3"/>
          <c:order val="3"/>
          <c:tx>
            <c:v>36-40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Sheet1!$M$17:$N$17</c:f>
              <c:strCache>
                <c:ptCount val="2"/>
                <c:pt idx="0">
                  <c:v>No default</c:v>
                </c:pt>
                <c:pt idx="1">
                  <c:v>Default</c:v>
                </c:pt>
              </c:strCache>
            </c:strRef>
          </c:cat>
          <c:val>
            <c:numRef>
              <c:f>Sheet1!$M$21:$N$21</c:f>
              <c:numCache>
                <c:formatCode>General</c:formatCode>
                <c:ptCount val="2"/>
                <c:pt idx="0">
                  <c:v>3854.0</c:v>
                </c:pt>
                <c:pt idx="1">
                  <c:v>1063.0</c:v>
                </c:pt>
              </c:numCache>
            </c:numRef>
          </c:val>
        </c:ser>
        <c:ser>
          <c:idx val="4"/>
          <c:order val="4"/>
          <c:tx>
            <c:v>41-45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Sheet1!$M$17:$N$17</c:f>
              <c:strCache>
                <c:ptCount val="2"/>
                <c:pt idx="0">
                  <c:v>No default</c:v>
                </c:pt>
                <c:pt idx="1">
                  <c:v>Default</c:v>
                </c:pt>
              </c:strCache>
            </c:strRef>
          </c:cat>
          <c:val>
            <c:numRef>
              <c:f>Sheet1!$M$22:$N$22</c:f>
              <c:numCache>
                <c:formatCode>General</c:formatCode>
                <c:ptCount val="2"/>
                <c:pt idx="0">
                  <c:v>2807.0</c:v>
                </c:pt>
                <c:pt idx="1">
                  <c:v>798.0</c:v>
                </c:pt>
              </c:numCache>
            </c:numRef>
          </c:val>
        </c:ser>
        <c:ser>
          <c:idx val="5"/>
          <c:order val="5"/>
          <c:tx>
            <c:v>46-50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Sheet1!$M$17:$N$17</c:f>
              <c:strCache>
                <c:ptCount val="2"/>
                <c:pt idx="0">
                  <c:v>No default</c:v>
                </c:pt>
                <c:pt idx="1">
                  <c:v>Default</c:v>
                </c:pt>
              </c:strCache>
            </c:strRef>
          </c:cat>
          <c:val>
            <c:numRef>
              <c:f>Sheet1!$M$23:$N$23</c:f>
              <c:numCache>
                <c:formatCode>General</c:formatCode>
                <c:ptCount val="2"/>
                <c:pt idx="0">
                  <c:v>1799.0</c:v>
                </c:pt>
                <c:pt idx="1">
                  <c:v>601.0</c:v>
                </c:pt>
              </c:numCache>
            </c:numRef>
          </c:val>
        </c:ser>
        <c:ser>
          <c:idx val="6"/>
          <c:order val="6"/>
          <c:tx>
            <c:v>51-55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Sheet1!$M$17:$N$17</c:f>
              <c:strCache>
                <c:ptCount val="2"/>
                <c:pt idx="0">
                  <c:v>No default</c:v>
                </c:pt>
                <c:pt idx="1">
                  <c:v>Default</c:v>
                </c:pt>
              </c:strCache>
            </c:strRef>
          </c:cat>
          <c:val>
            <c:numRef>
              <c:f>Sheet1!$M$24:$N$24</c:f>
              <c:numCache>
                <c:formatCode>General</c:formatCode>
                <c:ptCount val="2"/>
                <c:pt idx="0">
                  <c:v>1072.0</c:v>
                </c:pt>
                <c:pt idx="1">
                  <c:v>353.0</c:v>
                </c:pt>
              </c:numCache>
            </c:numRef>
          </c:val>
        </c:ser>
        <c:ser>
          <c:idx val="7"/>
          <c:order val="7"/>
          <c:tx>
            <c:v>56-60</c:v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Sheet1!$M$17:$N$17</c:f>
              <c:strCache>
                <c:ptCount val="2"/>
                <c:pt idx="0">
                  <c:v>No default</c:v>
                </c:pt>
                <c:pt idx="1">
                  <c:v>Default</c:v>
                </c:pt>
              </c:strCache>
            </c:strRef>
          </c:cat>
          <c:val>
            <c:numRef>
              <c:f>Sheet1!$M$25:$N$25</c:f>
              <c:numCache>
                <c:formatCode>General</c:formatCode>
                <c:ptCount val="2"/>
                <c:pt idx="0">
                  <c:v>421.0</c:v>
                </c:pt>
                <c:pt idx="1">
                  <c:v>151.0</c:v>
                </c:pt>
              </c:numCache>
            </c:numRef>
          </c:val>
        </c:ser>
        <c:ser>
          <c:idx val="8"/>
          <c:order val="8"/>
          <c:tx>
            <c:v>61-65</c:v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Sheet1!$M$17:$N$17</c:f>
              <c:strCache>
                <c:ptCount val="2"/>
                <c:pt idx="0">
                  <c:v>No default</c:v>
                </c:pt>
                <c:pt idx="1">
                  <c:v>Default</c:v>
                </c:pt>
              </c:strCache>
            </c:strRef>
          </c:cat>
          <c:val>
            <c:numRef>
              <c:f>Sheet1!$M$26:$N$26</c:f>
              <c:numCache>
                <c:formatCode>General</c:formatCode>
                <c:ptCount val="2"/>
                <c:pt idx="0">
                  <c:v>136.0</c:v>
                </c:pt>
                <c:pt idx="1">
                  <c:v>50.0</c:v>
                </c:pt>
              </c:numCache>
            </c:numRef>
          </c:val>
        </c:ser>
        <c:ser>
          <c:idx val="9"/>
          <c:order val="9"/>
          <c:tx>
            <c:v>66-70</c:v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Sheet1!$M$17:$N$17</c:f>
              <c:strCache>
                <c:ptCount val="2"/>
                <c:pt idx="0">
                  <c:v>No default</c:v>
                </c:pt>
                <c:pt idx="1">
                  <c:v>Default</c:v>
                </c:pt>
              </c:strCache>
            </c:strRef>
          </c:cat>
          <c:val>
            <c:numRef>
              <c:f>Sheet1!$M$27:$N$27</c:f>
              <c:numCache>
                <c:formatCode>General</c:formatCode>
                <c:ptCount val="2"/>
                <c:pt idx="0">
                  <c:v>53.0</c:v>
                </c:pt>
                <c:pt idx="1">
                  <c:v>18.0</c:v>
                </c:pt>
              </c:numCache>
            </c:numRef>
          </c:val>
        </c:ser>
        <c:ser>
          <c:idx val="10"/>
          <c:order val="10"/>
          <c:tx>
            <c:v>71-75</c:v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Sheet1!$M$17:$N$17</c:f>
              <c:strCache>
                <c:ptCount val="2"/>
                <c:pt idx="0">
                  <c:v>No default</c:v>
                </c:pt>
                <c:pt idx="1">
                  <c:v>Default</c:v>
                </c:pt>
              </c:strCache>
            </c:strRef>
          </c:cat>
          <c:val>
            <c:numRef>
              <c:f>Sheet1!$M$28:$N$28</c:f>
              <c:numCache>
                <c:formatCode>General</c:formatCode>
                <c:ptCount val="2"/>
                <c:pt idx="0">
                  <c:v>9.0</c:v>
                </c:pt>
                <c:pt idx="1">
                  <c:v>5.0</c:v>
                </c:pt>
              </c:numCache>
            </c:numRef>
          </c:val>
        </c:ser>
        <c:ser>
          <c:idx val="11"/>
          <c:order val="11"/>
          <c:tx>
            <c:v>76-80</c:v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Sheet1!$M$17:$N$17</c:f>
              <c:strCache>
                <c:ptCount val="2"/>
                <c:pt idx="0">
                  <c:v>No default</c:v>
                </c:pt>
                <c:pt idx="1">
                  <c:v>Default</c:v>
                </c:pt>
              </c:strCache>
            </c:strRef>
          </c:cat>
          <c:val>
            <c:numRef>
              <c:f>Sheet1!$M$29:$N$29</c:f>
              <c:numCache>
                <c:formatCode>General</c:formatCode>
                <c:ptCount val="2"/>
                <c:pt idx="0">
                  <c:v>1.0</c:v>
                </c:pt>
                <c:pt idx="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266424512"/>
        <c:axId val="-1266423152"/>
      </c:barChart>
      <c:catAx>
        <c:axId val="-126642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66423152"/>
        <c:crosses val="autoZero"/>
        <c:auto val="1"/>
        <c:lblAlgn val="ctr"/>
        <c:lblOffset val="100"/>
        <c:noMultiLvlLbl val="0"/>
      </c:catAx>
      <c:valAx>
        <c:axId val="-1266423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6642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8569335083115"/>
          <c:y val="0.797550272191979"/>
          <c:w val="0.81175010936133"/>
          <c:h val="0.04748960641800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v>Graduate School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Sheet1!$M$2:$N$2</c:f>
              <c:strCache>
                <c:ptCount val="2"/>
                <c:pt idx="0">
                  <c:v>No default</c:v>
                </c:pt>
                <c:pt idx="1">
                  <c:v>Default</c:v>
                </c:pt>
              </c:strCache>
            </c:strRef>
          </c:cat>
          <c:val>
            <c:numRef>
              <c:f>Sheet1!$M$3:$N$3</c:f>
              <c:numCache>
                <c:formatCode>General</c:formatCode>
                <c:ptCount val="2"/>
                <c:pt idx="0">
                  <c:v>8549.0</c:v>
                </c:pt>
                <c:pt idx="1">
                  <c:v>2036.0</c:v>
                </c:pt>
              </c:numCache>
            </c:numRef>
          </c:val>
        </c:ser>
        <c:ser>
          <c:idx val="2"/>
          <c:order val="1"/>
          <c:tx>
            <c:v>University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Sheet1!$M$2:$N$2</c:f>
              <c:strCache>
                <c:ptCount val="2"/>
                <c:pt idx="0">
                  <c:v>No default</c:v>
                </c:pt>
                <c:pt idx="1">
                  <c:v>Default</c:v>
                </c:pt>
              </c:strCache>
            </c:strRef>
          </c:cat>
          <c:val>
            <c:numRef>
              <c:f>Sheet1!$M$4:$N$4</c:f>
              <c:numCache>
                <c:formatCode>General</c:formatCode>
                <c:ptCount val="2"/>
                <c:pt idx="0">
                  <c:v>10700.0</c:v>
                </c:pt>
                <c:pt idx="1">
                  <c:v>3330.0</c:v>
                </c:pt>
              </c:numCache>
            </c:numRef>
          </c:val>
        </c:ser>
        <c:ser>
          <c:idx val="3"/>
          <c:order val="2"/>
          <c:tx>
            <c:v>High school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Sheet1!$M$2:$N$2</c:f>
              <c:strCache>
                <c:ptCount val="2"/>
                <c:pt idx="0">
                  <c:v>No default</c:v>
                </c:pt>
                <c:pt idx="1">
                  <c:v>Default</c:v>
                </c:pt>
              </c:strCache>
            </c:strRef>
          </c:cat>
          <c:val>
            <c:numRef>
              <c:f>Sheet1!$M$5:$N$5</c:f>
              <c:numCache>
                <c:formatCode>General</c:formatCode>
                <c:ptCount val="2"/>
                <c:pt idx="0">
                  <c:v>3680.0</c:v>
                </c:pt>
                <c:pt idx="1">
                  <c:v>1237.0</c:v>
                </c:pt>
              </c:numCache>
            </c:numRef>
          </c:val>
        </c:ser>
        <c:ser>
          <c:idx val="4"/>
          <c:order val="3"/>
          <c:tx>
            <c:v>Others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Sheet1!$M$2:$N$2</c:f>
              <c:strCache>
                <c:ptCount val="2"/>
                <c:pt idx="0">
                  <c:v>No default</c:v>
                </c:pt>
                <c:pt idx="1">
                  <c:v>Default</c:v>
                </c:pt>
              </c:strCache>
            </c:strRef>
          </c:cat>
          <c:val>
            <c:numRef>
              <c:f>Sheet1!$M$6:$N$6</c:f>
              <c:numCache>
                <c:formatCode>General</c:formatCode>
                <c:ptCount val="2"/>
                <c:pt idx="0">
                  <c:v>435.0</c:v>
                </c:pt>
                <c:pt idx="1">
                  <c:v>33.0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67960368"/>
        <c:axId val="-1263732080"/>
      </c:barChart>
      <c:catAx>
        <c:axId val="-16796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63732080"/>
        <c:crosses val="autoZero"/>
        <c:auto val="1"/>
        <c:lblAlgn val="ctr"/>
        <c:lblOffset val="100"/>
        <c:noMultiLvlLbl val="0"/>
      </c:catAx>
      <c:valAx>
        <c:axId val="-1263732080"/>
        <c:scaling>
          <c:orientation val="minMax"/>
          <c:max val="11000.0"/>
          <c:min val="0.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960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No. of females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Sheet1!$M$14:$N$14</c:f>
              <c:strCache>
                <c:ptCount val="2"/>
                <c:pt idx="0">
                  <c:v>No default</c:v>
                </c:pt>
                <c:pt idx="1">
                  <c:v>Default</c:v>
                </c:pt>
              </c:strCache>
            </c:strRef>
          </c:cat>
          <c:val>
            <c:numRef>
              <c:f>Sheet1!$M$15:$N$15</c:f>
              <c:numCache>
                <c:formatCode>General</c:formatCode>
                <c:ptCount val="2"/>
                <c:pt idx="0">
                  <c:v>14349.0</c:v>
                </c:pt>
                <c:pt idx="1">
                  <c:v>3763.0</c:v>
                </c:pt>
              </c:numCache>
            </c:numRef>
          </c:val>
        </c:ser>
        <c:ser>
          <c:idx val="1"/>
          <c:order val="1"/>
          <c:tx>
            <c:v>No. of males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Sheet1!$M$14:$N$14</c:f>
              <c:strCache>
                <c:ptCount val="2"/>
                <c:pt idx="0">
                  <c:v>No default</c:v>
                </c:pt>
                <c:pt idx="1">
                  <c:v>Default</c:v>
                </c:pt>
              </c:strCache>
            </c:strRef>
          </c:cat>
          <c:val>
            <c:numRef>
              <c:f>Sheet1!$M$16:$N$16</c:f>
              <c:numCache>
                <c:formatCode>General</c:formatCode>
                <c:ptCount val="2"/>
                <c:pt idx="0">
                  <c:v>9015.0</c:v>
                </c:pt>
                <c:pt idx="1">
                  <c:v>2873.0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224084432"/>
        <c:axId val="-1309610176"/>
      </c:barChart>
      <c:catAx>
        <c:axId val="-122408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09610176"/>
        <c:crosses val="autoZero"/>
        <c:auto val="1"/>
        <c:lblAlgn val="ctr"/>
        <c:lblOffset val="100"/>
        <c:noMultiLvlLbl val="0"/>
      </c:catAx>
      <c:valAx>
        <c:axId val="-1309610176"/>
        <c:scaling>
          <c:orientation val="minMax"/>
          <c:max val="15000.0"/>
          <c:min val="0.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408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15E514-8426-4BD5-A470-42B6FFD25FB4}" type="doc">
      <dgm:prSet loTypeId="urn:microsoft.com/office/officeart/2005/8/layout/venn3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IE"/>
        </a:p>
      </dgm:t>
    </dgm:pt>
    <dgm:pt modelId="{D3A3367A-5FA1-4321-84A5-1990D9394C75}">
      <dgm:prSet custT="1"/>
      <dgm:spPr/>
      <dgm:t>
        <a:bodyPr/>
        <a:lstStyle/>
        <a:p>
          <a:pPr rtl="0"/>
          <a:r>
            <a:rPr lang="en-IE" sz="2000" b="1" dirty="0" smtClean="0"/>
            <a:t>Based upon statistical techniques and used to establish the credit trustworthiness. </a:t>
          </a:r>
          <a:endParaRPr lang="en-IE" sz="2000" b="1" dirty="0"/>
        </a:p>
      </dgm:t>
    </dgm:pt>
    <dgm:pt modelId="{4322D95B-B35D-4084-9CCB-FDAE8A65C3C6}" type="parTrans" cxnId="{BEBB289D-94A3-428B-AEF8-9C33E8F1F27E}">
      <dgm:prSet/>
      <dgm:spPr/>
      <dgm:t>
        <a:bodyPr/>
        <a:lstStyle/>
        <a:p>
          <a:endParaRPr lang="en-IE"/>
        </a:p>
      </dgm:t>
    </dgm:pt>
    <dgm:pt modelId="{EBE9E355-300C-4316-BCD2-3F83E4F23105}" type="sibTrans" cxnId="{BEBB289D-94A3-428B-AEF8-9C33E8F1F27E}">
      <dgm:prSet/>
      <dgm:spPr/>
      <dgm:t>
        <a:bodyPr/>
        <a:lstStyle/>
        <a:p>
          <a:endParaRPr lang="en-IE"/>
        </a:p>
      </dgm:t>
    </dgm:pt>
    <dgm:pt modelId="{83B99A47-A4D2-4BA2-BE22-CDB1BFBDF9D8}">
      <dgm:prSet/>
      <dgm:spPr/>
      <dgm:t>
        <a:bodyPr/>
        <a:lstStyle/>
        <a:p>
          <a:pPr rtl="0"/>
          <a:r>
            <a:rPr lang="en-IE" b="1" dirty="0" smtClean="0"/>
            <a:t>Enhances the risk assessment process by identifying the driving factors causing the default. </a:t>
          </a:r>
          <a:endParaRPr lang="en-IE" b="1" dirty="0"/>
        </a:p>
      </dgm:t>
    </dgm:pt>
    <dgm:pt modelId="{09C603BE-C26E-44B4-BF1A-472E69348FE1}" type="parTrans" cxnId="{C0239E52-7D21-4296-AF00-D5090AC394C7}">
      <dgm:prSet/>
      <dgm:spPr/>
      <dgm:t>
        <a:bodyPr/>
        <a:lstStyle/>
        <a:p>
          <a:endParaRPr lang="en-IE"/>
        </a:p>
      </dgm:t>
    </dgm:pt>
    <dgm:pt modelId="{7D3B07E1-85E5-407E-B067-13FA4D5185EA}" type="sibTrans" cxnId="{C0239E52-7D21-4296-AF00-D5090AC394C7}">
      <dgm:prSet/>
      <dgm:spPr/>
      <dgm:t>
        <a:bodyPr/>
        <a:lstStyle/>
        <a:p>
          <a:endParaRPr lang="en-IE"/>
        </a:p>
      </dgm:t>
    </dgm:pt>
    <dgm:pt modelId="{EFDF99D9-7E2B-4A15-A03B-41B587CA8DE2}">
      <dgm:prSet/>
      <dgm:spPr/>
      <dgm:t>
        <a:bodyPr/>
        <a:lstStyle/>
        <a:p>
          <a:pPr rtl="0"/>
          <a:r>
            <a:rPr lang="en-IE" b="1" dirty="0" smtClean="0"/>
            <a:t>Makes use of only statistically significant variables to boost the efficiency of the entire process. </a:t>
          </a:r>
          <a:endParaRPr lang="en-IE" b="1" dirty="0"/>
        </a:p>
      </dgm:t>
    </dgm:pt>
    <dgm:pt modelId="{2EC682E5-4A47-45EF-A554-5B7E91303F1E}" type="parTrans" cxnId="{C633AF65-B32D-4628-AA3B-6C25A1C6E5A1}">
      <dgm:prSet/>
      <dgm:spPr/>
      <dgm:t>
        <a:bodyPr/>
        <a:lstStyle/>
        <a:p>
          <a:endParaRPr lang="en-IE"/>
        </a:p>
      </dgm:t>
    </dgm:pt>
    <dgm:pt modelId="{A57AEDE8-8E1F-404E-BAF0-29B28A60B81A}" type="sibTrans" cxnId="{C633AF65-B32D-4628-AA3B-6C25A1C6E5A1}">
      <dgm:prSet/>
      <dgm:spPr/>
      <dgm:t>
        <a:bodyPr/>
        <a:lstStyle/>
        <a:p>
          <a:endParaRPr lang="en-IE"/>
        </a:p>
      </dgm:t>
    </dgm:pt>
    <dgm:pt modelId="{00E287B6-EE96-4404-A39D-27653EF44E0F}">
      <dgm:prSet/>
      <dgm:spPr/>
      <dgm:t>
        <a:bodyPr/>
        <a:lstStyle/>
        <a:p>
          <a:pPr rtl="0"/>
          <a:r>
            <a:rPr lang="en-IE" b="1" dirty="0" smtClean="0"/>
            <a:t>Successfully removes the bias involved in conventional judgemental methods.</a:t>
          </a:r>
          <a:endParaRPr lang="en-IE" b="1" dirty="0"/>
        </a:p>
      </dgm:t>
    </dgm:pt>
    <dgm:pt modelId="{CA36163E-0658-48FC-B6A4-71F39ABEC2E3}" type="parTrans" cxnId="{B1AC8872-721C-4685-BB30-9A49DDEFC30F}">
      <dgm:prSet/>
      <dgm:spPr/>
      <dgm:t>
        <a:bodyPr/>
        <a:lstStyle/>
        <a:p>
          <a:endParaRPr lang="en-IE"/>
        </a:p>
      </dgm:t>
    </dgm:pt>
    <dgm:pt modelId="{A20617BD-4961-436F-80F2-8CACC71D7324}" type="sibTrans" cxnId="{B1AC8872-721C-4685-BB30-9A49DDEFC30F}">
      <dgm:prSet/>
      <dgm:spPr/>
      <dgm:t>
        <a:bodyPr/>
        <a:lstStyle/>
        <a:p>
          <a:endParaRPr lang="en-IE"/>
        </a:p>
      </dgm:t>
    </dgm:pt>
    <dgm:pt modelId="{0D0C4731-362D-4B76-9475-7F9C031E85F2}" type="pres">
      <dgm:prSet presAssocID="{F215E514-8426-4BD5-A470-42B6FFD25FB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A0C57DEE-E54D-4F50-B1BA-861A48CAE4B5}" type="pres">
      <dgm:prSet presAssocID="{D3A3367A-5FA1-4321-84A5-1990D9394C75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16DFFAA0-E4FE-4483-9419-2319F4D352D8}" type="pres">
      <dgm:prSet presAssocID="{EBE9E355-300C-4316-BCD2-3F83E4F23105}" presName="space" presStyleCnt="0"/>
      <dgm:spPr/>
    </dgm:pt>
    <dgm:pt modelId="{3ADCF95F-4CD9-45BD-98B9-4730A585991C}" type="pres">
      <dgm:prSet presAssocID="{83B99A47-A4D2-4BA2-BE22-CDB1BFBDF9D8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807AC3CE-2606-4BA4-AFD1-B6E36BA830AB}" type="pres">
      <dgm:prSet presAssocID="{7D3B07E1-85E5-407E-B067-13FA4D5185EA}" presName="space" presStyleCnt="0"/>
      <dgm:spPr/>
    </dgm:pt>
    <dgm:pt modelId="{BCDE6D14-7407-49CA-B10B-C07E6557BAC2}" type="pres">
      <dgm:prSet presAssocID="{EFDF99D9-7E2B-4A15-A03B-41B587CA8DE2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4C890F72-37D2-4713-A448-2FD6C9D862F7}" type="pres">
      <dgm:prSet presAssocID="{A57AEDE8-8E1F-404E-BAF0-29B28A60B81A}" presName="space" presStyleCnt="0"/>
      <dgm:spPr/>
    </dgm:pt>
    <dgm:pt modelId="{B6CEB7BC-BE79-4B42-9CD5-BA04119F4263}" type="pres">
      <dgm:prSet presAssocID="{00E287B6-EE96-4404-A39D-27653EF44E0F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C0239E52-7D21-4296-AF00-D5090AC394C7}" srcId="{F215E514-8426-4BD5-A470-42B6FFD25FB4}" destId="{83B99A47-A4D2-4BA2-BE22-CDB1BFBDF9D8}" srcOrd="1" destOrd="0" parTransId="{09C603BE-C26E-44B4-BF1A-472E69348FE1}" sibTransId="{7D3B07E1-85E5-407E-B067-13FA4D5185EA}"/>
    <dgm:cxn modelId="{2713133F-D2CD-4D19-A9A5-37BF8A547AD2}" type="presOf" srcId="{00E287B6-EE96-4404-A39D-27653EF44E0F}" destId="{B6CEB7BC-BE79-4B42-9CD5-BA04119F4263}" srcOrd="0" destOrd="0" presId="urn:microsoft.com/office/officeart/2005/8/layout/venn3"/>
    <dgm:cxn modelId="{01FEE915-0BCB-4CFB-95D8-2F0EEDE9AA0B}" type="presOf" srcId="{F215E514-8426-4BD5-A470-42B6FFD25FB4}" destId="{0D0C4731-362D-4B76-9475-7F9C031E85F2}" srcOrd="0" destOrd="0" presId="urn:microsoft.com/office/officeart/2005/8/layout/venn3"/>
    <dgm:cxn modelId="{E5C8CEF5-B962-40DA-8054-2E759807F206}" type="presOf" srcId="{EFDF99D9-7E2B-4A15-A03B-41B587CA8DE2}" destId="{BCDE6D14-7407-49CA-B10B-C07E6557BAC2}" srcOrd="0" destOrd="0" presId="urn:microsoft.com/office/officeart/2005/8/layout/venn3"/>
    <dgm:cxn modelId="{AAE14A08-9553-4108-B5BC-DB79592CE9F4}" type="presOf" srcId="{D3A3367A-5FA1-4321-84A5-1990D9394C75}" destId="{A0C57DEE-E54D-4F50-B1BA-861A48CAE4B5}" srcOrd="0" destOrd="0" presId="urn:microsoft.com/office/officeart/2005/8/layout/venn3"/>
    <dgm:cxn modelId="{BEBB289D-94A3-428B-AEF8-9C33E8F1F27E}" srcId="{F215E514-8426-4BD5-A470-42B6FFD25FB4}" destId="{D3A3367A-5FA1-4321-84A5-1990D9394C75}" srcOrd="0" destOrd="0" parTransId="{4322D95B-B35D-4084-9CCB-FDAE8A65C3C6}" sibTransId="{EBE9E355-300C-4316-BCD2-3F83E4F23105}"/>
    <dgm:cxn modelId="{7CAA840E-B8DE-4106-8C80-32878624C20E}" type="presOf" srcId="{83B99A47-A4D2-4BA2-BE22-CDB1BFBDF9D8}" destId="{3ADCF95F-4CD9-45BD-98B9-4730A585991C}" srcOrd="0" destOrd="0" presId="urn:microsoft.com/office/officeart/2005/8/layout/venn3"/>
    <dgm:cxn modelId="{C633AF65-B32D-4628-AA3B-6C25A1C6E5A1}" srcId="{F215E514-8426-4BD5-A470-42B6FFD25FB4}" destId="{EFDF99D9-7E2B-4A15-A03B-41B587CA8DE2}" srcOrd="2" destOrd="0" parTransId="{2EC682E5-4A47-45EF-A554-5B7E91303F1E}" sibTransId="{A57AEDE8-8E1F-404E-BAF0-29B28A60B81A}"/>
    <dgm:cxn modelId="{B1AC8872-721C-4685-BB30-9A49DDEFC30F}" srcId="{F215E514-8426-4BD5-A470-42B6FFD25FB4}" destId="{00E287B6-EE96-4404-A39D-27653EF44E0F}" srcOrd="3" destOrd="0" parTransId="{CA36163E-0658-48FC-B6A4-71F39ABEC2E3}" sibTransId="{A20617BD-4961-436F-80F2-8CACC71D7324}"/>
    <dgm:cxn modelId="{8931D054-3E0F-421D-8BB4-31A69A9378FB}" type="presParOf" srcId="{0D0C4731-362D-4B76-9475-7F9C031E85F2}" destId="{A0C57DEE-E54D-4F50-B1BA-861A48CAE4B5}" srcOrd="0" destOrd="0" presId="urn:microsoft.com/office/officeart/2005/8/layout/venn3"/>
    <dgm:cxn modelId="{5F2A436D-06DA-4C47-AF6D-1C93F207182D}" type="presParOf" srcId="{0D0C4731-362D-4B76-9475-7F9C031E85F2}" destId="{16DFFAA0-E4FE-4483-9419-2319F4D352D8}" srcOrd="1" destOrd="0" presId="urn:microsoft.com/office/officeart/2005/8/layout/venn3"/>
    <dgm:cxn modelId="{C6ED8E75-8849-4840-A054-EC9B430530E5}" type="presParOf" srcId="{0D0C4731-362D-4B76-9475-7F9C031E85F2}" destId="{3ADCF95F-4CD9-45BD-98B9-4730A585991C}" srcOrd="2" destOrd="0" presId="urn:microsoft.com/office/officeart/2005/8/layout/venn3"/>
    <dgm:cxn modelId="{7FBE41FA-BCAF-4135-92D9-2719F2A3FFA8}" type="presParOf" srcId="{0D0C4731-362D-4B76-9475-7F9C031E85F2}" destId="{807AC3CE-2606-4BA4-AFD1-B6E36BA830AB}" srcOrd="3" destOrd="0" presId="urn:microsoft.com/office/officeart/2005/8/layout/venn3"/>
    <dgm:cxn modelId="{8FE04011-737D-4A0D-ABFC-9904D0DE4BC5}" type="presParOf" srcId="{0D0C4731-362D-4B76-9475-7F9C031E85F2}" destId="{BCDE6D14-7407-49CA-B10B-C07E6557BAC2}" srcOrd="4" destOrd="0" presId="urn:microsoft.com/office/officeart/2005/8/layout/venn3"/>
    <dgm:cxn modelId="{A17AD2D9-CB62-4B56-B714-54B21A3A8011}" type="presParOf" srcId="{0D0C4731-362D-4B76-9475-7F9C031E85F2}" destId="{4C890F72-37D2-4713-A448-2FD6C9D862F7}" srcOrd="5" destOrd="0" presId="urn:microsoft.com/office/officeart/2005/8/layout/venn3"/>
    <dgm:cxn modelId="{41B051B1-3FB9-420B-95BD-32AFE340A4DD}" type="presParOf" srcId="{0D0C4731-362D-4B76-9475-7F9C031E85F2}" destId="{B6CEB7BC-BE79-4B42-9CD5-BA04119F4263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BFDF7C-B78C-4D28-A294-BEF4C6966EFA}" type="doc">
      <dgm:prSet loTypeId="urn:microsoft.com/office/officeart/2005/8/layout/vList5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IE"/>
        </a:p>
      </dgm:t>
    </dgm:pt>
    <dgm:pt modelId="{6D8D3840-3B48-4D3F-B67A-A4401436D360}">
      <dgm:prSet/>
      <dgm:spPr/>
      <dgm:t>
        <a:bodyPr/>
        <a:lstStyle/>
        <a:p>
          <a:pPr rtl="0"/>
          <a:r>
            <a:rPr lang="en-IE" dirty="0" smtClean="0"/>
            <a:t>Credit scoring- A standardized process of analysing and classifying the payment </a:t>
          </a:r>
          <a:r>
            <a:rPr lang="en-IE" dirty="0" err="1" smtClean="0"/>
            <a:t>behavior</a:t>
          </a:r>
          <a:r>
            <a:rPr lang="en-IE" dirty="0" smtClean="0"/>
            <a:t> of customers whether individuals or companies (</a:t>
          </a:r>
          <a:r>
            <a:rPr lang="en-IE" dirty="0" err="1" smtClean="0"/>
            <a:t>Scharwz</a:t>
          </a:r>
          <a:r>
            <a:rPr lang="en-IE" dirty="0" smtClean="0"/>
            <a:t> and </a:t>
          </a:r>
          <a:r>
            <a:rPr lang="en-IE" dirty="0" err="1" smtClean="0"/>
            <a:t>Arminger</a:t>
          </a:r>
          <a:r>
            <a:rPr lang="en-IE" dirty="0" smtClean="0"/>
            <a:t>, 2006).</a:t>
          </a:r>
          <a:endParaRPr lang="en-IE" dirty="0"/>
        </a:p>
      </dgm:t>
    </dgm:pt>
    <dgm:pt modelId="{8246873A-8FB2-4C52-8834-74DCAA43E981}" type="parTrans" cxnId="{7C53539A-8544-4281-ADEA-B61638C9B046}">
      <dgm:prSet/>
      <dgm:spPr/>
      <dgm:t>
        <a:bodyPr/>
        <a:lstStyle/>
        <a:p>
          <a:endParaRPr lang="en-IE"/>
        </a:p>
      </dgm:t>
    </dgm:pt>
    <dgm:pt modelId="{5A7C5B57-06D5-4E20-8970-86D7D346F09C}" type="sibTrans" cxnId="{7C53539A-8544-4281-ADEA-B61638C9B046}">
      <dgm:prSet/>
      <dgm:spPr/>
      <dgm:t>
        <a:bodyPr/>
        <a:lstStyle/>
        <a:p>
          <a:endParaRPr lang="en-IE"/>
        </a:p>
      </dgm:t>
    </dgm:pt>
    <dgm:pt modelId="{8FD70760-9D43-4686-859A-050394941A2B}" type="pres">
      <dgm:prSet presAssocID="{9CBFDF7C-B78C-4D28-A294-BEF4C6966EF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0B03AA33-5A73-4C90-B48C-84FC8F368348}" type="pres">
      <dgm:prSet presAssocID="{6D8D3840-3B48-4D3F-B67A-A4401436D360}" presName="linNode" presStyleCnt="0"/>
      <dgm:spPr/>
    </dgm:pt>
    <dgm:pt modelId="{F58D6FA8-47A7-487D-949B-5E8F42A9FDEC}" type="pres">
      <dgm:prSet presAssocID="{6D8D3840-3B48-4D3F-B67A-A4401436D360}" presName="parentText" presStyleLbl="node1" presStyleIdx="0" presStyleCnt="1" custScaleX="109353" custLinFactNeighborX="-85148" custLinFactNeighborY="-35063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95FF4759-A386-4027-8CC0-47B02F0E2574}" type="presOf" srcId="{6D8D3840-3B48-4D3F-B67A-A4401436D360}" destId="{F58D6FA8-47A7-487D-949B-5E8F42A9FDEC}" srcOrd="0" destOrd="0" presId="urn:microsoft.com/office/officeart/2005/8/layout/vList5"/>
    <dgm:cxn modelId="{12FCBCEA-823B-4148-8E12-28AD869BA8D8}" type="presOf" srcId="{9CBFDF7C-B78C-4D28-A294-BEF4C6966EFA}" destId="{8FD70760-9D43-4686-859A-050394941A2B}" srcOrd="0" destOrd="0" presId="urn:microsoft.com/office/officeart/2005/8/layout/vList5"/>
    <dgm:cxn modelId="{7C53539A-8544-4281-ADEA-B61638C9B046}" srcId="{9CBFDF7C-B78C-4D28-A294-BEF4C6966EFA}" destId="{6D8D3840-3B48-4D3F-B67A-A4401436D360}" srcOrd="0" destOrd="0" parTransId="{8246873A-8FB2-4C52-8834-74DCAA43E981}" sibTransId="{5A7C5B57-06D5-4E20-8970-86D7D346F09C}"/>
    <dgm:cxn modelId="{EC18970A-4423-4BA4-A511-F2413106B5A9}" type="presParOf" srcId="{8FD70760-9D43-4686-859A-050394941A2B}" destId="{0B03AA33-5A73-4C90-B48C-84FC8F368348}" srcOrd="0" destOrd="0" presId="urn:microsoft.com/office/officeart/2005/8/layout/vList5"/>
    <dgm:cxn modelId="{BBAF4C85-1660-4454-A87F-9FF88DACBD5E}" type="presParOf" srcId="{0B03AA33-5A73-4C90-B48C-84FC8F368348}" destId="{F58D6FA8-47A7-487D-949B-5E8F42A9FDE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C4313A-CA55-4849-AA97-3DB90DDB751E}" type="doc">
      <dgm:prSet loTypeId="urn:microsoft.com/office/officeart/2005/8/layout/vList5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IE"/>
        </a:p>
      </dgm:t>
    </dgm:pt>
    <dgm:pt modelId="{B57A513C-D4BA-45F7-A084-A703D56E067D}">
      <dgm:prSet/>
      <dgm:spPr/>
      <dgm:t>
        <a:bodyPr/>
        <a:lstStyle/>
        <a:p>
          <a:pPr rtl="0"/>
          <a:r>
            <a:rPr lang="en-IE" dirty="0" smtClean="0"/>
            <a:t>Models developed based on parametric and non-parametric statistical techniques and machine learning algorithms.</a:t>
          </a:r>
          <a:endParaRPr lang="en-IE" dirty="0"/>
        </a:p>
      </dgm:t>
    </dgm:pt>
    <dgm:pt modelId="{F040A938-592C-4396-ABA7-9FC828738B9A}" type="parTrans" cxnId="{A141BB9A-4478-4981-9EC9-D0458A3336C8}">
      <dgm:prSet/>
      <dgm:spPr/>
      <dgm:t>
        <a:bodyPr/>
        <a:lstStyle/>
        <a:p>
          <a:endParaRPr lang="en-IE"/>
        </a:p>
      </dgm:t>
    </dgm:pt>
    <dgm:pt modelId="{7792A049-56A3-4104-AB3F-7ED524F5984F}" type="sibTrans" cxnId="{A141BB9A-4478-4981-9EC9-D0458A3336C8}">
      <dgm:prSet/>
      <dgm:spPr/>
      <dgm:t>
        <a:bodyPr/>
        <a:lstStyle/>
        <a:p>
          <a:endParaRPr lang="en-IE"/>
        </a:p>
      </dgm:t>
    </dgm:pt>
    <dgm:pt modelId="{C9A9EC49-AFE0-480A-A90F-9E40C5CD11E8}" type="pres">
      <dgm:prSet presAssocID="{35C4313A-CA55-4849-AA97-3DB90DDB751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D574B8AA-4568-4E9B-B189-37135C4F3AF4}" type="pres">
      <dgm:prSet presAssocID="{B57A513C-D4BA-45F7-A084-A703D56E067D}" presName="linNode" presStyleCnt="0"/>
      <dgm:spPr/>
    </dgm:pt>
    <dgm:pt modelId="{5F91C848-BD0B-4E75-99D9-06526315A6BE}" type="pres">
      <dgm:prSet presAssocID="{B57A513C-D4BA-45F7-A084-A703D56E067D}" presName="parentText" presStyleLbl="node1" presStyleIdx="0" presStyleCnt="1" custScaleX="207779" custLinFactNeighborX="0" custLinFactNeighborY="-22347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497421B3-27B4-4D95-BEBD-1D610B5DDF90}" type="presOf" srcId="{35C4313A-CA55-4849-AA97-3DB90DDB751E}" destId="{C9A9EC49-AFE0-480A-A90F-9E40C5CD11E8}" srcOrd="0" destOrd="0" presId="urn:microsoft.com/office/officeart/2005/8/layout/vList5"/>
    <dgm:cxn modelId="{A141BB9A-4478-4981-9EC9-D0458A3336C8}" srcId="{35C4313A-CA55-4849-AA97-3DB90DDB751E}" destId="{B57A513C-D4BA-45F7-A084-A703D56E067D}" srcOrd="0" destOrd="0" parTransId="{F040A938-592C-4396-ABA7-9FC828738B9A}" sibTransId="{7792A049-56A3-4104-AB3F-7ED524F5984F}"/>
    <dgm:cxn modelId="{7F54F963-1415-46DE-9DFC-98DFAAD7F084}" type="presOf" srcId="{B57A513C-D4BA-45F7-A084-A703D56E067D}" destId="{5F91C848-BD0B-4E75-99D9-06526315A6BE}" srcOrd="0" destOrd="0" presId="urn:microsoft.com/office/officeart/2005/8/layout/vList5"/>
    <dgm:cxn modelId="{80D5AD35-1E50-4BB3-BA6D-DA530F8794A1}" type="presParOf" srcId="{C9A9EC49-AFE0-480A-A90F-9E40C5CD11E8}" destId="{D574B8AA-4568-4E9B-B189-37135C4F3AF4}" srcOrd="0" destOrd="0" presId="urn:microsoft.com/office/officeart/2005/8/layout/vList5"/>
    <dgm:cxn modelId="{0451EBB8-3257-4A60-85A5-F3AE28FC0D32}" type="presParOf" srcId="{D574B8AA-4568-4E9B-B189-37135C4F3AF4}" destId="{5F91C848-BD0B-4E75-99D9-06526315A6B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39BD1F-4F78-48CE-8981-DC38B152236D}" type="doc">
      <dgm:prSet loTypeId="urn:microsoft.com/office/officeart/2005/8/layout/hList9" loCatId="list" qsTypeId="urn:microsoft.com/office/officeart/2005/8/quickstyle/3d3" qsCatId="3D" csTypeId="urn:microsoft.com/office/officeart/2005/8/colors/colorful5" csCatId="colorful" phldr="1"/>
      <dgm:spPr/>
    </dgm:pt>
    <dgm:pt modelId="{3B6B158E-9F03-4051-A7AE-7B986E4FC9E5}">
      <dgm:prSet phldrT="[Text]"/>
      <dgm:spPr/>
      <dgm:t>
        <a:bodyPr/>
        <a:lstStyle/>
        <a:p>
          <a:r>
            <a:rPr lang="en-IE" b="1" dirty="0" smtClean="0"/>
            <a:t>Parametric Techniques</a:t>
          </a:r>
          <a:endParaRPr lang="en-IE" b="1" dirty="0"/>
        </a:p>
      </dgm:t>
    </dgm:pt>
    <dgm:pt modelId="{B9B03CFF-96A2-4D8D-8B02-F2BA369ADF83}" type="parTrans" cxnId="{49CE8452-1956-464C-AEB1-0D95A7528991}">
      <dgm:prSet/>
      <dgm:spPr/>
      <dgm:t>
        <a:bodyPr/>
        <a:lstStyle/>
        <a:p>
          <a:endParaRPr lang="en-IE"/>
        </a:p>
      </dgm:t>
    </dgm:pt>
    <dgm:pt modelId="{5EB0EE06-4DB7-47FA-9830-B51907B2FF1D}" type="sibTrans" cxnId="{49CE8452-1956-464C-AEB1-0D95A7528991}">
      <dgm:prSet/>
      <dgm:spPr/>
      <dgm:t>
        <a:bodyPr/>
        <a:lstStyle/>
        <a:p>
          <a:endParaRPr lang="en-IE"/>
        </a:p>
      </dgm:t>
    </dgm:pt>
    <dgm:pt modelId="{9AF18BA6-F48A-43C6-950E-55968AB130B9}">
      <dgm:prSet phldrT="[Text]"/>
      <dgm:spPr/>
      <dgm:t>
        <a:bodyPr/>
        <a:lstStyle/>
        <a:p>
          <a:r>
            <a:rPr lang="en-IE" b="1" dirty="0" smtClean="0"/>
            <a:t>Non-Parametric Techniques</a:t>
          </a:r>
          <a:endParaRPr lang="en-IE" b="1" dirty="0"/>
        </a:p>
      </dgm:t>
    </dgm:pt>
    <dgm:pt modelId="{B986B2F1-8D18-4BF5-9DFC-F1973D5458AD}" type="parTrans" cxnId="{B8AACC41-BADA-4AAB-8535-D239045AD240}">
      <dgm:prSet/>
      <dgm:spPr/>
      <dgm:t>
        <a:bodyPr/>
        <a:lstStyle/>
        <a:p>
          <a:endParaRPr lang="en-IE"/>
        </a:p>
      </dgm:t>
    </dgm:pt>
    <dgm:pt modelId="{7CAB53B6-6045-47AA-A08C-C964C69D718A}" type="sibTrans" cxnId="{B8AACC41-BADA-4AAB-8535-D239045AD240}">
      <dgm:prSet/>
      <dgm:spPr/>
      <dgm:t>
        <a:bodyPr/>
        <a:lstStyle/>
        <a:p>
          <a:endParaRPr lang="en-IE"/>
        </a:p>
      </dgm:t>
    </dgm:pt>
    <dgm:pt modelId="{49D11F25-6C62-490F-83BC-A45E54500905}">
      <dgm:prSet phldrT="[Text]"/>
      <dgm:spPr/>
      <dgm:t>
        <a:bodyPr/>
        <a:lstStyle/>
        <a:p>
          <a:r>
            <a:rPr lang="en-IE" b="1" dirty="0" smtClean="0"/>
            <a:t>Machine Learning</a:t>
          </a:r>
          <a:endParaRPr lang="en-IE" b="1" dirty="0"/>
        </a:p>
      </dgm:t>
    </dgm:pt>
    <dgm:pt modelId="{5075EE87-6853-42DC-A271-D50906ECCECF}" type="parTrans" cxnId="{69445E5D-D095-4246-9285-D275610514E4}">
      <dgm:prSet/>
      <dgm:spPr/>
      <dgm:t>
        <a:bodyPr/>
        <a:lstStyle/>
        <a:p>
          <a:endParaRPr lang="en-IE"/>
        </a:p>
      </dgm:t>
    </dgm:pt>
    <dgm:pt modelId="{3A033F7B-07B7-4A6B-9B46-D167B05B3570}" type="sibTrans" cxnId="{69445E5D-D095-4246-9285-D275610514E4}">
      <dgm:prSet/>
      <dgm:spPr/>
      <dgm:t>
        <a:bodyPr/>
        <a:lstStyle/>
        <a:p>
          <a:endParaRPr lang="en-IE"/>
        </a:p>
      </dgm:t>
    </dgm:pt>
    <dgm:pt modelId="{75C0029D-5FE3-481C-9917-8F519C4EAF73}">
      <dgm:prSet/>
      <dgm:spPr/>
      <dgm:t>
        <a:bodyPr/>
        <a:lstStyle/>
        <a:p>
          <a:pPr algn="l"/>
          <a:r>
            <a:rPr lang="en-IE" dirty="0" smtClean="0"/>
            <a:t>Identify the relationship between a response variable and one or more independent/explanatory variables.</a:t>
          </a:r>
          <a:endParaRPr lang="en-IE" dirty="0"/>
        </a:p>
      </dgm:t>
    </dgm:pt>
    <dgm:pt modelId="{B10326ED-7242-4DF3-A86B-4ADB6D805680}" type="parTrans" cxnId="{28987510-6FAD-4398-BC43-0D04F6D891B2}">
      <dgm:prSet/>
      <dgm:spPr/>
      <dgm:t>
        <a:bodyPr/>
        <a:lstStyle/>
        <a:p>
          <a:endParaRPr lang="en-IE"/>
        </a:p>
      </dgm:t>
    </dgm:pt>
    <dgm:pt modelId="{7CF98DFF-8179-48EC-93AD-3710E515AE69}" type="sibTrans" cxnId="{28987510-6FAD-4398-BC43-0D04F6D891B2}">
      <dgm:prSet/>
      <dgm:spPr/>
      <dgm:t>
        <a:bodyPr/>
        <a:lstStyle/>
        <a:p>
          <a:endParaRPr lang="en-IE"/>
        </a:p>
      </dgm:t>
    </dgm:pt>
    <dgm:pt modelId="{9D62BD43-4B6D-43A8-B92B-9ACE69F7025F}">
      <dgm:prSet/>
      <dgm:spPr/>
      <dgm:t>
        <a:bodyPr/>
        <a:lstStyle/>
        <a:p>
          <a:pPr algn="l"/>
          <a:r>
            <a:rPr lang="en-IE" dirty="0" smtClean="0"/>
            <a:t>Techniques include regression methods, discriminant analysis etc.</a:t>
          </a:r>
          <a:endParaRPr lang="en-IE" dirty="0"/>
        </a:p>
      </dgm:t>
    </dgm:pt>
    <dgm:pt modelId="{079E4785-1FB2-4E30-8742-B2AB77C9D588}" type="parTrans" cxnId="{2136BA65-2AE7-4996-9D61-3ED7024D7603}">
      <dgm:prSet/>
      <dgm:spPr/>
      <dgm:t>
        <a:bodyPr/>
        <a:lstStyle/>
        <a:p>
          <a:endParaRPr lang="en-IE"/>
        </a:p>
      </dgm:t>
    </dgm:pt>
    <dgm:pt modelId="{543A0F8A-C082-42CA-B821-9E19E311D0F5}" type="sibTrans" cxnId="{2136BA65-2AE7-4996-9D61-3ED7024D7603}">
      <dgm:prSet/>
      <dgm:spPr/>
      <dgm:t>
        <a:bodyPr/>
        <a:lstStyle/>
        <a:p>
          <a:endParaRPr lang="en-IE"/>
        </a:p>
      </dgm:t>
    </dgm:pt>
    <dgm:pt modelId="{9B6DC013-1F6F-4C3C-837E-441B4893F70A}">
      <dgm:prSet/>
      <dgm:spPr/>
      <dgm:t>
        <a:bodyPr/>
        <a:lstStyle/>
        <a:p>
          <a:pPr algn="l"/>
          <a:r>
            <a:rPr lang="en-IE" dirty="0" smtClean="0"/>
            <a:t>A few assume standardized distributions for the explanatory variables.</a:t>
          </a:r>
          <a:endParaRPr lang="en-IE" dirty="0"/>
        </a:p>
      </dgm:t>
    </dgm:pt>
    <dgm:pt modelId="{EE1946CE-F25E-4816-946A-E7FADFDA1FBB}" type="parTrans" cxnId="{CB7141C9-A9CB-4B4C-BDF7-19D053B340CB}">
      <dgm:prSet/>
      <dgm:spPr/>
      <dgm:t>
        <a:bodyPr/>
        <a:lstStyle/>
        <a:p>
          <a:endParaRPr lang="en-IE"/>
        </a:p>
      </dgm:t>
    </dgm:pt>
    <dgm:pt modelId="{17978DFE-DE07-438D-BE17-2A870CF6B71C}" type="sibTrans" cxnId="{CB7141C9-A9CB-4B4C-BDF7-19D053B340CB}">
      <dgm:prSet/>
      <dgm:spPr/>
      <dgm:t>
        <a:bodyPr/>
        <a:lstStyle/>
        <a:p>
          <a:endParaRPr lang="en-IE"/>
        </a:p>
      </dgm:t>
    </dgm:pt>
    <dgm:pt modelId="{52B89155-4011-4538-84C8-9A7628210111}">
      <dgm:prSet/>
      <dgm:spPr/>
      <dgm:t>
        <a:bodyPr/>
        <a:lstStyle/>
        <a:p>
          <a:r>
            <a:rPr lang="en-IE" dirty="0" smtClean="0"/>
            <a:t>Utilize tree classification of records to evaluate all the possible splits. Some utilize patterns to establish the links with unknown samples.</a:t>
          </a:r>
          <a:endParaRPr lang="en-IE" dirty="0"/>
        </a:p>
      </dgm:t>
    </dgm:pt>
    <dgm:pt modelId="{98B9EC57-8950-4824-846C-0F1F3F6DB19F}" type="parTrans" cxnId="{0C5097B8-BEFF-4D4C-BC34-A8D36AECEB1D}">
      <dgm:prSet/>
      <dgm:spPr/>
      <dgm:t>
        <a:bodyPr/>
        <a:lstStyle/>
        <a:p>
          <a:endParaRPr lang="en-IE"/>
        </a:p>
      </dgm:t>
    </dgm:pt>
    <dgm:pt modelId="{E85DFC82-D06C-45DC-8623-2DF6508D703D}" type="sibTrans" cxnId="{0C5097B8-BEFF-4D4C-BC34-A8D36AECEB1D}">
      <dgm:prSet/>
      <dgm:spPr/>
      <dgm:t>
        <a:bodyPr/>
        <a:lstStyle/>
        <a:p>
          <a:endParaRPr lang="en-IE"/>
        </a:p>
      </dgm:t>
    </dgm:pt>
    <dgm:pt modelId="{02866275-8C02-4771-B82D-AEE26BA6F06F}">
      <dgm:prSet/>
      <dgm:spPr/>
      <dgm:t>
        <a:bodyPr/>
        <a:lstStyle/>
        <a:p>
          <a:r>
            <a:rPr lang="en-IE" dirty="0" smtClean="0"/>
            <a:t>Simple and straightforward classification rules , allows models to be trained quite fast.</a:t>
          </a:r>
          <a:endParaRPr lang="en-IE" dirty="0"/>
        </a:p>
      </dgm:t>
    </dgm:pt>
    <dgm:pt modelId="{D0139466-0486-4FE8-ADFC-DAEEEED4D167}" type="parTrans" cxnId="{F6029D78-DC2E-46B6-8F13-2F6F2C3E4634}">
      <dgm:prSet/>
      <dgm:spPr/>
      <dgm:t>
        <a:bodyPr/>
        <a:lstStyle/>
        <a:p>
          <a:endParaRPr lang="en-IE"/>
        </a:p>
      </dgm:t>
    </dgm:pt>
    <dgm:pt modelId="{B65E2CCC-0846-4AD8-82B1-2FDC76D08B67}" type="sibTrans" cxnId="{F6029D78-DC2E-46B6-8F13-2F6F2C3E4634}">
      <dgm:prSet/>
      <dgm:spPr/>
      <dgm:t>
        <a:bodyPr/>
        <a:lstStyle/>
        <a:p>
          <a:endParaRPr lang="en-IE"/>
        </a:p>
      </dgm:t>
    </dgm:pt>
    <dgm:pt modelId="{EFB6E36D-67A9-41AB-9106-01E1C37C7405}">
      <dgm:prSet/>
      <dgm:spPr/>
      <dgm:t>
        <a:bodyPr/>
        <a:lstStyle/>
        <a:p>
          <a:r>
            <a:rPr lang="en-IE" smtClean="0"/>
            <a:t>Techniques includes </a:t>
          </a:r>
          <a:r>
            <a:rPr lang="en-IE" dirty="0" smtClean="0"/>
            <a:t>decision trees, KNN etc. </a:t>
          </a:r>
          <a:endParaRPr lang="en-IE" dirty="0"/>
        </a:p>
      </dgm:t>
    </dgm:pt>
    <dgm:pt modelId="{C82337C8-8D09-4054-9578-68531E11486F}" type="parTrans" cxnId="{81AAD311-897A-455F-8166-A4AB13FF4052}">
      <dgm:prSet/>
      <dgm:spPr/>
      <dgm:t>
        <a:bodyPr/>
        <a:lstStyle/>
        <a:p>
          <a:endParaRPr lang="en-IE"/>
        </a:p>
      </dgm:t>
    </dgm:pt>
    <dgm:pt modelId="{D84F01B7-4510-4A74-B559-C92DB3D9D06D}" type="sibTrans" cxnId="{81AAD311-897A-455F-8166-A4AB13FF4052}">
      <dgm:prSet/>
      <dgm:spPr/>
      <dgm:t>
        <a:bodyPr/>
        <a:lstStyle/>
        <a:p>
          <a:endParaRPr lang="en-IE"/>
        </a:p>
      </dgm:t>
    </dgm:pt>
    <dgm:pt modelId="{5E081794-44A2-434C-BDE8-B0972A505605}">
      <dgm:prSet/>
      <dgm:spPr/>
      <dgm:t>
        <a:bodyPr/>
        <a:lstStyle/>
        <a:p>
          <a:r>
            <a:rPr lang="en-IE" dirty="0" smtClean="0"/>
            <a:t>Computer programs trained using trial and error, training allows to distinguish variables.</a:t>
          </a:r>
          <a:endParaRPr lang="en-IE" dirty="0"/>
        </a:p>
      </dgm:t>
    </dgm:pt>
    <dgm:pt modelId="{6A3282A1-5CA5-4DDD-B7B7-9A24B79F2EA7}" type="parTrans" cxnId="{E601A6B6-BB38-48E2-907E-D177B3A07F5C}">
      <dgm:prSet/>
      <dgm:spPr/>
      <dgm:t>
        <a:bodyPr/>
        <a:lstStyle/>
        <a:p>
          <a:endParaRPr lang="en-IE"/>
        </a:p>
      </dgm:t>
    </dgm:pt>
    <dgm:pt modelId="{CE835139-59FE-48FD-AF78-6AAF0BA0BE61}" type="sibTrans" cxnId="{E601A6B6-BB38-48E2-907E-D177B3A07F5C}">
      <dgm:prSet/>
      <dgm:spPr/>
      <dgm:t>
        <a:bodyPr/>
        <a:lstStyle/>
        <a:p>
          <a:endParaRPr lang="en-IE"/>
        </a:p>
      </dgm:t>
    </dgm:pt>
    <dgm:pt modelId="{93697BC8-EBCC-4712-B122-B7012B298998}">
      <dgm:prSet/>
      <dgm:spPr/>
      <dgm:t>
        <a:bodyPr/>
        <a:lstStyle/>
        <a:p>
          <a:r>
            <a:rPr lang="en-IE" dirty="0" smtClean="0"/>
            <a:t>Few employ genetic operations to transform a dataset according to the fitness value.</a:t>
          </a:r>
          <a:endParaRPr lang="en-IE" dirty="0"/>
        </a:p>
      </dgm:t>
    </dgm:pt>
    <dgm:pt modelId="{C0CCECA6-E916-4768-BBF0-BEC4B94EF68F}" type="parTrans" cxnId="{04D9C4C7-F809-4536-A731-34C07F8197D8}">
      <dgm:prSet/>
      <dgm:spPr/>
      <dgm:t>
        <a:bodyPr/>
        <a:lstStyle/>
        <a:p>
          <a:endParaRPr lang="en-IE"/>
        </a:p>
      </dgm:t>
    </dgm:pt>
    <dgm:pt modelId="{096B571D-B7B2-46C7-96E4-352B2FC24479}" type="sibTrans" cxnId="{04D9C4C7-F809-4536-A731-34C07F8197D8}">
      <dgm:prSet/>
      <dgm:spPr/>
      <dgm:t>
        <a:bodyPr/>
        <a:lstStyle/>
        <a:p>
          <a:endParaRPr lang="en-IE"/>
        </a:p>
      </dgm:t>
    </dgm:pt>
    <dgm:pt modelId="{AF6F2BED-42F6-4D7E-B702-991169422DC4}">
      <dgm:prSet/>
      <dgm:spPr/>
      <dgm:t>
        <a:bodyPr/>
        <a:lstStyle/>
        <a:p>
          <a:r>
            <a:rPr lang="en-IE" dirty="0" smtClean="0"/>
            <a:t>Techniques include neural networks, genetic programming etc.</a:t>
          </a:r>
          <a:endParaRPr lang="en-IE" dirty="0"/>
        </a:p>
      </dgm:t>
    </dgm:pt>
    <dgm:pt modelId="{619995DF-94F2-4DCA-A221-A69F45D0ADBA}" type="parTrans" cxnId="{44B5098F-382A-4E1B-862E-D692DF0789D2}">
      <dgm:prSet/>
      <dgm:spPr/>
      <dgm:t>
        <a:bodyPr/>
        <a:lstStyle/>
        <a:p>
          <a:endParaRPr lang="en-IE"/>
        </a:p>
      </dgm:t>
    </dgm:pt>
    <dgm:pt modelId="{58E897E7-359B-48B4-B0CB-BBF55BBAECBD}" type="sibTrans" cxnId="{44B5098F-382A-4E1B-862E-D692DF0789D2}">
      <dgm:prSet/>
      <dgm:spPr/>
      <dgm:t>
        <a:bodyPr/>
        <a:lstStyle/>
        <a:p>
          <a:endParaRPr lang="en-IE"/>
        </a:p>
      </dgm:t>
    </dgm:pt>
    <dgm:pt modelId="{6B3B7E69-9E40-4350-82EA-996B0A138805}" type="pres">
      <dgm:prSet presAssocID="{2439BD1F-4F78-48CE-8981-DC38B152236D}" presName="list" presStyleCnt="0">
        <dgm:presLayoutVars>
          <dgm:dir/>
          <dgm:animLvl val="lvl"/>
        </dgm:presLayoutVars>
      </dgm:prSet>
      <dgm:spPr/>
    </dgm:pt>
    <dgm:pt modelId="{903DB9D5-2830-4CF4-AF31-420B42992319}" type="pres">
      <dgm:prSet presAssocID="{3B6B158E-9F03-4051-A7AE-7B986E4FC9E5}" presName="posSpace" presStyleCnt="0"/>
      <dgm:spPr/>
    </dgm:pt>
    <dgm:pt modelId="{9483F6A3-8989-4C3B-8BB3-EBB1B7807D08}" type="pres">
      <dgm:prSet presAssocID="{3B6B158E-9F03-4051-A7AE-7B986E4FC9E5}" presName="vertFlow" presStyleCnt="0"/>
      <dgm:spPr/>
    </dgm:pt>
    <dgm:pt modelId="{88A5D37B-7E87-40B1-9CEB-7CFC72BEE35C}" type="pres">
      <dgm:prSet presAssocID="{3B6B158E-9F03-4051-A7AE-7B986E4FC9E5}" presName="topSpace" presStyleCnt="0"/>
      <dgm:spPr/>
    </dgm:pt>
    <dgm:pt modelId="{8F0B11D9-A07C-402C-80F9-761E25BC4379}" type="pres">
      <dgm:prSet presAssocID="{3B6B158E-9F03-4051-A7AE-7B986E4FC9E5}" presName="firstComp" presStyleCnt="0"/>
      <dgm:spPr/>
    </dgm:pt>
    <dgm:pt modelId="{9E9FABF5-6BE8-4E21-9670-12957E762CF0}" type="pres">
      <dgm:prSet presAssocID="{3B6B158E-9F03-4051-A7AE-7B986E4FC9E5}" presName="firstChild" presStyleLbl="bgAccFollowNode1" presStyleIdx="0" presStyleCnt="9"/>
      <dgm:spPr/>
      <dgm:t>
        <a:bodyPr/>
        <a:lstStyle/>
        <a:p>
          <a:endParaRPr lang="en-IE"/>
        </a:p>
      </dgm:t>
    </dgm:pt>
    <dgm:pt modelId="{B7F89B75-75D3-4CB2-94C8-2F16D3C896F6}" type="pres">
      <dgm:prSet presAssocID="{3B6B158E-9F03-4051-A7AE-7B986E4FC9E5}" presName="firstChildTx" presStyleLbl="bg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930B39B2-0F10-4AE9-BDB9-DCC2A42D54CE}" type="pres">
      <dgm:prSet presAssocID="{9B6DC013-1F6F-4C3C-837E-441B4893F70A}" presName="comp" presStyleCnt="0"/>
      <dgm:spPr/>
    </dgm:pt>
    <dgm:pt modelId="{B62F4B90-8953-4BBF-8E3B-82A00CD66ECB}" type="pres">
      <dgm:prSet presAssocID="{9B6DC013-1F6F-4C3C-837E-441B4893F70A}" presName="child" presStyleLbl="bgAccFollowNode1" presStyleIdx="1" presStyleCnt="9"/>
      <dgm:spPr/>
      <dgm:t>
        <a:bodyPr/>
        <a:lstStyle/>
        <a:p>
          <a:endParaRPr lang="en-IE"/>
        </a:p>
      </dgm:t>
    </dgm:pt>
    <dgm:pt modelId="{9B2AEE8E-BF65-4348-972C-8BF6D5CC0486}" type="pres">
      <dgm:prSet presAssocID="{9B6DC013-1F6F-4C3C-837E-441B4893F70A}" presName="childTx" presStyleLbl="bg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B01C7D40-5610-4411-8B68-414C9FB426D7}" type="pres">
      <dgm:prSet presAssocID="{9D62BD43-4B6D-43A8-B92B-9ACE69F7025F}" presName="comp" presStyleCnt="0"/>
      <dgm:spPr/>
    </dgm:pt>
    <dgm:pt modelId="{A54E77F3-B23B-4559-9A8D-0CD4CE505399}" type="pres">
      <dgm:prSet presAssocID="{9D62BD43-4B6D-43A8-B92B-9ACE69F7025F}" presName="child" presStyleLbl="bgAccFollowNode1" presStyleIdx="2" presStyleCnt="9"/>
      <dgm:spPr/>
      <dgm:t>
        <a:bodyPr/>
        <a:lstStyle/>
        <a:p>
          <a:endParaRPr lang="en-IE"/>
        </a:p>
      </dgm:t>
    </dgm:pt>
    <dgm:pt modelId="{A6CEBA03-0D98-4EA5-96BB-0912C0CDCB9E}" type="pres">
      <dgm:prSet presAssocID="{9D62BD43-4B6D-43A8-B92B-9ACE69F7025F}" presName="childTx" presStyleLbl="bg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D7ED7821-4818-45DA-8E79-F36A615720E6}" type="pres">
      <dgm:prSet presAssocID="{3B6B158E-9F03-4051-A7AE-7B986E4FC9E5}" presName="negSpace" presStyleCnt="0"/>
      <dgm:spPr/>
    </dgm:pt>
    <dgm:pt modelId="{3EE8069B-03C8-454B-B38A-7DF5BF4B7823}" type="pres">
      <dgm:prSet presAssocID="{3B6B158E-9F03-4051-A7AE-7B986E4FC9E5}" presName="circle" presStyleLbl="node1" presStyleIdx="0" presStyleCnt="3"/>
      <dgm:spPr/>
      <dgm:t>
        <a:bodyPr/>
        <a:lstStyle/>
        <a:p>
          <a:endParaRPr lang="en-IE"/>
        </a:p>
      </dgm:t>
    </dgm:pt>
    <dgm:pt modelId="{95C3A3A9-0B5F-4722-A343-407BC4B3145C}" type="pres">
      <dgm:prSet presAssocID="{5EB0EE06-4DB7-47FA-9830-B51907B2FF1D}" presName="transSpace" presStyleCnt="0"/>
      <dgm:spPr/>
    </dgm:pt>
    <dgm:pt modelId="{C69D0009-0262-46E7-A8AD-3CF08C435006}" type="pres">
      <dgm:prSet presAssocID="{9AF18BA6-F48A-43C6-950E-55968AB130B9}" presName="posSpace" presStyleCnt="0"/>
      <dgm:spPr/>
    </dgm:pt>
    <dgm:pt modelId="{4259EC91-576F-428A-992C-F9922AE57110}" type="pres">
      <dgm:prSet presAssocID="{9AF18BA6-F48A-43C6-950E-55968AB130B9}" presName="vertFlow" presStyleCnt="0"/>
      <dgm:spPr/>
    </dgm:pt>
    <dgm:pt modelId="{EC47EACA-7C5A-4F87-9BE3-B746CBBDB76D}" type="pres">
      <dgm:prSet presAssocID="{9AF18BA6-F48A-43C6-950E-55968AB130B9}" presName="topSpace" presStyleCnt="0"/>
      <dgm:spPr/>
    </dgm:pt>
    <dgm:pt modelId="{EE7C2874-451D-47A5-8CE0-FC54EBBB5174}" type="pres">
      <dgm:prSet presAssocID="{9AF18BA6-F48A-43C6-950E-55968AB130B9}" presName="firstComp" presStyleCnt="0"/>
      <dgm:spPr/>
    </dgm:pt>
    <dgm:pt modelId="{0908D61C-D0D7-46AD-8683-61A24D97E1A5}" type="pres">
      <dgm:prSet presAssocID="{9AF18BA6-F48A-43C6-950E-55968AB130B9}" presName="firstChild" presStyleLbl="bgAccFollowNode1" presStyleIdx="3" presStyleCnt="9"/>
      <dgm:spPr/>
      <dgm:t>
        <a:bodyPr/>
        <a:lstStyle/>
        <a:p>
          <a:endParaRPr lang="en-IE"/>
        </a:p>
      </dgm:t>
    </dgm:pt>
    <dgm:pt modelId="{6D660120-E0B7-413D-8E32-5211DD4B4DBB}" type="pres">
      <dgm:prSet presAssocID="{9AF18BA6-F48A-43C6-950E-55968AB130B9}" presName="firstChildTx" presStyleLbl="bg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7CC06EC6-DF39-4F5A-BC5D-FBF31EC99DA7}" type="pres">
      <dgm:prSet presAssocID="{02866275-8C02-4771-B82D-AEE26BA6F06F}" presName="comp" presStyleCnt="0"/>
      <dgm:spPr/>
    </dgm:pt>
    <dgm:pt modelId="{A1C00520-3984-4906-A7B0-81B8B2F8592A}" type="pres">
      <dgm:prSet presAssocID="{02866275-8C02-4771-B82D-AEE26BA6F06F}" presName="child" presStyleLbl="bgAccFollowNode1" presStyleIdx="4" presStyleCnt="9"/>
      <dgm:spPr/>
      <dgm:t>
        <a:bodyPr/>
        <a:lstStyle/>
        <a:p>
          <a:endParaRPr lang="en-IE"/>
        </a:p>
      </dgm:t>
    </dgm:pt>
    <dgm:pt modelId="{EDBAE648-DFA9-45C2-9BAD-0471062E5B61}" type="pres">
      <dgm:prSet presAssocID="{02866275-8C02-4771-B82D-AEE26BA6F06F}" presName="childTx" presStyleLbl="bg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F8014C2C-897A-4964-9A43-ACDF8D94581B}" type="pres">
      <dgm:prSet presAssocID="{EFB6E36D-67A9-41AB-9106-01E1C37C7405}" presName="comp" presStyleCnt="0"/>
      <dgm:spPr/>
    </dgm:pt>
    <dgm:pt modelId="{54775240-FA2F-461A-8FC5-0427ED9AA9E4}" type="pres">
      <dgm:prSet presAssocID="{EFB6E36D-67A9-41AB-9106-01E1C37C7405}" presName="child" presStyleLbl="bgAccFollowNode1" presStyleIdx="5" presStyleCnt="9"/>
      <dgm:spPr/>
      <dgm:t>
        <a:bodyPr/>
        <a:lstStyle/>
        <a:p>
          <a:endParaRPr lang="en-IE"/>
        </a:p>
      </dgm:t>
    </dgm:pt>
    <dgm:pt modelId="{C0E21F3E-997C-445C-B808-07F8FF98CB53}" type="pres">
      <dgm:prSet presAssocID="{EFB6E36D-67A9-41AB-9106-01E1C37C7405}" presName="childTx" presStyleLbl="bg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530D4273-B0CD-4E84-B00C-A16A379B52D3}" type="pres">
      <dgm:prSet presAssocID="{9AF18BA6-F48A-43C6-950E-55968AB130B9}" presName="negSpace" presStyleCnt="0"/>
      <dgm:spPr/>
    </dgm:pt>
    <dgm:pt modelId="{88AC01BD-3B07-4B23-A51C-1C4FCCFDE5DD}" type="pres">
      <dgm:prSet presAssocID="{9AF18BA6-F48A-43C6-950E-55968AB130B9}" presName="circle" presStyleLbl="node1" presStyleIdx="1" presStyleCnt="3"/>
      <dgm:spPr/>
      <dgm:t>
        <a:bodyPr/>
        <a:lstStyle/>
        <a:p>
          <a:endParaRPr lang="en-IE"/>
        </a:p>
      </dgm:t>
    </dgm:pt>
    <dgm:pt modelId="{3BF30E78-0CD9-4530-80D1-8F22D8782BF5}" type="pres">
      <dgm:prSet presAssocID="{7CAB53B6-6045-47AA-A08C-C964C69D718A}" presName="transSpace" presStyleCnt="0"/>
      <dgm:spPr/>
    </dgm:pt>
    <dgm:pt modelId="{3DD8CF7E-1E3C-44EE-8832-58BDE938F2A3}" type="pres">
      <dgm:prSet presAssocID="{49D11F25-6C62-490F-83BC-A45E54500905}" presName="posSpace" presStyleCnt="0"/>
      <dgm:spPr/>
    </dgm:pt>
    <dgm:pt modelId="{1441E97C-B432-4CC6-8BE3-6DACC1BDD4E9}" type="pres">
      <dgm:prSet presAssocID="{49D11F25-6C62-490F-83BC-A45E54500905}" presName="vertFlow" presStyleCnt="0"/>
      <dgm:spPr/>
    </dgm:pt>
    <dgm:pt modelId="{F08909C0-6DD3-4A00-B6BE-642304A8F271}" type="pres">
      <dgm:prSet presAssocID="{49D11F25-6C62-490F-83BC-A45E54500905}" presName="topSpace" presStyleCnt="0"/>
      <dgm:spPr/>
    </dgm:pt>
    <dgm:pt modelId="{F1DE5450-BCE1-4F3D-B6F3-8CA913A951A1}" type="pres">
      <dgm:prSet presAssocID="{49D11F25-6C62-490F-83BC-A45E54500905}" presName="firstComp" presStyleCnt="0"/>
      <dgm:spPr/>
    </dgm:pt>
    <dgm:pt modelId="{7EE9A951-0EF6-40A9-B661-B76D79C5251D}" type="pres">
      <dgm:prSet presAssocID="{49D11F25-6C62-490F-83BC-A45E54500905}" presName="firstChild" presStyleLbl="bgAccFollowNode1" presStyleIdx="6" presStyleCnt="9"/>
      <dgm:spPr/>
      <dgm:t>
        <a:bodyPr/>
        <a:lstStyle/>
        <a:p>
          <a:endParaRPr lang="en-IE"/>
        </a:p>
      </dgm:t>
    </dgm:pt>
    <dgm:pt modelId="{38ADECC1-99FD-46E9-A4E4-72E116CCB034}" type="pres">
      <dgm:prSet presAssocID="{49D11F25-6C62-490F-83BC-A45E54500905}" presName="firstChildTx" presStyleLbl="bg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E356CC08-7532-498F-B996-725F425622A3}" type="pres">
      <dgm:prSet presAssocID="{93697BC8-EBCC-4712-B122-B7012B298998}" presName="comp" presStyleCnt="0"/>
      <dgm:spPr/>
    </dgm:pt>
    <dgm:pt modelId="{9AAE3554-0135-4ACD-B5F0-4D1DF312683E}" type="pres">
      <dgm:prSet presAssocID="{93697BC8-EBCC-4712-B122-B7012B298998}" presName="child" presStyleLbl="bgAccFollowNode1" presStyleIdx="7" presStyleCnt="9"/>
      <dgm:spPr/>
      <dgm:t>
        <a:bodyPr/>
        <a:lstStyle/>
        <a:p>
          <a:endParaRPr lang="en-IE"/>
        </a:p>
      </dgm:t>
    </dgm:pt>
    <dgm:pt modelId="{5D1D4502-99A9-4FCB-A906-2AFB0A3FC50E}" type="pres">
      <dgm:prSet presAssocID="{93697BC8-EBCC-4712-B122-B7012B298998}" presName="childTx" presStyleLbl="bg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CB47151E-1EDC-41C8-B449-E73B50B77E88}" type="pres">
      <dgm:prSet presAssocID="{AF6F2BED-42F6-4D7E-B702-991169422DC4}" presName="comp" presStyleCnt="0"/>
      <dgm:spPr/>
    </dgm:pt>
    <dgm:pt modelId="{E0A2C62F-557B-45BA-8930-97D3BD2EEB10}" type="pres">
      <dgm:prSet presAssocID="{AF6F2BED-42F6-4D7E-B702-991169422DC4}" presName="child" presStyleLbl="bgAccFollowNode1" presStyleIdx="8" presStyleCnt="9"/>
      <dgm:spPr/>
      <dgm:t>
        <a:bodyPr/>
        <a:lstStyle/>
        <a:p>
          <a:endParaRPr lang="en-IE"/>
        </a:p>
      </dgm:t>
    </dgm:pt>
    <dgm:pt modelId="{67FE3EDE-8825-4B23-8009-A96F8C019A98}" type="pres">
      <dgm:prSet presAssocID="{AF6F2BED-42F6-4D7E-B702-991169422DC4}" presName="childTx" presStyleLbl="bg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A35EB70D-13D0-4EE7-B178-E140B55A96C7}" type="pres">
      <dgm:prSet presAssocID="{49D11F25-6C62-490F-83BC-A45E54500905}" presName="negSpace" presStyleCnt="0"/>
      <dgm:spPr/>
    </dgm:pt>
    <dgm:pt modelId="{129B3B50-B326-49F9-86C9-90D5C54E3E49}" type="pres">
      <dgm:prSet presAssocID="{49D11F25-6C62-490F-83BC-A45E54500905}" presName="circle" presStyleLbl="node1" presStyleIdx="2" presStyleCnt="3"/>
      <dgm:spPr/>
      <dgm:t>
        <a:bodyPr/>
        <a:lstStyle/>
        <a:p>
          <a:endParaRPr lang="en-IE"/>
        </a:p>
      </dgm:t>
    </dgm:pt>
  </dgm:ptLst>
  <dgm:cxnLst>
    <dgm:cxn modelId="{67BAB294-1E21-41F6-B895-4B3A7A2C606A}" type="presOf" srcId="{AF6F2BED-42F6-4D7E-B702-991169422DC4}" destId="{E0A2C62F-557B-45BA-8930-97D3BD2EEB10}" srcOrd="0" destOrd="0" presId="urn:microsoft.com/office/officeart/2005/8/layout/hList9"/>
    <dgm:cxn modelId="{739D30B7-1830-4AE8-A6C7-D08866A88C0B}" type="presOf" srcId="{75C0029D-5FE3-481C-9917-8F519C4EAF73}" destId="{B7F89B75-75D3-4CB2-94C8-2F16D3C896F6}" srcOrd="1" destOrd="0" presId="urn:microsoft.com/office/officeart/2005/8/layout/hList9"/>
    <dgm:cxn modelId="{52FB0114-89E2-463D-A543-21FD4627E5C1}" type="presOf" srcId="{3B6B158E-9F03-4051-A7AE-7B986E4FC9E5}" destId="{3EE8069B-03C8-454B-B38A-7DF5BF4B7823}" srcOrd="0" destOrd="0" presId="urn:microsoft.com/office/officeart/2005/8/layout/hList9"/>
    <dgm:cxn modelId="{FC00DC8C-2A19-4A1A-84A1-5FF18E653C7E}" type="presOf" srcId="{02866275-8C02-4771-B82D-AEE26BA6F06F}" destId="{A1C00520-3984-4906-A7B0-81B8B2F8592A}" srcOrd="0" destOrd="0" presId="urn:microsoft.com/office/officeart/2005/8/layout/hList9"/>
    <dgm:cxn modelId="{D8B001AB-1C97-4E0C-B7E7-B6791DED2AE8}" type="presOf" srcId="{9B6DC013-1F6F-4C3C-837E-441B4893F70A}" destId="{9B2AEE8E-BF65-4348-972C-8BF6D5CC0486}" srcOrd="1" destOrd="0" presId="urn:microsoft.com/office/officeart/2005/8/layout/hList9"/>
    <dgm:cxn modelId="{62A7A794-EE1E-41F4-90D2-45A1BC5A9545}" type="presOf" srcId="{2439BD1F-4F78-48CE-8981-DC38B152236D}" destId="{6B3B7E69-9E40-4350-82EA-996B0A138805}" srcOrd="0" destOrd="0" presId="urn:microsoft.com/office/officeart/2005/8/layout/hList9"/>
    <dgm:cxn modelId="{28987510-6FAD-4398-BC43-0D04F6D891B2}" srcId="{3B6B158E-9F03-4051-A7AE-7B986E4FC9E5}" destId="{75C0029D-5FE3-481C-9917-8F519C4EAF73}" srcOrd="0" destOrd="0" parTransId="{B10326ED-7242-4DF3-A86B-4ADB6D805680}" sibTransId="{7CF98DFF-8179-48EC-93AD-3710E515AE69}"/>
    <dgm:cxn modelId="{DE3B9E2C-07D2-4D42-A7DB-FB0A8966274D}" type="presOf" srcId="{93697BC8-EBCC-4712-B122-B7012B298998}" destId="{9AAE3554-0135-4ACD-B5F0-4D1DF312683E}" srcOrd="0" destOrd="0" presId="urn:microsoft.com/office/officeart/2005/8/layout/hList9"/>
    <dgm:cxn modelId="{A76D8394-B1AC-4716-ACAD-0BE8FB3D0E52}" type="presOf" srcId="{AF6F2BED-42F6-4D7E-B702-991169422DC4}" destId="{67FE3EDE-8825-4B23-8009-A96F8C019A98}" srcOrd="1" destOrd="0" presId="urn:microsoft.com/office/officeart/2005/8/layout/hList9"/>
    <dgm:cxn modelId="{195B909B-9560-4A64-B3FE-FEEC86CBC5BF}" type="presOf" srcId="{EFB6E36D-67A9-41AB-9106-01E1C37C7405}" destId="{54775240-FA2F-461A-8FC5-0427ED9AA9E4}" srcOrd="0" destOrd="0" presId="urn:microsoft.com/office/officeart/2005/8/layout/hList9"/>
    <dgm:cxn modelId="{27A8AD62-F5E5-4359-8295-09D02F754A0A}" type="presOf" srcId="{75C0029D-5FE3-481C-9917-8F519C4EAF73}" destId="{9E9FABF5-6BE8-4E21-9670-12957E762CF0}" srcOrd="0" destOrd="0" presId="urn:microsoft.com/office/officeart/2005/8/layout/hList9"/>
    <dgm:cxn modelId="{C2D413F1-9BC5-4BD9-A03B-FA4A9DC8D9CF}" type="presOf" srcId="{02866275-8C02-4771-B82D-AEE26BA6F06F}" destId="{EDBAE648-DFA9-45C2-9BAD-0471062E5B61}" srcOrd="1" destOrd="0" presId="urn:microsoft.com/office/officeart/2005/8/layout/hList9"/>
    <dgm:cxn modelId="{F5EAFBA4-6920-4AF9-8832-B06C18DE41C7}" type="presOf" srcId="{5E081794-44A2-434C-BDE8-B0972A505605}" destId="{38ADECC1-99FD-46E9-A4E4-72E116CCB034}" srcOrd="1" destOrd="0" presId="urn:microsoft.com/office/officeart/2005/8/layout/hList9"/>
    <dgm:cxn modelId="{C706B7D0-EE30-469B-B911-049AFDE52598}" type="presOf" srcId="{52B89155-4011-4538-84C8-9A7628210111}" destId="{0908D61C-D0D7-46AD-8683-61A24D97E1A5}" srcOrd="0" destOrd="0" presId="urn:microsoft.com/office/officeart/2005/8/layout/hList9"/>
    <dgm:cxn modelId="{40A27E72-E075-4073-A1C4-6688AB5EAB46}" type="presOf" srcId="{52B89155-4011-4538-84C8-9A7628210111}" destId="{6D660120-E0B7-413D-8E32-5211DD4B4DBB}" srcOrd="1" destOrd="0" presId="urn:microsoft.com/office/officeart/2005/8/layout/hList9"/>
    <dgm:cxn modelId="{A2F685F1-1C85-4461-898C-BF186839343F}" type="presOf" srcId="{9D62BD43-4B6D-43A8-B92B-9ACE69F7025F}" destId="{A54E77F3-B23B-4559-9A8D-0CD4CE505399}" srcOrd="0" destOrd="0" presId="urn:microsoft.com/office/officeart/2005/8/layout/hList9"/>
    <dgm:cxn modelId="{81AAD311-897A-455F-8166-A4AB13FF4052}" srcId="{9AF18BA6-F48A-43C6-950E-55968AB130B9}" destId="{EFB6E36D-67A9-41AB-9106-01E1C37C7405}" srcOrd="2" destOrd="0" parTransId="{C82337C8-8D09-4054-9578-68531E11486F}" sibTransId="{D84F01B7-4510-4A74-B559-C92DB3D9D06D}"/>
    <dgm:cxn modelId="{C2568CE5-F991-47FE-9DC6-5014D72B6C40}" type="presOf" srcId="{5E081794-44A2-434C-BDE8-B0972A505605}" destId="{7EE9A951-0EF6-40A9-B661-B76D79C5251D}" srcOrd="0" destOrd="0" presId="urn:microsoft.com/office/officeart/2005/8/layout/hList9"/>
    <dgm:cxn modelId="{EB474FA5-E76D-4FED-91B3-C7FF102E6250}" type="presOf" srcId="{9B6DC013-1F6F-4C3C-837E-441B4893F70A}" destId="{B62F4B90-8953-4BBF-8E3B-82A00CD66ECB}" srcOrd="0" destOrd="0" presId="urn:microsoft.com/office/officeart/2005/8/layout/hList9"/>
    <dgm:cxn modelId="{49CE8452-1956-464C-AEB1-0D95A7528991}" srcId="{2439BD1F-4F78-48CE-8981-DC38B152236D}" destId="{3B6B158E-9F03-4051-A7AE-7B986E4FC9E5}" srcOrd="0" destOrd="0" parTransId="{B9B03CFF-96A2-4D8D-8B02-F2BA369ADF83}" sibTransId="{5EB0EE06-4DB7-47FA-9830-B51907B2FF1D}"/>
    <dgm:cxn modelId="{EC353578-89AD-4C6D-B5C1-E81CF4E3D258}" type="presOf" srcId="{9AF18BA6-F48A-43C6-950E-55968AB130B9}" destId="{88AC01BD-3B07-4B23-A51C-1C4FCCFDE5DD}" srcOrd="0" destOrd="0" presId="urn:microsoft.com/office/officeart/2005/8/layout/hList9"/>
    <dgm:cxn modelId="{3372324E-188C-413D-BF2B-65BDA418EA1C}" type="presOf" srcId="{49D11F25-6C62-490F-83BC-A45E54500905}" destId="{129B3B50-B326-49F9-86C9-90D5C54E3E49}" srcOrd="0" destOrd="0" presId="urn:microsoft.com/office/officeart/2005/8/layout/hList9"/>
    <dgm:cxn modelId="{B281D94A-F4E6-476A-A0DA-FB5B90D12083}" type="presOf" srcId="{EFB6E36D-67A9-41AB-9106-01E1C37C7405}" destId="{C0E21F3E-997C-445C-B808-07F8FF98CB53}" srcOrd="1" destOrd="0" presId="urn:microsoft.com/office/officeart/2005/8/layout/hList9"/>
    <dgm:cxn modelId="{2136BA65-2AE7-4996-9D61-3ED7024D7603}" srcId="{3B6B158E-9F03-4051-A7AE-7B986E4FC9E5}" destId="{9D62BD43-4B6D-43A8-B92B-9ACE69F7025F}" srcOrd="2" destOrd="0" parTransId="{079E4785-1FB2-4E30-8742-B2AB77C9D588}" sibTransId="{543A0F8A-C082-42CA-B821-9E19E311D0F5}"/>
    <dgm:cxn modelId="{CB7141C9-A9CB-4B4C-BDF7-19D053B340CB}" srcId="{3B6B158E-9F03-4051-A7AE-7B986E4FC9E5}" destId="{9B6DC013-1F6F-4C3C-837E-441B4893F70A}" srcOrd="1" destOrd="0" parTransId="{EE1946CE-F25E-4816-946A-E7FADFDA1FBB}" sibTransId="{17978DFE-DE07-438D-BE17-2A870CF6B71C}"/>
    <dgm:cxn modelId="{148EA192-8D5B-4456-847A-6CBEF6FB84D8}" type="presOf" srcId="{93697BC8-EBCC-4712-B122-B7012B298998}" destId="{5D1D4502-99A9-4FCB-A906-2AFB0A3FC50E}" srcOrd="1" destOrd="0" presId="urn:microsoft.com/office/officeart/2005/8/layout/hList9"/>
    <dgm:cxn modelId="{44B5098F-382A-4E1B-862E-D692DF0789D2}" srcId="{49D11F25-6C62-490F-83BC-A45E54500905}" destId="{AF6F2BED-42F6-4D7E-B702-991169422DC4}" srcOrd="2" destOrd="0" parTransId="{619995DF-94F2-4DCA-A221-A69F45D0ADBA}" sibTransId="{58E897E7-359B-48B4-B0CB-BBF55BBAECBD}"/>
    <dgm:cxn modelId="{0C5097B8-BEFF-4D4C-BC34-A8D36AECEB1D}" srcId="{9AF18BA6-F48A-43C6-950E-55968AB130B9}" destId="{52B89155-4011-4538-84C8-9A7628210111}" srcOrd="0" destOrd="0" parTransId="{98B9EC57-8950-4824-846C-0F1F3F6DB19F}" sibTransId="{E85DFC82-D06C-45DC-8623-2DF6508D703D}"/>
    <dgm:cxn modelId="{F6029D78-DC2E-46B6-8F13-2F6F2C3E4634}" srcId="{9AF18BA6-F48A-43C6-950E-55968AB130B9}" destId="{02866275-8C02-4771-B82D-AEE26BA6F06F}" srcOrd="1" destOrd="0" parTransId="{D0139466-0486-4FE8-ADFC-DAEEEED4D167}" sibTransId="{B65E2CCC-0846-4AD8-82B1-2FDC76D08B67}"/>
    <dgm:cxn modelId="{04D9C4C7-F809-4536-A731-34C07F8197D8}" srcId="{49D11F25-6C62-490F-83BC-A45E54500905}" destId="{93697BC8-EBCC-4712-B122-B7012B298998}" srcOrd="1" destOrd="0" parTransId="{C0CCECA6-E916-4768-BBF0-BEC4B94EF68F}" sibTransId="{096B571D-B7B2-46C7-96E4-352B2FC24479}"/>
    <dgm:cxn modelId="{E601A6B6-BB38-48E2-907E-D177B3A07F5C}" srcId="{49D11F25-6C62-490F-83BC-A45E54500905}" destId="{5E081794-44A2-434C-BDE8-B0972A505605}" srcOrd="0" destOrd="0" parTransId="{6A3282A1-5CA5-4DDD-B7B7-9A24B79F2EA7}" sibTransId="{CE835139-59FE-48FD-AF78-6AAF0BA0BE61}"/>
    <dgm:cxn modelId="{E9A5BE93-6FB6-46A9-B5B5-31542463E5ED}" type="presOf" srcId="{9D62BD43-4B6D-43A8-B92B-9ACE69F7025F}" destId="{A6CEBA03-0D98-4EA5-96BB-0912C0CDCB9E}" srcOrd="1" destOrd="0" presId="urn:microsoft.com/office/officeart/2005/8/layout/hList9"/>
    <dgm:cxn modelId="{B8AACC41-BADA-4AAB-8535-D239045AD240}" srcId="{2439BD1F-4F78-48CE-8981-DC38B152236D}" destId="{9AF18BA6-F48A-43C6-950E-55968AB130B9}" srcOrd="1" destOrd="0" parTransId="{B986B2F1-8D18-4BF5-9DFC-F1973D5458AD}" sibTransId="{7CAB53B6-6045-47AA-A08C-C964C69D718A}"/>
    <dgm:cxn modelId="{69445E5D-D095-4246-9285-D275610514E4}" srcId="{2439BD1F-4F78-48CE-8981-DC38B152236D}" destId="{49D11F25-6C62-490F-83BC-A45E54500905}" srcOrd="2" destOrd="0" parTransId="{5075EE87-6853-42DC-A271-D50906ECCECF}" sibTransId="{3A033F7B-07B7-4A6B-9B46-D167B05B3570}"/>
    <dgm:cxn modelId="{DA1E6752-7277-4D60-AF27-C4B10074A294}" type="presParOf" srcId="{6B3B7E69-9E40-4350-82EA-996B0A138805}" destId="{903DB9D5-2830-4CF4-AF31-420B42992319}" srcOrd="0" destOrd="0" presId="urn:microsoft.com/office/officeart/2005/8/layout/hList9"/>
    <dgm:cxn modelId="{A812FA24-3183-4D78-BF1E-ECF1FDC1858A}" type="presParOf" srcId="{6B3B7E69-9E40-4350-82EA-996B0A138805}" destId="{9483F6A3-8989-4C3B-8BB3-EBB1B7807D08}" srcOrd="1" destOrd="0" presId="urn:microsoft.com/office/officeart/2005/8/layout/hList9"/>
    <dgm:cxn modelId="{C36A2927-8CBB-4625-BF32-9776DA6C1CB1}" type="presParOf" srcId="{9483F6A3-8989-4C3B-8BB3-EBB1B7807D08}" destId="{88A5D37B-7E87-40B1-9CEB-7CFC72BEE35C}" srcOrd="0" destOrd="0" presId="urn:microsoft.com/office/officeart/2005/8/layout/hList9"/>
    <dgm:cxn modelId="{7AB48ABB-EA91-46B9-B1AA-A06BAD76500C}" type="presParOf" srcId="{9483F6A3-8989-4C3B-8BB3-EBB1B7807D08}" destId="{8F0B11D9-A07C-402C-80F9-761E25BC4379}" srcOrd="1" destOrd="0" presId="urn:microsoft.com/office/officeart/2005/8/layout/hList9"/>
    <dgm:cxn modelId="{BC5B8260-3749-4332-8358-118228395AF4}" type="presParOf" srcId="{8F0B11D9-A07C-402C-80F9-761E25BC4379}" destId="{9E9FABF5-6BE8-4E21-9670-12957E762CF0}" srcOrd="0" destOrd="0" presId="urn:microsoft.com/office/officeart/2005/8/layout/hList9"/>
    <dgm:cxn modelId="{F65CA978-3B1B-4240-B75E-927CE55DCB72}" type="presParOf" srcId="{8F0B11D9-A07C-402C-80F9-761E25BC4379}" destId="{B7F89B75-75D3-4CB2-94C8-2F16D3C896F6}" srcOrd="1" destOrd="0" presId="urn:microsoft.com/office/officeart/2005/8/layout/hList9"/>
    <dgm:cxn modelId="{EF9F2049-44E3-44D4-9C6A-2A3DDCC163BC}" type="presParOf" srcId="{9483F6A3-8989-4C3B-8BB3-EBB1B7807D08}" destId="{930B39B2-0F10-4AE9-BDB9-DCC2A42D54CE}" srcOrd="2" destOrd="0" presId="urn:microsoft.com/office/officeart/2005/8/layout/hList9"/>
    <dgm:cxn modelId="{A0392044-2AA2-4B52-BF7F-EFD09C838C9D}" type="presParOf" srcId="{930B39B2-0F10-4AE9-BDB9-DCC2A42D54CE}" destId="{B62F4B90-8953-4BBF-8E3B-82A00CD66ECB}" srcOrd="0" destOrd="0" presId="urn:microsoft.com/office/officeart/2005/8/layout/hList9"/>
    <dgm:cxn modelId="{FBB83A0F-AB86-4101-8516-2A5EB2006D1B}" type="presParOf" srcId="{930B39B2-0F10-4AE9-BDB9-DCC2A42D54CE}" destId="{9B2AEE8E-BF65-4348-972C-8BF6D5CC0486}" srcOrd="1" destOrd="0" presId="urn:microsoft.com/office/officeart/2005/8/layout/hList9"/>
    <dgm:cxn modelId="{8E0EADA9-7D03-4B5A-B9AE-4C1B0CD1C7DD}" type="presParOf" srcId="{9483F6A3-8989-4C3B-8BB3-EBB1B7807D08}" destId="{B01C7D40-5610-4411-8B68-414C9FB426D7}" srcOrd="3" destOrd="0" presId="urn:microsoft.com/office/officeart/2005/8/layout/hList9"/>
    <dgm:cxn modelId="{EDD270C1-BFC9-4E80-BF21-60B6CBD3CDFF}" type="presParOf" srcId="{B01C7D40-5610-4411-8B68-414C9FB426D7}" destId="{A54E77F3-B23B-4559-9A8D-0CD4CE505399}" srcOrd="0" destOrd="0" presId="urn:microsoft.com/office/officeart/2005/8/layout/hList9"/>
    <dgm:cxn modelId="{30761E75-1CD6-4460-97F3-5E5C6D0BD379}" type="presParOf" srcId="{B01C7D40-5610-4411-8B68-414C9FB426D7}" destId="{A6CEBA03-0D98-4EA5-96BB-0912C0CDCB9E}" srcOrd="1" destOrd="0" presId="urn:microsoft.com/office/officeart/2005/8/layout/hList9"/>
    <dgm:cxn modelId="{618ED922-B70C-406D-AC0D-9F4DD05AFC9E}" type="presParOf" srcId="{6B3B7E69-9E40-4350-82EA-996B0A138805}" destId="{D7ED7821-4818-45DA-8E79-F36A615720E6}" srcOrd="2" destOrd="0" presId="urn:microsoft.com/office/officeart/2005/8/layout/hList9"/>
    <dgm:cxn modelId="{A3CEE3F7-B683-417E-800B-E0D33BE91E1C}" type="presParOf" srcId="{6B3B7E69-9E40-4350-82EA-996B0A138805}" destId="{3EE8069B-03C8-454B-B38A-7DF5BF4B7823}" srcOrd="3" destOrd="0" presId="urn:microsoft.com/office/officeart/2005/8/layout/hList9"/>
    <dgm:cxn modelId="{C15F8FB3-88BA-44CB-BB8D-D9D177E70BB1}" type="presParOf" srcId="{6B3B7E69-9E40-4350-82EA-996B0A138805}" destId="{95C3A3A9-0B5F-4722-A343-407BC4B3145C}" srcOrd="4" destOrd="0" presId="urn:microsoft.com/office/officeart/2005/8/layout/hList9"/>
    <dgm:cxn modelId="{E3D0B0F4-1EDD-407F-8125-BE5D403E59DA}" type="presParOf" srcId="{6B3B7E69-9E40-4350-82EA-996B0A138805}" destId="{C69D0009-0262-46E7-A8AD-3CF08C435006}" srcOrd="5" destOrd="0" presId="urn:microsoft.com/office/officeart/2005/8/layout/hList9"/>
    <dgm:cxn modelId="{16B91903-6834-4045-B01E-EF69A20D7322}" type="presParOf" srcId="{6B3B7E69-9E40-4350-82EA-996B0A138805}" destId="{4259EC91-576F-428A-992C-F9922AE57110}" srcOrd="6" destOrd="0" presId="urn:microsoft.com/office/officeart/2005/8/layout/hList9"/>
    <dgm:cxn modelId="{CF258070-220E-40C4-9604-E0C185701F1F}" type="presParOf" srcId="{4259EC91-576F-428A-992C-F9922AE57110}" destId="{EC47EACA-7C5A-4F87-9BE3-B746CBBDB76D}" srcOrd="0" destOrd="0" presId="urn:microsoft.com/office/officeart/2005/8/layout/hList9"/>
    <dgm:cxn modelId="{C44220BB-6BAA-451B-AE3E-808305CF7332}" type="presParOf" srcId="{4259EC91-576F-428A-992C-F9922AE57110}" destId="{EE7C2874-451D-47A5-8CE0-FC54EBBB5174}" srcOrd="1" destOrd="0" presId="urn:microsoft.com/office/officeart/2005/8/layout/hList9"/>
    <dgm:cxn modelId="{4715C6C5-821F-4C33-9DA0-27DBA759BDE2}" type="presParOf" srcId="{EE7C2874-451D-47A5-8CE0-FC54EBBB5174}" destId="{0908D61C-D0D7-46AD-8683-61A24D97E1A5}" srcOrd="0" destOrd="0" presId="urn:microsoft.com/office/officeart/2005/8/layout/hList9"/>
    <dgm:cxn modelId="{D95FB966-7229-4AD2-9C6A-B70235A9A17D}" type="presParOf" srcId="{EE7C2874-451D-47A5-8CE0-FC54EBBB5174}" destId="{6D660120-E0B7-413D-8E32-5211DD4B4DBB}" srcOrd="1" destOrd="0" presId="urn:microsoft.com/office/officeart/2005/8/layout/hList9"/>
    <dgm:cxn modelId="{FD9DE0F6-A770-4153-B2BF-D6E0B606F658}" type="presParOf" srcId="{4259EC91-576F-428A-992C-F9922AE57110}" destId="{7CC06EC6-DF39-4F5A-BC5D-FBF31EC99DA7}" srcOrd="2" destOrd="0" presId="urn:microsoft.com/office/officeart/2005/8/layout/hList9"/>
    <dgm:cxn modelId="{8D1E050D-43BD-4B69-BA2F-17BF9E74176D}" type="presParOf" srcId="{7CC06EC6-DF39-4F5A-BC5D-FBF31EC99DA7}" destId="{A1C00520-3984-4906-A7B0-81B8B2F8592A}" srcOrd="0" destOrd="0" presId="urn:microsoft.com/office/officeart/2005/8/layout/hList9"/>
    <dgm:cxn modelId="{E3CE56F6-FB67-4E6A-A1FC-D6DC57AB955B}" type="presParOf" srcId="{7CC06EC6-DF39-4F5A-BC5D-FBF31EC99DA7}" destId="{EDBAE648-DFA9-45C2-9BAD-0471062E5B61}" srcOrd="1" destOrd="0" presId="urn:microsoft.com/office/officeart/2005/8/layout/hList9"/>
    <dgm:cxn modelId="{910F2825-F76E-450A-9E95-425D89DC7957}" type="presParOf" srcId="{4259EC91-576F-428A-992C-F9922AE57110}" destId="{F8014C2C-897A-4964-9A43-ACDF8D94581B}" srcOrd="3" destOrd="0" presId="urn:microsoft.com/office/officeart/2005/8/layout/hList9"/>
    <dgm:cxn modelId="{E117829A-5694-4B9D-9EF6-177F9E7CABBA}" type="presParOf" srcId="{F8014C2C-897A-4964-9A43-ACDF8D94581B}" destId="{54775240-FA2F-461A-8FC5-0427ED9AA9E4}" srcOrd="0" destOrd="0" presId="urn:microsoft.com/office/officeart/2005/8/layout/hList9"/>
    <dgm:cxn modelId="{70C3194E-7F48-4D5A-9AD2-3B1402AAA0A1}" type="presParOf" srcId="{F8014C2C-897A-4964-9A43-ACDF8D94581B}" destId="{C0E21F3E-997C-445C-B808-07F8FF98CB53}" srcOrd="1" destOrd="0" presId="urn:microsoft.com/office/officeart/2005/8/layout/hList9"/>
    <dgm:cxn modelId="{0D422F44-B4DF-4C73-B94F-70B46CA9716C}" type="presParOf" srcId="{6B3B7E69-9E40-4350-82EA-996B0A138805}" destId="{530D4273-B0CD-4E84-B00C-A16A379B52D3}" srcOrd="7" destOrd="0" presId="urn:microsoft.com/office/officeart/2005/8/layout/hList9"/>
    <dgm:cxn modelId="{F4E9C0E7-469B-4383-A7C8-B3A8D28F7556}" type="presParOf" srcId="{6B3B7E69-9E40-4350-82EA-996B0A138805}" destId="{88AC01BD-3B07-4B23-A51C-1C4FCCFDE5DD}" srcOrd="8" destOrd="0" presId="urn:microsoft.com/office/officeart/2005/8/layout/hList9"/>
    <dgm:cxn modelId="{E5365FB6-7AAD-484F-8A86-72D7638F41AC}" type="presParOf" srcId="{6B3B7E69-9E40-4350-82EA-996B0A138805}" destId="{3BF30E78-0CD9-4530-80D1-8F22D8782BF5}" srcOrd="9" destOrd="0" presId="urn:microsoft.com/office/officeart/2005/8/layout/hList9"/>
    <dgm:cxn modelId="{D2ECF920-D035-428A-9AD6-102569B19EBF}" type="presParOf" srcId="{6B3B7E69-9E40-4350-82EA-996B0A138805}" destId="{3DD8CF7E-1E3C-44EE-8832-58BDE938F2A3}" srcOrd="10" destOrd="0" presId="urn:microsoft.com/office/officeart/2005/8/layout/hList9"/>
    <dgm:cxn modelId="{624702B3-2A74-42EF-A622-EC3B5827C5B2}" type="presParOf" srcId="{6B3B7E69-9E40-4350-82EA-996B0A138805}" destId="{1441E97C-B432-4CC6-8BE3-6DACC1BDD4E9}" srcOrd="11" destOrd="0" presId="urn:microsoft.com/office/officeart/2005/8/layout/hList9"/>
    <dgm:cxn modelId="{D3640AFD-5DF0-4A06-B5C6-25F698F6F534}" type="presParOf" srcId="{1441E97C-B432-4CC6-8BE3-6DACC1BDD4E9}" destId="{F08909C0-6DD3-4A00-B6BE-642304A8F271}" srcOrd="0" destOrd="0" presId="urn:microsoft.com/office/officeart/2005/8/layout/hList9"/>
    <dgm:cxn modelId="{22C93758-1902-4BC9-97CE-7D5183E4CAE2}" type="presParOf" srcId="{1441E97C-B432-4CC6-8BE3-6DACC1BDD4E9}" destId="{F1DE5450-BCE1-4F3D-B6F3-8CA913A951A1}" srcOrd="1" destOrd="0" presId="urn:microsoft.com/office/officeart/2005/8/layout/hList9"/>
    <dgm:cxn modelId="{125E993D-A6F3-40A4-ADFF-7CC9F8E85E27}" type="presParOf" srcId="{F1DE5450-BCE1-4F3D-B6F3-8CA913A951A1}" destId="{7EE9A951-0EF6-40A9-B661-B76D79C5251D}" srcOrd="0" destOrd="0" presId="urn:microsoft.com/office/officeart/2005/8/layout/hList9"/>
    <dgm:cxn modelId="{3020E7C1-A4F8-441F-85CB-22FF6D5062D0}" type="presParOf" srcId="{F1DE5450-BCE1-4F3D-B6F3-8CA913A951A1}" destId="{38ADECC1-99FD-46E9-A4E4-72E116CCB034}" srcOrd="1" destOrd="0" presId="urn:microsoft.com/office/officeart/2005/8/layout/hList9"/>
    <dgm:cxn modelId="{3DED8A9E-186A-480F-B6E0-F546128009EC}" type="presParOf" srcId="{1441E97C-B432-4CC6-8BE3-6DACC1BDD4E9}" destId="{E356CC08-7532-498F-B996-725F425622A3}" srcOrd="2" destOrd="0" presId="urn:microsoft.com/office/officeart/2005/8/layout/hList9"/>
    <dgm:cxn modelId="{93B710F5-EE61-48DA-9722-010BE02F5CE4}" type="presParOf" srcId="{E356CC08-7532-498F-B996-725F425622A3}" destId="{9AAE3554-0135-4ACD-B5F0-4D1DF312683E}" srcOrd="0" destOrd="0" presId="urn:microsoft.com/office/officeart/2005/8/layout/hList9"/>
    <dgm:cxn modelId="{1CAC336B-C35F-4CB5-ADF6-F2001B85CC50}" type="presParOf" srcId="{E356CC08-7532-498F-B996-725F425622A3}" destId="{5D1D4502-99A9-4FCB-A906-2AFB0A3FC50E}" srcOrd="1" destOrd="0" presId="urn:microsoft.com/office/officeart/2005/8/layout/hList9"/>
    <dgm:cxn modelId="{13F0C8D5-B651-482D-BE28-941F4A3470C0}" type="presParOf" srcId="{1441E97C-B432-4CC6-8BE3-6DACC1BDD4E9}" destId="{CB47151E-1EDC-41C8-B449-E73B50B77E88}" srcOrd="3" destOrd="0" presId="urn:microsoft.com/office/officeart/2005/8/layout/hList9"/>
    <dgm:cxn modelId="{FC9DD29D-F184-463D-907B-41E3320410C8}" type="presParOf" srcId="{CB47151E-1EDC-41C8-B449-E73B50B77E88}" destId="{E0A2C62F-557B-45BA-8930-97D3BD2EEB10}" srcOrd="0" destOrd="0" presId="urn:microsoft.com/office/officeart/2005/8/layout/hList9"/>
    <dgm:cxn modelId="{51AA767D-1C6E-4BFE-AF67-619D9D9109F6}" type="presParOf" srcId="{CB47151E-1EDC-41C8-B449-E73B50B77E88}" destId="{67FE3EDE-8825-4B23-8009-A96F8C019A98}" srcOrd="1" destOrd="0" presId="urn:microsoft.com/office/officeart/2005/8/layout/hList9"/>
    <dgm:cxn modelId="{DEC85DC4-0DEC-413C-AECE-4C19DFB5CB20}" type="presParOf" srcId="{6B3B7E69-9E40-4350-82EA-996B0A138805}" destId="{A35EB70D-13D0-4EE7-B178-E140B55A96C7}" srcOrd="12" destOrd="0" presId="urn:microsoft.com/office/officeart/2005/8/layout/hList9"/>
    <dgm:cxn modelId="{E93D4213-5E94-4CA4-8C65-E543B59E215D}" type="presParOf" srcId="{6B3B7E69-9E40-4350-82EA-996B0A138805}" destId="{129B3B50-B326-49F9-86C9-90D5C54E3E49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CC3176-D857-42E0-9D3A-CE1DA330D0C1}" type="doc">
      <dgm:prSet loTypeId="urn:microsoft.com/office/officeart/2005/8/layout/process1" loCatId="process" qsTypeId="urn:microsoft.com/office/officeart/2005/8/quickstyle/3d3" qsCatId="3D" csTypeId="urn:microsoft.com/office/officeart/2005/8/colors/colorful5" csCatId="colorful"/>
      <dgm:spPr/>
      <dgm:t>
        <a:bodyPr/>
        <a:lstStyle/>
        <a:p>
          <a:endParaRPr lang="en-IE"/>
        </a:p>
      </dgm:t>
    </dgm:pt>
    <dgm:pt modelId="{69244D7A-5A6B-43A9-9299-3142ADB7FE85}">
      <dgm:prSet/>
      <dgm:spPr/>
      <dgm:t>
        <a:bodyPr/>
        <a:lstStyle/>
        <a:p>
          <a:pPr rtl="0"/>
          <a:r>
            <a:rPr lang="en-IE" dirty="0" smtClean="0"/>
            <a:t>Metrics such as confusion matrix, mean square error (MSE), root mean square error (RMSE), receiver operating characteristic (ROC) curve etc. used for evaluation of credit scoring models. </a:t>
          </a:r>
          <a:endParaRPr lang="en-IE" dirty="0"/>
        </a:p>
      </dgm:t>
    </dgm:pt>
    <dgm:pt modelId="{59A2E5ED-796C-4D67-A8E2-4938B77F8BEF}" type="parTrans" cxnId="{FD6391D7-E026-4A41-AFAC-CA7377E090B1}">
      <dgm:prSet/>
      <dgm:spPr/>
      <dgm:t>
        <a:bodyPr/>
        <a:lstStyle/>
        <a:p>
          <a:endParaRPr lang="en-IE"/>
        </a:p>
      </dgm:t>
    </dgm:pt>
    <dgm:pt modelId="{CEF58CF7-E666-41FC-9017-81318FD0D4E8}" type="sibTrans" cxnId="{FD6391D7-E026-4A41-AFAC-CA7377E090B1}">
      <dgm:prSet/>
      <dgm:spPr/>
      <dgm:t>
        <a:bodyPr/>
        <a:lstStyle/>
        <a:p>
          <a:endParaRPr lang="en-IE"/>
        </a:p>
      </dgm:t>
    </dgm:pt>
    <dgm:pt modelId="{CCFAA9E0-E82F-4F7F-9C2D-172BA979760F}">
      <dgm:prSet/>
      <dgm:spPr/>
      <dgm:t>
        <a:bodyPr/>
        <a:lstStyle/>
        <a:p>
          <a:pPr rtl="0"/>
          <a:r>
            <a:rPr lang="en-IE" dirty="0" smtClean="0"/>
            <a:t>Widely used ones- confusion matrix and ROC curve.</a:t>
          </a:r>
          <a:endParaRPr lang="en-IE" dirty="0"/>
        </a:p>
      </dgm:t>
    </dgm:pt>
    <dgm:pt modelId="{8434CB6C-D892-48D3-BB98-BD2D645AE36B}" type="parTrans" cxnId="{262A4C29-4D8F-4F7A-848E-B8A1F1A19270}">
      <dgm:prSet/>
      <dgm:spPr/>
      <dgm:t>
        <a:bodyPr/>
        <a:lstStyle/>
        <a:p>
          <a:endParaRPr lang="en-IE"/>
        </a:p>
      </dgm:t>
    </dgm:pt>
    <dgm:pt modelId="{D2DF9174-C78C-4B8A-A442-75EA664D7003}" type="sibTrans" cxnId="{262A4C29-4D8F-4F7A-848E-B8A1F1A19270}">
      <dgm:prSet/>
      <dgm:spPr/>
      <dgm:t>
        <a:bodyPr/>
        <a:lstStyle/>
        <a:p>
          <a:endParaRPr lang="en-IE"/>
        </a:p>
      </dgm:t>
    </dgm:pt>
    <dgm:pt modelId="{1F1D2735-EE76-4091-979C-C8DB74EE12BF}" type="pres">
      <dgm:prSet presAssocID="{7BCC3176-D857-42E0-9D3A-CE1DA330D0C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1725394F-838E-461C-8A39-42337EEB8A2C}" type="pres">
      <dgm:prSet presAssocID="{69244D7A-5A6B-43A9-9299-3142ADB7FE85}" presName="node" presStyleLbl="node1" presStyleIdx="0" presStyleCnt="2" custLinFactNeighborX="-117" custLinFactNeighborY="-11269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9CF96403-C8BE-4579-966E-4357AF82CAF0}" type="pres">
      <dgm:prSet presAssocID="{CEF58CF7-E666-41FC-9017-81318FD0D4E8}" presName="sibTrans" presStyleLbl="sibTrans2D1" presStyleIdx="0" presStyleCnt="1"/>
      <dgm:spPr/>
      <dgm:t>
        <a:bodyPr/>
        <a:lstStyle/>
        <a:p>
          <a:endParaRPr lang="en-IE"/>
        </a:p>
      </dgm:t>
    </dgm:pt>
    <dgm:pt modelId="{0764289D-9AAD-403A-B3D1-45CB9EA021C1}" type="pres">
      <dgm:prSet presAssocID="{CEF58CF7-E666-41FC-9017-81318FD0D4E8}" presName="connectorText" presStyleLbl="sibTrans2D1" presStyleIdx="0" presStyleCnt="1"/>
      <dgm:spPr/>
      <dgm:t>
        <a:bodyPr/>
        <a:lstStyle/>
        <a:p>
          <a:endParaRPr lang="en-IE"/>
        </a:p>
      </dgm:t>
    </dgm:pt>
    <dgm:pt modelId="{C5CE3339-51F6-47B5-A200-C9EDEFB55700}" type="pres">
      <dgm:prSet presAssocID="{CCFAA9E0-E82F-4F7F-9C2D-172BA979760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FD6391D7-E026-4A41-AFAC-CA7377E090B1}" srcId="{7BCC3176-D857-42E0-9D3A-CE1DA330D0C1}" destId="{69244D7A-5A6B-43A9-9299-3142ADB7FE85}" srcOrd="0" destOrd="0" parTransId="{59A2E5ED-796C-4D67-A8E2-4938B77F8BEF}" sibTransId="{CEF58CF7-E666-41FC-9017-81318FD0D4E8}"/>
    <dgm:cxn modelId="{B6D38886-5C37-4FD1-8047-CF5D49DB1C51}" type="presOf" srcId="{CEF58CF7-E666-41FC-9017-81318FD0D4E8}" destId="{0764289D-9AAD-403A-B3D1-45CB9EA021C1}" srcOrd="1" destOrd="0" presId="urn:microsoft.com/office/officeart/2005/8/layout/process1"/>
    <dgm:cxn modelId="{0D4D98C9-726F-4A39-8CF6-D2F82234E4C3}" type="presOf" srcId="{7BCC3176-D857-42E0-9D3A-CE1DA330D0C1}" destId="{1F1D2735-EE76-4091-979C-C8DB74EE12BF}" srcOrd="0" destOrd="0" presId="urn:microsoft.com/office/officeart/2005/8/layout/process1"/>
    <dgm:cxn modelId="{AF7D869C-A60F-40D9-B7F6-5AC2E7438AC7}" type="presOf" srcId="{CCFAA9E0-E82F-4F7F-9C2D-172BA979760F}" destId="{C5CE3339-51F6-47B5-A200-C9EDEFB55700}" srcOrd="0" destOrd="0" presId="urn:microsoft.com/office/officeart/2005/8/layout/process1"/>
    <dgm:cxn modelId="{262A4C29-4D8F-4F7A-848E-B8A1F1A19270}" srcId="{7BCC3176-D857-42E0-9D3A-CE1DA330D0C1}" destId="{CCFAA9E0-E82F-4F7F-9C2D-172BA979760F}" srcOrd="1" destOrd="0" parTransId="{8434CB6C-D892-48D3-BB98-BD2D645AE36B}" sibTransId="{D2DF9174-C78C-4B8A-A442-75EA664D7003}"/>
    <dgm:cxn modelId="{15C74E8F-C0C5-4B90-B262-ED7F7758F21D}" type="presOf" srcId="{CEF58CF7-E666-41FC-9017-81318FD0D4E8}" destId="{9CF96403-C8BE-4579-966E-4357AF82CAF0}" srcOrd="0" destOrd="0" presId="urn:microsoft.com/office/officeart/2005/8/layout/process1"/>
    <dgm:cxn modelId="{C4B38DCC-3CD6-412B-9171-5FB428A6B41D}" type="presOf" srcId="{69244D7A-5A6B-43A9-9299-3142ADB7FE85}" destId="{1725394F-838E-461C-8A39-42337EEB8A2C}" srcOrd="0" destOrd="0" presId="urn:microsoft.com/office/officeart/2005/8/layout/process1"/>
    <dgm:cxn modelId="{C42232BA-3527-46ED-BEBD-DC1E73D9C03B}" type="presParOf" srcId="{1F1D2735-EE76-4091-979C-C8DB74EE12BF}" destId="{1725394F-838E-461C-8A39-42337EEB8A2C}" srcOrd="0" destOrd="0" presId="urn:microsoft.com/office/officeart/2005/8/layout/process1"/>
    <dgm:cxn modelId="{78F44843-7A8B-474C-BF6F-63DD1FDB06E3}" type="presParOf" srcId="{1F1D2735-EE76-4091-979C-C8DB74EE12BF}" destId="{9CF96403-C8BE-4579-966E-4357AF82CAF0}" srcOrd="1" destOrd="0" presId="urn:microsoft.com/office/officeart/2005/8/layout/process1"/>
    <dgm:cxn modelId="{1C732D08-BBD7-4D7E-8385-0F4D99E1F84A}" type="presParOf" srcId="{9CF96403-C8BE-4579-966E-4357AF82CAF0}" destId="{0764289D-9AAD-403A-B3D1-45CB9EA021C1}" srcOrd="0" destOrd="0" presId="urn:microsoft.com/office/officeart/2005/8/layout/process1"/>
    <dgm:cxn modelId="{CC862CAD-1E7F-4AC7-9E65-02B85574189F}" type="presParOf" srcId="{1F1D2735-EE76-4091-979C-C8DB74EE12BF}" destId="{C5CE3339-51F6-47B5-A200-C9EDEFB5570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06870E-60FE-4410-AB71-22D21BFB7257}" type="doc">
      <dgm:prSet loTypeId="urn:microsoft.com/office/officeart/2005/8/layout/hList6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IE"/>
        </a:p>
      </dgm:t>
    </dgm:pt>
    <dgm:pt modelId="{12A2F53D-7A2A-4590-942E-9A018610FCCA}">
      <dgm:prSet custT="1"/>
      <dgm:spPr/>
      <dgm:t>
        <a:bodyPr/>
        <a:lstStyle/>
        <a:p>
          <a:pPr algn="ctr" rtl="0"/>
          <a:r>
            <a:rPr lang="en-IE" sz="1800" b="1" dirty="0" smtClean="0"/>
            <a:t>Confusion matrix</a:t>
          </a:r>
        </a:p>
        <a:p>
          <a:pPr algn="l" rtl="0"/>
          <a:r>
            <a:rPr lang="en-IE" sz="1600" dirty="0" smtClean="0"/>
            <a:t>Measures proportion of correctly classified cases as good and bad. </a:t>
          </a:r>
        </a:p>
        <a:p>
          <a:pPr algn="l" rtl="0"/>
          <a:r>
            <a:rPr lang="en-IE" sz="1600" dirty="0" smtClean="0"/>
            <a:t>Matrix represents the combination of actual and predicted observations. </a:t>
          </a:r>
        </a:p>
        <a:p>
          <a:pPr algn="l" rtl="0"/>
          <a:r>
            <a:rPr lang="en-IE" sz="1600" dirty="0" smtClean="0"/>
            <a:t>Accuracy is obtained using this metric  </a:t>
          </a:r>
          <a:endParaRPr lang="en-IE" sz="1600" dirty="0"/>
        </a:p>
      </dgm:t>
    </dgm:pt>
    <dgm:pt modelId="{2BBD274B-DD99-445D-BB08-F5CA95EB12EF}" type="parTrans" cxnId="{DD0BA3F7-0E84-49CF-AF8B-5B2CD8186542}">
      <dgm:prSet/>
      <dgm:spPr/>
      <dgm:t>
        <a:bodyPr/>
        <a:lstStyle/>
        <a:p>
          <a:endParaRPr lang="en-IE"/>
        </a:p>
      </dgm:t>
    </dgm:pt>
    <dgm:pt modelId="{51E22637-D407-47EE-B9F6-880376D87D1D}" type="sibTrans" cxnId="{DD0BA3F7-0E84-49CF-AF8B-5B2CD8186542}">
      <dgm:prSet/>
      <dgm:spPr/>
      <dgm:t>
        <a:bodyPr/>
        <a:lstStyle/>
        <a:p>
          <a:endParaRPr lang="en-IE"/>
        </a:p>
      </dgm:t>
    </dgm:pt>
    <dgm:pt modelId="{51C35327-060E-49B6-AAB4-90A2B23EB652}">
      <dgm:prSet custT="1"/>
      <dgm:spPr/>
      <dgm:t>
        <a:bodyPr/>
        <a:lstStyle/>
        <a:p>
          <a:pPr algn="ctr" rtl="0"/>
          <a:r>
            <a:rPr lang="en-IE" sz="1800" b="1" dirty="0" smtClean="0"/>
            <a:t>ROC curve</a:t>
          </a:r>
        </a:p>
        <a:p>
          <a:pPr algn="l" rtl="0"/>
          <a:r>
            <a:rPr lang="en-IE" sz="1600" dirty="0" smtClean="0"/>
            <a:t> 2D curve representing the proportion of bad cases classified as bad and good cases classified as good at all cut-off score values. </a:t>
          </a:r>
        </a:p>
        <a:p>
          <a:pPr algn="l" rtl="0"/>
          <a:r>
            <a:rPr lang="en-IE" sz="1600" dirty="0" smtClean="0"/>
            <a:t>A linear straight line from origin represents a bad model, a good model covers the region above that and a perfect model stays at the top ends of the curve.</a:t>
          </a:r>
          <a:endParaRPr lang="en-IE" sz="1600" dirty="0"/>
        </a:p>
      </dgm:t>
    </dgm:pt>
    <dgm:pt modelId="{1DE9A08A-8C79-41FC-84D9-2C1FEDFC1B35}" type="parTrans" cxnId="{32E1E21A-4C23-4C2A-A3E9-CA64F56A043C}">
      <dgm:prSet/>
      <dgm:spPr/>
      <dgm:t>
        <a:bodyPr/>
        <a:lstStyle/>
        <a:p>
          <a:endParaRPr lang="en-IE"/>
        </a:p>
      </dgm:t>
    </dgm:pt>
    <dgm:pt modelId="{28E07B0F-7B16-4038-8ACD-54CBCE4CDA43}" type="sibTrans" cxnId="{32E1E21A-4C23-4C2A-A3E9-CA64F56A043C}">
      <dgm:prSet/>
      <dgm:spPr/>
      <dgm:t>
        <a:bodyPr/>
        <a:lstStyle/>
        <a:p>
          <a:endParaRPr lang="en-IE"/>
        </a:p>
      </dgm:t>
    </dgm:pt>
    <dgm:pt modelId="{FB9EF03A-CF6A-4F8E-A09B-A6422B214C6A}" type="pres">
      <dgm:prSet presAssocID="{8E06870E-60FE-4410-AB71-22D21BFB725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98E77D4D-CC34-49B6-BD31-1BA33829767E}" type="pres">
      <dgm:prSet presAssocID="{12A2F53D-7A2A-4590-942E-9A018610FCC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8742E8EC-2E9B-4411-A116-03FDB77BD836}" type="pres">
      <dgm:prSet presAssocID="{51E22637-D407-47EE-B9F6-880376D87D1D}" presName="sibTrans" presStyleCnt="0"/>
      <dgm:spPr/>
    </dgm:pt>
    <dgm:pt modelId="{F3E4356A-B4B7-48C8-A9D4-48846A278464}" type="pres">
      <dgm:prSet presAssocID="{51C35327-060E-49B6-AAB4-90A2B23EB65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DD0BA3F7-0E84-49CF-AF8B-5B2CD8186542}" srcId="{8E06870E-60FE-4410-AB71-22D21BFB7257}" destId="{12A2F53D-7A2A-4590-942E-9A018610FCCA}" srcOrd="0" destOrd="0" parTransId="{2BBD274B-DD99-445D-BB08-F5CA95EB12EF}" sibTransId="{51E22637-D407-47EE-B9F6-880376D87D1D}"/>
    <dgm:cxn modelId="{32E1E21A-4C23-4C2A-A3E9-CA64F56A043C}" srcId="{8E06870E-60FE-4410-AB71-22D21BFB7257}" destId="{51C35327-060E-49B6-AAB4-90A2B23EB652}" srcOrd="1" destOrd="0" parTransId="{1DE9A08A-8C79-41FC-84D9-2C1FEDFC1B35}" sibTransId="{28E07B0F-7B16-4038-8ACD-54CBCE4CDA43}"/>
    <dgm:cxn modelId="{88F7D930-68DD-4FB3-9331-75EBD4FC7583}" type="presOf" srcId="{12A2F53D-7A2A-4590-942E-9A018610FCCA}" destId="{98E77D4D-CC34-49B6-BD31-1BA33829767E}" srcOrd="0" destOrd="0" presId="urn:microsoft.com/office/officeart/2005/8/layout/hList6"/>
    <dgm:cxn modelId="{D7CF89A6-8C7B-4AF7-8756-0C49C8913554}" type="presOf" srcId="{51C35327-060E-49B6-AAB4-90A2B23EB652}" destId="{F3E4356A-B4B7-48C8-A9D4-48846A278464}" srcOrd="0" destOrd="0" presId="urn:microsoft.com/office/officeart/2005/8/layout/hList6"/>
    <dgm:cxn modelId="{7D1F5057-D570-4797-9AB7-DB1CDE495D94}" type="presOf" srcId="{8E06870E-60FE-4410-AB71-22D21BFB7257}" destId="{FB9EF03A-CF6A-4F8E-A09B-A6422B214C6A}" srcOrd="0" destOrd="0" presId="urn:microsoft.com/office/officeart/2005/8/layout/hList6"/>
    <dgm:cxn modelId="{2778F645-D5AE-44FA-BB5A-8630106A959E}" type="presParOf" srcId="{FB9EF03A-CF6A-4F8E-A09B-A6422B214C6A}" destId="{98E77D4D-CC34-49B6-BD31-1BA33829767E}" srcOrd="0" destOrd="0" presId="urn:microsoft.com/office/officeart/2005/8/layout/hList6"/>
    <dgm:cxn modelId="{9AB67587-D19B-4AEF-B288-786DD5941FE3}" type="presParOf" srcId="{FB9EF03A-CF6A-4F8E-A09B-A6422B214C6A}" destId="{8742E8EC-2E9B-4411-A116-03FDB77BD836}" srcOrd="1" destOrd="0" presId="urn:microsoft.com/office/officeart/2005/8/layout/hList6"/>
    <dgm:cxn modelId="{1A55F585-C740-4B40-BD67-69A1343B7A9E}" type="presParOf" srcId="{FB9EF03A-CF6A-4F8E-A09B-A6422B214C6A}" destId="{F3E4356A-B4B7-48C8-A9D4-48846A278464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839CFA-1EAA-494C-96E8-99E4A85EDFD3}" type="doc">
      <dgm:prSet loTypeId="urn:microsoft.com/office/officeart/2005/8/layout/hProcess9" loCatId="process" qsTypeId="urn:microsoft.com/office/officeart/2005/8/quickstyle/3d1" qsCatId="3D" csTypeId="urn:microsoft.com/office/officeart/2005/8/colors/colorful5" csCatId="colorful"/>
      <dgm:spPr/>
      <dgm:t>
        <a:bodyPr/>
        <a:lstStyle/>
        <a:p>
          <a:endParaRPr lang="en-IE"/>
        </a:p>
      </dgm:t>
    </dgm:pt>
    <dgm:pt modelId="{FC9A65BF-3892-406C-B31B-E9F1C3FC8E56}">
      <dgm:prSet/>
      <dgm:spPr/>
      <dgm:t>
        <a:bodyPr/>
        <a:lstStyle/>
        <a:p>
          <a:pPr rtl="0"/>
          <a:r>
            <a:rPr lang="en-IE" smtClean="0"/>
            <a:t>Model implemented using Python.</a:t>
          </a:r>
          <a:endParaRPr lang="en-IE"/>
        </a:p>
      </dgm:t>
    </dgm:pt>
    <dgm:pt modelId="{CAB28126-171D-4A1E-9393-0616991FE188}" type="parTrans" cxnId="{3CCE7E0D-101D-4928-B4C0-A5DACA2B2AB0}">
      <dgm:prSet/>
      <dgm:spPr/>
      <dgm:t>
        <a:bodyPr/>
        <a:lstStyle/>
        <a:p>
          <a:endParaRPr lang="en-IE"/>
        </a:p>
      </dgm:t>
    </dgm:pt>
    <dgm:pt modelId="{6F7499EA-D752-4738-A6CA-C9DD5C80567D}" type="sibTrans" cxnId="{3CCE7E0D-101D-4928-B4C0-A5DACA2B2AB0}">
      <dgm:prSet/>
      <dgm:spPr/>
      <dgm:t>
        <a:bodyPr/>
        <a:lstStyle/>
        <a:p>
          <a:endParaRPr lang="en-IE"/>
        </a:p>
      </dgm:t>
    </dgm:pt>
    <dgm:pt modelId="{0A87D018-1074-458D-8857-DB1E53F79649}">
      <dgm:prSet/>
      <dgm:spPr/>
      <dgm:t>
        <a:bodyPr/>
        <a:lstStyle/>
        <a:p>
          <a:pPr rtl="0"/>
          <a:r>
            <a:rPr lang="en-IE" smtClean="0"/>
            <a:t>Dataset split into train and test data in the 60:40 ratio.</a:t>
          </a:r>
          <a:endParaRPr lang="en-IE"/>
        </a:p>
      </dgm:t>
    </dgm:pt>
    <dgm:pt modelId="{3476F1CE-9F39-45B9-ABE9-33C6B30FD544}" type="parTrans" cxnId="{2F253758-444A-4E5C-AAAC-17D65E255207}">
      <dgm:prSet/>
      <dgm:spPr/>
      <dgm:t>
        <a:bodyPr/>
        <a:lstStyle/>
        <a:p>
          <a:endParaRPr lang="en-IE"/>
        </a:p>
      </dgm:t>
    </dgm:pt>
    <dgm:pt modelId="{A5137ED8-342C-418E-AE9F-5B024B81EE20}" type="sibTrans" cxnId="{2F253758-444A-4E5C-AAAC-17D65E255207}">
      <dgm:prSet/>
      <dgm:spPr/>
      <dgm:t>
        <a:bodyPr/>
        <a:lstStyle/>
        <a:p>
          <a:endParaRPr lang="en-IE"/>
        </a:p>
      </dgm:t>
    </dgm:pt>
    <dgm:pt modelId="{E28A91CD-3B7C-4DDF-B6A8-219BD3CDF7BB}">
      <dgm:prSet/>
      <dgm:spPr/>
      <dgm:t>
        <a:bodyPr/>
        <a:lstStyle/>
        <a:p>
          <a:pPr rtl="0"/>
          <a:r>
            <a:rPr lang="en-IE" smtClean="0"/>
            <a:t>Logistic regression, random forests, decision tree boosting and neral networks selected for comparison.</a:t>
          </a:r>
          <a:endParaRPr lang="en-IE"/>
        </a:p>
      </dgm:t>
    </dgm:pt>
    <dgm:pt modelId="{54C0DEC0-255D-457D-BF30-4DA54DDCBFAC}" type="parTrans" cxnId="{1A57925F-3504-4C31-9C9A-F083B6DA7E41}">
      <dgm:prSet/>
      <dgm:spPr/>
      <dgm:t>
        <a:bodyPr/>
        <a:lstStyle/>
        <a:p>
          <a:endParaRPr lang="en-IE"/>
        </a:p>
      </dgm:t>
    </dgm:pt>
    <dgm:pt modelId="{FB05639F-E438-48C3-A6B5-06249820320F}" type="sibTrans" cxnId="{1A57925F-3504-4C31-9C9A-F083B6DA7E41}">
      <dgm:prSet/>
      <dgm:spPr/>
      <dgm:t>
        <a:bodyPr/>
        <a:lstStyle/>
        <a:p>
          <a:endParaRPr lang="en-IE"/>
        </a:p>
      </dgm:t>
    </dgm:pt>
    <dgm:pt modelId="{4EA51C1C-E021-4CE3-A86B-67E4D5BC09F0}">
      <dgm:prSet/>
      <dgm:spPr/>
      <dgm:t>
        <a:bodyPr/>
        <a:lstStyle/>
        <a:p>
          <a:pPr rtl="0"/>
          <a:r>
            <a:rPr lang="en-IE" smtClean="0"/>
            <a:t>Confusion matrix and ROC curves used to evaluate the models.  </a:t>
          </a:r>
          <a:endParaRPr lang="en-IE"/>
        </a:p>
      </dgm:t>
    </dgm:pt>
    <dgm:pt modelId="{02AC3BBF-12F5-4D20-86DB-6E321FCA2437}" type="parTrans" cxnId="{C7D6E4AC-B6C4-4F15-984E-60F82BB80615}">
      <dgm:prSet/>
      <dgm:spPr/>
      <dgm:t>
        <a:bodyPr/>
        <a:lstStyle/>
        <a:p>
          <a:endParaRPr lang="en-IE"/>
        </a:p>
      </dgm:t>
    </dgm:pt>
    <dgm:pt modelId="{28033A97-E7AB-495E-AB4A-A91A5C955A8E}" type="sibTrans" cxnId="{C7D6E4AC-B6C4-4F15-984E-60F82BB80615}">
      <dgm:prSet/>
      <dgm:spPr/>
      <dgm:t>
        <a:bodyPr/>
        <a:lstStyle/>
        <a:p>
          <a:endParaRPr lang="en-IE"/>
        </a:p>
      </dgm:t>
    </dgm:pt>
    <dgm:pt modelId="{F4E609EA-C129-4ECF-B965-133B800108F9}" type="pres">
      <dgm:prSet presAssocID="{1C839CFA-1EAA-494C-96E8-99E4A85EDFD3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E877E80A-2C1E-4F70-8370-E51CE68F85E0}" type="pres">
      <dgm:prSet presAssocID="{1C839CFA-1EAA-494C-96E8-99E4A85EDFD3}" presName="arrow" presStyleLbl="bgShp" presStyleIdx="0" presStyleCnt="1"/>
      <dgm:spPr/>
    </dgm:pt>
    <dgm:pt modelId="{E9B4E2A8-A310-4C8D-A39D-3ADF884F4C87}" type="pres">
      <dgm:prSet presAssocID="{1C839CFA-1EAA-494C-96E8-99E4A85EDFD3}" presName="linearProcess" presStyleCnt="0"/>
      <dgm:spPr/>
    </dgm:pt>
    <dgm:pt modelId="{FF47FD38-B352-4E27-8A20-8244DBDBA420}" type="pres">
      <dgm:prSet presAssocID="{FC9A65BF-3892-406C-B31B-E9F1C3FC8E56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C706CAB1-651A-473E-B84C-10136A10F262}" type="pres">
      <dgm:prSet presAssocID="{6F7499EA-D752-4738-A6CA-C9DD5C80567D}" presName="sibTrans" presStyleCnt="0"/>
      <dgm:spPr/>
    </dgm:pt>
    <dgm:pt modelId="{2CA0459F-E68D-465E-A857-42DD38353AEB}" type="pres">
      <dgm:prSet presAssocID="{0A87D018-1074-458D-8857-DB1E53F79649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9A1FBDDB-110E-4873-81BA-5C5D8DB4F97A}" type="pres">
      <dgm:prSet presAssocID="{A5137ED8-342C-418E-AE9F-5B024B81EE20}" presName="sibTrans" presStyleCnt="0"/>
      <dgm:spPr/>
    </dgm:pt>
    <dgm:pt modelId="{D85A493C-94F9-4CC1-9A74-95678457E959}" type="pres">
      <dgm:prSet presAssocID="{E28A91CD-3B7C-4DDF-B6A8-219BD3CDF7B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9628976D-531D-40E3-A922-2BC5017CEE5E}" type="pres">
      <dgm:prSet presAssocID="{FB05639F-E438-48C3-A6B5-06249820320F}" presName="sibTrans" presStyleCnt="0"/>
      <dgm:spPr/>
    </dgm:pt>
    <dgm:pt modelId="{FBEFF883-5C99-44FF-8B69-5C855A8337A7}" type="pres">
      <dgm:prSet presAssocID="{4EA51C1C-E021-4CE3-A86B-67E4D5BC09F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34565723-5D45-4340-A680-AFDB5CEDDF4B}" type="presOf" srcId="{E28A91CD-3B7C-4DDF-B6A8-219BD3CDF7BB}" destId="{D85A493C-94F9-4CC1-9A74-95678457E959}" srcOrd="0" destOrd="0" presId="urn:microsoft.com/office/officeart/2005/8/layout/hProcess9"/>
    <dgm:cxn modelId="{2F253758-444A-4E5C-AAAC-17D65E255207}" srcId="{1C839CFA-1EAA-494C-96E8-99E4A85EDFD3}" destId="{0A87D018-1074-458D-8857-DB1E53F79649}" srcOrd="1" destOrd="0" parTransId="{3476F1CE-9F39-45B9-ABE9-33C6B30FD544}" sibTransId="{A5137ED8-342C-418E-AE9F-5B024B81EE20}"/>
    <dgm:cxn modelId="{C7D6E4AC-B6C4-4F15-984E-60F82BB80615}" srcId="{1C839CFA-1EAA-494C-96E8-99E4A85EDFD3}" destId="{4EA51C1C-E021-4CE3-A86B-67E4D5BC09F0}" srcOrd="3" destOrd="0" parTransId="{02AC3BBF-12F5-4D20-86DB-6E321FCA2437}" sibTransId="{28033A97-E7AB-495E-AB4A-A91A5C955A8E}"/>
    <dgm:cxn modelId="{6BD110C6-87F2-49B6-9EC7-544B37755232}" type="presOf" srcId="{1C839CFA-1EAA-494C-96E8-99E4A85EDFD3}" destId="{F4E609EA-C129-4ECF-B965-133B800108F9}" srcOrd="0" destOrd="0" presId="urn:microsoft.com/office/officeart/2005/8/layout/hProcess9"/>
    <dgm:cxn modelId="{3CCE7E0D-101D-4928-B4C0-A5DACA2B2AB0}" srcId="{1C839CFA-1EAA-494C-96E8-99E4A85EDFD3}" destId="{FC9A65BF-3892-406C-B31B-E9F1C3FC8E56}" srcOrd="0" destOrd="0" parTransId="{CAB28126-171D-4A1E-9393-0616991FE188}" sibTransId="{6F7499EA-D752-4738-A6CA-C9DD5C80567D}"/>
    <dgm:cxn modelId="{4454BD8C-C36D-44D5-BE94-03C7AD2E4171}" type="presOf" srcId="{FC9A65BF-3892-406C-B31B-E9F1C3FC8E56}" destId="{FF47FD38-B352-4E27-8A20-8244DBDBA420}" srcOrd="0" destOrd="0" presId="urn:microsoft.com/office/officeart/2005/8/layout/hProcess9"/>
    <dgm:cxn modelId="{1A57925F-3504-4C31-9C9A-F083B6DA7E41}" srcId="{1C839CFA-1EAA-494C-96E8-99E4A85EDFD3}" destId="{E28A91CD-3B7C-4DDF-B6A8-219BD3CDF7BB}" srcOrd="2" destOrd="0" parTransId="{54C0DEC0-255D-457D-BF30-4DA54DDCBFAC}" sibTransId="{FB05639F-E438-48C3-A6B5-06249820320F}"/>
    <dgm:cxn modelId="{478A0995-D2EA-4DCB-B094-C3E017E66DF5}" type="presOf" srcId="{4EA51C1C-E021-4CE3-A86B-67E4D5BC09F0}" destId="{FBEFF883-5C99-44FF-8B69-5C855A8337A7}" srcOrd="0" destOrd="0" presId="urn:microsoft.com/office/officeart/2005/8/layout/hProcess9"/>
    <dgm:cxn modelId="{55C18AE1-3DB2-4E31-97D2-3F3385361FCA}" type="presOf" srcId="{0A87D018-1074-458D-8857-DB1E53F79649}" destId="{2CA0459F-E68D-465E-A857-42DD38353AEB}" srcOrd="0" destOrd="0" presId="urn:microsoft.com/office/officeart/2005/8/layout/hProcess9"/>
    <dgm:cxn modelId="{10C51133-121F-40A2-8866-100DD62AF31F}" type="presParOf" srcId="{F4E609EA-C129-4ECF-B965-133B800108F9}" destId="{E877E80A-2C1E-4F70-8370-E51CE68F85E0}" srcOrd="0" destOrd="0" presId="urn:microsoft.com/office/officeart/2005/8/layout/hProcess9"/>
    <dgm:cxn modelId="{A6E405DE-560B-4FAF-B0CE-FAB86DDA0B18}" type="presParOf" srcId="{F4E609EA-C129-4ECF-B965-133B800108F9}" destId="{E9B4E2A8-A310-4C8D-A39D-3ADF884F4C87}" srcOrd="1" destOrd="0" presId="urn:microsoft.com/office/officeart/2005/8/layout/hProcess9"/>
    <dgm:cxn modelId="{7BF69091-2CFA-473D-A96E-5450715DDE6E}" type="presParOf" srcId="{E9B4E2A8-A310-4C8D-A39D-3ADF884F4C87}" destId="{FF47FD38-B352-4E27-8A20-8244DBDBA420}" srcOrd="0" destOrd="0" presId="urn:microsoft.com/office/officeart/2005/8/layout/hProcess9"/>
    <dgm:cxn modelId="{D8C540F5-881F-4492-9612-0F7BB2A45A58}" type="presParOf" srcId="{E9B4E2A8-A310-4C8D-A39D-3ADF884F4C87}" destId="{C706CAB1-651A-473E-B84C-10136A10F262}" srcOrd="1" destOrd="0" presId="urn:microsoft.com/office/officeart/2005/8/layout/hProcess9"/>
    <dgm:cxn modelId="{CC11CE29-F2FA-41F7-8C92-804666ABCAE5}" type="presParOf" srcId="{E9B4E2A8-A310-4C8D-A39D-3ADF884F4C87}" destId="{2CA0459F-E68D-465E-A857-42DD38353AEB}" srcOrd="2" destOrd="0" presId="urn:microsoft.com/office/officeart/2005/8/layout/hProcess9"/>
    <dgm:cxn modelId="{071A10AE-3598-4A29-AD69-98B2F7618C7A}" type="presParOf" srcId="{E9B4E2A8-A310-4C8D-A39D-3ADF884F4C87}" destId="{9A1FBDDB-110E-4873-81BA-5C5D8DB4F97A}" srcOrd="3" destOrd="0" presId="urn:microsoft.com/office/officeart/2005/8/layout/hProcess9"/>
    <dgm:cxn modelId="{B8EDFE6D-4EB4-4DE3-92CA-DE8B6F493D04}" type="presParOf" srcId="{E9B4E2A8-A310-4C8D-A39D-3ADF884F4C87}" destId="{D85A493C-94F9-4CC1-9A74-95678457E959}" srcOrd="4" destOrd="0" presId="urn:microsoft.com/office/officeart/2005/8/layout/hProcess9"/>
    <dgm:cxn modelId="{99EC2EA2-B29F-41B3-8CCE-55C851A77CFB}" type="presParOf" srcId="{E9B4E2A8-A310-4C8D-A39D-3ADF884F4C87}" destId="{9628976D-531D-40E3-A922-2BC5017CEE5E}" srcOrd="5" destOrd="0" presId="urn:microsoft.com/office/officeart/2005/8/layout/hProcess9"/>
    <dgm:cxn modelId="{FF9043A3-1E4E-4F9C-9CB9-24E6BBCC7747}" type="presParOf" srcId="{E9B4E2A8-A310-4C8D-A39D-3ADF884F4C87}" destId="{FBEFF883-5C99-44FF-8B69-5C855A8337A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57DEE-E54D-4F50-B1BA-861A48CAE4B5}">
      <dsp:nvSpPr>
        <dsp:cNvPr id="0" name=""/>
        <dsp:cNvSpPr/>
      </dsp:nvSpPr>
      <dsp:spPr>
        <a:xfrm>
          <a:off x="3132" y="628499"/>
          <a:ext cx="3143063" cy="3143063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172973" tIns="25400" rIns="172973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b="1" kern="1200" dirty="0" smtClean="0"/>
            <a:t>Based upon statistical techniques and used to establish the credit trustworthiness. </a:t>
          </a:r>
          <a:endParaRPr lang="en-IE" sz="2000" b="1" kern="1200" dirty="0"/>
        </a:p>
      </dsp:txBody>
      <dsp:txXfrm>
        <a:off x="463423" y="1088790"/>
        <a:ext cx="2222481" cy="2222481"/>
      </dsp:txXfrm>
    </dsp:sp>
    <dsp:sp modelId="{3ADCF95F-4CD9-45BD-98B9-4730A585991C}">
      <dsp:nvSpPr>
        <dsp:cNvPr id="0" name=""/>
        <dsp:cNvSpPr/>
      </dsp:nvSpPr>
      <dsp:spPr>
        <a:xfrm>
          <a:off x="2517583" y="628499"/>
          <a:ext cx="3143063" cy="3143063"/>
        </a:xfrm>
        <a:prstGeom prst="ellipse">
          <a:avLst/>
        </a:prstGeom>
        <a:solidFill>
          <a:schemeClr val="accent5">
            <a:alpha val="50000"/>
            <a:hueOff val="4657915"/>
            <a:satOff val="-8845"/>
            <a:lumOff val="915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172973" tIns="25400" rIns="172973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b="1" kern="1200" dirty="0" smtClean="0"/>
            <a:t>Enhances the risk assessment process by identifying the driving factors causing the default. </a:t>
          </a:r>
          <a:endParaRPr lang="en-IE" sz="2000" b="1" kern="1200" dirty="0"/>
        </a:p>
      </dsp:txBody>
      <dsp:txXfrm>
        <a:off x="2977874" y="1088790"/>
        <a:ext cx="2222481" cy="2222481"/>
      </dsp:txXfrm>
    </dsp:sp>
    <dsp:sp modelId="{BCDE6D14-7407-49CA-B10B-C07E6557BAC2}">
      <dsp:nvSpPr>
        <dsp:cNvPr id="0" name=""/>
        <dsp:cNvSpPr/>
      </dsp:nvSpPr>
      <dsp:spPr>
        <a:xfrm>
          <a:off x="5032034" y="628499"/>
          <a:ext cx="3143063" cy="3143063"/>
        </a:xfrm>
        <a:prstGeom prst="ellipse">
          <a:avLst/>
        </a:prstGeom>
        <a:solidFill>
          <a:schemeClr val="accent5">
            <a:alpha val="50000"/>
            <a:hueOff val="9315829"/>
            <a:satOff val="-17689"/>
            <a:lumOff val="183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172973" tIns="25400" rIns="172973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b="1" kern="1200" dirty="0" smtClean="0"/>
            <a:t>Makes use of only statistically significant variables to boost the efficiency of the entire process. </a:t>
          </a:r>
          <a:endParaRPr lang="en-IE" sz="2000" b="1" kern="1200" dirty="0"/>
        </a:p>
      </dsp:txBody>
      <dsp:txXfrm>
        <a:off x="5492325" y="1088790"/>
        <a:ext cx="2222481" cy="2222481"/>
      </dsp:txXfrm>
    </dsp:sp>
    <dsp:sp modelId="{B6CEB7BC-BE79-4B42-9CD5-BA04119F4263}">
      <dsp:nvSpPr>
        <dsp:cNvPr id="0" name=""/>
        <dsp:cNvSpPr/>
      </dsp:nvSpPr>
      <dsp:spPr>
        <a:xfrm>
          <a:off x="7546485" y="628499"/>
          <a:ext cx="3143063" cy="3143063"/>
        </a:xfrm>
        <a:prstGeom prst="ellipse">
          <a:avLst/>
        </a:prstGeom>
        <a:solidFill>
          <a:schemeClr val="accent5">
            <a:alpha val="50000"/>
            <a:hueOff val="13973743"/>
            <a:satOff val="-26534"/>
            <a:lumOff val="2745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172973" tIns="25400" rIns="172973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b="1" kern="1200" dirty="0" smtClean="0"/>
            <a:t>Successfully removes the bias involved in conventional judgemental methods.</a:t>
          </a:r>
          <a:endParaRPr lang="en-IE" sz="2000" b="1" kern="1200" dirty="0"/>
        </a:p>
      </dsp:txBody>
      <dsp:txXfrm>
        <a:off x="8006776" y="1088790"/>
        <a:ext cx="2222481" cy="2222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D6FA8-47A7-487D-949B-5E8F42A9FDEC}">
      <dsp:nvSpPr>
        <dsp:cNvPr id="0" name=""/>
        <dsp:cNvSpPr/>
      </dsp:nvSpPr>
      <dsp:spPr>
        <a:xfrm>
          <a:off x="0" y="0"/>
          <a:ext cx="8419794" cy="75712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700" kern="1200" dirty="0" smtClean="0"/>
            <a:t>Credit scoring- A standardized process of analysing and classifying the payment </a:t>
          </a:r>
          <a:r>
            <a:rPr lang="en-IE" sz="1700" kern="1200" dirty="0" err="1" smtClean="0"/>
            <a:t>behavior</a:t>
          </a:r>
          <a:r>
            <a:rPr lang="en-IE" sz="1700" kern="1200" dirty="0" smtClean="0"/>
            <a:t> of customers whether individuals or companies (</a:t>
          </a:r>
          <a:r>
            <a:rPr lang="en-IE" sz="1700" kern="1200" dirty="0" err="1" smtClean="0"/>
            <a:t>Scharwz</a:t>
          </a:r>
          <a:r>
            <a:rPr lang="en-IE" sz="1700" kern="1200" dirty="0" smtClean="0"/>
            <a:t> and </a:t>
          </a:r>
          <a:r>
            <a:rPr lang="en-IE" sz="1700" kern="1200" dirty="0" err="1" smtClean="0"/>
            <a:t>Arminger</a:t>
          </a:r>
          <a:r>
            <a:rPr lang="en-IE" sz="1700" kern="1200" dirty="0" smtClean="0"/>
            <a:t>, 2006).</a:t>
          </a:r>
          <a:endParaRPr lang="en-IE" sz="1700" kern="1200" dirty="0"/>
        </a:p>
      </dsp:txBody>
      <dsp:txXfrm>
        <a:off x="36960" y="36960"/>
        <a:ext cx="8345874" cy="6832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1C848-BD0B-4E75-99D9-06526315A6BE}">
      <dsp:nvSpPr>
        <dsp:cNvPr id="0" name=""/>
        <dsp:cNvSpPr/>
      </dsp:nvSpPr>
      <dsp:spPr>
        <a:xfrm>
          <a:off x="1152123" y="0"/>
          <a:ext cx="6839752" cy="7200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Models developed based on parametric and non-parametric statistical techniques and machine learning algorithms.</a:t>
          </a:r>
          <a:endParaRPr lang="en-IE" sz="2000" kern="1200" dirty="0"/>
        </a:p>
      </dsp:txBody>
      <dsp:txXfrm>
        <a:off x="1187274" y="35151"/>
        <a:ext cx="6769450" cy="649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FABF5-6BE8-4E21-9670-12957E762CF0}">
      <dsp:nvSpPr>
        <dsp:cNvPr id="0" name=""/>
        <dsp:cNvSpPr/>
      </dsp:nvSpPr>
      <dsp:spPr>
        <a:xfrm>
          <a:off x="1050180" y="1356555"/>
          <a:ext cx="1967553" cy="131235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100" kern="1200" dirty="0" smtClean="0"/>
            <a:t>Identify the relationship between a response variable and one or more independent/explanatory variables.</a:t>
          </a:r>
          <a:endParaRPr lang="en-IE" sz="1100" kern="1200" dirty="0"/>
        </a:p>
      </dsp:txBody>
      <dsp:txXfrm>
        <a:off x="1364988" y="1356555"/>
        <a:ext cx="1652744" cy="1312358"/>
      </dsp:txXfrm>
    </dsp:sp>
    <dsp:sp modelId="{B62F4B90-8953-4BBF-8E3B-82A00CD66ECB}">
      <dsp:nvSpPr>
        <dsp:cNvPr id="0" name=""/>
        <dsp:cNvSpPr/>
      </dsp:nvSpPr>
      <dsp:spPr>
        <a:xfrm>
          <a:off x="1050180" y="2668913"/>
          <a:ext cx="1967553" cy="1312358"/>
        </a:xfrm>
        <a:prstGeom prst="rect">
          <a:avLst/>
        </a:prstGeom>
        <a:solidFill>
          <a:schemeClr val="accent5">
            <a:tint val="40000"/>
            <a:alpha val="90000"/>
            <a:hueOff val="1757796"/>
            <a:satOff val="-3130"/>
            <a:lumOff val="-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100" kern="1200" dirty="0" smtClean="0"/>
            <a:t>A few assume standardized distributions for the explanatory variables.</a:t>
          </a:r>
          <a:endParaRPr lang="en-IE" sz="1100" kern="1200" dirty="0"/>
        </a:p>
      </dsp:txBody>
      <dsp:txXfrm>
        <a:off x="1364988" y="2668913"/>
        <a:ext cx="1652744" cy="1312358"/>
      </dsp:txXfrm>
    </dsp:sp>
    <dsp:sp modelId="{A54E77F3-B23B-4559-9A8D-0CD4CE505399}">
      <dsp:nvSpPr>
        <dsp:cNvPr id="0" name=""/>
        <dsp:cNvSpPr/>
      </dsp:nvSpPr>
      <dsp:spPr>
        <a:xfrm>
          <a:off x="1050180" y="3981271"/>
          <a:ext cx="1967553" cy="1312358"/>
        </a:xfrm>
        <a:prstGeom prst="rect">
          <a:avLst/>
        </a:prstGeom>
        <a:solidFill>
          <a:schemeClr val="accent5">
            <a:tint val="40000"/>
            <a:alpha val="90000"/>
            <a:hueOff val="3515591"/>
            <a:satOff val="-6259"/>
            <a:lumOff val="-5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100" kern="1200" dirty="0" smtClean="0"/>
            <a:t>Techniques include regression methods, discriminant analysis etc.</a:t>
          </a:r>
          <a:endParaRPr lang="en-IE" sz="1100" kern="1200" dirty="0"/>
        </a:p>
      </dsp:txBody>
      <dsp:txXfrm>
        <a:off x="1364988" y="3981271"/>
        <a:ext cx="1652744" cy="1312358"/>
      </dsp:txXfrm>
    </dsp:sp>
    <dsp:sp modelId="{3EE8069B-03C8-454B-B38A-7DF5BF4B7823}">
      <dsp:nvSpPr>
        <dsp:cNvPr id="0" name=""/>
        <dsp:cNvSpPr/>
      </dsp:nvSpPr>
      <dsp:spPr>
        <a:xfrm>
          <a:off x="818" y="831874"/>
          <a:ext cx="1311702" cy="13117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500" b="1" kern="1200" dirty="0" smtClean="0"/>
            <a:t>Parametric Techniques</a:t>
          </a:r>
          <a:endParaRPr lang="en-IE" sz="1500" b="1" kern="1200" dirty="0"/>
        </a:p>
      </dsp:txBody>
      <dsp:txXfrm>
        <a:off x="192912" y="1023968"/>
        <a:ext cx="927514" cy="927514"/>
      </dsp:txXfrm>
    </dsp:sp>
    <dsp:sp modelId="{0908D61C-D0D7-46AD-8683-61A24D97E1A5}">
      <dsp:nvSpPr>
        <dsp:cNvPr id="0" name=""/>
        <dsp:cNvSpPr/>
      </dsp:nvSpPr>
      <dsp:spPr>
        <a:xfrm>
          <a:off x="4329436" y="1356555"/>
          <a:ext cx="1967553" cy="1312358"/>
        </a:xfrm>
        <a:prstGeom prst="rect">
          <a:avLst/>
        </a:prstGeom>
        <a:solidFill>
          <a:schemeClr val="accent5">
            <a:tint val="40000"/>
            <a:alpha val="90000"/>
            <a:hueOff val="5273387"/>
            <a:satOff val="-9389"/>
            <a:lumOff val="-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100" kern="1200" dirty="0" smtClean="0"/>
            <a:t>Utilize tree classification of records to evaluate all the possible splits. Some utilize patterns to establish the links with unknown samples.</a:t>
          </a:r>
          <a:endParaRPr lang="en-IE" sz="1100" kern="1200" dirty="0"/>
        </a:p>
      </dsp:txBody>
      <dsp:txXfrm>
        <a:off x="4644244" y="1356555"/>
        <a:ext cx="1652744" cy="1312358"/>
      </dsp:txXfrm>
    </dsp:sp>
    <dsp:sp modelId="{A1C00520-3984-4906-A7B0-81B8B2F8592A}">
      <dsp:nvSpPr>
        <dsp:cNvPr id="0" name=""/>
        <dsp:cNvSpPr/>
      </dsp:nvSpPr>
      <dsp:spPr>
        <a:xfrm>
          <a:off x="4329436" y="2668913"/>
          <a:ext cx="1967553" cy="1312358"/>
        </a:xfrm>
        <a:prstGeom prst="rect">
          <a:avLst/>
        </a:prstGeom>
        <a:solidFill>
          <a:schemeClr val="accent5">
            <a:tint val="40000"/>
            <a:alpha val="90000"/>
            <a:hueOff val="7031183"/>
            <a:satOff val="-12518"/>
            <a:lumOff val="-11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100" kern="1200" dirty="0" smtClean="0"/>
            <a:t>Simple and straightforward classification rules , allows models to be trained quite fast.</a:t>
          </a:r>
          <a:endParaRPr lang="en-IE" sz="1100" kern="1200" dirty="0"/>
        </a:p>
      </dsp:txBody>
      <dsp:txXfrm>
        <a:off x="4644244" y="2668913"/>
        <a:ext cx="1652744" cy="1312358"/>
      </dsp:txXfrm>
    </dsp:sp>
    <dsp:sp modelId="{54775240-FA2F-461A-8FC5-0427ED9AA9E4}">
      <dsp:nvSpPr>
        <dsp:cNvPr id="0" name=""/>
        <dsp:cNvSpPr/>
      </dsp:nvSpPr>
      <dsp:spPr>
        <a:xfrm>
          <a:off x="4329436" y="3981271"/>
          <a:ext cx="1967553" cy="1312358"/>
        </a:xfrm>
        <a:prstGeom prst="rect">
          <a:avLst/>
        </a:prstGeom>
        <a:solidFill>
          <a:schemeClr val="accent5">
            <a:tint val="40000"/>
            <a:alpha val="90000"/>
            <a:hueOff val="8788978"/>
            <a:satOff val="-15648"/>
            <a:lumOff val="-13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100" kern="1200" smtClean="0"/>
            <a:t>Techniques includes </a:t>
          </a:r>
          <a:r>
            <a:rPr lang="en-IE" sz="1100" kern="1200" dirty="0" smtClean="0"/>
            <a:t>decision trees, KNN etc. </a:t>
          </a:r>
          <a:endParaRPr lang="en-IE" sz="1100" kern="1200" dirty="0"/>
        </a:p>
      </dsp:txBody>
      <dsp:txXfrm>
        <a:off x="4644244" y="3981271"/>
        <a:ext cx="1652744" cy="1312358"/>
      </dsp:txXfrm>
    </dsp:sp>
    <dsp:sp modelId="{88AC01BD-3B07-4B23-A51C-1C4FCCFDE5DD}">
      <dsp:nvSpPr>
        <dsp:cNvPr id="0" name=""/>
        <dsp:cNvSpPr/>
      </dsp:nvSpPr>
      <dsp:spPr>
        <a:xfrm>
          <a:off x="3280074" y="831874"/>
          <a:ext cx="1311702" cy="1311702"/>
        </a:xfrm>
        <a:prstGeom prst="ellipse">
          <a:avLst/>
        </a:prstGeom>
        <a:solidFill>
          <a:schemeClr val="accent5">
            <a:hueOff val="6986872"/>
            <a:satOff val="-13267"/>
            <a:lumOff val="137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500" b="1" kern="1200" dirty="0" smtClean="0"/>
            <a:t>Non-Parametric Techniques</a:t>
          </a:r>
          <a:endParaRPr lang="en-IE" sz="1500" b="1" kern="1200" dirty="0"/>
        </a:p>
      </dsp:txBody>
      <dsp:txXfrm>
        <a:off x="3472168" y="1023968"/>
        <a:ext cx="927514" cy="927514"/>
      </dsp:txXfrm>
    </dsp:sp>
    <dsp:sp modelId="{7EE9A951-0EF6-40A9-B661-B76D79C5251D}">
      <dsp:nvSpPr>
        <dsp:cNvPr id="0" name=""/>
        <dsp:cNvSpPr/>
      </dsp:nvSpPr>
      <dsp:spPr>
        <a:xfrm>
          <a:off x="7608692" y="1356555"/>
          <a:ext cx="1967553" cy="1312358"/>
        </a:xfrm>
        <a:prstGeom prst="rect">
          <a:avLst/>
        </a:prstGeom>
        <a:solidFill>
          <a:schemeClr val="accent5">
            <a:tint val="40000"/>
            <a:alpha val="90000"/>
            <a:hueOff val="10546774"/>
            <a:satOff val="-18777"/>
            <a:lumOff val="-16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100" kern="1200" dirty="0" smtClean="0"/>
            <a:t>Computer programs trained using trial and error, training allows to distinguish variables.</a:t>
          </a:r>
          <a:endParaRPr lang="en-IE" sz="1100" kern="1200" dirty="0"/>
        </a:p>
      </dsp:txBody>
      <dsp:txXfrm>
        <a:off x="7923500" y="1356555"/>
        <a:ext cx="1652744" cy="1312358"/>
      </dsp:txXfrm>
    </dsp:sp>
    <dsp:sp modelId="{9AAE3554-0135-4ACD-B5F0-4D1DF312683E}">
      <dsp:nvSpPr>
        <dsp:cNvPr id="0" name=""/>
        <dsp:cNvSpPr/>
      </dsp:nvSpPr>
      <dsp:spPr>
        <a:xfrm>
          <a:off x="7608692" y="2668913"/>
          <a:ext cx="1967553" cy="1312358"/>
        </a:xfrm>
        <a:prstGeom prst="rect">
          <a:avLst/>
        </a:prstGeom>
        <a:solidFill>
          <a:schemeClr val="accent5">
            <a:tint val="40000"/>
            <a:alpha val="90000"/>
            <a:hueOff val="12304569"/>
            <a:satOff val="-21907"/>
            <a:lumOff val="-19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100" kern="1200" dirty="0" smtClean="0"/>
            <a:t>Few employ genetic operations to transform a dataset according to the fitness value.</a:t>
          </a:r>
          <a:endParaRPr lang="en-IE" sz="1100" kern="1200" dirty="0"/>
        </a:p>
      </dsp:txBody>
      <dsp:txXfrm>
        <a:off x="7923500" y="2668913"/>
        <a:ext cx="1652744" cy="1312358"/>
      </dsp:txXfrm>
    </dsp:sp>
    <dsp:sp modelId="{E0A2C62F-557B-45BA-8930-97D3BD2EEB10}">
      <dsp:nvSpPr>
        <dsp:cNvPr id="0" name=""/>
        <dsp:cNvSpPr/>
      </dsp:nvSpPr>
      <dsp:spPr>
        <a:xfrm>
          <a:off x="7608692" y="3981271"/>
          <a:ext cx="1967553" cy="1312358"/>
        </a:xfrm>
        <a:prstGeom prst="rect">
          <a:avLst/>
        </a:prstGeom>
        <a:solidFill>
          <a:schemeClr val="accent5">
            <a:tint val="40000"/>
            <a:alpha val="90000"/>
            <a:hueOff val="14062365"/>
            <a:satOff val="-25036"/>
            <a:lumOff val="-2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100" kern="1200" dirty="0" smtClean="0"/>
            <a:t>Techniques include neural networks, genetic programming etc.</a:t>
          </a:r>
          <a:endParaRPr lang="en-IE" sz="1100" kern="1200" dirty="0"/>
        </a:p>
      </dsp:txBody>
      <dsp:txXfrm>
        <a:off x="7923500" y="3981271"/>
        <a:ext cx="1652744" cy="1312358"/>
      </dsp:txXfrm>
    </dsp:sp>
    <dsp:sp modelId="{129B3B50-B326-49F9-86C9-90D5C54E3E49}">
      <dsp:nvSpPr>
        <dsp:cNvPr id="0" name=""/>
        <dsp:cNvSpPr/>
      </dsp:nvSpPr>
      <dsp:spPr>
        <a:xfrm>
          <a:off x="6559330" y="831874"/>
          <a:ext cx="1311702" cy="1311702"/>
        </a:xfrm>
        <a:prstGeom prst="ellipse">
          <a:avLst/>
        </a:prstGeom>
        <a:solidFill>
          <a:schemeClr val="accent5">
            <a:hueOff val="13973743"/>
            <a:satOff val="-26534"/>
            <a:lumOff val="274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500" b="1" kern="1200" dirty="0" smtClean="0"/>
            <a:t>Machine Learning</a:t>
          </a:r>
          <a:endParaRPr lang="en-IE" sz="1500" b="1" kern="1200" dirty="0"/>
        </a:p>
      </dsp:txBody>
      <dsp:txXfrm>
        <a:off x="6751424" y="1023968"/>
        <a:ext cx="927514" cy="9275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5394F-838E-461C-8A39-42337EEB8A2C}">
      <dsp:nvSpPr>
        <dsp:cNvPr id="0" name=""/>
        <dsp:cNvSpPr/>
      </dsp:nvSpPr>
      <dsp:spPr>
        <a:xfrm>
          <a:off x="3" y="0"/>
          <a:ext cx="3808511" cy="18120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800" kern="1200" dirty="0" smtClean="0"/>
            <a:t>Metrics such as confusion matrix, mean square error (MSE), root mean square error (RMSE), receiver operating characteristic (ROC) curve etc. used for evaluation of credit scoring models. </a:t>
          </a:r>
          <a:endParaRPr lang="en-IE" sz="1800" kern="1200" dirty="0"/>
        </a:p>
      </dsp:txBody>
      <dsp:txXfrm>
        <a:off x="53076" y="53073"/>
        <a:ext cx="3702365" cy="1705886"/>
      </dsp:txXfrm>
    </dsp:sp>
    <dsp:sp modelId="{9CF96403-C8BE-4579-966E-4357AF82CAF0}">
      <dsp:nvSpPr>
        <dsp:cNvPr id="0" name=""/>
        <dsp:cNvSpPr/>
      </dsp:nvSpPr>
      <dsp:spPr>
        <a:xfrm>
          <a:off x="4189812" y="433760"/>
          <a:ext cx="808349" cy="944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1400" kern="1200"/>
        </a:p>
      </dsp:txBody>
      <dsp:txXfrm>
        <a:off x="4189812" y="622662"/>
        <a:ext cx="565844" cy="566706"/>
      </dsp:txXfrm>
    </dsp:sp>
    <dsp:sp modelId="{C5CE3339-51F6-47B5-A200-C9EDEFB55700}">
      <dsp:nvSpPr>
        <dsp:cNvPr id="0" name=""/>
        <dsp:cNvSpPr/>
      </dsp:nvSpPr>
      <dsp:spPr>
        <a:xfrm>
          <a:off x="5333702" y="0"/>
          <a:ext cx="3808511" cy="1812032"/>
        </a:xfrm>
        <a:prstGeom prst="roundRect">
          <a:avLst>
            <a:gd name="adj" fmla="val 10000"/>
          </a:avLst>
        </a:prstGeom>
        <a:solidFill>
          <a:schemeClr val="accent5">
            <a:hueOff val="13973743"/>
            <a:satOff val="-26534"/>
            <a:lumOff val="274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800" kern="1200" dirty="0" smtClean="0"/>
            <a:t>Widely used ones- confusion matrix and ROC curve.</a:t>
          </a:r>
          <a:endParaRPr lang="en-IE" sz="1800" kern="1200" dirty="0"/>
        </a:p>
      </dsp:txBody>
      <dsp:txXfrm>
        <a:off x="5386775" y="53073"/>
        <a:ext cx="3702365" cy="17058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77D4D-CC34-49B6-BD31-1BA33829767E}">
      <dsp:nvSpPr>
        <dsp:cNvPr id="0" name=""/>
        <dsp:cNvSpPr/>
      </dsp:nvSpPr>
      <dsp:spPr>
        <a:xfrm rot="16200000">
          <a:off x="1274171" y="-1268405"/>
          <a:ext cx="3010055" cy="5546865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800" b="1" kern="1200" dirty="0" smtClean="0"/>
            <a:t>Confusion matrix</a:t>
          </a:r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kern="1200" dirty="0" smtClean="0"/>
            <a:t>Measures proportion of correctly classified cases as good and bad. </a:t>
          </a:r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kern="1200" dirty="0" smtClean="0"/>
            <a:t>Matrix represents the combination of actual and predicted observations. </a:t>
          </a:r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kern="1200" dirty="0" smtClean="0"/>
            <a:t>Accuracy is obtained using this metric  </a:t>
          </a:r>
          <a:endParaRPr lang="en-IE" sz="1600" kern="1200" dirty="0"/>
        </a:p>
      </dsp:txBody>
      <dsp:txXfrm rot="5400000">
        <a:off x="5766" y="602011"/>
        <a:ext cx="5546865" cy="1806033"/>
      </dsp:txXfrm>
    </dsp:sp>
    <dsp:sp modelId="{F3E4356A-B4B7-48C8-A9D4-48846A278464}">
      <dsp:nvSpPr>
        <dsp:cNvPr id="0" name=""/>
        <dsp:cNvSpPr/>
      </dsp:nvSpPr>
      <dsp:spPr>
        <a:xfrm rot="16200000">
          <a:off x="7237052" y="-1268405"/>
          <a:ext cx="3010055" cy="5546865"/>
        </a:xfrm>
        <a:prstGeom prst="flowChartManualOperation">
          <a:avLst/>
        </a:prstGeom>
        <a:gradFill rotWithShape="0">
          <a:gsLst>
            <a:gs pos="0">
              <a:schemeClr val="accent3">
                <a:hueOff val="-2329414"/>
                <a:satOff val="27582"/>
                <a:lumOff val="23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329414"/>
                <a:satOff val="27582"/>
                <a:lumOff val="23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329414"/>
                <a:satOff val="27582"/>
                <a:lumOff val="23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800" b="1" kern="1200" dirty="0" smtClean="0"/>
            <a:t>ROC curve</a:t>
          </a:r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kern="1200" dirty="0" smtClean="0"/>
            <a:t> 2D curve representing the proportion of bad cases classified as bad and good cases classified as good at all cut-off score values. </a:t>
          </a:r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kern="1200" dirty="0" smtClean="0"/>
            <a:t>A linear straight line from origin represents a bad model, a good model covers the region above that and a perfect model stays at the top ends of the curve.</a:t>
          </a:r>
          <a:endParaRPr lang="en-IE" sz="1600" kern="1200" dirty="0"/>
        </a:p>
      </dsp:txBody>
      <dsp:txXfrm rot="5400000">
        <a:off x="5968647" y="602011"/>
        <a:ext cx="5546865" cy="18060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7E80A-2C1E-4F70-8370-E51CE68F85E0}">
      <dsp:nvSpPr>
        <dsp:cNvPr id="0" name=""/>
        <dsp:cNvSpPr/>
      </dsp:nvSpPr>
      <dsp:spPr>
        <a:xfrm>
          <a:off x="772285" y="0"/>
          <a:ext cx="8752572" cy="5112568"/>
        </a:xfrm>
        <a:prstGeom prst="right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F47FD38-B352-4E27-8A20-8244DBDBA420}">
      <dsp:nvSpPr>
        <dsp:cNvPr id="0" name=""/>
        <dsp:cNvSpPr/>
      </dsp:nvSpPr>
      <dsp:spPr>
        <a:xfrm>
          <a:off x="5153" y="1533770"/>
          <a:ext cx="2478755" cy="204502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smtClean="0"/>
            <a:t>Model implemented using Python.</a:t>
          </a:r>
          <a:endParaRPr lang="en-IE" sz="2000" kern="1200"/>
        </a:p>
      </dsp:txBody>
      <dsp:txXfrm>
        <a:off x="104983" y="1633600"/>
        <a:ext cx="2279095" cy="1845367"/>
      </dsp:txXfrm>
    </dsp:sp>
    <dsp:sp modelId="{2CA0459F-E68D-465E-A857-42DD38353AEB}">
      <dsp:nvSpPr>
        <dsp:cNvPr id="0" name=""/>
        <dsp:cNvSpPr/>
      </dsp:nvSpPr>
      <dsp:spPr>
        <a:xfrm>
          <a:off x="2607847" y="1533770"/>
          <a:ext cx="2478755" cy="2045027"/>
        </a:xfrm>
        <a:prstGeom prst="roundRect">
          <a:avLst/>
        </a:prstGeom>
        <a:gradFill rotWithShape="0">
          <a:gsLst>
            <a:gs pos="0">
              <a:schemeClr val="accent5">
                <a:hueOff val="4657915"/>
                <a:satOff val="-8845"/>
                <a:lumOff val="9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657915"/>
                <a:satOff val="-8845"/>
                <a:lumOff val="9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657915"/>
                <a:satOff val="-8845"/>
                <a:lumOff val="9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smtClean="0"/>
            <a:t>Dataset split into train and test data in the 60:40 ratio.</a:t>
          </a:r>
          <a:endParaRPr lang="en-IE" sz="2000" kern="1200"/>
        </a:p>
      </dsp:txBody>
      <dsp:txXfrm>
        <a:off x="2707677" y="1633600"/>
        <a:ext cx="2279095" cy="1845367"/>
      </dsp:txXfrm>
    </dsp:sp>
    <dsp:sp modelId="{D85A493C-94F9-4CC1-9A74-95678457E959}">
      <dsp:nvSpPr>
        <dsp:cNvPr id="0" name=""/>
        <dsp:cNvSpPr/>
      </dsp:nvSpPr>
      <dsp:spPr>
        <a:xfrm>
          <a:off x="5210540" y="1533770"/>
          <a:ext cx="2478755" cy="2045027"/>
        </a:xfrm>
        <a:prstGeom prst="roundRect">
          <a:avLst/>
        </a:prstGeom>
        <a:gradFill rotWithShape="0">
          <a:gsLst>
            <a:gs pos="0">
              <a:schemeClr val="accent5">
                <a:hueOff val="9315829"/>
                <a:satOff val="-17689"/>
                <a:lumOff val="18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9315829"/>
                <a:satOff val="-17689"/>
                <a:lumOff val="18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9315829"/>
                <a:satOff val="-17689"/>
                <a:lumOff val="18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smtClean="0"/>
            <a:t>Logistic regression, random forests, decision tree boosting and neral networks selected for comparison.</a:t>
          </a:r>
          <a:endParaRPr lang="en-IE" sz="2000" kern="1200"/>
        </a:p>
      </dsp:txBody>
      <dsp:txXfrm>
        <a:off x="5310370" y="1633600"/>
        <a:ext cx="2279095" cy="1845367"/>
      </dsp:txXfrm>
    </dsp:sp>
    <dsp:sp modelId="{FBEFF883-5C99-44FF-8B69-5C855A8337A7}">
      <dsp:nvSpPr>
        <dsp:cNvPr id="0" name=""/>
        <dsp:cNvSpPr/>
      </dsp:nvSpPr>
      <dsp:spPr>
        <a:xfrm>
          <a:off x="7813234" y="1533770"/>
          <a:ext cx="2478755" cy="2045027"/>
        </a:xfrm>
        <a:prstGeom prst="roundRect">
          <a:avLst/>
        </a:prstGeom>
        <a:gradFill rotWithShape="0">
          <a:gsLst>
            <a:gs pos="0">
              <a:schemeClr val="accent5">
                <a:hueOff val="13973743"/>
                <a:satOff val="-26534"/>
                <a:lumOff val="27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3973743"/>
                <a:satOff val="-26534"/>
                <a:lumOff val="27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3973743"/>
                <a:satOff val="-26534"/>
                <a:lumOff val="27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smtClean="0"/>
            <a:t>Confusion matrix and ROC curves used to evaluate the models.  </a:t>
          </a:r>
          <a:endParaRPr lang="en-IE" sz="2000" kern="1200"/>
        </a:p>
      </dsp:txBody>
      <dsp:txXfrm>
        <a:off x="7913064" y="1633600"/>
        <a:ext cx="2279095" cy="1845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0.87391</cdr:x>
      <cdr:y>0.37124</cdr:y>
    </cdr:from>
    <cdr:to>
      <cdr:x>0.96442</cdr:x>
      <cdr:y>0.5838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991046" y="1584176"/>
          <a:ext cx="827585" cy="90703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I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Credit amount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0.189</cdr:x>
      <cdr:y>0.92643</cdr:y>
    </cdr:from>
    <cdr:to>
      <cdr:x>0.86519</cdr:x>
      <cdr:y>1</cdr:y>
    </cdr:to>
    <cdr:sp macro="" textlink="">
      <cdr:nvSpPr>
        <cdr:cNvPr id="2" name="TextBox 4"/>
        <cdr:cNvSpPr txBox="1"/>
      </cdr:nvSpPr>
      <cdr:spPr>
        <a:xfrm xmlns:a="http://schemas.openxmlformats.org/drawingml/2006/main">
          <a:off x="1728192" y="4269470"/>
          <a:ext cx="6183103" cy="33904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ct val="90000"/>
            </a:lnSpc>
          </a:pPr>
          <a:r>
            <a:rPr lang="en-IE" sz="1600" dirty="0" smtClean="0"/>
            <a:t>No. of customers with and without default classified based on their age</a:t>
          </a:r>
          <a:endParaRPr lang="en-IE" sz="16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8/30/17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8/30/17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8/30/17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8/30/17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8/30/17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8/30/17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8/30/17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8/30/17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8/30/17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8/30/17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8/30/17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8/30/17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8/30/17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diagramData" Target="../diagrams/data6.xml"/><Relationship Id="rId8" Type="http://schemas.openxmlformats.org/officeDocument/2006/relationships/diagramLayout" Target="../diagrams/layout6.xml"/><Relationship Id="rId9" Type="http://schemas.openxmlformats.org/officeDocument/2006/relationships/diagramQuickStyle" Target="../diagrams/quickStyle6.xml"/><Relationship Id="rId10" Type="http://schemas.openxmlformats.org/officeDocument/2006/relationships/diagramColors" Target="../diagrams/colors6.xml"/><Relationship Id="rId11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36" y="3645024"/>
            <a:ext cx="10801200" cy="1143000"/>
          </a:xfrm>
        </p:spPr>
        <p:txBody>
          <a:bodyPr/>
          <a:lstStyle/>
          <a:p>
            <a:r>
              <a:rPr lang="en-US" sz="4600" dirty="0" smtClean="0"/>
              <a:t>Credit Score Predictive Modeling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41994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Comparing the parametric, non-parametric and neural networks credit scoring techniques.</a:t>
            </a:r>
          </a:p>
          <a:p>
            <a:pPr algn="r"/>
            <a:r>
              <a:rPr lang="en-US" dirty="0" smtClean="0"/>
              <a:t>Nitin Yadav</a:t>
            </a:r>
          </a:p>
          <a:p>
            <a:pPr algn="r"/>
            <a:r>
              <a:rPr lang="en-US" smtClean="0"/>
              <a:t>M.Sc </a:t>
            </a:r>
            <a:r>
              <a:rPr lang="en-US" dirty="0" smtClean="0"/>
              <a:t>in Computing</a:t>
            </a:r>
          </a:p>
          <a:p>
            <a:pPr algn="r"/>
            <a:r>
              <a:rPr lang="en-US" dirty="0" smtClean="0"/>
              <a:t>Dublin City University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4" cy="387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Research Methodology</a:t>
            </a:r>
            <a:br>
              <a:rPr lang="en-IE" dirty="0" smtClean="0"/>
            </a:br>
            <a:r>
              <a:rPr lang="en-IE" dirty="0" smtClean="0"/>
              <a:t>Attributes in the Dataset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76436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X1: Amount of the given credit (NT dollar): it includes both the individual consumer credit and his/her family (supplementary) credit.</a:t>
            </a:r>
            <a:endParaRPr lang="en-IE" dirty="0"/>
          </a:p>
          <a:p>
            <a:pPr algn="just"/>
            <a:r>
              <a:rPr lang="en-US" dirty="0"/>
              <a:t>X2: Gender (1 = male; 2 = female).</a:t>
            </a:r>
            <a:endParaRPr lang="en-IE" dirty="0"/>
          </a:p>
          <a:p>
            <a:pPr algn="just"/>
            <a:r>
              <a:rPr lang="en-US" dirty="0"/>
              <a:t>X3: Education (1 = graduate school; 2 = university; 3 = high school; 4 = others).</a:t>
            </a:r>
            <a:endParaRPr lang="en-IE" dirty="0"/>
          </a:p>
          <a:p>
            <a:pPr algn="just"/>
            <a:r>
              <a:rPr lang="en-US" dirty="0"/>
              <a:t>X4: Marital status (1 = married; 2 = single; 3 = others).</a:t>
            </a:r>
            <a:endParaRPr lang="en-IE" dirty="0"/>
          </a:p>
          <a:p>
            <a:pPr algn="just"/>
            <a:r>
              <a:rPr lang="en-US" dirty="0"/>
              <a:t>X5: Age (year).</a:t>
            </a:r>
            <a:endParaRPr lang="en-IE" dirty="0"/>
          </a:p>
          <a:p>
            <a:pPr algn="just"/>
            <a:r>
              <a:rPr lang="en-US" dirty="0"/>
              <a:t>X6–X11: History of past payment. We tracked the past monthly payment records (from April to September 2005) as follows: X6 = the repayment status in September 2005; X7 = the repayment status in August 2005; ...; X11 = the repayment status in April 2005. The measurement scale for the repayment status is: 1 = pay duly; 1 = payment delay for one month; 2 = payment delay for two months; ...; 8 = payment delay for eight months; 9 = payment delay for nine months and above.</a:t>
            </a:r>
            <a:endParaRPr lang="en-IE" dirty="0"/>
          </a:p>
          <a:p>
            <a:pPr algn="just"/>
            <a:r>
              <a:rPr lang="en-US" dirty="0"/>
              <a:t>X12–X17: Amount of bill statement (NT dollar). X12 = amount of bill statement in September 2005; X13 = amount of bill statement in August 2005; ...; X17 = amount of bill statement in April 2005. </a:t>
            </a:r>
            <a:endParaRPr lang="en-US" dirty="0" smtClean="0"/>
          </a:p>
          <a:p>
            <a:pPr algn="just"/>
            <a:r>
              <a:rPr lang="en-US" dirty="0" smtClean="0"/>
              <a:t>X18–X23</a:t>
            </a:r>
            <a:r>
              <a:rPr lang="en-US" dirty="0"/>
              <a:t>: Amount of previous payment (NT dollar). X18 = amount paid in September 2005; X19 = amount paid in August 2005; ...; X23 = amount paid in April 2005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Y: Default status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33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Research Methodology</a:t>
            </a:r>
            <a:br>
              <a:rPr lang="en-IE" dirty="0" smtClean="0"/>
            </a:br>
            <a:r>
              <a:rPr lang="en-IE" dirty="0" smtClean="0"/>
              <a:t>Credit Scoring Model Implementation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888019"/>
              </p:ext>
            </p:extLst>
          </p:nvPr>
        </p:nvGraphicFramePr>
        <p:xfrm>
          <a:off x="1053852" y="1628800"/>
          <a:ext cx="10297144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412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Results and Discussions</a:t>
            </a:r>
            <a:br>
              <a:rPr lang="en-IE" dirty="0" smtClean="0"/>
            </a:br>
            <a:r>
              <a:rPr lang="en-IE" dirty="0" smtClean="0"/>
              <a:t>Data Analysis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Performed to identify the influential attributes from the entire list. </a:t>
            </a:r>
          </a:p>
          <a:p>
            <a:endParaRPr lang="en-IE" dirty="0" smtClean="0"/>
          </a:p>
          <a:p>
            <a:r>
              <a:rPr lang="en-IE" dirty="0" smtClean="0"/>
              <a:t>Percentage of defaulters 22.12% enough to draw meaningful conclusions. Dataset with 50-50 distribution of default and no-default would have given an ideal demarcation. </a:t>
            </a:r>
          </a:p>
          <a:p>
            <a:endParaRPr lang="en-IE" dirty="0" smtClean="0"/>
          </a:p>
          <a:p>
            <a:r>
              <a:rPr lang="en-IE" dirty="0" smtClean="0"/>
              <a:t>Variables separated as categorical (such as SEX) and numerical (such as BILL AMOUNTS). </a:t>
            </a:r>
          </a:p>
          <a:p>
            <a:endParaRPr lang="en-IE" dirty="0" smtClean="0"/>
          </a:p>
          <a:p>
            <a:r>
              <a:rPr lang="en-IE" dirty="0" smtClean="0"/>
              <a:t>Analysis initiated with examining the influence of different explanatory variables on the response variable.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4618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Results and Discussions</a:t>
            </a:r>
            <a:br>
              <a:rPr lang="en-IE" dirty="0" smtClean="0"/>
            </a:br>
            <a:r>
              <a:rPr lang="en-IE" dirty="0" smtClean="0"/>
              <a:t>Relationship Graphs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848831"/>
              </p:ext>
            </p:extLst>
          </p:nvPr>
        </p:nvGraphicFramePr>
        <p:xfrm>
          <a:off x="2061964" y="1916832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4052" y="6309320"/>
            <a:ext cx="719895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E" sz="1600" dirty="0" smtClean="0"/>
              <a:t>No. of customers with and without default against two levels of credit amount level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27432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Results and Discussions</a:t>
            </a:r>
            <a:br>
              <a:rPr lang="en-IE" dirty="0" smtClean="0"/>
            </a:br>
            <a:r>
              <a:rPr lang="en-IE" dirty="0" smtClean="0"/>
              <a:t>Relationship Graphs</a:t>
            </a:r>
            <a:endParaRPr lang="en-IE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725374"/>
              </p:ext>
            </p:extLst>
          </p:nvPr>
        </p:nvGraphicFramePr>
        <p:xfrm>
          <a:off x="1989956" y="1052736"/>
          <a:ext cx="9144000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333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Results and Discussions</a:t>
            </a:r>
            <a:br>
              <a:rPr lang="en-IE" dirty="0" smtClean="0"/>
            </a:br>
            <a:r>
              <a:rPr lang="en-IE" dirty="0" smtClean="0"/>
              <a:t>Relationship Graphs</a:t>
            </a:r>
            <a:endParaRPr lang="en-IE" dirty="0"/>
          </a:p>
        </p:txBody>
      </p:sp>
      <p:sp>
        <p:nvSpPr>
          <p:cNvPr id="8" name="TextBox 4"/>
          <p:cNvSpPr txBox="1"/>
          <p:nvPr/>
        </p:nvSpPr>
        <p:spPr>
          <a:xfrm>
            <a:off x="2466657" y="6309320"/>
            <a:ext cx="725551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IE" sz="1600" dirty="0" smtClean="0"/>
              <a:t>No. of customers with and without default classified based on their education status</a:t>
            </a:r>
            <a:endParaRPr lang="en-IE" sz="1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819218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791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Results and Discussions</a:t>
            </a:r>
            <a:br>
              <a:rPr lang="en-IE" dirty="0" smtClean="0"/>
            </a:br>
            <a:r>
              <a:rPr lang="en-IE" dirty="0" smtClean="0"/>
              <a:t>Relationship Graphs</a:t>
            </a:r>
            <a:endParaRPr lang="en-I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639565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926060" y="6309320"/>
            <a:ext cx="614944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IE" sz="1600" dirty="0" smtClean="0"/>
              <a:t>No. of customers with and without default classified based on their sex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123720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282154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 smtClean="0"/>
              <a:t>Results and Discussions</a:t>
            </a:r>
            <a:br>
              <a:rPr lang="en-IE" dirty="0" smtClean="0"/>
            </a:br>
            <a:r>
              <a:rPr lang="en-IE" dirty="0" smtClean="0"/>
              <a:t>Confusion Matrix and ROC curve</a:t>
            </a:r>
            <a:br>
              <a:rPr lang="en-IE" dirty="0" smtClean="0"/>
            </a:br>
            <a:r>
              <a:rPr lang="en-IE" dirty="0" smtClean="0"/>
              <a:t>Logistic Regression Model</a:t>
            </a:r>
            <a:endParaRPr lang="en-IE" dirty="0"/>
          </a:p>
        </p:txBody>
      </p:sp>
      <p:pic>
        <p:nvPicPr>
          <p:cNvPr id="1028" name="Picture 4" descr="LOgistic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2132856"/>
            <a:ext cx="10081120" cy="3835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17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282154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 smtClean="0"/>
              <a:t>Results and Discussions</a:t>
            </a:r>
            <a:br>
              <a:rPr lang="en-IE" dirty="0" smtClean="0"/>
            </a:br>
            <a:r>
              <a:rPr lang="en-IE" dirty="0" smtClean="0"/>
              <a:t>Confusion Matrix and ROC curve</a:t>
            </a:r>
            <a:br>
              <a:rPr lang="en-IE" dirty="0" smtClean="0"/>
            </a:br>
            <a:r>
              <a:rPr lang="en-IE" dirty="0" smtClean="0"/>
              <a:t>Random Forests Method</a:t>
            </a:r>
            <a:endParaRPr lang="en-IE" dirty="0"/>
          </a:p>
        </p:txBody>
      </p:sp>
      <p:pic>
        <p:nvPicPr>
          <p:cNvPr id="1029" name="Picture 5" descr="Random fo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2060848"/>
            <a:ext cx="10360161" cy="3960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49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282154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 smtClean="0"/>
              <a:t>Results and Discussions</a:t>
            </a:r>
            <a:br>
              <a:rPr lang="en-IE" dirty="0" smtClean="0"/>
            </a:br>
            <a:r>
              <a:rPr lang="en-IE" dirty="0" smtClean="0"/>
              <a:t>Confusion Matrix and ROC curve</a:t>
            </a:r>
            <a:br>
              <a:rPr lang="en-IE" dirty="0" smtClean="0"/>
            </a:br>
            <a:r>
              <a:rPr lang="en-IE" dirty="0" smtClean="0"/>
              <a:t>Decision Tree Boosting Method</a:t>
            </a:r>
            <a:endParaRPr lang="en-IE" dirty="0"/>
          </a:p>
        </p:txBody>
      </p:sp>
      <p:pic>
        <p:nvPicPr>
          <p:cNvPr id="3074" name="Picture 2" descr="decision trees boo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2132856"/>
            <a:ext cx="10387967" cy="3960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43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Literature Review	</a:t>
            </a:r>
          </a:p>
          <a:p>
            <a:r>
              <a:rPr lang="en-US" dirty="0" smtClean="0"/>
              <a:t>Research Methodology</a:t>
            </a:r>
          </a:p>
          <a:p>
            <a:r>
              <a:rPr lang="en-US" dirty="0" smtClean="0"/>
              <a:t>Results and Discussions</a:t>
            </a:r>
            <a:endParaRPr lang="en-US" dirty="0"/>
          </a:p>
          <a:p>
            <a:r>
              <a:rPr lang="en-US" smtClean="0"/>
              <a:t>Conclusions </a:t>
            </a:r>
            <a:r>
              <a:rPr lang="en-US" dirty="0" smtClean="0"/>
              <a:t>and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282154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 smtClean="0"/>
              <a:t>Results and Discussions</a:t>
            </a:r>
            <a:br>
              <a:rPr lang="en-IE" dirty="0" smtClean="0"/>
            </a:br>
            <a:r>
              <a:rPr lang="en-IE" dirty="0" smtClean="0"/>
              <a:t>Confusion Matrix and ROC curve</a:t>
            </a:r>
            <a:br>
              <a:rPr lang="en-IE" dirty="0" smtClean="0"/>
            </a:br>
            <a:r>
              <a:rPr lang="en-IE" dirty="0" smtClean="0"/>
              <a:t>Neural Networks Method</a:t>
            </a:r>
            <a:endParaRPr lang="en-IE" dirty="0"/>
          </a:p>
        </p:txBody>
      </p:sp>
      <p:pic>
        <p:nvPicPr>
          <p:cNvPr id="2050" name="Picture 2" descr="neural 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2132856"/>
            <a:ext cx="10360161" cy="3960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2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Results and Discussions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684566" cy="4267200"/>
          </a:xfrm>
        </p:spPr>
        <p:txBody>
          <a:bodyPr>
            <a:normAutofit/>
          </a:bodyPr>
          <a:lstStyle/>
          <a:p>
            <a:r>
              <a:rPr lang="en-IE" sz="2200" dirty="0" smtClean="0"/>
              <a:t>Neural networks have the highest efficiency.</a:t>
            </a:r>
          </a:p>
          <a:p>
            <a:endParaRPr lang="en-IE" sz="2200" dirty="0" smtClean="0"/>
          </a:p>
          <a:p>
            <a:r>
              <a:rPr lang="en-IE" sz="2200" dirty="0" smtClean="0"/>
              <a:t>Discrepancy exist in train and test accuracies for random forests technique.</a:t>
            </a:r>
          </a:p>
          <a:p>
            <a:endParaRPr lang="en-IE" sz="2200" dirty="0" smtClean="0"/>
          </a:p>
          <a:p>
            <a:r>
              <a:rPr lang="en-IE" sz="2200" dirty="0" smtClean="0"/>
              <a:t>Decision tree boosting reduces the existing discrepancy.</a:t>
            </a:r>
          </a:p>
          <a:p>
            <a:endParaRPr lang="en-IE" sz="2200" dirty="0"/>
          </a:p>
        </p:txBody>
      </p:sp>
    </p:spTree>
    <p:extLst>
      <p:ext uri="{BB962C8B-B14F-4D97-AF65-F5344CB8AC3E}">
        <p14:creationId xmlns:p14="http://schemas.microsoft.com/office/powerpoint/2010/main" val="427861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Conclusions and Future 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10044606" cy="4267200"/>
          </a:xfrm>
        </p:spPr>
        <p:txBody>
          <a:bodyPr>
            <a:normAutofit fontScale="92500"/>
          </a:bodyPr>
          <a:lstStyle/>
          <a:p>
            <a:pPr algn="just"/>
            <a:r>
              <a:rPr lang="en-IE" dirty="0" smtClean="0"/>
              <a:t>Comparison of different techniques used in credit scoring applications. </a:t>
            </a:r>
          </a:p>
          <a:p>
            <a:pPr algn="just"/>
            <a:endParaRPr lang="en-IE" dirty="0" smtClean="0"/>
          </a:p>
          <a:p>
            <a:pPr algn="just"/>
            <a:r>
              <a:rPr lang="en-IE" dirty="0" smtClean="0"/>
              <a:t>Neural networks achieve a high accuracy although time and resource intensive.</a:t>
            </a:r>
          </a:p>
          <a:p>
            <a:pPr algn="just"/>
            <a:endParaRPr lang="en-IE" dirty="0" smtClean="0"/>
          </a:p>
          <a:p>
            <a:pPr algn="just"/>
            <a:r>
              <a:rPr lang="en-IE" dirty="0" smtClean="0"/>
              <a:t>Data analysis crucial in the entire process as uninfluential attributes disregarded from the model.</a:t>
            </a:r>
          </a:p>
          <a:p>
            <a:pPr algn="just"/>
            <a:endParaRPr lang="en-IE" dirty="0" smtClean="0"/>
          </a:p>
          <a:p>
            <a:pPr algn="just"/>
            <a:r>
              <a:rPr lang="en-IE" dirty="0" smtClean="0"/>
              <a:t>Numerical variables found to have the highest influence while categorical variables seem to have the least influence.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5369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Conclusions and Future 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756574" cy="4267200"/>
          </a:xfrm>
        </p:spPr>
        <p:txBody>
          <a:bodyPr>
            <a:normAutofit/>
          </a:bodyPr>
          <a:lstStyle/>
          <a:p>
            <a:pPr algn="just"/>
            <a:r>
              <a:rPr lang="en-IE" sz="2200" dirty="0" smtClean="0"/>
              <a:t>Parametric models possess higher efficiencies than the non-parametric ones.</a:t>
            </a:r>
          </a:p>
          <a:p>
            <a:pPr algn="just"/>
            <a:endParaRPr lang="en-IE" sz="2200" dirty="0" smtClean="0"/>
          </a:p>
          <a:p>
            <a:pPr algn="just"/>
            <a:r>
              <a:rPr lang="en-IE" sz="2200" dirty="0" smtClean="0"/>
              <a:t>Overfitting occurs in non-parametric models, which can be eliminated using boosting techniques.</a:t>
            </a:r>
          </a:p>
          <a:p>
            <a:pPr algn="just"/>
            <a:endParaRPr lang="en-IE" sz="2200" dirty="0" smtClean="0"/>
          </a:p>
          <a:p>
            <a:pPr algn="just"/>
            <a:r>
              <a:rPr lang="en-IE" sz="2200" dirty="0" smtClean="0"/>
              <a:t>Interdimensional aspects normally neglected in deciding whether or not to grant the loan.</a:t>
            </a:r>
          </a:p>
          <a:p>
            <a:pPr algn="just"/>
            <a:endParaRPr lang="en-IE" sz="2200" dirty="0" smtClean="0"/>
          </a:p>
          <a:p>
            <a:pPr algn="just"/>
            <a:r>
              <a:rPr lang="en-IE" sz="2200" dirty="0" smtClean="0"/>
              <a:t>Future work could integrate these aspects to form effective indicators.</a:t>
            </a:r>
            <a:endParaRPr lang="en-IE" sz="2200" dirty="0"/>
          </a:p>
        </p:txBody>
      </p:sp>
    </p:spTree>
    <p:extLst>
      <p:ext uri="{BB962C8B-B14F-4D97-AF65-F5344CB8AC3E}">
        <p14:creationId xmlns:p14="http://schemas.microsoft.com/office/powerpoint/2010/main" val="80797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Thank </a:t>
            </a:r>
            <a:r>
              <a:rPr lang="en-IE" dirty="0"/>
              <a:t>Y</a:t>
            </a:r>
            <a:r>
              <a:rPr lang="en-IE" dirty="0" smtClean="0"/>
              <a:t>ou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91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Introduction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2739" y="1700808"/>
            <a:ext cx="6495889" cy="4267200"/>
          </a:xfrm>
        </p:spPr>
        <p:txBody>
          <a:bodyPr/>
          <a:lstStyle/>
          <a:p>
            <a:pPr algn="just"/>
            <a:r>
              <a:rPr lang="en-IE" dirty="0" smtClean="0"/>
              <a:t>Financial institutions prone to several risks nowadays due to introduction of new financial services.</a:t>
            </a:r>
          </a:p>
          <a:p>
            <a:endParaRPr lang="en-IE" dirty="0" smtClean="0"/>
          </a:p>
          <a:p>
            <a:pPr algn="just"/>
            <a:r>
              <a:rPr lang="en-IE" dirty="0" smtClean="0"/>
              <a:t>Risk portfolio assessment crucial to minimize the associated losses.</a:t>
            </a:r>
          </a:p>
          <a:p>
            <a:endParaRPr lang="en-IE" dirty="0" smtClean="0"/>
          </a:p>
          <a:p>
            <a:pPr algn="just"/>
            <a:r>
              <a:rPr lang="en-IE" dirty="0" smtClean="0"/>
              <a:t>Tools and prediction systems required to develop scales for measuring risks.</a:t>
            </a:r>
            <a:endParaRPr lang="en-IE" dirty="0"/>
          </a:p>
          <a:p>
            <a:endParaRPr lang="en-IE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878" y="2780928"/>
            <a:ext cx="4267055" cy="24482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0881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Introduction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940150" cy="4267200"/>
          </a:xfrm>
        </p:spPr>
        <p:txBody>
          <a:bodyPr>
            <a:normAutofit/>
          </a:bodyPr>
          <a:lstStyle/>
          <a:p>
            <a:pPr algn="just"/>
            <a:r>
              <a:rPr lang="en-IE" sz="2200" dirty="0" smtClean="0"/>
              <a:t>Loans and credits- one of widely popular financial services.</a:t>
            </a:r>
          </a:p>
          <a:p>
            <a:pPr algn="just"/>
            <a:endParaRPr lang="en-IE" sz="2200" dirty="0" smtClean="0"/>
          </a:p>
          <a:p>
            <a:pPr algn="just"/>
            <a:r>
              <a:rPr lang="en-IE" sz="2200" dirty="0" smtClean="0"/>
              <a:t>Amounts of credit range from a few thousand euros to hundreds of millions. </a:t>
            </a:r>
          </a:p>
          <a:p>
            <a:pPr algn="just"/>
            <a:endParaRPr lang="en-IE" sz="2200" dirty="0" smtClean="0"/>
          </a:p>
          <a:p>
            <a:pPr algn="just"/>
            <a:r>
              <a:rPr lang="en-IE" sz="2200" dirty="0" smtClean="0"/>
              <a:t>Credit risk assessment forms a major portion of the overall risk assessment and performed using credit scoring models. </a:t>
            </a:r>
            <a:endParaRPr lang="en-IE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72" y="1912310"/>
            <a:ext cx="4540165" cy="223224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88" y="4365104"/>
            <a:ext cx="3456384" cy="23035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5936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Introduction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516214" cy="4267200"/>
          </a:xfrm>
        </p:spPr>
        <p:txBody>
          <a:bodyPr>
            <a:normAutofit/>
          </a:bodyPr>
          <a:lstStyle/>
          <a:p>
            <a:pPr algn="just"/>
            <a:r>
              <a:rPr lang="en-IE" sz="2200" dirty="0" smtClean="0"/>
              <a:t>Statistical techniques and machine learning implemented to build credit scoring models.</a:t>
            </a:r>
          </a:p>
          <a:p>
            <a:pPr algn="just"/>
            <a:endParaRPr lang="en-IE" sz="2200" dirty="0" smtClean="0"/>
          </a:p>
          <a:p>
            <a:pPr algn="just"/>
            <a:r>
              <a:rPr lang="en-IE" sz="2200" dirty="0" smtClean="0"/>
              <a:t>Decision factors/attributes include demographic details, financial status of application, previous payment records etc.</a:t>
            </a:r>
          </a:p>
          <a:p>
            <a:pPr algn="just"/>
            <a:endParaRPr lang="en-IE" sz="2200" dirty="0" smtClean="0"/>
          </a:p>
          <a:p>
            <a:pPr algn="just"/>
            <a:r>
              <a:rPr lang="en-IE" sz="2200" dirty="0" smtClean="0"/>
              <a:t>Different statistical techniques offer varying efficiencies, the final selection based on the available dataset.</a:t>
            </a:r>
            <a:endParaRPr lang="en-IE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96" y="3717032"/>
            <a:ext cx="4560506" cy="27363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7" t="8103" r="5806" b="10869"/>
          <a:stretch/>
        </p:blipFill>
        <p:spPr>
          <a:xfrm>
            <a:off x="9694812" y="1916832"/>
            <a:ext cx="2088232" cy="1440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8" r="20418"/>
          <a:stretch/>
        </p:blipFill>
        <p:spPr>
          <a:xfrm>
            <a:off x="8110636" y="1462236"/>
            <a:ext cx="1773932" cy="17124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4582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Literature Review:</a:t>
            </a:r>
            <a:br>
              <a:rPr lang="en-IE" dirty="0" smtClean="0"/>
            </a:br>
            <a:r>
              <a:rPr lang="en-IE" dirty="0"/>
              <a:t>I</a:t>
            </a:r>
            <a:r>
              <a:rPr lang="en-IE" dirty="0" smtClean="0"/>
              <a:t>ntroduction to Credit Scoring</a:t>
            </a:r>
            <a:endParaRPr lang="en-IE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249753"/>
              </p:ext>
            </p:extLst>
          </p:nvPr>
        </p:nvGraphicFramePr>
        <p:xfrm>
          <a:off x="1125860" y="2824036"/>
          <a:ext cx="10692682" cy="440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26838798"/>
              </p:ext>
            </p:extLst>
          </p:nvPr>
        </p:nvGraphicFramePr>
        <p:xfrm>
          <a:off x="2277988" y="2079373"/>
          <a:ext cx="21387906" cy="757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1094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Literature Review</a:t>
            </a:r>
            <a:br>
              <a:rPr lang="en-IE" dirty="0" smtClean="0"/>
            </a:br>
            <a:r>
              <a:rPr lang="en-IE" dirty="0" smtClean="0"/>
              <a:t>Models for Credit Score Prediction</a:t>
            </a:r>
            <a:endParaRPr lang="en-I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741922"/>
              </p:ext>
            </p:extLst>
          </p:nvPr>
        </p:nvGraphicFramePr>
        <p:xfrm>
          <a:off x="1773932" y="162880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70164369"/>
              </p:ext>
            </p:extLst>
          </p:nvPr>
        </p:nvGraphicFramePr>
        <p:xfrm>
          <a:off x="1413892" y="1556792"/>
          <a:ext cx="9577064" cy="6125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2060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Literature Review</a:t>
            </a:r>
            <a:br>
              <a:rPr lang="en-IE" dirty="0" smtClean="0"/>
            </a:br>
            <a:r>
              <a:rPr lang="en-IE" dirty="0" smtClean="0"/>
              <a:t>Performance Evaluation Criteria</a:t>
            </a:r>
            <a:endParaRPr lang="en-I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095445"/>
              </p:ext>
            </p:extLst>
          </p:nvPr>
        </p:nvGraphicFramePr>
        <p:xfrm>
          <a:off x="2133972" y="1700808"/>
          <a:ext cx="9144000" cy="181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54869399"/>
              </p:ext>
            </p:extLst>
          </p:nvPr>
        </p:nvGraphicFramePr>
        <p:xfrm>
          <a:off x="405780" y="3645024"/>
          <a:ext cx="11521279" cy="3010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0167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Research Methodology</a:t>
            </a:r>
            <a:br>
              <a:rPr lang="en-IE" dirty="0" smtClean="0"/>
            </a:br>
            <a:r>
              <a:rPr lang="en-IE" dirty="0" smtClean="0"/>
              <a:t>Data Description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E" sz="2200" dirty="0" smtClean="0"/>
              <a:t>Dataset from University of California Irvine (UCI) machine learning repository.</a:t>
            </a:r>
          </a:p>
          <a:p>
            <a:pPr algn="just"/>
            <a:endParaRPr lang="en-IE" sz="2200" dirty="0" smtClean="0"/>
          </a:p>
          <a:p>
            <a:pPr algn="just"/>
            <a:r>
              <a:rPr lang="en-IE" sz="2200" dirty="0" smtClean="0"/>
              <a:t>Credit data from a Taiwanese bank with 30,000 observations.</a:t>
            </a:r>
          </a:p>
          <a:p>
            <a:pPr algn="just"/>
            <a:endParaRPr lang="en-IE" sz="2200" dirty="0" smtClean="0"/>
          </a:p>
          <a:p>
            <a:pPr algn="just"/>
            <a:r>
              <a:rPr lang="en-IE" sz="2200" dirty="0" smtClean="0"/>
              <a:t>22 explanatory variables and 1 response variable.</a:t>
            </a:r>
          </a:p>
          <a:p>
            <a:pPr algn="just"/>
            <a:endParaRPr lang="en-IE" sz="2200" dirty="0" smtClean="0"/>
          </a:p>
          <a:p>
            <a:pPr algn="just"/>
            <a:r>
              <a:rPr lang="en-IE" sz="2200" dirty="0" smtClean="0"/>
              <a:t>Each variables selected for analysis as values appear to be quite random.</a:t>
            </a:r>
            <a:endParaRPr lang="en-IE" sz="2200" dirty="0"/>
          </a:p>
        </p:txBody>
      </p:sp>
    </p:spTree>
    <p:extLst>
      <p:ext uri="{BB962C8B-B14F-4D97-AF65-F5344CB8AC3E}">
        <p14:creationId xmlns:p14="http://schemas.microsoft.com/office/powerpoint/2010/main" val="265818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1584</TotalTime>
  <Words>1166</Words>
  <Application>Microsoft Macintosh PowerPoint</Application>
  <PresentationFormat>Custom</PresentationFormat>
  <Paragraphs>127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Consolas</vt:lpstr>
      <vt:lpstr>Corbel</vt:lpstr>
      <vt:lpstr>Arial</vt:lpstr>
      <vt:lpstr>Times New Roman</vt:lpstr>
      <vt:lpstr>Chalkboard 16x9</vt:lpstr>
      <vt:lpstr>Credit Score Predictive Modeling</vt:lpstr>
      <vt:lpstr>Presentation Outline</vt:lpstr>
      <vt:lpstr>Introduction</vt:lpstr>
      <vt:lpstr>Introduction</vt:lpstr>
      <vt:lpstr>Introduction</vt:lpstr>
      <vt:lpstr>Literature Review: Introduction to Credit Scoring</vt:lpstr>
      <vt:lpstr>Literature Review Models for Credit Score Prediction</vt:lpstr>
      <vt:lpstr>Literature Review Performance Evaluation Criteria</vt:lpstr>
      <vt:lpstr>Research Methodology Data Description</vt:lpstr>
      <vt:lpstr>Research Methodology Attributes in the Dataset</vt:lpstr>
      <vt:lpstr>Research Methodology Credit Scoring Model Implementation</vt:lpstr>
      <vt:lpstr>Results and Discussions Data Analysis</vt:lpstr>
      <vt:lpstr>Results and Discussions Relationship Graphs</vt:lpstr>
      <vt:lpstr>Results and Discussions Relationship Graphs</vt:lpstr>
      <vt:lpstr>Results and Discussions Relationship Graphs</vt:lpstr>
      <vt:lpstr>Results and Discussions Relationship Graphs</vt:lpstr>
      <vt:lpstr>Results and Discussions Confusion Matrix and ROC curve Logistic Regression Model</vt:lpstr>
      <vt:lpstr>Results and Discussions Confusion Matrix and ROC curve Random Forests Method</vt:lpstr>
      <vt:lpstr>Results and Discussions Confusion Matrix and ROC curve Decision Tree Boosting Method</vt:lpstr>
      <vt:lpstr>Results and Discussions Confusion Matrix and ROC curve Neural Networks Method</vt:lpstr>
      <vt:lpstr>Results and Discussions</vt:lpstr>
      <vt:lpstr>Conclusions and Future Work</vt:lpstr>
      <vt:lpstr>Conclusions and Future Work</vt:lpstr>
      <vt:lpstr>Thank You</vt:lpstr>
    </vt:vector>
  </TitlesOfParts>
  <Company>UCD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Score Predictive Modeling</dc:title>
  <dc:creator>Haris</dc:creator>
  <cp:lastModifiedBy>Nitin Yadav</cp:lastModifiedBy>
  <cp:revision>60</cp:revision>
  <dcterms:created xsi:type="dcterms:W3CDTF">2017-08-23T12:19:01Z</dcterms:created>
  <dcterms:modified xsi:type="dcterms:W3CDTF">2017-08-30T13:53:17Z</dcterms:modified>
</cp:coreProperties>
</file>