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9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1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34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1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8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8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50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1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1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2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5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E30104-1B20-44A5-8D0A-3BD7674E4F4A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D973-4FF2-45D5-9669-A7E98264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12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F1C7-B36B-4A7D-9798-55D672FE9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BLACK WIDOW OPTIMIZATION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76B91-F6AC-4DDE-A28A-F24D381D7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6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B0E1-CC6E-4CA4-BD6E-C103FEB6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1D8B-A800-41A1-A63A-9A24AE3C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1577789"/>
            <a:ext cx="11340353" cy="4473388"/>
          </a:xfrm>
        </p:spPr>
        <p:txBody>
          <a:bodyPr>
            <a:normAutofit/>
          </a:bodyPr>
          <a:lstStyle/>
          <a:p>
            <a:r>
              <a:rPr lang="en-IN" dirty="0"/>
              <a:t>The algorithm for Black Widow Optimization Algorithm is:</a:t>
            </a:r>
          </a:p>
          <a:p>
            <a:pPr marL="0" indent="0">
              <a:buNone/>
            </a:pPr>
            <a:r>
              <a:rPr lang="en-IN" dirty="0"/>
              <a:t>     1. Generate a random population of spiders.</a:t>
            </a:r>
          </a:p>
          <a:p>
            <a:pPr marL="0" indent="0">
              <a:buNone/>
            </a:pPr>
            <a:r>
              <a:rPr lang="en-IN" dirty="0"/>
              <a:t>     2. Choose a male and female spider. Mate them and destroy the male spider.</a:t>
            </a:r>
          </a:p>
          <a:p>
            <a:pPr marL="0" indent="0">
              <a:buNone/>
            </a:pPr>
            <a:r>
              <a:rPr lang="en-IN" dirty="0"/>
              <a:t>     3. Generate two children spiders from the mating process. The better child may cannibalize the other child or the mother depending upon the cannibalism rate.</a:t>
            </a:r>
          </a:p>
          <a:p>
            <a:pPr marL="0" indent="0">
              <a:buNone/>
            </a:pPr>
            <a:r>
              <a:rPr lang="en-IN" dirty="0"/>
              <a:t>     4. From the remaining spiders, randomly mutate one of the spiders depending upon the mutation rate.</a:t>
            </a:r>
          </a:p>
          <a:p>
            <a:pPr marL="0" indent="0">
              <a:buNone/>
            </a:pPr>
            <a:r>
              <a:rPr lang="en-IN" dirty="0"/>
              <a:t>     5. Continue the process for a specified number of iterations. At the end, the spider with the best fitness is the solution to the optimization problem.</a:t>
            </a:r>
          </a:p>
        </p:txBody>
      </p:sp>
    </p:spTree>
    <p:extLst>
      <p:ext uri="{BB962C8B-B14F-4D97-AF65-F5344CB8AC3E}">
        <p14:creationId xmlns:p14="http://schemas.microsoft.com/office/powerpoint/2010/main" val="303775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E473-B538-482D-B16D-072A0536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102" y="462658"/>
            <a:ext cx="9404723" cy="1400530"/>
          </a:xfrm>
        </p:spPr>
        <p:txBody>
          <a:bodyPr/>
          <a:lstStyle/>
          <a:p>
            <a:r>
              <a:rPr lang="en-IN" dirty="0"/>
              <a:t>Installing BWO Library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D789E-51B0-4BCE-9BFD-C5672D61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85" t="12464" r="35634" b="64245"/>
          <a:stretch/>
        </p:blipFill>
        <p:spPr>
          <a:xfrm>
            <a:off x="2753966" y="1863188"/>
            <a:ext cx="7046017" cy="3344916"/>
          </a:xfrm>
        </p:spPr>
      </p:pic>
    </p:spTree>
    <p:extLst>
      <p:ext uri="{BB962C8B-B14F-4D97-AF65-F5344CB8AC3E}">
        <p14:creationId xmlns:p14="http://schemas.microsoft.com/office/powerpoint/2010/main" val="42146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74FA-3B33-4FD1-9578-C3B679CE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500" y="475636"/>
            <a:ext cx="8514948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dirty="0"/>
              <a:t>BWO Algorithm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17C7D-F613-4595-9E47-F0B842F2D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2" t="15629" r="24357" b="32197"/>
          <a:stretch/>
        </p:blipFill>
        <p:spPr>
          <a:xfrm>
            <a:off x="5049923" y="1450259"/>
            <a:ext cx="7036060" cy="3976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07F6EC-E7AD-4B36-ABB9-CA7B2FA2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50259"/>
            <a:ext cx="4188531" cy="4280451"/>
          </a:xfrm>
        </p:spPr>
        <p:txBody>
          <a:bodyPr>
            <a:noAutofit/>
          </a:bodyPr>
          <a:lstStyle/>
          <a:p>
            <a:r>
              <a:rPr lang="en-US" sz="1500" dirty="0">
                <a:latin typeface="+mn-lt"/>
              </a:rPr>
              <a:t>The sphere function is:</a:t>
            </a:r>
          </a:p>
          <a:p>
            <a:pPr marL="0" indent="0">
              <a:buNone/>
            </a:pPr>
            <a:r>
              <a:rPr lang="en-US" sz="1500" dirty="0">
                <a:latin typeface="+mn-lt"/>
              </a:rPr>
              <a:t>        </a:t>
            </a:r>
          </a:p>
          <a:p>
            <a:pPr marL="0" indent="0">
              <a:buNone/>
            </a:pPr>
            <a:r>
              <a:rPr lang="en-US" sz="1500" dirty="0">
                <a:latin typeface="+mn-lt"/>
              </a:rPr>
              <a:t>      </a:t>
            </a:r>
          </a:p>
          <a:p>
            <a:pPr marL="0" indent="0">
              <a:buNone/>
            </a:pPr>
            <a:r>
              <a:rPr lang="en-US" sz="1500" dirty="0">
                <a:latin typeface="+mn-lt"/>
              </a:rPr>
              <a:t>     where d is the number of dimensions (here, degree of freedom (</a:t>
            </a:r>
            <a:r>
              <a:rPr lang="en-US" sz="1500" dirty="0" err="1">
                <a:latin typeface="+mn-lt"/>
              </a:rPr>
              <a:t>dof</a:t>
            </a:r>
            <a:r>
              <a:rPr lang="en-US" sz="1500" dirty="0">
                <a:latin typeface="+mn-lt"/>
              </a:rPr>
              <a:t>) ) and each</a:t>
            </a:r>
            <a:r>
              <a:rPr lang="en-IN" sz="1500" dirty="0">
                <a:latin typeface="+mn-lt"/>
              </a:rPr>
              <a:t> </a:t>
            </a:r>
            <a:r>
              <a:rPr lang="en-IN" sz="1500" b="0" i="0" dirty="0">
                <a:effectLst/>
                <a:latin typeface="+mn-lt"/>
              </a:rPr>
              <a:t>x</a:t>
            </a:r>
            <a:r>
              <a:rPr lang="en-IN" sz="1500" b="0" i="0" baseline="-25000" dirty="0">
                <a:effectLst/>
                <a:latin typeface="+mn-lt"/>
              </a:rPr>
              <a:t>i</a:t>
            </a:r>
            <a:r>
              <a:rPr lang="en-IN" sz="1500" b="0" i="0" dirty="0">
                <a:effectLst/>
                <a:latin typeface="+mn-lt"/>
              </a:rPr>
              <a:t> ∈ [-5.12, 5.12], for all </a:t>
            </a:r>
            <a:r>
              <a:rPr lang="en-IN" sz="1500" b="0" i="0" dirty="0" err="1">
                <a:effectLst/>
                <a:latin typeface="+mn-lt"/>
              </a:rPr>
              <a:t>i</a:t>
            </a:r>
            <a:r>
              <a:rPr lang="en-IN" sz="1500" b="0" i="0" dirty="0">
                <a:effectLst/>
                <a:latin typeface="+mn-lt"/>
              </a:rPr>
              <a:t> = 1, …, d.</a:t>
            </a:r>
          </a:p>
          <a:p>
            <a:r>
              <a:rPr lang="en-IN" sz="1500" dirty="0">
                <a:latin typeface="+mn-lt"/>
              </a:rPr>
              <a:t>Its local minimum occurs when each x</a:t>
            </a:r>
            <a:r>
              <a:rPr lang="en-IN" sz="1500" baseline="-25000" dirty="0">
                <a:latin typeface="+mn-lt"/>
              </a:rPr>
              <a:t>i</a:t>
            </a:r>
            <a:r>
              <a:rPr lang="en-IN" sz="1500" dirty="0">
                <a:latin typeface="+mn-lt"/>
              </a:rPr>
              <a:t> = 0.</a:t>
            </a:r>
          </a:p>
          <a:p>
            <a:r>
              <a:rPr lang="en-IN" sz="1500" dirty="0">
                <a:latin typeface="+mn-lt"/>
              </a:rPr>
              <a:t>As we can see from the screenshot, the answer given by the BWO is very close to the answer and was given almost instantaneously. </a:t>
            </a:r>
          </a:p>
          <a:p>
            <a:r>
              <a:rPr lang="en-IN" sz="1500" dirty="0">
                <a:latin typeface="+mn-lt"/>
              </a:rPr>
              <a:t>We can also explicitly specify the boundary conditions using bounds, which is a list of tuples of the form (min, max) and maximum iterations using </a:t>
            </a:r>
            <a:r>
              <a:rPr lang="en-IN" sz="1500" dirty="0" err="1">
                <a:latin typeface="+mn-lt"/>
              </a:rPr>
              <a:t>maxiter</a:t>
            </a:r>
            <a:r>
              <a:rPr lang="en-IN" sz="1500" dirty="0">
                <a:latin typeface="+mn-lt"/>
              </a:rPr>
              <a:t> = N.</a:t>
            </a:r>
            <a:br>
              <a:rPr lang="en-IN" sz="1600" dirty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6BB67B-C3CA-40A6-B731-9454BAC3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12" y="1812823"/>
            <a:ext cx="10953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EFDC5-0366-452B-8276-5028FD7D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6" y="623464"/>
            <a:ext cx="9632485" cy="5853536"/>
          </a:xfrm>
        </p:spPr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sum_of_different_powers</a:t>
            </a:r>
            <a:r>
              <a:rPr lang="en-US" sz="1600" dirty="0"/>
              <a:t> function is defined as:</a:t>
            </a:r>
          </a:p>
          <a:p>
            <a:pPr marL="0" indent="0">
              <a:buNone/>
            </a:pPr>
            <a:r>
              <a:rPr lang="en-US" sz="1600" dirty="0"/>
              <a:t>             ∑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 = 1 </a:t>
            </a:r>
            <a:r>
              <a:rPr lang="en-US" sz="1600" baseline="30000" dirty="0"/>
              <a:t>N </a:t>
            </a:r>
            <a:r>
              <a:rPr lang="en-US" sz="1600" dirty="0"/>
              <a:t>| x</a:t>
            </a:r>
            <a:r>
              <a:rPr lang="en-US" sz="1600" baseline="-25000" dirty="0"/>
              <a:t>i</a:t>
            </a:r>
            <a:r>
              <a:rPr lang="en-US" sz="1600" dirty="0"/>
              <a:t>|</a:t>
            </a:r>
            <a:r>
              <a:rPr lang="en-US" sz="1600" baseline="30000" dirty="0"/>
              <a:t> i+1  </a:t>
            </a:r>
            <a:endParaRPr lang="en-US" sz="1600" dirty="0"/>
          </a:p>
          <a:p>
            <a:pPr marL="0" indent="0">
              <a:buNone/>
            </a:pPr>
            <a:r>
              <a:rPr lang="en-US" sz="1600" baseline="30000" dirty="0"/>
              <a:t>         </a:t>
            </a:r>
            <a:r>
              <a:rPr lang="en-US" sz="1600" dirty="0"/>
              <a:t>where x</a:t>
            </a:r>
            <a:r>
              <a:rPr lang="en-US" sz="1600" baseline="-25000" dirty="0"/>
              <a:t>i</a:t>
            </a:r>
            <a:r>
              <a:rPr lang="en-US" sz="1600" dirty="0"/>
              <a:t> is inside some range.  </a:t>
            </a:r>
          </a:p>
          <a:p>
            <a:r>
              <a:rPr lang="en-US" sz="1600" dirty="0"/>
              <a:t>The function is minimized when each x</a:t>
            </a:r>
            <a:r>
              <a:rPr lang="en-US" sz="1600" baseline="-25000" dirty="0"/>
              <a:t>i</a:t>
            </a:r>
            <a:r>
              <a:rPr lang="en-US" sz="1600" dirty="0"/>
              <a:t> = 0. </a:t>
            </a:r>
          </a:p>
          <a:p>
            <a:r>
              <a:rPr lang="en-US" sz="1600" dirty="0"/>
              <a:t>As can be seen, the BWO comes really close to finding the global minima in a very short time.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19D1-14C5-41D4-AEAD-4B201D01A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2" t="15278" r="45900" b="58952"/>
          <a:stretch/>
        </p:blipFill>
        <p:spPr>
          <a:xfrm>
            <a:off x="1210235" y="3214055"/>
            <a:ext cx="8668871" cy="26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310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BLACK WIDOW OPTIMIZATION ALGORITHM</vt:lpstr>
      <vt:lpstr>                     The Algorithm</vt:lpstr>
      <vt:lpstr>Installing BWO Library in Python</vt:lpstr>
      <vt:lpstr>BWO Algorithm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WIDOW OPTIMIZATION ALGORITHM</dc:title>
  <dc:creator>Ayush Singla</dc:creator>
  <cp:lastModifiedBy>Ayush Singla</cp:lastModifiedBy>
  <cp:revision>1</cp:revision>
  <dcterms:created xsi:type="dcterms:W3CDTF">2022-02-01T09:23:47Z</dcterms:created>
  <dcterms:modified xsi:type="dcterms:W3CDTF">2022-02-01T13:55:30Z</dcterms:modified>
</cp:coreProperties>
</file>