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IL SINGH" initials="AS" lastIdx="1" clrIdx="0">
    <p:extLst>
      <p:ext uri="{19B8F6BF-5375-455C-9EA6-DF929625EA0E}">
        <p15:presenceInfo xmlns:p15="http://schemas.microsoft.com/office/powerpoint/2012/main" userId="e0fba9a5d7a29c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5033" autoAdjust="0"/>
  </p:normalViewPr>
  <p:slideViewPr>
    <p:cSldViewPr snapToGrid="0">
      <p:cViewPr varScale="1">
        <p:scale>
          <a:sx n="82" d="100"/>
          <a:sy n="82" d="100"/>
        </p:scale>
        <p:origin x="653"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03T02:22:42.725" idx="1">
    <p:pos x="4347" y="136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7D8D-A21F-AF68-DFB9-83C1A3337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28E67-D837-F97D-EC92-4BE34AF58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A3D4D-C586-2219-9A4F-329DEED66A14}"/>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a:extLst>
              <a:ext uri="{FF2B5EF4-FFF2-40B4-BE49-F238E27FC236}">
                <a16:creationId xmlns:a16="http://schemas.microsoft.com/office/drawing/2014/main" id="{415E9349-0A6A-D5D2-14CF-16ACCE3711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5DAD22-773E-D242-CF76-225A08A1EA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7942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965B-FE1C-C49C-D1AC-DFD835B126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4638D0-5084-555F-B583-FD3D86A648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F9686-5053-3FFE-1438-B54281D4769E}"/>
              </a:ext>
            </a:extLst>
          </p:cNvPr>
          <p:cNvSpPr>
            <a:spLocks noGrp="1"/>
          </p:cNvSpPr>
          <p:nvPr>
            <p:ph type="dt" sz="half" idx="10"/>
          </p:nvPr>
        </p:nvSpPr>
        <p:spPr/>
        <p:txBody>
          <a:bodyPr/>
          <a:lstStyle/>
          <a:p>
            <a:fld id="{55C6B4A9-1611-4792-9094-5F34BCA07E0B}" type="datetimeFigureOut">
              <a:rPr lang="en-US" smtClean="0"/>
              <a:t>10/19/2025</a:t>
            </a:fld>
            <a:endParaRPr lang="en-US" dirty="0"/>
          </a:p>
        </p:txBody>
      </p:sp>
      <p:sp>
        <p:nvSpPr>
          <p:cNvPr id="5" name="Footer Placeholder 4">
            <a:extLst>
              <a:ext uri="{FF2B5EF4-FFF2-40B4-BE49-F238E27FC236}">
                <a16:creationId xmlns:a16="http://schemas.microsoft.com/office/drawing/2014/main" id="{AE43F507-A0C4-CD99-A94F-1BFE71C1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0F1F4-8A2B-9CBE-1A31-6DFE1C742A04}"/>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48075516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477DE-DDF3-6D7A-70DE-4EED1465E9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8D15F-F87D-E804-7EFB-3EA94F9F5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417B5-D4CA-4946-A1C7-16C372E66D2A}"/>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a:extLst>
              <a:ext uri="{FF2B5EF4-FFF2-40B4-BE49-F238E27FC236}">
                <a16:creationId xmlns:a16="http://schemas.microsoft.com/office/drawing/2014/main" id="{FCCF89EC-0362-926F-11E9-76C07BC85F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892C3A-6F25-04D8-5A38-92081A6369D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801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2104341998"/>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198210410"/>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5551596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687282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FEAE-DDB8-065B-CAFB-4F715C468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6E820-F30D-E08C-7A5D-CF407DDA1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5888D-94FF-AB3F-A647-B0FAD4716259}"/>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a:extLst>
              <a:ext uri="{FF2B5EF4-FFF2-40B4-BE49-F238E27FC236}">
                <a16:creationId xmlns:a16="http://schemas.microsoft.com/office/drawing/2014/main" id="{46789CE3-6E03-D301-901A-D46BDDDBB7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A4AF81-C60B-DE3D-263F-64768956D6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05927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F6E-545E-FFF0-AB8C-FEDD2DB4F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B2134-77E0-C50C-C288-3867F9A0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5EECDC-02CB-8E1D-309E-B9009A82A79A}"/>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a:extLst>
              <a:ext uri="{FF2B5EF4-FFF2-40B4-BE49-F238E27FC236}">
                <a16:creationId xmlns:a16="http://schemas.microsoft.com/office/drawing/2014/main" id="{27956132-2979-2386-075C-E7CD751605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16EE2-C822-C7B8-4C99-90A9B98FA2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4803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C28E-68A8-23E7-7A90-DB392215C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09931B-A2A0-9C49-1A87-6B0EE905F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B9E27A-2C7D-9F73-F5BC-B25D580DC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94526C-07BB-56F7-8989-5B637C23FA10}"/>
              </a:ext>
            </a:extLst>
          </p:cNvPr>
          <p:cNvSpPr>
            <a:spLocks noGrp="1"/>
          </p:cNvSpPr>
          <p:nvPr>
            <p:ph type="dt" sz="half" idx="10"/>
          </p:nvPr>
        </p:nvSpPr>
        <p:spPr/>
        <p:txBody>
          <a:bodyPr/>
          <a:lstStyle/>
          <a:p>
            <a:fld id="{EB712588-04B1-427B-82EE-E8DB90309F08}" type="datetimeFigureOut">
              <a:rPr lang="en-US" smtClean="0"/>
              <a:t>10/19/2025</a:t>
            </a:fld>
            <a:endParaRPr lang="en-US" dirty="0"/>
          </a:p>
        </p:txBody>
      </p:sp>
      <p:sp>
        <p:nvSpPr>
          <p:cNvPr id="6" name="Footer Placeholder 5">
            <a:extLst>
              <a:ext uri="{FF2B5EF4-FFF2-40B4-BE49-F238E27FC236}">
                <a16:creationId xmlns:a16="http://schemas.microsoft.com/office/drawing/2014/main" id="{2E5C98AC-09AA-9715-9166-B417918230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ECAFB8-D25A-AC42-2925-40F4289AE2C5}"/>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1224306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B551-F95F-3140-7D20-444FD0139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2DA72-A5C9-28F2-8567-5FB5AD995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C7E634-DF8B-E680-338F-3B700EE58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31C818-D626-C773-2732-462171FED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29BEA-3743-3D5B-4901-53347A0BE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F49230-63EA-5687-5742-5130F5B85BA4}"/>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8" name="Footer Placeholder 7">
            <a:extLst>
              <a:ext uri="{FF2B5EF4-FFF2-40B4-BE49-F238E27FC236}">
                <a16:creationId xmlns:a16="http://schemas.microsoft.com/office/drawing/2014/main" id="{D935D1F8-54BC-F120-31FB-B89B2247A7D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445897B-2E4B-A824-3397-8E8051746F4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459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1973-1E1C-A3DF-9C69-3FE89EDA3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ACFE13-05E9-6B6A-E7B2-ECBC94421DD0}"/>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4" name="Footer Placeholder 3">
            <a:extLst>
              <a:ext uri="{FF2B5EF4-FFF2-40B4-BE49-F238E27FC236}">
                <a16:creationId xmlns:a16="http://schemas.microsoft.com/office/drawing/2014/main" id="{EC1B7CBB-A5E1-88AA-0E08-1784F5552B7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9352383-42E3-1C6C-CCDD-D8B5AC7D0C8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6174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C05D39-0342-E4A2-512B-BCCDDF530469}"/>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3" name="Footer Placeholder 2">
            <a:extLst>
              <a:ext uri="{FF2B5EF4-FFF2-40B4-BE49-F238E27FC236}">
                <a16:creationId xmlns:a16="http://schemas.microsoft.com/office/drawing/2014/main" id="{0C07E388-4359-757F-A02D-E4E4DDE2B3C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6530272-E8EF-CAAC-F25D-B15D657998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77327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3F0C-A7ED-B181-B293-D3DD9F9F4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C06C47-8F1A-C5DB-D48D-008396916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2FA912-EC22-0A52-7829-B601259F9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1FE020-7D58-F28A-8268-2B9BF81E20C2}"/>
              </a:ext>
            </a:extLst>
          </p:cNvPr>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a:extLst>
              <a:ext uri="{FF2B5EF4-FFF2-40B4-BE49-F238E27FC236}">
                <a16:creationId xmlns:a16="http://schemas.microsoft.com/office/drawing/2014/main" id="{D95F5AAC-E4A1-064A-FA2F-05CD722245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15F8B0-B7F3-577A-6FD0-B431AE49C7AF}"/>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652432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D526-9F18-68D8-1959-B05C04C75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E87499-469D-512E-29F0-28510819F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3FA5D4-FC13-4005-14B8-A2323AA67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99A53-2167-F3A9-2870-E19C20FBCA1D}"/>
              </a:ext>
            </a:extLst>
          </p:cNvPr>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6" name="Footer Placeholder 5">
            <a:extLst>
              <a:ext uri="{FF2B5EF4-FFF2-40B4-BE49-F238E27FC236}">
                <a16:creationId xmlns:a16="http://schemas.microsoft.com/office/drawing/2014/main" id="{60470BA9-FB61-FA71-37DD-ECCD056C7A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771D1D-E3D2-9D7E-EBD1-0B19422A5F4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71530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5CD9C-4EE0-D9DD-0B9E-921992DDB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7C935-B328-0DFD-6C8D-EBDA4A15E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CDBB7-C9B0-931E-8FC0-20EDAE35E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10/19/2025</a:t>
            </a:fld>
            <a:endParaRPr lang="en-US" dirty="0"/>
          </a:p>
        </p:txBody>
      </p:sp>
      <p:sp>
        <p:nvSpPr>
          <p:cNvPr id="5" name="Footer Placeholder 4">
            <a:extLst>
              <a:ext uri="{FF2B5EF4-FFF2-40B4-BE49-F238E27FC236}">
                <a16:creationId xmlns:a16="http://schemas.microsoft.com/office/drawing/2014/main" id="{B41B2E82-1D41-2A96-CE13-FD637FDFD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7D029EE-1AF7-DA8D-4C87-FB9959319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
        <p:nvSpPr>
          <p:cNvPr id="7" name="Date Placeholder 3">
            <a:extLst>
              <a:ext uri="{FF2B5EF4-FFF2-40B4-BE49-F238E27FC236}">
                <a16:creationId xmlns:a16="http://schemas.microsoft.com/office/drawing/2014/main" id="{0F7D6CC6-3D45-5641-7F8A-C938ACBA1459}"/>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10/19/2025</a:t>
            </a:fld>
            <a:endParaRPr lang="en-US" sz="1100" dirty="0">
              <a:solidFill>
                <a:schemeClr val="accent2"/>
              </a:solidFill>
            </a:endParaRPr>
          </a:p>
        </p:txBody>
      </p:sp>
      <p:sp>
        <p:nvSpPr>
          <p:cNvPr id="8" name="Footer Placeholder 4">
            <a:extLst>
              <a:ext uri="{FF2B5EF4-FFF2-40B4-BE49-F238E27FC236}">
                <a16:creationId xmlns:a16="http://schemas.microsoft.com/office/drawing/2014/main" id="{035798C1-46B8-C70E-6F41-CEF369EF6A42}"/>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9" name="Slide Number Placeholder 5">
            <a:extLst>
              <a:ext uri="{FF2B5EF4-FFF2-40B4-BE49-F238E27FC236}">
                <a16:creationId xmlns:a16="http://schemas.microsoft.com/office/drawing/2014/main" id="{EB4932A0-AF79-8BC3-3D37-43731BC7ABA1}"/>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45494622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690"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itindumka123/VOIS_AICTE_OCT2025_Netflix_Analysis"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hyperlink" Target="ab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88001" y="4141999"/>
            <a:ext cx="4395754" cy="1370791"/>
          </a:xfrm>
        </p:spPr>
        <p:txBody>
          <a:bodyPr>
            <a:normAutofit/>
          </a:bodyPr>
          <a:lstStyle/>
          <a:p>
            <a:pPr algn="r"/>
            <a:r>
              <a:rPr lang="en-US" dirty="0">
                <a:solidFill>
                  <a:schemeClr val="tx1"/>
                </a:solidFill>
              </a:rPr>
              <a:t>Nitin</a:t>
            </a:r>
            <a:r>
              <a:rPr lang="en-US" b="0" dirty="0">
                <a:solidFill>
                  <a:schemeClr val="tx1"/>
                </a:solidFill>
              </a:rPr>
              <a:t> </a:t>
            </a:r>
            <a:r>
              <a:rPr lang="en-US" dirty="0">
                <a:solidFill>
                  <a:schemeClr val="tx1"/>
                </a:solidFill>
              </a:rPr>
              <a:t>Dumka</a:t>
            </a:r>
          </a:p>
          <a:p>
            <a:pPr algn="r"/>
            <a:r>
              <a:rPr lang="en-IN" dirty="0"/>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602541" y="2718862"/>
            <a:ext cx="5110419" cy="786591"/>
          </a:xfrm>
        </p:spPr>
        <p:txBody>
          <a:bodyPr>
            <a:noAutofit/>
          </a:bodyPr>
          <a:lstStyle/>
          <a:p>
            <a:r>
              <a:rPr lang="en-US" sz="6000" b="1" dirty="0"/>
              <a:t>Netflix Analysis</a:t>
            </a:r>
            <a:endParaRPr lang="en-IN" sz="66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754464" y="1398941"/>
            <a:ext cx="6374124" cy="2553970"/>
          </a:xfrm>
        </p:spPr>
        <p:txBody>
          <a:bodyPr vert="horz" lIns="91440" tIns="45720" rIns="91440" bIns="45720" rtlCol="0" anchor="t">
            <a:normAutofit/>
          </a:bodyPr>
          <a:lstStyle/>
          <a:p>
            <a:pPr marL="0" indent="0">
              <a:buNone/>
            </a:pPr>
            <a:r>
              <a:rPr lang="fr-FR" b="1" dirty="0">
                <a:hlinkClick r:id="rId3"/>
              </a:rPr>
              <a:t>Nitindumka123/VOIS_AICTE_OCT2025_Netflix_Analysis</a:t>
            </a:r>
            <a:r>
              <a:rPr lang="en-US" b="1" dirty="0"/>
              <a:t>  </a:t>
            </a:r>
          </a:p>
        </p:txBody>
      </p:sp>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4"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descr="A certificate of completion with red and black text&#10;&#10;AI-generated content may be incorrect.">
            <a:extLst>
              <a:ext uri="{FF2B5EF4-FFF2-40B4-BE49-F238E27FC236}">
                <a16:creationId xmlns:a16="http://schemas.microsoft.com/office/drawing/2014/main" id="{BDFB7E7C-95C9-B3FC-4A24-F111C1A32631}"/>
              </a:ext>
            </a:extLst>
          </p:cNvPr>
          <p:cNvPicPr>
            <a:picLocks noChangeAspect="1"/>
          </p:cNvPicPr>
          <p:nvPr/>
        </p:nvPicPr>
        <p:blipFill>
          <a:blip r:embed="rId3"/>
          <a:stretch>
            <a:fillRect/>
          </a:stretch>
        </p:blipFill>
        <p:spPr>
          <a:xfrm>
            <a:off x="1660439" y="1275370"/>
            <a:ext cx="6970377" cy="491316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E50BE6D9-F1A8-5978-E236-4E8C49BAB739}"/>
              </a:ext>
            </a:extLst>
          </p:cNvPr>
          <p:cNvPicPr>
            <a:picLocks noChangeAspect="1"/>
          </p:cNvPicPr>
          <p:nvPr/>
        </p:nvPicPr>
        <p:blipFill>
          <a:blip r:embed="rId3"/>
          <a:stretch>
            <a:fillRect/>
          </a:stretch>
        </p:blipFill>
        <p:spPr>
          <a:xfrm>
            <a:off x="833043" y="1188699"/>
            <a:ext cx="7605623" cy="537974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912401"/>
            <a:ext cx="11340000" cy="700114"/>
          </a:xfrm>
          <a:prstGeom prst="rect">
            <a:avLst/>
          </a:prstGeom>
        </p:spPr>
        <p:txBody>
          <a:bodyPr anchor="ctr">
            <a:noAutofit/>
          </a:bodyPr>
          <a:lstStyle/>
          <a:p>
            <a:pPr algn="ctr"/>
            <a:r>
              <a:rPr lang="en-US" sz="66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1"/>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Netflix has become one of the world’s largest streaming platforms, offering a wide range of movies and TV shows to millions of users worldwide. With such a massive and diverse content library, understanding what type of shows, genres, and ratings attract audiences is essential for business growth. This project aims to analyze Netflix’s dataset to identify patterns in content types, release years, countries, and ratings. By exploring these trends, the analysis helps understand Netflix’s content distribution and audience preferences over time.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64318" y="979401"/>
            <a:ext cx="6995604" cy="790111"/>
          </a:xfrm>
        </p:spPr>
        <p:txBody>
          <a:bodyPr>
            <a:normAutofit/>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978318"/>
            <a:ext cx="6276109" cy="45719"/>
          </a:xfrm>
        </p:spPr>
        <p:txBody>
          <a:bodyPr>
            <a:noAutofit/>
          </a:bodyPr>
          <a:lstStyle/>
          <a:p>
            <a:pPr>
              <a:lnSpc>
                <a:spcPct val="150000"/>
              </a:lnSpc>
            </a:pPr>
            <a:br>
              <a:rPr lang="en-GB" dirty="0"/>
            </a:br>
            <a:br>
              <a:rPr lang="en-GB" dirty="0"/>
            </a:br>
            <a:br>
              <a:rPr lang="en-GB" dirty="0"/>
            </a:br>
            <a:br>
              <a:rPr lang="en-GB" dirty="0"/>
            </a:br>
            <a:r>
              <a:rPr lang="en-GB" dirty="0"/>
              <a:t>Project Description</a:t>
            </a:r>
            <a:br>
              <a:rPr lang="en-GB" dirty="0"/>
            </a:br>
            <a:r>
              <a:rPr lang="en-US" sz="1700" b="0" dirty="0">
                <a:latin typeface="+mn-lt"/>
              </a:rPr>
              <a:t>The Netflix Data Analysis project focuses on exploring and understanding the patterns hidden within Netflix’s content catalog. Using Python and data visualization tools, this project analyzes different factors such as content type, release year, duration, rating, and country of origin. The goal is to uncover insights into how Netflix structures its library, which regions contribute the most content, and how trends have changed over the years. This analysis helps in understanding audience preferences, supporting data-driven decisions for future content planning and improving streaming recommendations.</a:t>
            </a:r>
            <a:endParaRPr lang="en-IN" b="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8" y="2118360"/>
            <a:ext cx="7448974" cy="3749039"/>
          </a:xfrm>
        </p:spPr>
        <p:txBody>
          <a:bodyPr>
            <a:noAutofit/>
          </a:bodyPr>
          <a:lstStyle/>
          <a:p>
            <a:pPr marL="0" indent="0" algn="just">
              <a:lnSpc>
                <a:spcPct val="150000"/>
              </a:lnSpc>
              <a:buNone/>
            </a:pPr>
            <a:r>
              <a:rPr lang="en-US" sz="1800" dirty="0"/>
              <a:t>The end users of this project include data analysts, </a:t>
            </a:r>
            <a:r>
              <a:rPr lang="en-US" sz="1800" b="1" dirty="0"/>
              <a:t>business strategists</a:t>
            </a:r>
            <a:r>
              <a:rPr lang="en-US" sz="1800" dirty="0"/>
              <a:t>, </a:t>
            </a:r>
            <a:r>
              <a:rPr lang="en-US" sz="1800" b="1" dirty="0"/>
              <a:t>content managers</a:t>
            </a:r>
            <a:r>
              <a:rPr lang="en-US" sz="1800" dirty="0"/>
              <a:t>, and </a:t>
            </a:r>
            <a:r>
              <a:rPr lang="en-US" sz="1800" b="1" dirty="0"/>
              <a:t>marketing teams </a:t>
            </a:r>
            <a:r>
              <a:rPr lang="en-US" sz="1800" dirty="0"/>
              <a:t>working in the entertainment or streaming industry. These users can utilize the insights from the analysis to understand audience preferences, identify popular genres, and plan content acquisition or production strategies. Additionally, students and researchers in data science can benefit from this project as a practical example of exploratory data analysis (EDA) using real-world data. The insights can also help Netflix competitors improve their content distribution and recommendation strategies.</a:t>
            </a: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1161016"/>
            <a:ext cx="10046070" cy="802641"/>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WHO ARE THE END USERS?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7" y="1432560"/>
            <a:ext cx="9219049" cy="5243448"/>
          </a:xfrm>
        </p:spPr>
        <p:txBody>
          <a:bodyPr/>
          <a:lstStyle/>
          <a:p>
            <a:pPr lvl="1">
              <a:lnSpc>
                <a:spcPct val="150000"/>
              </a:lnSpc>
            </a:pPr>
            <a:r>
              <a:rPr lang="en-US" dirty="0"/>
              <a:t>The project is developed using </a:t>
            </a:r>
            <a:r>
              <a:rPr lang="en-US" b="1" dirty="0"/>
              <a:t>Google </a:t>
            </a:r>
            <a:r>
              <a:rPr lang="en-US" b="1" dirty="0" err="1"/>
              <a:t>Colab</a:t>
            </a:r>
            <a:r>
              <a:rPr lang="en-US" dirty="0"/>
              <a:t> as the main environment for coding and analysis. The dataset is handled with </a:t>
            </a:r>
            <a:r>
              <a:rPr lang="en-US" b="1" dirty="0"/>
              <a:t>Python</a:t>
            </a:r>
            <a:r>
              <a:rPr lang="en-US" dirty="0"/>
              <a:t>, where libraries such as </a:t>
            </a:r>
            <a:r>
              <a:rPr lang="en-US" b="1" dirty="0"/>
              <a:t>Pandas</a:t>
            </a:r>
            <a:r>
              <a:rPr lang="en-US" dirty="0"/>
              <a:t> and </a:t>
            </a:r>
            <a:r>
              <a:rPr lang="en-US" b="1" dirty="0"/>
              <a:t>NumPy</a:t>
            </a:r>
            <a:r>
              <a:rPr lang="en-US" dirty="0"/>
              <a:t> are used for data cleaning and preparation. For data visualization and pattern discovery, tools like </a:t>
            </a:r>
            <a:r>
              <a:rPr lang="en-US" b="1" dirty="0"/>
              <a:t>Matplotlib</a:t>
            </a:r>
            <a:r>
              <a:rPr lang="en-US" dirty="0"/>
              <a:t> and </a:t>
            </a:r>
            <a:r>
              <a:rPr lang="en-US" b="1" dirty="0"/>
              <a:t>Seaborn</a:t>
            </a:r>
            <a:r>
              <a:rPr lang="en-US" dirty="0"/>
              <a:t> are applied to create charts and plots. Google </a:t>
            </a:r>
            <a:r>
              <a:rPr lang="en-US" dirty="0" err="1"/>
              <a:t>Colab</a:t>
            </a:r>
            <a:r>
              <a:rPr lang="en-US" dirty="0"/>
              <a:t> also enables easy integration with Google Drive for storing and accessing datasets. File Handling libraries for </a:t>
            </a:r>
            <a:r>
              <a:rPr lang="en-US" dirty="0" err="1"/>
              <a:t>Openpyxl</a:t>
            </a:r>
            <a:r>
              <a:rPr lang="en-US" dirty="0"/>
              <a:t> (for excel) and built in csv file handling. These technologies together provide a reliable and efficient setup for analyzing Netflix Data.</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6" name="Picture 5">
            <a:extLst>
              <a:ext uri="{FF2B5EF4-FFF2-40B4-BE49-F238E27FC236}">
                <a16:creationId xmlns:a16="http://schemas.microsoft.com/office/drawing/2014/main" id="{AB86C8FA-F28C-03D1-FFA5-62B22B6C57FE}"/>
              </a:ext>
            </a:extLst>
          </p:cNvPr>
          <p:cNvPicPr>
            <a:picLocks noChangeAspect="1"/>
          </p:cNvPicPr>
          <p:nvPr/>
        </p:nvPicPr>
        <p:blipFill>
          <a:blip r:embed="rId4"/>
          <a:stretch>
            <a:fillRect/>
          </a:stretch>
        </p:blipFill>
        <p:spPr>
          <a:xfrm>
            <a:off x="675957" y="1275371"/>
            <a:ext cx="6519758" cy="513430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2">
            <a:extLst>
              <a:ext uri="{FF2B5EF4-FFF2-40B4-BE49-F238E27FC236}">
                <a16:creationId xmlns:a16="http://schemas.microsoft.com/office/drawing/2014/main" id="{0900D884-10E7-5617-D8B3-E7C29BA52DDD}"/>
              </a:ext>
            </a:extLst>
          </p:cNvPr>
          <p:cNvSpPr>
            <a:spLocks noGrp="1"/>
          </p:cNvSpPr>
          <p:nvPr>
            <p:ph type="body" sz="quarter" idx="12"/>
          </p:nvPr>
        </p:nvSpPr>
        <p:spPr/>
        <p:txBody>
          <a:bodyPr/>
          <a:lstStyle/>
          <a:p>
            <a:endParaRPr lang="en-US" dirty="0"/>
          </a:p>
        </p:txBody>
      </p:sp>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6" name="Picture 5">
            <a:extLst>
              <a:ext uri="{FF2B5EF4-FFF2-40B4-BE49-F238E27FC236}">
                <a16:creationId xmlns:a16="http://schemas.microsoft.com/office/drawing/2014/main" id="{E52964AB-115E-1BC8-D99F-2241E1B843FD}"/>
              </a:ext>
            </a:extLst>
          </p:cNvPr>
          <p:cNvPicPr>
            <a:picLocks noChangeAspect="1"/>
          </p:cNvPicPr>
          <p:nvPr/>
        </p:nvPicPr>
        <p:blipFill>
          <a:blip r:embed="rId4"/>
          <a:stretch>
            <a:fillRect/>
          </a:stretch>
        </p:blipFill>
        <p:spPr>
          <a:xfrm>
            <a:off x="549959" y="1333566"/>
            <a:ext cx="7867668" cy="513835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85000" lnSpcReduction="10000"/>
          </a:bodyPr>
          <a:lstStyle/>
          <a:p>
            <a:pPr marL="0" indent="0">
              <a:buNone/>
            </a:pPr>
            <a:r>
              <a:rPr lang="en-US" dirty="0"/>
              <a:t>[Add screen shots of your code or Chart(s) ]</a:t>
            </a:r>
            <a:endParaRPr lang="en-IN" dirty="0"/>
          </a:p>
        </p:txBody>
      </p:sp>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6" name="Picture 5">
            <a:extLst>
              <a:ext uri="{FF2B5EF4-FFF2-40B4-BE49-F238E27FC236}">
                <a16:creationId xmlns:a16="http://schemas.microsoft.com/office/drawing/2014/main" id="{83A9EA4A-2D22-20CB-884D-BD3F7D2EE01E}"/>
              </a:ext>
            </a:extLst>
          </p:cNvPr>
          <p:cNvPicPr>
            <a:picLocks noChangeAspect="1"/>
          </p:cNvPicPr>
          <p:nvPr/>
        </p:nvPicPr>
        <p:blipFill>
          <a:blip r:embed="rId4"/>
          <a:stretch>
            <a:fillRect/>
          </a:stretch>
        </p:blipFill>
        <p:spPr>
          <a:xfrm>
            <a:off x="654241" y="1194333"/>
            <a:ext cx="7382905" cy="5277587"/>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8D793-BE02-0C8A-76BC-63404113A0FC}"/>
              </a:ext>
            </a:extLst>
          </p:cNvPr>
          <p:cNvSpPr>
            <a:spLocks noGrp="1"/>
          </p:cNvSpPr>
          <p:nvPr>
            <p:ph type="title"/>
          </p:nvPr>
        </p:nvSpPr>
        <p:spPr>
          <a:xfrm>
            <a:off x="584200" y="211200"/>
            <a:ext cx="4275138" cy="830997"/>
          </a:xfrm>
        </p:spPr>
        <p:txBody>
          <a:bodyPr/>
          <a:lstStyle/>
          <a:p>
            <a:r>
              <a:rPr lang="en-US" dirty="0"/>
              <a:t>RESULT4</a:t>
            </a:r>
          </a:p>
        </p:txBody>
      </p:sp>
      <p:pic>
        <p:nvPicPr>
          <p:cNvPr id="6" name="Picture 5">
            <a:extLst>
              <a:ext uri="{FF2B5EF4-FFF2-40B4-BE49-F238E27FC236}">
                <a16:creationId xmlns:a16="http://schemas.microsoft.com/office/drawing/2014/main" id="{605158E3-8BF1-8350-C0CA-1734B4AF4006}"/>
              </a:ext>
            </a:extLst>
          </p:cNvPr>
          <p:cNvPicPr>
            <a:picLocks noChangeAspect="1"/>
          </p:cNvPicPr>
          <p:nvPr/>
        </p:nvPicPr>
        <p:blipFill>
          <a:blip r:embed="rId2"/>
          <a:stretch>
            <a:fillRect/>
          </a:stretch>
        </p:blipFill>
        <p:spPr>
          <a:xfrm>
            <a:off x="693696" y="982133"/>
            <a:ext cx="5431321" cy="5664667"/>
          </a:xfrm>
          <a:prstGeom prst="rect">
            <a:avLst/>
          </a:prstGeom>
        </p:spPr>
      </p:pic>
    </p:spTree>
    <p:extLst>
      <p:ext uri="{BB962C8B-B14F-4D97-AF65-F5344CB8AC3E}">
        <p14:creationId xmlns:p14="http://schemas.microsoft.com/office/powerpoint/2010/main" val="114113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631</TotalTime>
  <Words>475</Words>
  <Application>Microsoft Office PowerPoint</Application>
  <PresentationFormat>Widescreen</PresentationFormat>
  <Paragraphs>28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Netflix Analysis</vt:lpstr>
      <vt:lpstr>PROBLEM  STATEMENT</vt:lpstr>
      <vt:lpstr>    Project Description The Netflix Data Analysis project focuses on exploring and understanding the patterns hidden within Netflix’s content catalog. Using Python and data visualization tools, this project analyzes different factors such as content type, release year, duration, rating, and country of origin. The goal is to uncover insights into how Netflix structures its library, which regions contribute the most content, and how trends have changed over the years. This analysis helps in understanding audience preferences, supporting data-driven decisions for future content planning and improving streaming recommendations.</vt:lpstr>
      <vt:lpstr>WHO ARE THE END USERS?</vt:lpstr>
      <vt:lpstr>Technology Used</vt:lpstr>
      <vt:lpstr>RESULTS1 </vt:lpstr>
      <vt:lpstr>RESULTS2</vt:lpstr>
      <vt:lpstr>RESULTS3 </vt:lpstr>
      <vt:lpstr>RESULT4</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nitin dumka</cp:lastModifiedBy>
  <cp:revision>113</cp:revision>
  <dcterms:created xsi:type="dcterms:W3CDTF">2021-07-11T13:13:15Z</dcterms:created>
  <dcterms:modified xsi:type="dcterms:W3CDTF">2025-10-19T05:25:07Z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