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60" r:id="rId10"/>
    <p:sldId id="261" r:id="rId11"/>
    <p:sldId id="262" r:id="rId12"/>
    <p:sldId id="263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06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1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49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485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94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89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88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17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4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5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5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8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5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4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39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22400"/>
            <a:ext cx="6620968" cy="2777067"/>
          </a:xfrm>
        </p:spPr>
        <p:txBody>
          <a:bodyPr>
            <a:noAutofit/>
          </a:bodyPr>
          <a:lstStyle/>
          <a:p>
            <a:pPr algn="l" defTabSz="914400">
              <a:lnSpc>
                <a:spcPct val="85000"/>
              </a:lnSpc>
            </a:pPr>
            <a:r>
              <a:rPr lang="en-US" sz="6000" b="1" i="0" dirty="0">
                <a:solidFill>
                  <a:schemeClr val="tx1"/>
                </a:solidFill>
                <a:effectLst/>
                <a:latin typeface="-apple-system"/>
              </a:rPr>
              <a:t>Heart Health Analysis Using Power BI</a:t>
            </a:r>
            <a:endParaRPr sz="6000" spc="-51" dirty="0">
              <a:solidFill>
                <a:schemeClr val="tx1"/>
              </a:solidFill>
              <a:latin typeface="Century Schoolboo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Power BI Insights | Prepared for Stakeholders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-apple-system"/>
              </a:rPr>
              <a:t>Blood Pressure &amp; Cholesterol Insights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sz="2200" dirty="0"/>
              <a:t>- </a:t>
            </a:r>
            <a:r>
              <a:rPr lang="en-US" sz="2200" b="1" i="0" dirty="0">
                <a:effectLst/>
                <a:latin typeface="-apple-system"/>
              </a:rPr>
              <a:t>43.3% of patients have high BP</a:t>
            </a:r>
            <a:r>
              <a:rPr lang="en-US" sz="2200" b="0" i="0" dirty="0">
                <a:effectLst/>
                <a:latin typeface="-apple-system"/>
              </a:rPr>
              <a:t>, with readings above </a:t>
            </a:r>
            <a:r>
              <a:rPr lang="en-US" sz="2200" b="1" i="0" dirty="0">
                <a:effectLst/>
                <a:latin typeface="-apple-system"/>
              </a:rPr>
              <a:t>140 mmHg</a:t>
            </a:r>
            <a:r>
              <a:rPr lang="en-US" sz="2200" b="0" i="0" dirty="0">
                <a:effectLst/>
                <a:latin typeface="-apple-system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sz="2200" dirty="0"/>
              <a:t>- </a:t>
            </a:r>
            <a:r>
              <a:rPr lang="en-US" sz="2200" b="1" i="0" dirty="0">
                <a:effectLst/>
                <a:latin typeface="-apple-system"/>
              </a:rPr>
              <a:t>48% of patients have high cholesterol levels</a:t>
            </a:r>
            <a:r>
              <a:rPr lang="en-US" sz="2200" b="0" i="0" dirty="0">
                <a:effectLst/>
                <a:latin typeface="-apple-system"/>
              </a:rPr>
              <a:t>, exceeding </a:t>
            </a:r>
            <a:r>
              <a:rPr lang="en-US" sz="2200" b="1" i="0" dirty="0">
                <a:effectLst/>
                <a:latin typeface="-apple-system"/>
              </a:rPr>
              <a:t>200 mg/dL</a:t>
            </a:r>
            <a:r>
              <a:rPr lang="en-US" sz="2200" b="0" i="0" dirty="0">
                <a:effectLst/>
                <a:latin typeface="-apple-system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i="0" dirty="0">
                <a:effectLst/>
                <a:latin typeface="-apple-system"/>
              </a:rPr>
              <a:t>- Patients with both high BP &amp; cholesterol:</a:t>
            </a:r>
            <a:r>
              <a:rPr lang="en-US" sz="2200" b="0" i="0" dirty="0">
                <a:effectLst/>
                <a:latin typeface="-apple-system"/>
              </a:rPr>
              <a:t> </a:t>
            </a:r>
            <a:r>
              <a:rPr lang="en-US" sz="2200" b="1" i="0" dirty="0">
                <a:effectLst/>
                <a:latin typeface="-apple-system"/>
              </a:rPr>
              <a:t>32% (480 patients)</a:t>
            </a:r>
            <a:r>
              <a:rPr lang="en-US" sz="2200" b="0" i="0" dirty="0">
                <a:effectLst/>
                <a:latin typeface="-apple-system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-apple-system"/>
              </a:rPr>
              <a:t>Diabetes &amp; Smoking Impact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200" dirty="0"/>
              <a:t>- </a:t>
            </a:r>
            <a:r>
              <a:rPr lang="en-US" sz="2200" b="1" i="0" dirty="0">
                <a:effectLst/>
                <a:latin typeface="-apple-system"/>
              </a:rPr>
              <a:t>33.3% of patients are diabetic</a:t>
            </a:r>
            <a:r>
              <a:rPr lang="en-US" sz="2200" b="0" i="0" dirty="0">
                <a:effectLst/>
                <a:latin typeface="-apple-system"/>
              </a:rPr>
              <a:t>, and </a:t>
            </a:r>
            <a:r>
              <a:rPr lang="en-US" sz="2200" b="1" i="0" dirty="0">
                <a:effectLst/>
                <a:latin typeface="-apple-system"/>
              </a:rPr>
              <a:t>65% of these have high BP</a:t>
            </a:r>
            <a:r>
              <a:rPr lang="en-US" sz="2200" dirty="0"/>
              <a:t>.</a:t>
            </a:r>
            <a:endParaRPr sz="2200" dirty="0"/>
          </a:p>
          <a:p>
            <a:r>
              <a:rPr sz="2200" dirty="0"/>
              <a:t>- </a:t>
            </a:r>
            <a:r>
              <a:rPr lang="en-IN" sz="2200" dirty="0"/>
              <a:t>3</a:t>
            </a:r>
            <a:r>
              <a:rPr lang="en-US" sz="2200" b="1" i="0" dirty="0">
                <a:effectLst/>
                <a:latin typeface="-apple-system"/>
              </a:rPr>
              <a:t>0% of patients are smokers</a:t>
            </a:r>
            <a:r>
              <a:rPr lang="en-US" sz="2200" b="0" i="0" dirty="0">
                <a:effectLst/>
                <a:latin typeface="-apple-system"/>
              </a:rPr>
              <a:t>, and </a:t>
            </a:r>
            <a:r>
              <a:rPr lang="en-US" sz="2200" b="1" i="0" dirty="0">
                <a:effectLst/>
                <a:latin typeface="-apple-system"/>
              </a:rPr>
              <a:t>70% of smokers have high cholesterol</a:t>
            </a:r>
            <a:r>
              <a:rPr lang="en-US" sz="2200" b="0" i="0" dirty="0">
                <a:effectLst/>
                <a:latin typeface="-apple-system"/>
              </a:rPr>
              <a:t>.</a:t>
            </a:r>
            <a:r>
              <a:rPr lang="en-US" sz="2200" dirty="0"/>
              <a:t>.</a:t>
            </a:r>
            <a:endParaRPr sz="2200" dirty="0"/>
          </a:p>
          <a:p>
            <a:r>
              <a:rPr sz="2200" dirty="0"/>
              <a:t>- </a:t>
            </a:r>
            <a:r>
              <a:rPr lang="en-US" sz="2200" b="1" i="0" dirty="0">
                <a:effectLst/>
                <a:latin typeface="-apple-system"/>
              </a:rPr>
              <a:t>Smokers are 50% more likely to report chest pain</a:t>
            </a:r>
            <a:r>
              <a:rPr lang="en-US" sz="2200" b="0" i="0" dirty="0">
                <a:effectLst/>
                <a:latin typeface="-apple-system"/>
              </a:rPr>
              <a:t> compared to non-smokers</a:t>
            </a:r>
            <a:r>
              <a:rPr lang="en-US" sz="2200" dirty="0"/>
              <a:t>.</a:t>
            </a:r>
            <a:endParaRPr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-apple-system"/>
              </a:rPr>
              <a:t>Chest Pain &amp; Treatment Insights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200" dirty="0"/>
              <a:t>-</a:t>
            </a:r>
            <a:r>
              <a:rPr lang="en-IN" sz="2200" dirty="0"/>
              <a:t> </a:t>
            </a:r>
            <a:r>
              <a:rPr lang="en-US" sz="2200" b="1" i="0" dirty="0">
                <a:effectLst/>
                <a:latin typeface="-apple-system"/>
              </a:rPr>
              <a:t>Chest Pain Type 2 is the most common (45%)</a:t>
            </a:r>
            <a:r>
              <a:rPr lang="en-US" sz="2200" b="0" i="0" dirty="0">
                <a:effectLst/>
                <a:latin typeface="-apple-system"/>
              </a:rPr>
              <a:t>.</a:t>
            </a:r>
          </a:p>
          <a:p>
            <a:r>
              <a:rPr lang="en-US" sz="2200" dirty="0"/>
              <a:t>- </a:t>
            </a:r>
            <a:r>
              <a:rPr lang="en-US" sz="2200" b="1" i="0" dirty="0">
                <a:effectLst/>
                <a:latin typeface="-apple-system"/>
              </a:rPr>
              <a:t>Patients with Chest Pain Type 4 have the highest                                                                                                  average BP (150 mmHg)</a:t>
            </a:r>
            <a:r>
              <a:rPr lang="en-US" sz="2200" b="0" i="0" dirty="0">
                <a:effectLst/>
                <a:latin typeface="-apple-system"/>
              </a:rPr>
              <a:t>.</a:t>
            </a:r>
          </a:p>
          <a:p>
            <a:r>
              <a:rPr lang="en-US" sz="2200" dirty="0"/>
              <a:t>- </a:t>
            </a:r>
            <a:r>
              <a:rPr lang="en-US" sz="2200" b="1" i="0" dirty="0">
                <a:effectLst/>
                <a:latin typeface="-apple-system"/>
              </a:rPr>
              <a:t>Medication A is the most commonly prescribed treatment</a:t>
            </a:r>
            <a:r>
              <a:rPr lang="en-US" sz="2200" b="0" i="0" dirty="0">
                <a:effectLst/>
                <a:latin typeface="-apple-system"/>
              </a:rPr>
              <a:t> (used in </a:t>
            </a:r>
            <a:r>
              <a:rPr lang="en-US" sz="2200" b="1" i="0" dirty="0">
                <a:effectLst/>
                <a:latin typeface="-apple-system"/>
              </a:rPr>
              <a:t>40% of cases</a:t>
            </a:r>
            <a:r>
              <a:rPr lang="en-US" sz="2200" b="0" i="0" dirty="0">
                <a:effectLst/>
                <a:latin typeface="-apple-system"/>
              </a:rPr>
              <a:t>).</a:t>
            </a:r>
          </a:p>
          <a:p>
            <a:r>
              <a:rPr lang="en-US" sz="2200" dirty="0"/>
              <a:t>- </a:t>
            </a:r>
            <a:r>
              <a:rPr lang="en-US" sz="2200" b="1" i="0" dirty="0">
                <a:effectLst/>
                <a:latin typeface="-apple-system"/>
              </a:rPr>
              <a:t>Diabetic patients are more likely to receive intensive care treatments.</a:t>
            </a:r>
            <a:endParaRPr lang="en-US" sz="2200" b="0" i="0" dirty="0"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200" dirty="0"/>
              <a:t>- </a:t>
            </a:r>
            <a:r>
              <a:rPr lang="en-US" sz="2200" b="1" i="0" dirty="0">
                <a:effectLst/>
                <a:latin typeface="-apple-system"/>
              </a:rPr>
              <a:t>Male patients have a higher prevalence of heart disease (60%).</a:t>
            </a:r>
          </a:p>
          <a:p>
            <a:r>
              <a:rPr lang="en-US" sz="2200" b="1" i="0" dirty="0">
                <a:effectLst/>
                <a:latin typeface="-apple-system"/>
              </a:rPr>
              <a:t>- Patients above 50 years are at the highest risk.</a:t>
            </a:r>
            <a:endParaRPr lang="en-US" sz="2200" b="0" i="0" dirty="0">
              <a:effectLst/>
              <a:latin typeface="-apple-system"/>
            </a:endParaRPr>
          </a:p>
          <a:p>
            <a:r>
              <a:rPr lang="en-US" sz="2200" b="1" i="0" dirty="0">
                <a:effectLst/>
                <a:latin typeface="-apple-system"/>
              </a:rPr>
              <a:t>- Smokers and diabetic patients are significantly more prone to high BP and cholesterol.</a:t>
            </a:r>
          </a:p>
          <a:p>
            <a:r>
              <a:rPr lang="en-US" sz="2200" b="0" i="0" dirty="0">
                <a:effectLst/>
                <a:latin typeface="-apple-system"/>
              </a:rPr>
              <a:t>- </a:t>
            </a:r>
            <a:r>
              <a:rPr lang="en-US" sz="2200" b="1" i="0" dirty="0">
                <a:effectLst/>
                <a:latin typeface="-apple-system"/>
              </a:rPr>
              <a:t>Chest Pain Type 2 is the most commonly reported symptom.</a:t>
            </a:r>
          </a:p>
          <a:p>
            <a:r>
              <a:rPr lang="en-US" sz="2200" b="0" i="0" dirty="0">
                <a:effectLst/>
                <a:latin typeface="-apple-system"/>
              </a:rPr>
              <a:t>- </a:t>
            </a:r>
            <a:r>
              <a:rPr lang="en-US" sz="2200" b="1" i="0" dirty="0">
                <a:effectLst/>
                <a:latin typeface="-apple-system"/>
              </a:rPr>
              <a:t>Medication A is the most widely used treatment, particularly for high BP cases.</a:t>
            </a:r>
            <a:endParaRPr lang="en-US" sz="2200" b="0" i="0" dirty="0">
              <a:effectLst/>
              <a:latin typeface="-apple-system"/>
            </a:endParaRPr>
          </a:p>
          <a:p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IN" b="1" i="0" dirty="0">
                <a:solidFill>
                  <a:schemeClr val="tx1"/>
                </a:solidFill>
                <a:effectLst/>
                <a:latin typeface="-apple-system"/>
              </a:rPr>
              <a:t>Recommendations</a:t>
            </a:r>
            <a:br>
              <a:rPr lang="en-IN" b="1" i="0" dirty="0">
                <a:solidFill>
                  <a:schemeClr val="tx1"/>
                </a:solidFill>
                <a:effectLst/>
                <a:latin typeface="-apple-system"/>
              </a:rPr>
            </a:b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sz="2200" dirty="0"/>
              <a:t>- </a:t>
            </a:r>
            <a:r>
              <a:rPr lang="en-US" sz="2200" b="1" i="0" dirty="0">
                <a:effectLst/>
                <a:latin typeface="-apple-system"/>
              </a:rPr>
              <a:t>Promote lifestyle changes to reduce smoking &amp; cholesterol levels.</a:t>
            </a:r>
            <a:r>
              <a:rPr lang="en-US" sz="2200" b="0" i="0" dirty="0">
                <a:effectLst/>
                <a:latin typeface="-apple-system"/>
              </a:rPr>
              <a:t> </a:t>
            </a:r>
            <a:endParaRPr sz="2200" dirty="0"/>
          </a:p>
          <a:p>
            <a:r>
              <a:rPr sz="2200" dirty="0"/>
              <a:t>- </a:t>
            </a:r>
            <a:r>
              <a:rPr lang="en-US" sz="2200" b="1" i="0" dirty="0">
                <a:effectLst/>
                <a:latin typeface="-apple-system"/>
              </a:rPr>
              <a:t>Monitor diabetic patients more closely for BP fluctuations.</a:t>
            </a:r>
            <a:endParaRPr lang="en-US" sz="2200" dirty="0"/>
          </a:p>
          <a:p>
            <a:r>
              <a:rPr lang="en-US" sz="2200" dirty="0"/>
              <a:t>- </a:t>
            </a:r>
            <a:r>
              <a:rPr lang="en-US" sz="2200" b="1" i="0" dirty="0">
                <a:effectLst/>
                <a:latin typeface="-apple-system"/>
              </a:rPr>
              <a:t>Optimize treatment strategies for severe chest pain cases.</a:t>
            </a:r>
          </a:p>
          <a:p>
            <a:r>
              <a:rPr lang="en-US" sz="2200" b="1" i="0" dirty="0">
                <a:effectLst/>
                <a:latin typeface="-apple-system"/>
              </a:rPr>
              <a:t>- Encourage early screening for high-risk age groups (50+).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90000"/>
              </a:lnSpc>
            </a:pPr>
            <a:r>
              <a:rPr sz="4000" b="1" spc="-5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/>
              </a:rPr>
              <a:t>Introduction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458171" cy="4195481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-apple-system"/>
              </a:rPr>
              <a:t>To analyze patient demographics (age, gender) and their    impact on heart disease.</a:t>
            </a:r>
            <a:endParaRPr lang="en-US" sz="2200" dirty="0"/>
          </a:p>
          <a:p>
            <a:r>
              <a:rPr lang="en-US" sz="2200" b="0" i="0" dirty="0">
                <a:effectLst/>
                <a:latin typeface="-apple-system"/>
              </a:rPr>
              <a:t>To study the distribution of </a:t>
            </a:r>
            <a:r>
              <a:rPr lang="en-US" sz="2200" b="1" i="0" dirty="0">
                <a:effectLst/>
                <a:latin typeface="-apple-system"/>
              </a:rPr>
              <a:t>blood pressure (BP) and cholesterol levels</a:t>
            </a:r>
            <a:r>
              <a:rPr lang="en-US" sz="2200" b="0" i="0" dirty="0">
                <a:effectLst/>
                <a:latin typeface="-apple-system"/>
              </a:rPr>
              <a:t>.</a:t>
            </a:r>
            <a:endParaRPr lang="en-US" sz="2200" dirty="0"/>
          </a:p>
          <a:p>
            <a:r>
              <a:rPr lang="en-US" sz="2200" b="0" i="0" dirty="0">
                <a:effectLst/>
                <a:latin typeface="-apple-system"/>
              </a:rPr>
              <a:t>To assess the influence of </a:t>
            </a:r>
            <a:r>
              <a:rPr lang="en-US" sz="2200" b="1" i="0" dirty="0">
                <a:effectLst/>
                <a:latin typeface="-apple-system"/>
              </a:rPr>
              <a:t>diabetes and smoking</a:t>
            </a:r>
            <a:r>
              <a:rPr lang="en-US" sz="2200" b="0" i="0" dirty="0">
                <a:effectLst/>
                <a:latin typeface="-apple-system"/>
              </a:rPr>
              <a:t> on heart health.</a:t>
            </a:r>
            <a:endParaRPr sz="2200" dirty="0"/>
          </a:p>
          <a:p>
            <a:r>
              <a:rPr lang="en-US" sz="2200" b="0" i="0" dirty="0">
                <a:effectLst/>
                <a:latin typeface="-apple-system"/>
              </a:rPr>
              <a:t>To evaluate the relationship between </a:t>
            </a:r>
            <a:r>
              <a:rPr lang="en-US" sz="2200" b="1" i="0" dirty="0">
                <a:effectLst/>
                <a:latin typeface="-apple-system"/>
              </a:rPr>
              <a:t>chest pain type and treatment types</a:t>
            </a:r>
            <a:r>
              <a:rPr lang="en-US" sz="2200" b="0" i="0" dirty="0">
                <a:effectLst/>
                <a:latin typeface="-apple-system"/>
              </a:rPr>
              <a:t>.</a:t>
            </a:r>
            <a:endParaRPr sz="2200" dirty="0"/>
          </a:p>
          <a:p>
            <a:r>
              <a:rPr lang="en-US" sz="2200" b="0" i="0" dirty="0">
                <a:effectLst/>
                <a:latin typeface="-apple-system"/>
              </a:rPr>
              <a:t>To provide actionable insights through </a:t>
            </a:r>
            <a:r>
              <a:rPr lang="en-US" sz="2200" b="1" i="0" dirty="0">
                <a:effectLst/>
                <a:latin typeface="-apple-system"/>
              </a:rPr>
              <a:t>KPIs and visualizations.</a:t>
            </a:r>
            <a:endParaRPr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</a:pPr>
            <a:r>
              <a:rPr sz="4000" b="1" spc="-5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877644" cy="4195481"/>
          </a:xfrm>
        </p:spPr>
        <p:txBody>
          <a:bodyPr/>
          <a:lstStyle/>
          <a:p>
            <a:r>
              <a:rPr sz="2200" dirty="0"/>
              <a:t>- </a:t>
            </a:r>
            <a:r>
              <a:rPr lang="en-IN" sz="2200" b="1" i="0" dirty="0">
                <a:effectLst/>
                <a:latin typeface="-apple-system"/>
              </a:rPr>
              <a:t>Demographic Data:</a:t>
            </a:r>
            <a:r>
              <a:rPr lang="en-IN" sz="2200" b="0" i="0" dirty="0">
                <a:effectLst/>
                <a:latin typeface="-apple-system"/>
              </a:rPr>
              <a:t> Age, Gender</a:t>
            </a:r>
            <a:endParaRPr lang="en-US" sz="2200" dirty="0"/>
          </a:p>
          <a:p>
            <a:r>
              <a:rPr lang="en-US" sz="2200" dirty="0"/>
              <a:t>- </a:t>
            </a:r>
            <a:r>
              <a:rPr lang="en-IN" sz="2200" b="1" i="0" dirty="0">
                <a:effectLst/>
                <a:latin typeface="-apple-system"/>
              </a:rPr>
              <a:t>Medical Conditions:</a:t>
            </a:r>
            <a:r>
              <a:rPr lang="en-IN" sz="2200" b="0" i="0" dirty="0">
                <a:effectLst/>
                <a:latin typeface="-apple-system"/>
              </a:rPr>
              <a:t> Blood Pressure (BP),Cholesterol,  Diabetes</a:t>
            </a:r>
            <a:endParaRPr lang="en-US" sz="2200" dirty="0"/>
          </a:p>
          <a:p>
            <a:r>
              <a:rPr lang="en-IN" sz="2200" dirty="0"/>
              <a:t>- </a:t>
            </a:r>
            <a:r>
              <a:rPr lang="en-IN" sz="2200" b="1" i="0" dirty="0">
                <a:effectLst/>
                <a:latin typeface="-apple-system"/>
              </a:rPr>
              <a:t>Lifestyle Factors:</a:t>
            </a:r>
            <a:r>
              <a:rPr lang="en-IN" sz="2200" b="0" i="0" dirty="0">
                <a:effectLst/>
                <a:latin typeface="-apple-system"/>
              </a:rPr>
              <a:t> Smoking Status</a:t>
            </a:r>
            <a:endParaRPr lang="en-US" sz="2200" dirty="0"/>
          </a:p>
          <a:p>
            <a:r>
              <a:rPr sz="2200" dirty="0"/>
              <a:t>- </a:t>
            </a:r>
            <a:r>
              <a:rPr lang="en-IN" sz="2200" b="1" i="0" dirty="0">
                <a:effectLst/>
                <a:latin typeface="-apple-system"/>
              </a:rPr>
              <a:t>Symptoms:</a:t>
            </a:r>
            <a:r>
              <a:rPr lang="en-IN" sz="2200" b="0" i="0" dirty="0">
                <a:effectLst/>
                <a:latin typeface="-apple-system"/>
              </a:rPr>
              <a:t> Chest Pain Type</a:t>
            </a:r>
          </a:p>
          <a:p>
            <a:r>
              <a:rPr lang="en-IN" sz="2200" dirty="0">
                <a:latin typeface="-apple-system"/>
              </a:rPr>
              <a:t>- T</a:t>
            </a:r>
            <a:r>
              <a:rPr lang="en-IN" sz="2200" b="1" i="0" dirty="0">
                <a:effectLst/>
                <a:latin typeface="-apple-system"/>
              </a:rPr>
              <a:t>reatment Details:</a:t>
            </a:r>
            <a:r>
              <a:rPr lang="en-IN" sz="2200" b="0" i="0" dirty="0">
                <a:effectLst/>
                <a:latin typeface="-apple-system"/>
              </a:rPr>
              <a:t> Treatment Type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90000"/>
              </a:lnSpc>
            </a:pPr>
            <a:r>
              <a:rPr sz="4000" b="1" spc="-5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/>
              </a:rP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200" b="1" dirty="0"/>
              <a:t> </a:t>
            </a:r>
            <a:r>
              <a:rPr lang="en-IN" sz="2200" b="0" i="0" dirty="0">
                <a:effectLst/>
                <a:latin typeface="-apple-system"/>
              </a:rPr>
              <a:t>Total Patients</a:t>
            </a:r>
            <a:r>
              <a:rPr lang="en-US" sz="2200" b="1" dirty="0"/>
              <a:t> : </a:t>
            </a:r>
            <a:r>
              <a:rPr lang="en-US" sz="2200" dirty="0"/>
              <a:t>1.5K</a:t>
            </a:r>
            <a:endParaRPr sz="2200" dirty="0"/>
          </a:p>
          <a:p>
            <a:r>
              <a:rPr sz="2200" dirty="0"/>
              <a:t> </a:t>
            </a:r>
            <a:r>
              <a:rPr lang="en-US" sz="2200" b="0" i="0" dirty="0">
                <a:effectLst/>
                <a:latin typeface="-apple-system"/>
              </a:rPr>
              <a:t>Percentage of Patients with High BP</a:t>
            </a:r>
            <a:r>
              <a:rPr lang="en-US" sz="2200" b="1" dirty="0"/>
              <a:t> : </a:t>
            </a:r>
            <a:r>
              <a:rPr lang="en-IN" sz="2200" b="0" i="0" dirty="0">
                <a:effectLst/>
                <a:latin typeface="-apple-system"/>
              </a:rPr>
              <a:t>43.3%</a:t>
            </a:r>
            <a:endParaRPr sz="2200" dirty="0"/>
          </a:p>
          <a:p>
            <a:r>
              <a:rPr sz="2200" b="1" dirty="0"/>
              <a:t> </a:t>
            </a:r>
            <a:r>
              <a:rPr lang="en-US" sz="2200" b="0" i="0" dirty="0">
                <a:effectLst/>
                <a:latin typeface="-apple-system"/>
              </a:rPr>
              <a:t>Percentage of Patients with High Cholesterol</a:t>
            </a:r>
            <a:r>
              <a:rPr lang="en-US" sz="2200" b="1" dirty="0"/>
              <a:t> : </a:t>
            </a:r>
            <a:r>
              <a:rPr lang="en-IN" sz="2200" b="0" i="0" dirty="0">
                <a:effectLst/>
                <a:latin typeface="-apple-system"/>
              </a:rPr>
              <a:t>48%</a:t>
            </a:r>
            <a:endParaRPr sz="2200" dirty="0"/>
          </a:p>
          <a:p>
            <a:r>
              <a:rPr sz="2200" b="1" dirty="0"/>
              <a:t> </a:t>
            </a:r>
            <a:r>
              <a:rPr lang="en-IN" sz="2200" b="0" i="0" dirty="0">
                <a:effectLst/>
                <a:latin typeface="-apple-system"/>
              </a:rPr>
              <a:t>Percentage of Diabetic Patients</a:t>
            </a:r>
            <a:r>
              <a:rPr lang="en-US" sz="2200" b="1" dirty="0"/>
              <a:t> : </a:t>
            </a:r>
            <a:r>
              <a:rPr lang="en-IN" sz="2200" b="0" i="0" dirty="0">
                <a:effectLst/>
                <a:latin typeface="-apple-system"/>
              </a:rPr>
              <a:t>33.3%</a:t>
            </a:r>
            <a:endParaRPr lang="en-US" sz="2200" dirty="0"/>
          </a:p>
          <a:p>
            <a:r>
              <a:rPr lang="en-IN" sz="2200" b="0" i="0" dirty="0">
                <a:effectLst/>
                <a:latin typeface="-apple-system"/>
              </a:rPr>
              <a:t>Most Common Treatment</a:t>
            </a:r>
            <a:r>
              <a:rPr lang="en-US" sz="2200" b="0" i="0" dirty="0">
                <a:effectLst/>
                <a:latin typeface="-apple-system"/>
              </a:rPr>
              <a:t> :  </a:t>
            </a:r>
            <a:r>
              <a:rPr lang="en-IN" sz="2200" b="0" i="0" dirty="0">
                <a:effectLst/>
                <a:latin typeface="-apple-system"/>
              </a:rPr>
              <a:t>Medication A</a:t>
            </a:r>
            <a:endParaRPr lang="en-US" sz="2200" b="0" i="0" dirty="0">
              <a:effectLst/>
              <a:latin typeface="-apple-system"/>
            </a:endParaRPr>
          </a:p>
          <a:p>
            <a:r>
              <a:rPr lang="en-US" sz="2200" b="0" i="0" dirty="0">
                <a:effectLst/>
                <a:latin typeface="-apple-system"/>
              </a:rPr>
              <a:t>Average Age of Patients with Chest Pain</a:t>
            </a:r>
            <a:r>
              <a:rPr lang="en-US" sz="2200" dirty="0">
                <a:latin typeface="-apple-system"/>
              </a:rPr>
              <a:t> : </a:t>
            </a:r>
            <a:r>
              <a:rPr lang="en-IN" sz="2200" b="0" i="0" dirty="0">
                <a:effectLst/>
                <a:latin typeface="-apple-system"/>
              </a:rPr>
              <a:t>55 years</a:t>
            </a:r>
            <a:endParaRPr sz="2200" dirty="0"/>
          </a:p>
          <a:p>
            <a:r>
              <a:rPr sz="2200" b="1" dirty="0"/>
              <a:t>(KPI cards displayed in Power BI dashboard)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FA6F-5393-44E3-E43F-6C85D91A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-apple-system"/>
              </a:rPr>
              <a:t>Comprehensive Heart Health Dashboard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DFA68-0D66-5003-C92C-A830BD7E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1" y="1853248"/>
            <a:ext cx="8174580" cy="487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2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DA8A-4850-4C72-07C4-4D9F734B1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53177-D56B-C069-F53A-49F04F9C6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AC3CC-F359-BAA2-B2FA-9A8A0374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62000"/>
            <a:ext cx="8619067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1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4147-7A68-ECE7-6891-CB693C33E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FA622-DD09-6677-6561-F151CBDC1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DB81B3-80E1-B030-E6DA-808DEC522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910750"/>
            <a:ext cx="8407400" cy="588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1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8BF5-5A97-60EB-FBC5-3E3063558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656C6-E937-118D-1ECD-E2EEBD105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3473A6-1C05-1BAE-3F51-8F2FA8BA0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67" y="846667"/>
            <a:ext cx="8356599" cy="6011333"/>
          </a:xfrm>
        </p:spPr>
      </p:pic>
    </p:spTree>
    <p:extLst>
      <p:ext uri="{BB962C8B-B14F-4D97-AF65-F5344CB8AC3E}">
        <p14:creationId xmlns:p14="http://schemas.microsoft.com/office/powerpoint/2010/main" val="108292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-apple-system"/>
              </a:rPr>
              <a:t>Patient Demographics Insights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b="1" i="0" dirty="0">
                <a:effectLst/>
                <a:latin typeface="-apple-system"/>
              </a:rPr>
              <a:t>Age Distribution:</a:t>
            </a:r>
            <a:r>
              <a:rPr lang="en-US" sz="2200" b="0" i="0" dirty="0">
                <a:effectLst/>
                <a:latin typeface="-apple-system"/>
              </a:rPr>
              <a:t> The average patient age is </a:t>
            </a:r>
            <a:r>
              <a:rPr lang="en-US" sz="2200" b="1" i="0" dirty="0">
                <a:effectLst/>
                <a:latin typeface="-apple-system"/>
              </a:rPr>
              <a:t>55 years</a:t>
            </a:r>
            <a:r>
              <a:rPr lang="en-US" sz="2200" b="0" i="0" dirty="0">
                <a:effectLst/>
                <a:latin typeface="-apple-system"/>
              </a:rPr>
              <a:t>, with the highest risk group being </a:t>
            </a:r>
            <a:r>
              <a:rPr lang="en-US" sz="2200" b="1" i="0" dirty="0">
                <a:effectLst/>
                <a:latin typeface="-apple-system"/>
              </a:rPr>
              <a:t>50-65 years old</a:t>
            </a:r>
            <a:r>
              <a:rPr lang="en-US" sz="2200" b="0" i="0" dirty="0">
                <a:effectLst/>
                <a:latin typeface="-apple-system"/>
              </a:rPr>
              <a:t>.</a:t>
            </a:r>
            <a:endParaRPr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b="1" i="0" dirty="0">
                <a:effectLst/>
                <a:latin typeface="-apple-system"/>
              </a:rPr>
              <a:t>Gender Analysis:</a:t>
            </a:r>
            <a:r>
              <a:rPr lang="en-US" sz="2200" b="0" i="0" dirty="0">
                <a:effectLst/>
                <a:latin typeface="-apple-system"/>
              </a:rPr>
              <a:t> </a:t>
            </a:r>
            <a:r>
              <a:rPr lang="en-US" sz="2200" b="1" i="0" dirty="0">
                <a:effectLst/>
                <a:latin typeface="-apple-system"/>
              </a:rPr>
              <a:t>60% of the patients are male</a:t>
            </a:r>
            <a:r>
              <a:rPr lang="en-US" sz="2200" b="0" i="0" dirty="0">
                <a:effectLst/>
                <a:latin typeface="-apple-system"/>
              </a:rPr>
              <a:t>, and </a:t>
            </a:r>
            <a:r>
              <a:rPr lang="en-US" sz="2200" b="1" i="0" dirty="0">
                <a:effectLst/>
                <a:latin typeface="-apple-system"/>
              </a:rPr>
              <a:t>40% are female</a:t>
            </a:r>
            <a:r>
              <a:rPr lang="en-US" sz="2200" b="0" i="0" dirty="0">
                <a:effectLst/>
                <a:latin typeface="-apple-system"/>
              </a:rPr>
              <a:t>, indicating a higher prevalence of heart conditions in males.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523</Words>
  <Application>Microsoft Office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Century Gothic</vt:lpstr>
      <vt:lpstr>Century Schoolbook</vt:lpstr>
      <vt:lpstr>Wingdings 3</vt:lpstr>
      <vt:lpstr>Ion</vt:lpstr>
      <vt:lpstr>Heart Health Analysis Using Power BI</vt:lpstr>
      <vt:lpstr>Introduction &amp; Objectives</vt:lpstr>
      <vt:lpstr>Dataset Overview</vt:lpstr>
      <vt:lpstr>Key Performance Indicators (KPIs)</vt:lpstr>
      <vt:lpstr>Comprehensive Heart Health Dashboard:</vt:lpstr>
      <vt:lpstr>PowerPoint Presentation</vt:lpstr>
      <vt:lpstr>PowerPoint Presentation</vt:lpstr>
      <vt:lpstr>PowerPoint Presentation</vt:lpstr>
      <vt:lpstr>Patient Demographics Insights </vt:lpstr>
      <vt:lpstr>Blood Pressure &amp; Cholesterol Insights </vt:lpstr>
      <vt:lpstr>Diabetes &amp; Smoking Impact </vt:lpstr>
      <vt:lpstr>Chest Pain &amp; Treatment Insights </vt:lpstr>
      <vt:lpstr>Key Findings</vt:lpstr>
      <vt:lpstr> Recommendations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Nitin Gupta</dc:creator>
  <cp:keywords/>
  <dc:description>generated using python-pptx</dc:description>
  <cp:lastModifiedBy>Nitin Gupta</cp:lastModifiedBy>
  <cp:revision>4</cp:revision>
  <dcterms:created xsi:type="dcterms:W3CDTF">2013-01-27T09:14:16Z</dcterms:created>
  <dcterms:modified xsi:type="dcterms:W3CDTF">2025-04-03T04:30:00Z</dcterms:modified>
  <cp:category/>
</cp:coreProperties>
</file>