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71" r:id="rId3"/>
    <p:sldId id="272" r:id="rId4"/>
    <p:sldId id="257" r:id="rId5"/>
    <p:sldId id="273" r:id="rId6"/>
    <p:sldId id="274" r:id="rId7"/>
    <p:sldId id="275" r:id="rId8"/>
    <p:sldId id="276" r:id="rId9"/>
    <p:sldId id="277" r:id="rId10"/>
    <p:sldId id="278" r:id="rId11"/>
    <p:sldId id="269" r:id="rId12"/>
    <p:sldId id="289" r:id="rId13"/>
    <p:sldId id="281" r:id="rId14"/>
    <p:sldId id="290" r:id="rId15"/>
    <p:sldId id="280" r:id="rId16"/>
    <p:sldId id="283" r:id="rId17"/>
    <p:sldId id="284" r:id="rId18"/>
    <p:sldId id="285" r:id="rId19"/>
    <p:sldId id="291" r:id="rId20"/>
    <p:sldId id="286" r:id="rId21"/>
    <p:sldId id="292" r:id="rId22"/>
    <p:sldId id="287" r:id="rId23"/>
    <p:sldId id="288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AF4EDD27-4445-4B18-A583-10872182F02B}">
          <p14:sldIdLst>
            <p14:sldId id="256"/>
            <p14:sldId id="271"/>
            <p14:sldId id="272"/>
            <p14:sldId id="257"/>
            <p14:sldId id="273"/>
            <p14:sldId id="274"/>
            <p14:sldId id="275"/>
            <p14:sldId id="276"/>
            <p14:sldId id="277"/>
            <p14:sldId id="278"/>
            <p14:sldId id="269"/>
            <p14:sldId id="289"/>
            <p14:sldId id="281"/>
            <p14:sldId id="290"/>
            <p14:sldId id="280"/>
            <p14:sldId id="283"/>
            <p14:sldId id="284"/>
            <p14:sldId id="285"/>
            <p14:sldId id="291"/>
            <p14:sldId id="286"/>
            <p14:sldId id="292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35A671-E6AE-418E-B42D-9B9D7FB85714}">
  <a:tblStyle styleId="{5B35A671-E6AE-418E-B42D-9B9D7FB857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a2e962121_0_0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g8a2e9621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a2e962121_0_60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8a2e962121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6232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244440" y="2321718"/>
            <a:ext cx="8654400" cy="1100137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spcFirstLastPara="1" wrap="square" lIns="68400" tIns="34200" rIns="68400" bIns="34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</a:rPr>
              <a:t> Machine learning model to detect artefacts like Eye Blink and Jaw Clench in the EEG signals</a:t>
            </a:r>
            <a:r>
              <a:rPr lang="en-GB" sz="1600" dirty="0">
                <a:solidFill>
                  <a:schemeClr val="dk1"/>
                </a:solidFill>
              </a:rPr>
              <a:t> </a:t>
            </a:r>
            <a:endParaRPr sz="16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6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1998E4-252D-4872-A267-6D05E72409FB}"/>
              </a:ext>
            </a:extLst>
          </p:cNvPr>
          <p:cNvSpPr txBox="1"/>
          <p:nvPr/>
        </p:nvSpPr>
        <p:spPr>
          <a:xfrm>
            <a:off x="3479006" y="1193006"/>
            <a:ext cx="2407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AIM 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C8BB-0B0E-4D4F-A7A6-C81F847D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Building &amp;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0ABBF-8770-4F71-BDD3-C6CD48BA2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3480"/>
            <a:ext cx="8229300" cy="3654270"/>
          </a:xfrm>
        </p:spPr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Bagging Models</a:t>
            </a:r>
          </a:p>
          <a:p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Bagging, also known as Bootstrap aggregating, is a machine learning ensemble meta-algorithm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designed to improve the stability and accuracy of machine learning algorithms used in statistical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 and regression. It also reduces variance and helps to avoid overfitting. Although it is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usually applied to decision tree methods, it can be used with any type of method. Bagging is a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special case of the model averaging approach.</a:t>
            </a:r>
          </a:p>
          <a:p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Boosting Models</a:t>
            </a:r>
          </a:p>
          <a:p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Boosting is an ensemble meta-algorithm for primarily reducing bias and variance in supervised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learning. Boosting is in the family of machine learning algorithms that convert weak learners to strong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ones. A weak learner is defined to be a classifier that is only slightly correlated with the true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 (it can label examples better than random guessing). In contrast, a strong learner is a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classifier that is arbitrarily well-correlated with the true classification 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744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79360" y="518040"/>
            <a:ext cx="7885800" cy="35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/>
          <a:lstStyle/>
          <a:p>
            <a:pPr>
              <a:lnSpc>
                <a:spcPct val="90000"/>
              </a:lnSpc>
            </a:pPr>
            <a:r>
              <a:rPr lang="en-IN" sz="1600" b="1" strike="noStrike" spc="-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Machine Learning Results based on Actual Features</a:t>
            </a:r>
            <a:endParaRPr lang="en-IN" sz="1600" b="1" strike="noStrike" spc="-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1" name="Table 3"/>
          <p:cNvGraphicFramePr/>
          <p:nvPr/>
        </p:nvGraphicFramePr>
        <p:xfrm>
          <a:off x="276480" y="1581840"/>
          <a:ext cx="8215200" cy="837600"/>
        </p:xfrm>
        <a:graphic>
          <a:graphicData uri="http://schemas.openxmlformats.org/drawingml/2006/table">
            <a:tbl>
              <a:tblPr/>
              <a:tblGrid>
                <a:gridCol w="954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4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1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 b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Precision</a:t>
                      </a:r>
                      <a:endParaRPr lang="en-IN" sz="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 b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Recall</a:t>
                      </a:r>
                      <a:endParaRPr lang="en-IN" sz="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 b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f1-score</a:t>
                      </a:r>
                      <a:endParaRPr lang="en-IN" sz="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 b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Support</a:t>
                      </a:r>
                      <a:endParaRPr lang="en-IN" sz="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</a:t>
                      </a:r>
                      <a:endParaRPr lang="en-IN" sz="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0.80</a:t>
                      </a:r>
                      <a:endParaRPr lang="en-IN" sz="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0.86</a:t>
                      </a:r>
                      <a:endParaRPr lang="en-IN" sz="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0.80</a:t>
                      </a:r>
                      <a:endParaRPr lang="en-IN" sz="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                             10</a:t>
                      </a:r>
                      <a:endParaRPr lang="en-IN" sz="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lang="en-IN" sz="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0.86</a:t>
                      </a:r>
                      <a:endParaRPr lang="en-IN" sz="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0.86</a:t>
                      </a:r>
                      <a:endParaRPr lang="en-IN" sz="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0.86</a:t>
                      </a:r>
                      <a:endParaRPr lang="en-IN" sz="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r>
                        <a:rPr lang="en-IN" sz="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en-IN" sz="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2" name="Table 4"/>
          <p:cNvGraphicFramePr/>
          <p:nvPr/>
        </p:nvGraphicFramePr>
        <p:xfrm>
          <a:off x="276480" y="2957760"/>
          <a:ext cx="8161920" cy="1500840"/>
        </p:xfrm>
        <a:graphic>
          <a:graphicData uri="http://schemas.openxmlformats.org/drawingml/2006/table">
            <a:tbl>
              <a:tblPr/>
              <a:tblGrid>
                <a:gridCol w="954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4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7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0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 b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Macro </a:t>
                      </a:r>
                      <a:endParaRPr lang="en-IN" sz="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 b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Average</a:t>
                      </a:r>
                      <a:endParaRPr lang="en-IN" sz="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70AD47"/>
                      </a:solidFill>
                    </a:lnL>
                    <a:lnR w="12240">
                      <a:solidFill>
                        <a:srgbClr val="70AD47"/>
                      </a:solidFill>
                    </a:lnR>
                    <a:lnT w="2520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O.83</a:t>
                      </a:r>
                      <a:endParaRPr lang="en-IN" sz="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70AD47"/>
                      </a:solidFill>
                    </a:lnL>
                    <a:lnR w="12240">
                      <a:solidFill>
                        <a:srgbClr val="70AD47"/>
                      </a:solidFill>
                    </a:lnR>
                    <a:lnT w="2520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0.83</a:t>
                      </a:r>
                      <a:endParaRPr lang="en-IN" sz="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70AD47"/>
                      </a:solidFill>
                    </a:lnL>
                    <a:lnR w="12240">
                      <a:solidFill>
                        <a:srgbClr val="70AD47"/>
                      </a:solidFill>
                    </a:lnR>
                    <a:lnT w="2520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0.83</a:t>
                      </a:r>
                      <a:endParaRPr lang="en-IN" sz="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70AD47"/>
                      </a:solidFill>
                    </a:lnL>
                    <a:lnR w="12240">
                      <a:solidFill>
                        <a:srgbClr val="70AD47"/>
                      </a:solidFill>
                    </a:lnR>
                    <a:lnT w="2520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r>
                        <a:rPr lang="en-IN" sz="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en-IN" sz="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70AD47"/>
                      </a:solidFill>
                    </a:lnL>
                    <a:lnR w="12240">
                      <a:solidFill>
                        <a:srgbClr val="70AD47"/>
                      </a:solidFill>
                    </a:lnR>
                    <a:lnT w="2520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 b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Weighted </a:t>
                      </a:r>
                      <a:endParaRPr lang="en-IN" sz="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800" b="1" strike="noStrike" spc="-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Average</a:t>
                      </a:r>
                      <a:endParaRPr lang="en-IN" sz="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70AD47"/>
                      </a:solidFill>
                    </a:lnL>
                    <a:lnR w="12240">
                      <a:solidFill>
                        <a:srgbClr val="70AD47"/>
                      </a:solidFill>
                    </a:lnR>
                    <a:lnT w="1224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solidFill>
                      <a:srgbClr val="70AD4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0.83</a:t>
                      </a:r>
                      <a:endParaRPr lang="en-IN" sz="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70AD47"/>
                      </a:solidFill>
                    </a:lnL>
                    <a:lnR w="12240">
                      <a:solidFill>
                        <a:srgbClr val="70AD47"/>
                      </a:solidFill>
                    </a:lnR>
                    <a:lnT w="1224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solidFill>
                      <a:srgbClr val="70AD4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0.83</a:t>
                      </a:r>
                      <a:endParaRPr lang="en-IN" sz="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70AD47"/>
                      </a:solidFill>
                    </a:lnL>
                    <a:lnR w="12240">
                      <a:solidFill>
                        <a:srgbClr val="70AD47"/>
                      </a:solidFill>
                    </a:lnR>
                    <a:lnT w="1224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solidFill>
                      <a:srgbClr val="70AD4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8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0.83</a:t>
                      </a:r>
                      <a:endParaRPr lang="en-IN" sz="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70AD47"/>
                      </a:solidFill>
                    </a:lnL>
                    <a:lnR w="12240">
                      <a:solidFill>
                        <a:srgbClr val="70AD47"/>
                      </a:solidFill>
                    </a:lnR>
                    <a:lnT w="1224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solidFill>
                      <a:srgbClr val="70AD4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r>
                        <a:rPr lang="en-IN" sz="8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en-IN" sz="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70AD47"/>
                      </a:solidFill>
                    </a:lnL>
                    <a:lnR w="12240">
                      <a:solidFill>
                        <a:srgbClr val="70AD47"/>
                      </a:solidFill>
                    </a:lnR>
                    <a:lnT w="12240">
                      <a:solidFill>
                        <a:srgbClr val="70AD47"/>
                      </a:solidFill>
                    </a:lnT>
                    <a:lnB w="12240">
                      <a:solidFill>
                        <a:srgbClr val="70AD47"/>
                      </a:solidFill>
                    </a:lnB>
                    <a:solidFill>
                      <a:srgbClr val="70AD4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3" name="CustomShape 5"/>
          <p:cNvSpPr/>
          <p:nvPr/>
        </p:nvSpPr>
        <p:spPr>
          <a:xfrm>
            <a:off x="283680" y="1022400"/>
            <a:ext cx="1906200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400" spc="-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endParaRPr lang="en-IN" sz="1400" b="0" strike="noStrike" spc="-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Accuracy – 83 %</a:t>
            </a:r>
            <a:endParaRPr lang="en-IN" sz="1200" b="0" strike="noStrike" spc="-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52352C-8480-49F0-BD2D-8FD483945A7F}"/>
              </a:ext>
            </a:extLst>
          </p:cNvPr>
          <p:cNvSpPr txBox="1"/>
          <p:nvPr/>
        </p:nvSpPr>
        <p:spPr>
          <a:xfrm>
            <a:off x="892969" y="350044"/>
            <a:ext cx="5893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17A058-2B34-455D-8455-B1805D476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05" y="1252537"/>
            <a:ext cx="4502945" cy="2997994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5D55D875-4CC7-43E2-9625-4B5EB0397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050" y="1252537"/>
            <a:ext cx="3507581" cy="24336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76F0B2-9860-44ED-8A9E-782DB9F7FB33}"/>
              </a:ext>
            </a:extLst>
          </p:cNvPr>
          <p:cNvSpPr txBox="1"/>
          <p:nvPr/>
        </p:nvSpPr>
        <p:spPr>
          <a:xfrm>
            <a:off x="1085850" y="878681"/>
            <a:ext cx="2228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 Interpretation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9F4BF0-53B7-409D-9E93-7741E4BDDA60}"/>
              </a:ext>
            </a:extLst>
          </p:cNvPr>
          <p:cNvSpPr txBox="1"/>
          <p:nvPr/>
        </p:nvSpPr>
        <p:spPr>
          <a:xfrm>
            <a:off x="5193506" y="807244"/>
            <a:ext cx="2486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Numerical Interpretation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9396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72F7-ED03-4A43-BB8B-1ACBBC334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Random Forest 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BDA3A5-812E-4637-9EC9-A59C1F11C02A}"/>
              </a:ext>
            </a:extLst>
          </p:cNvPr>
          <p:cNvSpPr txBox="1"/>
          <p:nvPr/>
        </p:nvSpPr>
        <p:spPr>
          <a:xfrm>
            <a:off x="457200" y="1228725"/>
            <a:ext cx="33861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have created 100 Stomps for random forest base model.</a:t>
            </a: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CD52D0C-4E79-4AC4-8016-AF65D41AC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694" y="1063800"/>
            <a:ext cx="3287219" cy="39439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F37ADD-00BB-4A7A-A56E-9A7E2FD271BC}"/>
              </a:ext>
            </a:extLst>
          </p:cNvPr>
          <p:cNvSpPr txBox="1"/>
          <p:nvPr/>
        </p:nvSpPr>
        <p:spPr>
          <a:xfrm>
            <a:off x="5836444" y="492919"/>
            <a:ext cx="3100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 of first Stomps of</a:t>
            </a:r>
          </a:p>
          <a:p>
            <a:r>
              <a:rPr lang="en-US" dirty="0"/>
              <a:t>             random Forest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6511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72F7-ED03-4A43-BB8B-1ACBBC334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Random Forest 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BDA3A5-812E-4637-9EC9-A59C1F11C02A}"/>
              </a:ext>
            </a:extLst>
          </p:cNvPr>
          <p:cNvSpPr txBox="1"/>
          <p:nvPr/>
        </p:nvSpPr>
        <p:spPr>
          <a:xfrm>
            <a:off x="457200" y="1228725"/>
            <a:ext cx="33861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have created 100 Stomps for random forest base model.</a:t>
            </a: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F37ADD-00BB-4A7A-A56E-9A7E2FD271BC}"/>
              </a:ext>
            </a:extLst>
          </p:cNvPr>
          <p:cNvSpPr txBox="1"/>
          <p:nvPr/>
        </p:nvSpPr>
        <p:spPr>
          <a:xfrm>
            <a:off x="5836444" y="492919"/>
            <a:ext cx="3100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 of Second Stomps of</a:t>
            </a:r>
          </a:p>
          <a:p>
            <a:r>
              <a:rPr lang="en-US" dirty="0"/>
              <a:t>             random Forest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 descr="A picture containing screenshot, sign, paper, different&#10;&#10;Description automatically generated">
            <a:extLst>
              <a:ext uri="{FF2B5EF4-FFF2-40B4-BE49-F238E27FC236}">
                <a16:creationId xmlns:a16="http://schemas.microsoft.com/office/drawing/2014/main" id="{0D41112F-4A10-417B-A288-DB3B036A0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124" y="1150144"/>
            <a:ext cx="3629126" cy="360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37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96328-438A-41EB-A10C-75E82980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Calibrate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E2338-B603-4E26-A7E9-08DC50A51F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performing Classification experiments you often want to predict not only the class labels, but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also obtain a probability of the prediction. This probability gives you some kind of confidence. Some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models can give you poor estimates of the class probabilities. Well calibrated classifiers are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probabilistic classifiers for which the probability output can be directly interpreted as a confidence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level.</a:t>
            </a:r>
          </a:p>
          <a:p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have created 4 base model for calibrate the model</a:t>
            </a:r>
          </a:p>
          <a:p>
            <a:pPr marL="571500" indent="-342900">
              <a:buAutoNum type="arabicParenR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</a:t>
            </a:r>
          </a:p>
          <a:p>
            <a:pPr marL="571500" indent="-342900">
              <a:buAutoNum type="arabicParenR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AdaBoostClassifier</a:t>
            </a:r>
          </a:p>
          <a:p>
            <a:pPr marL="571500" indent="-342900">
              <a:buAutoNum type="arabicParenR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Neighborsclassifier</a:t>
            </a:r>
          </a:p>
          <a:p>
            <a:pPr marL="571500" indent="-342900">
              <a:buAutoNum type="arabicParenR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marL="571500" indent="-342900">
              <a:buAutoNum type="arabicParenR"/>
            </a:pP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789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1387-C35D-4834-84D7-035068ED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Calibrate Model ROC AND AUC Curve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02D2B-463B-421A-8BE6-93F8F834C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203480"/>
            <a:ext cx="8372476" cy="1103951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side image I have calibrate the model and its threshold value should be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0.56 for best accuracy.</a:t>
            </a:r>
          </a:p>
          <a:p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B08218-74DD-42A7-A4A5-18FA4C0E8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2802730"/>
            <a:ext cx="4260056" cy="202406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B771E6-EEC3-49EA-8BB2-960677267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512" y="2836070"/>
            <a:ext cx="2986088" cy="182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11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0957-501F-4B98-8C7F-710EA0892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Interpreting EEG prediction with Eli5 Lib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CCFAD-7719-4FB1-8240-6F1F70BC4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3480"/>
            <a:ext cx="4357688" cy="3668558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Weight’s  effect for different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variables on model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  <a:p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Narrative</a:t>
            </a:r>
          </a:p>
          <a:p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Now it shows the feature names alongside their weight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How each feature contribute to influence the prediction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Bias means an intercept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Bias is the intercept where our line intercepts the y-axis for (linear regression). In ML we can call intercepts bias.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Bias offsets all predictions that we make. 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FC597A-BF4E-406D-8C63-5573642B8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544" y="1671637"/>
            <a:ext cx="29527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28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0001-0827-4F80-8DB5-FADA0F693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Interpreting EEG prediction with Eli5 Lib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8AF4B-0EFA-4762-AE33-A03EBA9F2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3480"/>
            <a:ext cx="3829050" cy="2982900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Weight’s  effect for different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variables on model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for class Eye Blink</a:t>
            </a:r>
          </a:p>
          <a:p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342900">
              <a:buAutoNum type="arabicParenR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of the various libraries has their own method of interpreting the model</a:t>
            </a:r>
          </a:p>
          <a:p>
            <a:pPr marL="571500" indent="-342900">
              <a:buAutoNum type="arabicParenR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was able to explain why our selected prediction was non-DM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5443663-E130-457D-B9BF-10A9699AF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083" y="1328092"/>
            <a:ext cx="30003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92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A477-4D08-4C4C-AE76-9951DF90B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Interpreting EEG prediction with Eli5 Lib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C2E6F-0322-4A0C-8F27-D6AC86AEA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469" y="1140780"/>
            <a:ext cx="4729462" cy="2982900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Weight’s  effect for different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variables on model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for class Jaw Clench</a:t>
            </a:r>
          </a:p>
          <a:p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571500" indent="-342900">
              <a:buAutoNum type="arabicParenR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of the various libraries has their own method of interpreting the model</a:t>
            </a:r>
          </a:p>
          <a:p>
            <a:pPr marL="571500" indent="-342900">
              <a:buAutoNum type="arabicParenR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was able to explain why our selected prediction was non-DM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D6EE2F-F988-43E6-B474-8AF4466C1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993" y="1266180"/>
            <a:ext cx="28956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1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6772-2344-42C1-9DEF-2954A8F7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3769"/>
            <a:ext cx="8229300" cy="858600"/>
          </a:xfrm>
        </p:spPr>
        <p:txBody>
          <a:bodyPr/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00FD8-E180-4693-9738-5F316CA1B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888" y="1203480"/>
            <a:ext cx="8443612" cy="2982900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consists of 14-channel EEG data sampled at 128Hz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128 samples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 second for 6 minutes. Each data sample contains 19 columns. The dataset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consists of 84 markers (2 baseline markers and 82 markers for eye blinks and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jaw clenches).The first 30 seconds of the data consists of baseline data, with the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first seconds recorded with eyes open and the remaining 15 with eyes open.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Marker type value helps you recognize whether the marker is of type instance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Interval.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591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EFF3-2D2B-4689-9BD4-A7F4DDA0D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Interpreting EEG prediction with Shap Lib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832C2-B748-42F3-B02D-18AFF74B6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3479"/>
            <a:ext cx="8229300" cy="2201371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Independent classes on single prediction for Eye Blink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Narrative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Normal base value =.0.4692727272727275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The sum of the red and the blue = output 0.97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All the features in red are pushing the prediction from the base value to the prediction value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D9BFA7-EA2E-4F43-9366-C56826FF1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04851"/>
            <a:ext cx="8093869" cy="107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60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EFF3-2D2B-4689-9BD4-A7F4DDA0D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Interpreting EEG prediction with Shap Lib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832C2-B748-42F3-B02D-18AFF74B6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3480"/>
            <a:ext cx="8229300" cy="1718314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 of Independent classes on single prediction for Jaw Clench</a:t>
            </a:r>
          </a:p>
          <a:p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Narrative</a:t>
            </a:r>
          </a:p>
          <a:p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Normal base value =.0.4692727272727275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The sum of the red and the blue = output 0.97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All the features in red are pushing the prediction from the base value to the prediction value 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000994-DC5C-4C93-8B8A-3F7CAA5EA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6" y="3559808"/>
            <a:ext cx="7350918" cy="137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33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30C0-A06A-4C04-AF6F-57C00792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Interpreting EEG prediction with Shap Lib Effect of Different Independent variable on prediction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00F37-9695-40AE-8A0F-5748CD518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3479"/>
            <a:ext cx="3550444" cy="3297083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 of  Sample order by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similarity and Moment effects  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78BEEB5-25FE-4291-8E96-5EF9C9ACD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232" y="1002635"/>
            <a:ext cx="4793456" cy="338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19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A95A-DF2E-49AF-9324-597765CAD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Interpreting EEG prediction with Shap Lib Effect of Different Independent variable on prediction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969A8-DA6C-404C-935B-756091CA8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3480"/>
            <a:ext cx="3550444" cy="2982900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 of  Sample order by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and Target Variable 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EB60A074-1ECB-4BFD-9737-8616969BC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244" y="1135710"/>
            <a:ext cx="4850606" cy="34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2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C937-AD15-4E74-9807-DC0B02B05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3" y="205200"/>
            <a:ext cx="8300737" cy="858600"/>
          </a:xfrm>
        </p:spPr>
        <p:txBody>
          <a:bodyPr/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Approach of problem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6A1A3-991B-4560-A58E-3F502F0DD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per my understanding regarding the data I have applied two different solution for breaking the data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– 1 :- For separating the data, based on the label of the column “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MarkerValueInt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I have extracted the data for time interval = 23 for Jaw Clinching and added this segment of data as a column in a new data frame. This process was repeated for every such segment of data.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similar process was also repeated for extracting data for time interval= 22 for Eye Blink.</a:t>
            </a:r>
          </a:p>
          <a:p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2: I extracted the row data for label= 22 and label=23 separately and created a new data frame for both respectively. 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86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10" y="130245"/>
            <a:ext cx="78819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563040" y="4767120"/>
            <a:ext cx="30855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34200" rIns="68400" bIns="342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57868" y="447194"/>
            <a:ext cx="8435277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pipeline steps for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– 1 </a:t>
            </a:r>
            <a:r>
              <a:rPr lang="en-GB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00400" y="1079598"/>
            <a:ext cx="5263972" cy="309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the data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the function involved in data processing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feature extraction and convert into standard file format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the machine learning model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545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3FFC-9912-4413-BD05-916CBBEC7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Feature Extraction :-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E088F-8A8D-40A4-806B-2B85D40BA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57250"/>
            <a:ext cx="4672013" cy="4081050"/>
          </a:xfrm>
        </p:spPr>
        <p:txBody>
          <a:bodyPr/>
          <a:lstStyle/>
          <a:p>
            <a:pPr marL="0" lvl="0" indent="0">
              <a:lnSpc>
                <a:spcPct val="115000"/>
              </a:lnSpc>
              <a:buSzPts val="1200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sz="14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he features extracted from time series data and stores the results in feature dataset only for column name EEG.AF3.</a:t>
            </a:r>
            <a:endParaRPr lang="en-IN" sz="140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IN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There are two kinds the features extraction :-</a:t>
            </a:r>
            <a:endParaRPr lang="en-IN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IN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SzPts val="1200"/>
              <a:buFont typeface="Wingdings" panose="05000000000000000000" pitchFamily="2" charset="2"/>
              <a:buChar char=""/>
            </a:pPr>
            <a:r>
              <a:rPr lang="en-US" sz="14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Mathematical Features :- These features are extracted from mathematics applied in time series signals like Area, Sensor response, time to peak, Peak height. </a:t>
            </a:r>
            <a:endParaRPr lang="en-IN" sz="140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15000"/>
              </a:lnSpc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IN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SzPts val="1200"/>
              <a:buFont typeface="Wingdings" panose="05000000000000000000" pitchFamily="2" charset="2"/>
              <a:buChar char=""/>
            </a:pPr>
            <a:r>
              <a:rPr lang="en-US" sz="14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Statistical Features :- The features are extracted using statistical methods like mean, standard deviation, Kurtosis, skew etc.</a:t>
            </a:r>
            <a:endParaRPr lang="en-IN" sz="140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IN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IN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F4EA48-4D4C-4B16-878D-A0FD01F51D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66" t="16112" r="13437" b="7084"/>
          <a:stretch/>
        </p:blipFill>
        <p:spPr>
          <a:xfrm>
            <a:off x="5129213" y="719682"/>
            <a:ext cx="3807619" cy="395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71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0198F-8537-4F55-B836-CD2DEBE4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D6719-21F3-4ED7-A15F-5C3E5B1D6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3480"/>
            <a:ext cx="8229300" cy="3734820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Plot using Target Variable ( Jaw Clench and Eye Blink )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fence&#10;&#10;Description automatically generated">
            <a:extLst>
              <a:ext uri="{FF2B5EF4-FFF2-40B4-BE49-F238E27FC236}">
                <a16:creationId xmlns:a16="http://schemas.microsoft.com/office/drawing/2014/main" id="{942BD225-B15C-45B5-A447-A3CE5A427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88" y="1671638"/>
            <a:ext cx="8459824" cy="309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25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81E53-D769-4C6D-B8D5-D34EAF05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in 2D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BF4A8-7654-4D73-9740-0451FF1CE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8619" y="957263"/>
            <a:ext cx="8701087" cy="4186237"/>
          </a:xfrm>
        </p:spPr>
        <p:txBody>
          <a:bodyPr/>
          <a:lstStyle/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- Two classes Jaw Clench and Eye Blink have distinct boundaries with some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 hence they can be classified very smoothly</a:t>
            </a:r>
          </a:p>
          <a:p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0F3233B-5F78-4254-9EC0-8058ECF75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063800"/>
            <a:ext cx="3414713" cy="261523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FC4C08-A509-468B-BAA8-AE4253FE8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482" y="1135237"/>
            <a:ext cx="3900487" cy="2615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685358-67FE-45FC-9DFC-3E19E40A519F}"/>
              </a:ext>
            </a:extLst>
          </p:cNvPr>
          <p:cNvSpPr txBox="1"/>
          <p:nvPr/>
        </p:nvSpPr>
        <p:spPr>
          <a:xfrm>
            <a:off x="7425930" y="1237095"/>
            <a:ext cx="1521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 -  Jaw Clench   </a:t>
            </a:r>
          </a:p>
          <a:p>
            <a:r>
              <a:rPr lang="en-US" dirty="0"/>
              <a:t> 1 -    Eye Blink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1925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E00A-CC1C-4D1C-8ABF-3ED927D9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in 3D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C0886-76E5-4177-B9B2-5563C30A8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203480"/>
            <a:ext cx="8543925" cy="3734820"/>
          </a:xfrm>
        </p:spPr>
        <p:txBody>
          <a:bodyPr/>
          <a:lstStyle/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- Two classes Jaw Clench and Eye Blink have distinct boundaries with some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 hence they can be classified very smoothly</a:t>
            </a:r>
          </a:p>
          <a:p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927BC7D0-C642-4A71-8AF6-BA8024655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1203480"/>
            <a:ext cx="3971925" cy="2305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725442-67D9-4274-9022-BDA73FBF4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050" y="1203480"/>
            <a:ext cx="3886200" cy="22955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97CE66F-E10A-442F-B509-05AC3A6CD9BA}"/>
              </a:ext>
            </a:extLst>
          </p:cNvPr>
          <p:cNvSpPr txBox="1"/>
          <p:nvPr/>
        </p:nvSpPr>
        <p:spPr>
          <a:xfrm>
            <a:off x="7322344" y="1237095"/>
            <a:ext cx="1678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Red-   Jaw Clench   </a:t>
            </a:r>
          </a:p>
          <a:p>
            <a:r>
              <a:rPr lang="en-US" dirty="0"/>
              <a:t> Blue - Eye Blink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5459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84A5F-3FEE-4B9B-8F89-F0B24AB05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Building &amp;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4170E-AC7E-4579-9E48-BC4E03727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3480"/>
            <a:ext cx="8229300" cy="3734820"/>
          </a:xfrm>
        </p:spPr>
        <p:txBody>
          <a:bodyPr/>
          <a:lstStyle/>
          <a:p>
            <a:pPr algn="just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company requirement we can write it manually Machine learning algorithm or use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 to import Machine learning algorithm</a:t>
            </a:r>
          </a:p>
          <a:p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 Model </a:t>
            </a:r>
          </a:p>
          <a:p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Interpreting complex models are of fundamental importance in machine learning. Model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Interpretability helps debug the model by analyzing what the model really thinks is important. </a:t>
            </a:r>
          </a:p>
          <a:p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Layer Stacking Models </a:t>
            </a:r>
          </a:p>
          <a:p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models can be in a single layer or in multiple layers in which case the predictions from each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preceding layer is passed to the next layer as an input until it reaches meta-model where predictions</a:t>
            </a: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all the layers including base layer is used as an input to generate final prediction. </a:t>
            </a:r>
          </a:p>
          <a:p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9401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1266</Words>
  <Application>Microsoft Office PowerPoint</Application>
  <PresentationFormat>On-screen Show (16:9)</PresentationFormat>
  <Paragraphs>206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Times New Roman</vt:lpstr>
      <vt:lpstr>Wingdings</vt:lpstr>
      <vt:lpstr>Simple Light</vt:lpstr>
      <vt:lpstr>PowerPoint Presentation</vt:lpstr>
      <vt:lpstr>Introduction</vt:lpstr>
      <vt:lpstr>       Approach of problem</vt:lpstr>
      <vt:lpstr>PowerPoint Presentation</vt:lpstr>
      <vt:lpstr>Feature Extraction :-</vt:lpstr>
      <vt:lpstr>Data Analysis</vt:lpstr>
      <vt:lpstr>Data Analysis in 2D</vt:lpstr>
      <vt:lpstr>Data Analysis in 3D</vt:lpstr>
      <vt:lpstr> Model Building &amp; Testing</vt:lpstr>
      <vt:lpstr> Model Building &amp; Testing</vt:lpstr>
      <vt:lpstr>PowerPoint Presentation</vt:lpstr>
      <vt:lpstr>PowerPoint Presentation</vt:lpstr>
      <vt:lpstr>Visualization of Random Forest </vt:lpstr>
      <vt:lpstr>Visualization of Random Forest </vt:lpstr>
      <vt:lpstr>Calibrate Model</vt:lpstr>
      <vt:lpstr>Calibrate Model ROC AND AUC Curve </vt:lpstr>
      <vt:lpstr>Interpreting EEG prediction with Eli5 Lib</vt:lpstr>
      <vt:lpstr>Interpreting EEG prediction with Eli5 Lib</vt:lpstr>
      <vt:lpstr>Interpreting EEG prediction with Eli5 Lib</vt:lpstr>
      <vt:lpstr>Interpreting EEG prediction with Shap Lib</vt:lpstr>
      <vt:lpstr>Interpreting EEG prediction with Shap Lib</vt:lpstr>
      <vt:lpstr>Interpreting EEG prediction with Shap Lib Effect of Different Independent variable on prediction</vt:lpstr>
      <vt:lpstr>Interpreting EEG prediction with Shap Lib Effect of Different Independent variable on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Legion 5</cp:lastModifiedBy>
  <cp:revision>34</cp:revision>
  <dcterms:modified xsi:type="dcterms:W3CDTF">2020-08-23T11:40:34Z</dcterms:modified>
</cp:coreProperties>
</file>