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1D140E-0882-48DE-9884-67F21C485056}" v="595" dt="2022-02-01T19:20:48.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45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358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75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214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684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007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413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238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5922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179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6243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0037634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utenberg.org/files/1661/1661-0.t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2.xml"/><Relationship Id="rId5" Type="http://schemas.openxmlformats.org/officeDocument/2006/relationships/hyperlink" Target="https://danijar.com/introduction-to-recurrent-networks-in-tensorflow/" TargetMode="External"/><Relationship Id="rId4" Type="http://schemas.openxmlformats.org/officeDocument/2006/relationships/hyperlink" Target="https://www.gutenberg.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95791" y="1122362"/>
            <a:ext cx="8376514" cy="2534416"/>
          </a:xfrm>
        </p:spPr>
        <p:txBody>
          <a:bodyPr>
            <a:normAutofit/>
          </a:bodyPr>
          <a:lstStyle/>
          <a:p>
            <a:r>
              <a:rPr lang="en-US" dirty="0">
                <a:ea typeface="Batang"/>
                <a:cs typeface="Calibri Light"/>
              </a:rPr>
              <a:t>Next Word Prediction</a:t>
            </a:r>
            <a:endParaRPr lang="en-US" dirty="0">
              <a:ea typeface="Batang"/>
            </a:endParaRPr>
          </a:p>
        </p:txBody>
      </p:sp>
      <p:sp>
        <p:nvSpPr>
          <p:cNvPr id="3" name="TextBox 2">
            <a:extLst>
              <a:ext uri="{FF2B5EF4-FFF2-40B4-BE49-F238E27FC236}">
                <a16:creationId xmlns:a16="http://schemas.microsoft.com/office/drawing/2014/main" id="{3D4CD291-67FD-41C3-A2F6-0116C4CF4F36}"/>
              </a:ext>
            </a:extLst>
          </p:cNvPr>
          <p:cNvSpPr txBox="1"/>
          <p:nvPr/>
        </p:nvSpPr>
        <p:spPr>
          <a:xfrm>
            <a:off x="5348817" y="36660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Nitin Kumar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26ECDA-4917-49D2-BBEF-EBC10C74397B}"/>
              </a:ext>
            </a:extLst>
          </p:cNvPr>
          <p:cNvSpPr>
            <a:spLocks noGrp="1"/>
          </p:cNvSpPr>
          <p:nvPr>
            <p:ph type="title"/>
          </p:nvPr>
        </p:nvSpPr>
        <p:spPr>
          <a:xfrm>
            <a:off x="643468" y="621792"/>
            <a:ext cx="4989890" cy="5413248"/>
          </a:xfrm>
        </p:spPr>
        <p:txBody>
          <a:bodyPr>
            <a:normAutofit/>
          </a:bodyPr>
          <a:lstStyle/>
          <a:p>
            <a:r>
              <a:rPr lang="en-US" sz="3600">
                <a:cs typeface="Calibri Light"/>
              </a:rPr>
              <a:t>Background</a:t>
            </a:r>
            <a:endParaRPr lang="en-US" sz="3600"/>
          </a:p>
        </p:txBody>
      </p:sp>
      <p:sp>
        <p:nvSpPr>
          <p:cNvPr id="6"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D6FD84-1CB5-413B-9B1C-BE180C20D93A}"/>
              </a:ext>
            </a:extLst>
          </p:cNvPr>
          <p:cNvSpPr>
            <a:spLocks noGrp="1"/>
          </p:cNvSpPr>
          <p:nvPr>
            <p:ph idx="1"/>
          </p:nvPr>
        </p:nvSpPr>
        <p:spPr>
          <a:xfrm>
            <a:off x="6096000" y="643466"/>
            <a:ext cx="5452532" cy="5571065"/>
          </a:xfrm>
          <a:noFill/>
        </p:spPr>
        <p:txBody>
          <a:bodyPr vert="horz" lIns="91440" tIns="45720" rIns="91440" bIns="45720" rtlCol="0" anchor="ctr">
            <a:normAutofit/>
          </a:bodyPr>
          <a:lstStyle/>
          <a:p>
            <a:pPr marL="0" indent="0">
              <a:buNone/>
            </a:pPr>
            <a:r>
              <a:rPr lang="en-US" sz="2400">
                <a:ea typeface="+mn-lt"/>
                <a:cs typeface="+mn-lt"/>
              </a:rPr>
              <a:t>Natural language processing has been an area of research and used widely in different applications.</a:t>
            </a:r>
            <a:r>
              <a:rPr lang="en-US" sz="2400" dirty="0">
                <a:cs typeface="Calibri"/>
              </a:rPr>
              <a:t> </a:t>
            </a:r>
            <a:r>
              <a:rPr lang="en-US" sz="2400">
                <a:ea typeface="+mn-lt"/>
                <a:cs typeface="+mn-lt"/>
              </a:rPr>
              <a:t>The process of prediction next word follows natural language proccessing.</a:t>
            </a:r>
          </a:p>
          <a:p>
            <a:pPr marL="0" indent="0">
              <a:buNone/>
            </a:pPr>
            <a:r>
              <a:rPr lang="en-US" sz="2400">
                <a:ea typeface="+mn-lt"/>
                <a:cs typeface="+mn-lt"/>
              </a:rPr>
              <a:t>This ppt deals with how can we use neural model better than a basic RNN and </a:t>
            </a:r>
            <a:r>
              <a:rPr lang="en-US" sz="2400" dirty="0">
                <a:ea typeface="+mn-lt"/>
                <a:cs typeface="+mn-lt"/>
              </a:rPr>
              <a:t>use it to predict the next word. We will use a model called Long Short term Memory (LSTM). </a:t>
            </a:r>
          </a:p>
          <a:p>
            <a:pPr marL="0" indent="0">
              <a:buNone/>
            </a:pPr>
            <a:r>
              <a:rPr lang="en-US" sz="2400">
                <a:ea typeface="+mn-lt"/>
                <a:cs typeface="+mn-lt"/>
              </a:rPr>
              <a:t>We can use the TensorFlow library in python for building and training the deep learning model.</a:t>
            </a:r>
            <a:endParaRPr lang="en-US" sz="2400">
              <a:cs typeface="Calibri" panose="020F0502020204030204"/>
            </a:endParaRPr>
          </a:p>
          <a:p>
            <a:pPr marL="0" indent="0">
              <a:buNone/>
            </a:pPr>
            <a:br>
              <a:rPr lang="en-US" sz="2000" dirty="0"/>
            </a:br>
            <a:endParaRPr lang="en-US" sz="2400">
              <a:cs typeface="Calibri"/>
            </a:endParaRPr>
          </a:p>
        </p:txBody>
      </p:sp>
    </p:spTree>
    <p:extLst>
      <p:ext uri="{BB962C8B-B14F-4D97-AF65-F5344CB8AC3E}">
        <p14:creationId xmlns:p14="http://schemas.microsoft.com/office/powerpoint/2010/main" val="236943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BCC976-347A-40D1-A776-AF1DE78DF4C5}"/>
              </a:ext>
            </a:extLst>
          </p:cNvPr>
          <p:cNvSpPr>
            <a:spLocks noGrp="1"/>
          </p:cNvSpPr>
          <p:nvPr>
            <p:ph type="title"/>
          </p:nvPr>
        </p:nvSpPr>
        <p:spPr>
          <a:xfrm>
            <a:off x="643467" y="321734"/>
            <a:ext cx="10905066" cy="1135737"/>
          </a:xfrm>
        </p:spPr>
        <p:txBody>
          <a:bodyPr>
            <a:normAutofit/>
          </a:bodyPr>
          <a:lstStyle/>
          <a:p>
            <a:r>
              <a:rPr lang="en-US" sz="3600">
                <a:cs typeface="Calibri Light"/>
              </a:rPr>
              <a:t>LSTM</a:t>
            </a:r>
            <a:endParaRPr lang="en-US" sz="3600"/>
          </a:p>
        </p:txBody>
      </p:sp>
      <p:sp>
        <p:nvSpPr>
          <p:cNvPr id="3" name="Content Placeholder 2">
            <a:extLst>
              <a:ext uri="{FF2B5EF4-FFF2-40B4-BE49-F238E27FC236}">
                <a16:creationId xmlns:a16="http://schemas.microsoft.com/office/drawing/2014/main" id="{9740C53F-4C1E-4977-9FEC-6430C6D91A55}"/>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en-US" sz="2000">
                <a:ea typeface="+mn-lt"/>
                <a:cs typeface="+mn-lt"/>
              </a:rPr>
              <a:t>LSTM is Long short time memory it will understand the past text and predict the words which may be helpful for the user to frame sentences and this technique uses a letter to letter prediction means it predicts a character to create a word.</a:t>
            </a:r>
          </a:p>
          <a:p>
            <a:pPr marL="0" indent="0">
              <a:buNone/>
            </a:pPr>
            <a:endParaRPr lang="en-US" sz="2000">
              <a:cs typeface="Calibri"/>
            </a:endParaRPr>
          </a:p>
          <a:p>
            <a:pPr marL="0" indent="0">
              <a:buNone/>
            </a:pPr>
            <a:r>
              <a:rPr lang="en-US" sz="2000">
                <a:ea typeface="+mn-lt"/>
                <a:cs typeface="+mn-lt"/>
              </a:rPr>
              <a:t>LSTM has an introduction to three gates called input, output, and forget gates. </a:t>
            </a:r>
          </a:p>
          <a:p>
            <a:pPr marL="0" indent="0">
              <a:buNone/>
            </a:pPr>
            <a:r>
              <a:rPr lang="en-US" sz="2000" dirty="0">
                <a:ea typeface="+mn-lt"/>
                <a:cs typeface="+mn-lt"/>
              </a:rPr>
              <a:t>In which forget gates take care of what information needs to be dropped going through the network. In this way, we can have short-term and long-term memory. We can pass the information through the </a:t>
            </a:r>
            <a:r>
              <a:rPr lang="en-US" sz="2000">
                <a:ea typeface="+mn-lt"/>
                <a:cs typeface="+mn-lt"/>
              </a:rPr>
              <a:t>network and retrieve it even at a very later stage to identify the context of prediction.</a:t>
            </a:r>
            <a:endParaRPr lang="en-US" sz="2000">
              <a:cs typeface="Calibri"/>
            </a:endParaRPr>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111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C60F72-75EC-4CCE-AB4B-1E93D620EE8C}"/>
              </a:ext>
            </a:extLst>
          </p:cNvPr>
          <p:cNvSpPr>
            <a:spLocks noGrp="1"/>
          </p:cNvSpPr>
          <p:nvPr>
            <p:ph type="title"/>
          </p:nvPr>
        </p:nvSpPr>
        <p:spPr>
          <a:xfrm>
            <a:off x="643467" y="321734"/>
            <a:ext cx="10905066" cy="1135737"/>
          </a:xfrm>
        </p:spPr>
        <p:txBody>
          <a:bodyPr>
            <a:normAutofit/>
          </a:bodyPr>
          <a:lstStyle/>
          <a:p>
            <a:r>
              <a:rPr lang="en-US" sz="3600">
                <a:cs typeface="Calibri Light"/>
              </a:rPr>
              <a:t>Prediction of next word</a:t>
            </a:r>
            <a:endParaRPr lang="en-US" sz="3600"/>
          </a:p>
        </p:txBody>
      </p:sp>
      <p:sp>
        <p:nvSpPr>
          <p:cNvPr id="3" name="Content Placeholder 2">
            <a:extLst>
              <a:ext uri="{FF2B5EF4-FFF2-40B4-BE49-F238E27FC236}">
                <a16:creationId xmlns:a16="http://schemas.microsoft.com/office/drawing/2014/main" id="{833E8FC5-4AFF-4F0A-9135-1AF3EA51AF68}"/>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en-US" sz="2000">
                <a:ea typeface="+mn-lt"/>
                <a:cs typeface="+mn-lt"/>
              </a:rPr>
              <a:t>Predicting the next word is a neural application that uses Recurrent neural networks. Since basic recurrent neural networks have a lot of flows we go for LSTM. Here we can make sure of having longer memory of what words are important with help of those three gates we saw earlier.</a:t>
            </a:r>
            <a:endParaRPr lang="en-US" sz="2000">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0EE00DF7-0903-402C-93AB-352ED37F993D}"/>
              </a:ext>
            </a:extLst>
          </p:cNvPr>
          <p:cNvPicPr>
            <a:picLocks noChangeAspect="1"/>
          </p:cNvPicPr>
          <p:nvPr/>
        </p:nvPicPr>
        <p:blipFill>
          <a:blip r:embed="rId2"/>
          <a:stretch>
            <a:fillRect/>
          </a:stretch>
        </p:blipFill>
        <p:spPr>
          <a:xfrm>
            <a:off x="3588589" y="3253905"/>
            <a:ext cx="7343954" cy="2118605"/>
          </a:xfrm>
          <a:prstGeom prst="rect">
            <a:avLst/>
          </a:prstGeom>
        </p:spPr>
      </p:pic>
      <p:sp>
        <p:nvSpPr>
          <p:cNvPr id="5" name="TextBox 4">
            <a:extLst>
              <a:ext uri="{FF2B5EF4-FFF2-40B4-BE49-F238E27FC236}">
                <a16:creationId xmlns:a16="http://schemas.microsoft.com/office/drawing/2014/main" id="{CEDBC747-1B95-4BFF-9343-DBF6F2299E59}"/>
              </a:ext>
            </a:extLst>
          </p:cNvPr>
          <p:cNvSpPr txBox="1"/>
          <p:nvPr/>
        </p:nvSpPr>
        <p:spPr>
          <a:xfrm>
            <a:off x="2970363" y="5443268"/>
            <a:ext cx="88679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https://medium.com/@antonio.lopardo/the-basics-of-language-modeling-1c8832f21079</a:t>
            </a:r>
            <a:br>
              <a:rPr lang="en-US" i="1" dirty="0">
                <a:ea typeface="+mn-lt"/>
                <a:cs typeface="+mn-lt"/>
              </a:rPr>
            </a:br>
            <a:endParaRPr lang="en-US" i="1" dirty="0">
              <a:ea typeface="+mn-lt"/>
              <a:cs typeface="+mn-lt"/>
            </a:endParaRPr>
          </a:p>
        </p:txBody>
      </p:sp>
    </p:spTree>
    <p:extLst>
      <p:ext uri="{BB962C8B-B14F-4D97-AF65-F5344CB8AC3E}">
        <p14:creationId xmlns:p14="http://schemas.microsoft.com/office/powerpoint/2010/main" val="256745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9A28A6-6992-4A15-9645-BB8DFE47F4F0}"/>
              </a:ext>
            </a:extLst>
          </p:cNvPr>
          <p:cNvSpPr>
            <a:spLocks noGrp="1"/>
          </p:cNvSpPr>
          <p:nvPr>
            <p:ph type="title"/>
          </p:nvPr>
        </p:nvSpPr>
        <p:spPr>
          <a:xfrm>
            <a:off x="643467" y="1698171"/>
            <a:ext cx="3962061" cy="4516360"/>
          </a:xfrm>
        </p:spPr>
        <p:txBody>
          <a:bodyPr anchor="t">
            <a:normAutofit/>
          </a:bodyPr>
          <a:lstStyle/>
          <a:p>
            <a:r>
              <a:rPr lang="en-US" sz="3600">
                <a:cs typeface="Calibri Light"/>
              </a:rPr>
              <a:t>Data Description</a:t>
            </a:r>
            <a:endParaRPr lang="en-US" sz="3600"/>
          </a:p>
        </p:txBody>
      </p:sp>
      <p:sp>
        <p:nvSpPr>
          <p:cNvPr id="27" name="Rectangle 26">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78C2B26-BE1A-439F-9F8B-9B0036B9A83C}"/>
              </a:ext>
            </a:extLst>
          </p:cNvPr>
          <p:cNvSpPr>
            <a:spLocks noGrp="1"/>
          </p:cNvSpPr>
          <p:nvPr>
            <p:ph idx="1"/>
          </p:nvPr>
        </p:nvSpPr>
        <p:spPr>
          <a:xfrm>
            <a:off x="5070020" y="1698170"/>
            <a:ext cx="6478513" cy="4516361"/>
          </a:xfrm>
        </p:spPr>
        <p:txBody>
          <a:bodyPr>
            <a:normAutofit/>
          </a:bodyPr>
          <a:lstStyle/>
          <a:p>
            <a:r>
              <a:rPr lang="en-US" sz="2000">
                <a:cs typeface="Calibri"/>
              </a:rPr>
              <a:t>The dataset if from an </a:t>
            </a:r>
            <a:r>
              <a:rPr lang="en-US" sz="2000">
                <a:ea typeface="+mn-lt"/>
                <a:cs typeface="+mn-lt"/>
              </a:rPr>
              <a:t>eBook of The Adventures of Sherlock Holmes, by Arthur Conan Doyle.</a:t>
            </a:r>
            <a:endParaRPr lang="en-US" sz="2000" dirty="0">
              <a:ea typeface="+mn-lt"/>
              <a:cs typeface="+mn-lt"/>
            </a:endParaRPr>
          </a:p>
          <a:p>
            <a:r>
              <a:rPr lang="en-US" sz="2000">
                <a:ea typeface="+mn-lt"/>
                <a:cs typeface="+mn-lt"/>
              </a:rPr>
              <a:t>The Datasets for text data are easy to find and we can consider Project Gutenberg which is a volunteer effort to digitize and archive cultural works, to “encourage the creation and distribution of eBooks”. From here we can get many stories, documentations, and text data which are necessary for our problem statement.</a:t>
            </a:r>
            <a:endParaRPr lang="en-US" sz="2000" dirty="0">
              <a:ea typeface="+mn-lt"/>
              <a:cs typeface="+mn-lt"/>
            </a:endParaRPr>
          </a:p>
          <a:p>
            <a:r>
              <a:rPr lang="en-US" sz="2000" dirty="0">
                <a:ea typeface="+mn-lt"/>
                <a:cs typeface="+mn-lt"/>
                <a:hlinkClick r:id="rId2"/>
              </a:rPr>
              <a:t>The Adventure of Sherlock Holmes.</a:t>
            </a:r>
            <a:r>
              <a:rPr lang="en-US" sz="2000" dirty="0">
                <a:ea typeface="+mn-lt"/>
                <a:cs typeface="+mn-lt"/>
              </a:rPr>
              <a:t>
</a:t>
            </a:r>
            <a:br>
              <a:rPr lang="en-US" sz="2000" dirty="0">
                <a:ea typeface="+mn-lt"/>
                <a:cs typeface="+mn-lt"/>
              </a:rPr>
            </a:br>
            <a:endParaRPr lang="en-US" sz="2000" dirty="0">
              <a:ea typeface="+mn-lt"/>
              <a:cs typeface="+mn-lt"/>
            </a:endParaRPr>
          </a:p>
        </p:txBody>
      </p:sp>
      <p:sp>
        <p:nvSpPr>
          <p:cNvPr id="35" name="Isosceles Triangle 34">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Isosceles Triangle 36">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3441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DC821B-D84A-4021-BD3F-F0DB999972CC}"/>
              </a:ext>
            </a:extLst>
          </p:cNvPr>
          <p:cNvSpPr>
            <a:spLocks noGrp="1"/>
          </p:cNvSpPr>
          <p:nvPr>
            <p:ph type="title"/>
          </p:nvPr>
        </p:nvSpPr>
        <p:spPr>
          <a:xfrm>
            <a:off x="643467" y="1698171"/>
            <a:ext cx="3962061" cy="4516360"/>
          </a:xfrm>
        </p:spPr>
        <p:txBody>
          <a:bodyPr anchor="t">
            <a:normAutofit/>
          </a:bodyPr>
          <a:lstStyle/>
          <a:p>
            <a:r>
              <a:rPr lang="en-US" sz="3600">
                <a:cs typeface="Calibri Light"/>
              </a:rPr>
              <a:t>Refrences</a:t>
            </a:r>
            <a:endParaRPr lang="en-US" sz="3600"/>
          </a:p>
        </p:txBody>
      </p:sp>
      <p:sp>
        <p:nvSpPr>
          <p:cNvPr id="23" name="Rectangle 2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946D362-6D43-40AA-9F47-CCD8BC9B90BA}"/>
              </a:ext>
            </a:extLst>
          </p:cNvPr>
          <p:cNvSpPr>
            <a:spLocks noGrp="1"/>
          </p:cNvSpPr>
          <p:nvPr>
            <p:ph idx="1"/>
          </p:nvPr>
        </p:nvSpPr>
        <p:spPr>
          <a:xfrm>
            <a:off x="5070020" y="1698170"/>
            <a:ext cx="6478513" cy="4516361"/>
          </a:xfrm>
        </p:spPr>
        <p:txBody>
          <a:bodyPr vert="horz" lIns="91440" tIns="45720" rIns="91440" bIns="45720" rtlCol="0" anchor="t">
            <a:normAutofit/>
          </a:bodyPr>
          <a:lstStyle/>
          <a:p>
            <a:r>
              <a:rPr lang="en-US" sz="2000" dirty="0">
                <a:ea typeface="+mn-lt"/>
                <a:cs typeface="+mn-lt"/>
                <a:hlinkClick r:id="rId2"/>
              </a:rPr>
              <a:t>https://en.wikipedia.org/wiki/Long_short-term_memory</a:t>
            </a:r>
            <a:endParaRPr lang="en-US" sz="2000">
              <a:ea typeface="+mn-lt"/>
              <a:cs typeface="+mn-lt"/>
            </a:endParaRPr>
          </a:p>
          <a:p>
            <a:r>
              <a:rPr lang="en-US" sz="2000" dirty="0">
                <a:ea typeface="+mn-lt"/>
                <a:cs typeface="+mn-lt"/>
                <a:hlinkClick r:id="rId3"/>
              </a:rPr>
              <a:t>https://en.wikipedia.org/wiki/Recurrent_neural_network</a:t>
            </a:r>
            <a:endParaRPr lang="en-US" sz="2000" dirty="0">
              <a:ea typeface="+mn-lt"/>
              <a:cs typeface="+mn-lt"/>
            </a:endParaRPr>
          </a:p>
          <a:p>
            <a:endParaRPr lang="en-US" sz="2000" dirty="0">
              <a:cs typeface="Calibri"/>
            </a:endParaRPr>
          </a:p>
          <a:p>
            <a:r>
              <a:rPr lang="en-US" sz="2000" dirty="0">
                <a:ea typeface="+mn-lt"/>
                <a:cs typeface="+mn-lt"/>
                <a:hlinkClick r:id="rId4"/>
              </a:rPr>
              <a:t>https://www.gutenberg.org/</a:t>
            </a:r>
            <a:endParaRPr lang="en-US" sz="2000" dirty="0">
              <a:ea typeface="+mn-lt"/>
              <a:cs typeface="+mn-lt"/>
            </a:endParaRPr>
          </a:p>
          <a:p>
            <a:r>
              <a:rPr lang="en-US" sz="2000" dirty="0">
                <a:ea typeface="+mn-lt"/>
                <a:cs typeface="+mn-lt"/>
                <a:hlinkClick r:id="rId5"/>
              </a:rPr>
              <a:t>https://danijar.com/introduction-to-recurrent-networks-in-tensorflow/</a:t>
            </a:r>
            <a:endParaRPr lang="en-US" sz="2000" dirty="0">
              <a:ea typeface="+mn-lt"/>
              <a:cs typeface="+mn-lt"/>
            </a:endParaRPr>
          </a:p>
          <a:p>
            <a:r>
              <a:rPr lang="en-US" sz="2000" dirty="0">
                <a:ea typeface="+mn-lt"/>
                <a:cs typeface="+mn-lt"/>
              </a:rPr>
              <a:t>https://colah.github.io/posts/2015-08-Understanding-LSTMs/</a:t>
            </a:r>
            <a:endParaRPr lang="en-US" sz="2000" dirty="0">
              <a:cs typeface="Calibri"/>
            </a:endParaRPr>
          </a:p>
        </p:txBody>
      </p:sp>
      <p:sp>
        <p:nvSpPr>
          <p:cNvPr id="31" name="Isosceles Triangle 3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Isosceles Triangle 3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0063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Next Word Prediction</vt:lpstr>
      <vt:lpstr>Background</vt:lpstr>
      <vt:lpstr>LSTM</vt:lpstr>
      <vt:lpstr>Prediction of next word</vt:lpstr>
      <vt:lpstr>Data Description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169</cp:revision>
  <dcterms:created xsi:type="dcterms:W3CDTF">2022-01-30T17:33:12Z</dcterms:created>
  <dcterms:modified xsi:type="dcterms:W3CDTF">2022-02-01T19:21:01Z</dcterms:modified>
</cp:coreProperties>
</file>