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8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816" y="3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0E20867-6D7A-4375-BF18-7FA9D559C74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20867-6D7A-4375-BF18-7FA9D559C74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20867-6D7A-4375-BF18-7FA9D559C74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D28679-C07D-41A4-9022-F6D8CB27145B}" type="datetimeFigureOut">
              <a:rPr lang="en-US" smtClean="0"/>
              <a:pPr/>
              <a:t>02/12/2018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0E20867-6D7A-4375-BF18-7FA9D559C74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D28679-C07D-41A4-9022-F6D8CB27145B}" type="datetimeFigureOut">
              <a:rPr lang="en-US" smtClean="0"/>
              <a:pPr/>
              <a:t>02/12/2018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E20867-6D7A-4375-BF18-7FA9D559C74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IoT Based Home Automation</a:t>
            </a:r>
            <a:endParaRPr lang="en-IN" dirty="0"/>
          </a:p>
        </p:txBody>
      </p:sp>
      <p:sp>
        <p:nvSpPr>
          <p:cNvPr id="5" name="Content Placeholder 4"/>
          <p:cNvSpPr>
            <a:spLocks noGrp="1"/>
          </p:cNvSpPr>
          <p:nvPr>
            <p:ph idx="1"/>
          </p:nvPr>
        </p:nvSpPr>
        <p:spPr/>
        <p:txBody>
          <a:bodyPr lIns="0"/>
          <a:lstStyle/>
          <a:p>
            <a:pPr>
              <a:buNone/>
            </a:pPr>
            <a:r>
              <a:rPr lang="en-IN" b="1" i="1" dirty="0" smtClean="0"/>
              <a:t>	IoT</a:t>
            </a:r>
            <a:r>
              <a:rPr lang="en-IN" i="1" dirty="0"/>
              <a:t> </a:t>
            </a:r>
            <a:r>
              <a:rPr lang="en-IN" i="1" dirty="0" smtClean="0"/>
              <a:t>stands for</a:t>
            </a:r>
            <a:r>
              <a:rPr lang="en-IN" i="1" dirty="0"/>
              <a:t> </a:t>
            </a:r>
            <a:r>
              <a:rPr lang="en-IN" b="1" i="1" dirty="0"/>
              <a:t>I</a:t>
            </a:r>
            <a:r>
              <a:rPr lang="en-IN" i="1" dirty="0"/>
              <a:t>nternet </a:t>
            </a:r>
            <a:r>
              <a:rPr lang="en-IN" b="1" i="1" dirty="0"/>
              <a:t>o</a:t>
            </a:r>
            <a:r>
              <a:rPr lang="en-IN" i="1" dirty="0"/>
              <a:t>f </a:t>
            </a:r>
            <a:r>
              <a:rPr lang="en-IN" b="1" i="1" dirty="0" smtClean="0"/>
              <a:t>T</a:t>
            </a:r>
            <a:r>
              <a:rPr lang="en-IN" i="1" dirty="0" smtClean="0"/>
              <a:t>hings</a:t>
            </a:r>
          </a:p>
          <a:p>
            <a:pPr>
              <a:buNone/>
            </a:pPr>
            <a:r>
              <a:rPr lang="en-IN" i="1" dirty="0"/>
              <a:t> </a:t>
            </a:r>
            <a:endParaRPr lang="en-IN" i="1" dirty="0" smtClean="0"/>
          </a:p>
          <a:p>
            <a:pPr>
              <a:buNone/>
            </a:pPr>
            <a:r>
              <a:rPr lang="en-IN" dirty="0" smtClean="0"/>
              <a:t>	The </a:t>
            </a:r>
            <a:r>
              <a:rPr lang="en-IN" dirty="0"/>
              <a:t>Internet of Things refers to the </a:t>
            </a:r>
            <a:r>
              <a:rPr lang="en-IN" dirty="0" smtClean="0"/>
              <a:t>ever-growing network </a:t>
            </a:r>
            <a:r>
              <a:rPr lang="en-IN" dirty="0"/>
              <a:t>of physical objects that </a:t>
            </a:r>
            <a:r>
              <a:rPr lang="en-IN" dirty="0" smtClean="0"/>
              <a:t>feature the </a:t>
            </a:r>
            <a:r>
              <a:rPr lang="en-IN" dirty="0"/>
              <a:t>communication </a:t>
            </a:r>
            <a:r>
              <a:rPr lang="en-IN" dirty="0" smtClean="0"/>
              <a:t>between </a:t>
            </a:r>
            <a:r>
              <a:rPr lang="en-IN" dirty="0"/>
              <a:t>these objects and other Internet-enabled devices </a:t>
            </a:r>
            <a:r>
              <a:rPr lang="en-IN" dirty="0" smtClean="0"/>
              <a:t>or </a:t>
            </a:r>
            <a:r>
              <a:rPr lang="en-IN" dirty="0"/>
              <a:t>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457200" y="1600201"/>
            <a:ext cx="8229600" cy="1900237"/>
          </a:xfrm>
        </p:spPr>
        <p:txBody>
          <a:bodyPr>
            <a:normAutofit fontScale="92500" lnSpcReduction="10000"/>
          </a:bodyPr>
          <a:lstStyle/>
          <a:p>
            <a:pPr>
              <a:buNone/>
            </a:pPr>
            <a:r>
              <a:rPr lang="en-US" dirty="0" smtClean="0"/>
              <a:t>Accounts on </a:t>
            </a:r>
            <a:r>
              <a:rPr lang="en-US" b="1" dirty="0" smtClean="0"/>
              <a:t>io.adafruit.com</a:t>
            </a:r>
          </a:p>
          <a:p>
            <a:pPr marL="514350" indent="-514350">
              <a:buNone/>
            </a:pPr>
            <a:r>
              <a:rPr lang="en-US" dirty="0" smtClean="0"/>
              <a:t>	The site works as broker you need to create your account on the site to create a secure connection between NodeMCU and Broker.</a:t>
            </a:r>
          </a:p>
          <a:p>
            <a:pPr marL="514350" indent="-514350">
              <a:buNone/>
            </a:pPr>
            <a:r>
              <a:rPr lang="en-US" dirty="0"/>
              <a:t>	</a:t>
            </a:r>
            <a:r>
              <a:rPr lang="en-US" dirty="0" smtClean="0"/>
              <a:t>After login create your DASHBOARD</a:t>
            </a:r>
            <a:endParaRPr lang="en-US" dirty="0"/>
          </a:p>
          <a:p>
            <a:pPr marL="514350" indent="-514350">
              <a:buNone/>
            </a:pPr>
            <a:endParaRPr lang="en-IN" dirty="0"/>
          </a:p>
        </p:txBody>
      </p:sp>
      <p:pic>
        <p:nvPicPr>
          <p:cNvPr id="6146" name="Picture 2" descr="C:\Users\Administrator\Desktop\New folder\Adafruit_dashboard.jpg"/>
          <p:cNvPicPr>
            <a:picLocks noChangeAspect="1" noChangeArrowheads="1"/>
          </p:cNvPicPr>
          <p:nvPr/>
        </p:nvPicPr>
        <p:blipFill>
          <a:blip r:embed="rId2"/>
          <a:srcRect l="8866" t="9181" r="41328" b="50781"/>
          <a:stretch>
            <a:fillRect/>
          </a:stretch>
        </p:blipFill>
        <p:spPr bwMode="auto">
          <a:xfrm>
            <a:off x="1071538" y="3571876"/>
            <a:ext cx="6072230" cy="292895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4" name="Content Placeholder 2"/>
          <p:cNvSpPr>
            <a:spLocks noGrp="1"/>
          </p:cNvSpPr>
          <p:nvPr>
            <p:ph idx="1"/>
          </p:nvPr>
        </p:nvSpPr>
        <p:spPr>
          <a:xfrm>
            <a:off x="457200" y="2000241"/>
            <a:ext cx="8229600" cy="4143404"/>
          </a:xfrm>
        </p:spPr>
        <p:txBody>
          <a:bodyPr>
            <a:normAutofit/>
          </a:bodyPr>
          <a:lstStyle/>
          <a:p>
            <a:pPr>
              <a:buNone/>
            </a:pPr>
            <a:r>
              <a:rPr lang="en-US" dirty="0" smtClean="0"/>
              <a:t>Accounts on </a:t>
            </a:r>
            <a:r>
              <a:rPr lang="en-US" b="1" dirty="0" smtClean="0"/>
              <a:t>io.adafruit.com</a:t>
            </a:r>
          </a:p>
          <a:p>
            <a:pPr>
              <a:buNone/>
            </a:pPr>
            <a:r>
              <a:rPr lang="en-US" dirty="0" smtClean="0"/>
              <a:t>	Then Select the created Dashboard and press on the + button on right top corner</a:t>
            </a:r>
          </a:p>
          <a:p>
            <a:pPr marL="514350" indent="-514350">
              <a:buNone/>
            </a:pPr>
            <a:r>
              <a:rPr lang="en-US" dirty="0" smtClean="0"/>
              <a:t>	</a:t>
            </a:r>
          </a:p>
          <a:p>
            <a:pPr marL="514350" indent="-514350">
              <a:buNone/>
            </a:pPr>
            <a:endParaRPr lang="en-US" dirty="0"/>
          </a:p>
          <a:p>
            <a:pPr marL="514350" indent="-514350">
              <a:buNone/>
            </a:pPr>
            <a:endParaRPr lang="en-US" dirty="0" smtClean="0"/>
          </a:p>
          <a:p>
            <a:pPr marL="514350" indent="-514350">
              <a:buNone/>
            </a:pPr>
            <a:r>
              <a:rPr lang="en-US" dirty="0" smtClean="0"/>
              <a:t>	</a:t>
            </a:r>
            <a:endParaRPr lang="en-IN" dirty="0"/>
          </a:p>
        </p:txBody>
      </p:sp>
      <p:pic>
        <p:nvPicPr>
          <p:cNvPr id="7170" name="Picture 2" descr="C:\Users\Administrator\Desktop\New folder\Adafruit_2.jpg"/>
          <p:cNvPicPr>
            <a:picLocks noChangeAspect="1" noChangeArrowheads="1"/>
          </p:cNvPicPr>
          <p:nvPr/>
        </p:nvPicPr>
        <p:blipFill>
          <a:blip r:embed="rId2"/>
          <a:srcRect l="44024" t="9570" r="10273" b="55273"/>
          <a:stretch>
            <a:fillRect/>
          </a:stretch>
        </p:blipFill>
        <p:spPr bwMode="auto">
          <a:xfrm>
            <a:off x="785786" y="3429000"/>
            <a:ext cx="7661726" cy="235745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	This will ask to create a new block select text as in picture.</a:t>
            </a:r>
          </a:p>
          <a:p>
            <a:pPr>
              <a:buNone/>
            </a:pPr>
            <a:endParaRPr lang="en-IN" dirty="0" smtClean="0"/>
          </a:p>
          <a:p>
            <a:pPr>
              <a:buNone/>
            </a:pPr>
            <a:endParaRPr lang="en-IN" dirty="0"/>
          </a:p>
        </p:txBody>
      </p:sp>
      <p:pic>
        <p:nvPicPr>
          <p:cNvPr id="4" name="Picture 3" descr="C:\Users\Administrator\Desktop\New folder\Adafruit_3.jpg"/>
          <p:cNvPicPr>
            <a:picLocks noChangeAspect="1" noChangeArrowheads="1"/>
          </p:cNvPicPr>
          <p:nvPr/>
        </p:nvPicPr>
        <p:blipFill>
          <a:blip r:embed="rId2"/>
          <a:srcRect l="10117" t="9483" r="16640" b="22157"/>
          <a:stretch>
            <a:fillRect/>
          </a:stretch>
        </p:blipFill>
        <p:spPr bwMode="auto">
          <a:xfrm>
            <a:off x="1000100" y="2928934"/>
            <a:ext cx="7429552" cy="32147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	After selecting Text block you have to create a feed of </a:t>
            </a:r>
            <a:r>
              <a:rPr lang="en-US" u="sng" dirty="0" smtClean="0"/>
              <a:t>any name</a:t>
            </a:r>
            <a:r>
              <a:rPr lang="en-US" dirty="0" smtClean="0"/>
              <a:t> which will be used in program code to read data and perform action. Follow the on-screen commands then will be back on Dashboard Automatically.</a:t>
            </a:r>
            <a:endParaRPr lang="en-IN" dirty="0"/>
          </a:p>
        </p:txBody>
      </p:sp>
      <p:pic>
        <p:nvPicPr>
          <p:cNvPr id="8194" name="Picture 2" descr="C:\Users\Administrator\Desktop\New folder\Adafruit_4.jpg"/>
          <p:cNvPicPr>
            <a:picLocks noChangeAspect="1" noChangeArrowheads="1"/>
          </p:cNvPicPr>
          <p:nvPr/>
        </p:nvPicPr>
        <p:blipFill>
          <a:blip r:embed="rId2"/>
          <a:srcRect l="19530" t="13281" r="17773" b="44727"/>
          <a:stretch>
            <a:fillRect/>
          </a:stretch>
        </p:blipFill>
        <p:spPr bwMode="auto">
          <a:xfrm>
            <a:off x="1142976" y="4143380"/>
            <a:ext cx="4299571" cy="172786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457200" y="1928802"/>
            <a:ext cx="8229600" cy="4168773"/>
          </a:xfrm>
        </p:spPr>
        <p:txBody>
          <a:bodyPr>
            <a:normAutofit lnSpcReduction="10000"/>
          </a:bodyPr>
          <a:lstStyle/>
          <a:p>
            <a:pPr>
              <a:buNone/>
            </a:pPr>
            <a:r>
              <a:rPr lang="en-US" dirty="0" smtClean="0"/>
              <a:t>	Now from dashboard you can have your secret AIO key by clicking on key icon on right top corner.</a:t>
            </a:r>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Save the username and key. You will need this while programming the microcontroller. This ends the Broker setup using io.adafruit.com.</a:t>
            </a:r>
            <a:endParaRPr lang="en-IN" dirty="0"/>
          </a:p>
        </p:txBody>
      </p:sp>
      <p:pic>
        <p:nvPicPr>
          <p:cNvPr id="9218" name="Picture 2" descr="C:\Users\Administrator\Desktop\New folder\Adafruit_5.jpg"/>
          <p:cNvPicPr>
            <a:picLocks noChangeAspect="1" noChangeArrowheads="1"/>
          </p:cNvPicPr>
          <p:nvPr/>
        </p:nvPicPr>
        <p:blipFill>
          <a:blip r:embed="rId2"/>
          <a:srcRect l="68281" t="20312" r="9453" b="57422"/>
          <a:stretch>
            <a:fillRect/>
          </a:stretch>
        </p:blipFill>
        <p:spPr bwMode="auto">
          <a:xfrm>
            <a:off x="928662" y="2928934"/>
            <a:ext cx="2500330" cy="1500198"/>
          </a:xfrm>
          <a:prstGeom prst="rect">
            <a:avLst/>
          </a:prstGeom>
          <a:noFill/>
        </p:spPr>
      </p:pic>
      <p:sp>
        <p:nvSpPr>
          <p:cNvPr id="5" name="Right Arrow 4"/>
          <p:cNvSpPr/>
          <p:nvPr/>
        </p:nvSpPr>
        <p:spPr>
          <a:xfrm>
            <a:off x="3571868" y="3357562"/>
            <a:ext cx="1285884"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19" name="Picture 3" descr="C:\Users\Administrator\Desktop\New folder\Adafruit_key.jpg"/>
          <p:cNvPicPr>
            <a:picLocks noChangeAspect="1" noChangeArrowheads="1"/>
          </p:cNvPicPr>
          <p:nvPr/>
        </p:nvPicPr>
        <p:blipFill>
          <a:blip r:embed="rId3"/>
          <a:srcRect l="23828" t="12956" r="24023" b="39192"/>
          <a:stretch>
            <a:fillRect/>
          </a:stretch>
        </p:blipFill>
        <p:spPr bwMode="auto">
          <a:xfrm>
            <a:off x="5143504" y="2786058"/>
            <a:ext cx="3286148" cy="180922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428596" y="1785926"/>
            <a:ext cx="8229600" cy="1685923"/>
          </a:xfrm>
        </p:spPr>
        <p:txBody>
          <a:bodyPr>
            <a:normAutofit fontScale="77500" lnSpcReduction="20000"/>
          </a:bodyPr>
          <a:lstStyle/>
          <a:p>
            <a:pPr>
              <a:buNone/>
            </a:pPr>
            <a:r>
              <a:rPr lang="en-US" dirty="0" smtClean="0"/>
              <a:t>Account on </a:t>
            </a:r>
            <a:r>
              <a:rPr lang="en-US" u="sng" dirty="0" smtClean="0"/>
              <a:t>IFTTT.com</a:t>
            </a:r>
            <a:r>
              <a:rPr lang="en-US" dirty="0" smtClean="0"/>
              <a:t> is required to create your own applets to control you home appliances.</a:t>
            </a:r>
          </a:p>
          <a:p>
            <a:pPr>
              <a:buNone/>
            </a:pPr>
            <a:r>
              <a:rPr lang="en-US" dirty="0" smtClean="0"/>
              <a:t>	We shall use google assistant to control things.</a:t>
            </a:r>
          </a:p>
          <a:p>
            <a:pPr>
              <a:buNone/>
            </a:pPr>
            <a:r>
              <a:rPr lang="en-US" dirty="0" smtClean="0"/>
              <a:t>	1. First you are required to create your login on IFTTT.com </a:t>
            </a:r>
            <a:r>
              <a:rPr lang="en-US" dirty="0" smtClean="0"/>
              <a:t>, </a:t>
            </a:r>
            <a:r>
              <a:rPr lang="en-US" dirty="0" smtClean="0"/>
              <a:t>follow the </a:t>
            </a:r>
            <a:r>
              <a:rPr lang="en-US" dirty="0" smtClean="0"/>
              <a:t>on screen </a:t>
            </a:r>
            <a:r>
              <a:rPr lang="en-US" dirty="0" smtClean="0"/>
              <a:t>instructions </a:t>
            </a:r>
            <a:r>
              <a:rPr lang="en-US" dirty="0" smtClean="0"/>
              <a:t>and </a:t>
            </a:r>
            <a:r>
              <a:rPr lang="en-US" dirty="0" smtClean="0"/>
              <a:t>click on settings on right top corner.</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p:txBody>
      </p:sp>
      <p:pic>
        <p:nvPicPr>
          <p:cNvPr id="10242" name="Picture 2" descr="C:\Users\Administrator\Desktop\New folder\IFTTT.jpg"/>
          <p:cNvPicPr>
            <a:picLocks noChangeAspect="1" noChangeArrowheads="1"/>
          </p:cNvPicPr>
          <p:nvPr/>
        </p:nvPicPr>
        <p:blipFill>
          <a:blip r:embed="rId2"/>
          <a:srcRect t="9375" b="57422"/>
          <a:stretch>
            <a:fillRect/>
          </a:stretch>
        </p:blipFill>
        <p:spPr bwMode="auto">
          <a:xfrm>
            <a:off x="857224" y="3214686"/>
            <a:ext cx="7410437" cy="1261995"/>
          </a:xfrm>
          <a:prstGeom prst="rect">
            <a:avLst/>
          </a:prstGeom>
          <a:noFill/>
        </p:spPr>
      </p:pic>
      <p:sp>
        <p:nvSpPr>
          <p:cNvPr id="5" name="Content Placeholder 2"/>
          <p:cNvSpPr txBox="1">
            <a:spLocks/>
          </p:cNvSpPr>
          <p:nvPr/>
        </p:nvSpPr>
        <p:spPr>
          <a:xfrm>
            <a:off x="428596" y="4600597"/>
            <a:ext cx="8229600" cy="168592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settings you need to link you google account</a:t>
            </a:r>
            <a:r>
              <a:rPr kumimoji="0" lang="en-US" sz="2000" b="0" i="0" u="none" strike="noStrike" kern="1200" cap="none" spc="0" normalizeH="0" noProof="0" dirty="0" smtClean="0">
                <a:ln>
                  <a:noFill/>
                </a:ln>
                <a:solidFill>
                  <a:schemeClr val="tx1"/>
                </a:solidFill>
                <a:effectLst/>
                <a:uLnTx/>
                <a:uFillTx/>
                <a:latin typeface="+mn-lt"/>
                <a:ea typeface="+mn-ea"/>
                <a:cs typeface="+mn-cs"/>
              </a:rPr>
              <a:t> in order to give command using google assistant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43" name="Picture 3" descr="C:\Users\Administrator\Desktop\New folder\IFTTT_1.jpg"/>
          <p:cNvPicPr>
            <a:picLocks noChangeAspect="1" noChangeArrowheads="1"/>
          </p:cNvPicPr>
          <p:nvPr/>
        </p:nvPicPr>
        <p:blipFill>
          <a:blip r:embed="rId3"/>
          <a:srcRect l="22708" t="54601" r="23971" b="17079"/>
          <a:stretch>
            <a:fillRect/>
          </a:stretch>
        </p:blipFill>
        <p:spPr bwMode="auto">
          <a:xfrm>
            <a:off x="4527657" y="5000636"/>
            <a:ext cx="4259185" cy="135732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	After linking you google account you need to click on new applet button from main screen then click on + This sign. This will let you to select service.</a:t>
            </a:r>
            <a:endParaRPr lang="en-IN" dirty="0"/>
          </a:p>
        </p:txBody>
      </p:sp>
      <p:pic>
        <p:nvPicPr>
          <p:cNvPr id="11266" name="Picture 2" descr="C:\Users\Administrator\Desktop\New folder\IFTTT_2.jpg"/>
          <p:cNvPicPr>
            <a:picLocks noChangeAspect="1" noChangeArrowheads="1"/>
          </p:cNvPicPr>
          <p:nvPr/>
        </p:nvPicPr>
        <p:blipFill>
          <a:blip r:embed="rId2" cstate="print"/>
          <a:srcRect l="20586" t="24219" r="20820" b="29882"/>
          <a:stretch>
            <a:fillRect/>
          </a:stretch>
        </p:blipFill>
        <p:spPr bwMode="auto">
          <a:xfrm>
            <a:off x="928662" y="3857628"/>
            <a:ext cx="2735923" cy="1285884"/>
          </a:xfrm>
          <a:prstGeom prst="rect">
            <a:avLst/>
          </a:prstGeom>
          <a:noFill/>
        </p:spPr>
      </p:pic>
      <p:pic>
        <p:nvPicPr>
          <p:cNvPr id="11267" name="Picture 3" descr="C:\Users\Administrator\Desktop\New folder\IFTTT_3.jpg"/>
          <p:cNvPicPr>
            <a:picLocks noChangeAspect="1" noChangeArrowheads="1"/>
          </p:cNvPicPr>
          <p:nvPr/>
        </p:nvPicPr>
        <p:blipFill>
          <a:blip r:embed="rId3" cstate="print"/>
          <a:srcRect l="1172" t="29818" r="28515" b="11588"/>
          <a:stretch>
            <a:fillRect/>
          </a:stretch>
        </p:blipFill>
        <p:spPr bwMode="auto">
          <a:xfrm>
            <a:off x="4857752" y="3786190"/>
            <a:ext cx="3643338" cy="1821669"/>
          </a:xfrm>
          <a:prstGeom prst="rect">
            <a:avLst/>
          </a:prstGeom>
          <a:noFill/>
        </p:spPr>
      </p:pic>
      <p:sp>
        <p:nvSpPr>
          <p:cNvPr id="6" name="Right Arrow 5"/>
          <p:cNvSpPr/>
          <p:nvPr/>
        </p:nvSpPr>
        <p:spPr>
          <a:xfrm>
            <a:off x="3929058" y="4643446"/>
            <a:ext cx="71438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500034" y="1857364"/>
            <a:ext cx="4257676" cy="4525963"/>
          </a:xfrm>
        </p:spPr>
        <p:txBody>
          <a:bodyPr>
            <a:normAutofit fontScale="92500"/>
          </a:bodyPr>
          <a:lstStyle/>
          <a:p>
            <a:pPr>
              <a:buNone/>
            </a:pPr>
            <a:r>
              <a:rPr lang="en-US" dirty="0" smtClean="0"/>
              <a:t>	Now you will be directed to initiate a trigger. You need to select the simple phrase. Now write down your command you want to say to google assistant. Such as you can write “Turn on Fan” in order to create the trigger. There are three options available for your command and one</a:t>
            </a:r>
            <a:r>
              <a:rPr lang="en-US" dirty="0"/>
              <a:t> </a:t>
            </a:r>
            <a:r>
              <a:rPr lang="en-US" dirty="0" smtClean="0"/>
              <a:t>for response from google such as “OK Boss”</a:t>
            </a:r>
            <a:endParaRPr lang="en-IN" dirty="0"/>
          </a:p>
        </p:txBody>
      </p:sp>
      <p:pic>
        <p:nvPicPr>
          <p:cNvPr id="12290" name="Picture 2" descr="C:\Users\Administrator\Desktop\New folder\IFTTT_4.jpg"/>
          <p:cNvPicPr>
            <a:picLocks noChangeAspect="1" noChangeArrowheads="1"/>
          </p:cNvPicPr>
          <p:nvPr/>
        </p:nvPicPr>
        <p:blipFill>
          <a:blip r:embed="rId2"/>
          <a:srcRect l="41094" t="17383" r="39570" b="26953"/>
          <a:stretch>
            <a:fillRect/>
          </a:stretch>
        </p:blipFill>
        <p:spPr bwMode="auto">
          <a:xfrm>
            <a:off x="5357818" y="1863886"/>
            <a:ext cx="2643206" cy="456551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	Then IFTTT will redirect you to create action by pressing + THAT sign</a:t>
            </a:r>
          </a:p>
          <a:p>
            <a:pPr>
              <a:buNone/>
            </a:pPr>
            <a:endParaRPr lang="en-US" dirty="0" smtClean="0"/>
          </a:p>
          <a:p>
            <a:pPr>
              <a:buNone/>
            </a:pPr>
            <a:r>
              <a:rPr lang="en-US" dirty="0" smtClean="0"/>
              <a:t>	This will allow to select Adafruit as service actio</a:t>
            </a:r>
            <a:r>
              <a:rPr lang="en-US" dirty="0"/>
              <a:t>n</a:t>
            </a:r>
            <a:endParaRPr lang="en-IN" dirty="0"/>
          </a:p>
        </p:txBody>
      </p:sp>
      <p:pic>
        <p:nvPicPr>
          <p:cNvPr id="13314" name="Picture 2" descr="C:\Users\Administrator\Desktop\New folder\IFTTT_5.jpg"/>
          <p:cNvPicPr>
            <a:picLocks noChangeAspect="1" noChangeArrowheads="1"/>
          </p:cNvPicPr>
          <p:nvPr/>
        </p:nvPicPr>
        <p:blipFill>
          <a:blip r:embed="rId2"/>
          <a:srcRect l="22461" t="31445" r="24218" b="45117"/>
          <a:stretch>
            <a:fillRect/>
          </a:stretch>
        </p:blipFill>
        <p:spPr bwMode="auto">
          <a:xfrm>
            <a:off x="4214810" y="2428868"/>
            <a:ext cx="3500494" cy="923207"/>
          </a:xfrm>
          <a:prstGeom prst="rect">
            <a:avLst/>
          </a:prstGeom>
          <a:noFill/>
        </p:spPr>
      </p:pic>
      <p:pic>
        <p:nvPicPr>
          <p:cNvPr id="13315" name="Picture 3" descr="C:\Users\Administrator\Desktop\New folder\IFTTT_6.jpg"/>
          <p:cNvPicPr>
            <a:picLocks noChangeAspect="1" noChangeArrowheads="1"/>
          </p:cNvPicPr>
          <p:nvPr/>
        </p:nvPicPr>
        <p:blipFill>
          <a:blip r:embed="rId3"/>
          <a:srcRect l="23503" t="30143" r="24934" b="13216"/>
          <a:stretch>
            <a:fillRect/>
          </a:stretch>
        </p:blipFill>
        <p:spPr bwMode="auto">
          <a:xfrm>
            <a:off x="4572000" y="4000504"/>
            <a:ext cx="3571900" cy="235420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457200" y="2303473"/>
            <a:ext cx="4829180" cy="4340237"/>
          </a:xfrm>
        </p:spPr>
        <p:txBody>
          <a:bodyPr>
            <a:normAutofit fontScale="92500" lnSpcReduction="20000"/>
          </a:bodyPr>
          <a:lstStyle/>
          <a:p>
            <a:pPr>
              <a:buNone/>
            </a:pPr>
            <a:r>
              <a:rPr lang="en-US" dirty="0" smtClean="0"/>
              <a:t>	Now provide your Adafruit credentials to have list of control BLOCKS created earlier in io.adafruit.com. You have to select feed name. This feed name will be used in programming code. You have to provide value under Data to save on the same window, which will also be checked in programming and depending upon this value microcontroller will perform action.</a:t>
            </a:r>
            <a:endParaRPr lang="en-IN" dirty="0"/>
          </a:p>
        </p:txBody>
      </p:sp>
      <p:pic>
        <p:nvPicPr>
          <p:cNvPr id="14338" name="Picture 2" descr="C:\Users\Administrator\Desktop\New folder\IFTTT_7.jpg"/>
          <p:cNvPicPr>
            <a:picLocks noChangeAspect="1" noChangeArrowheads="1"/>
          </p:cNvPicPr>
          <p:nvPr/>
        </p:nvPicPr>
        <p:blipFill>
          <a:blip r:embed="rId2"/>
          <a:srcRect l="30664" t="11719" r="30664" b="11132"/>
          <a:stretch>
            <a:fillRect/>
          </a:stretch>
        </p:blipFill>
        <p:spPr bwMode="auto">
          <a:xfrm>
            <a:off x="5357818" y="1928802"/>
            <a:ext cx="3000396" cy="457203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C:\Users\Administrator\Desktop\New folder\MQTT.jpg"/>
          <p:cNvPicPr>
            <a:picLocks noChangeAspect="1" noChangeArrowheads="1"/>
          </p:cNvPicPr>
          <p:nvPr/>
        </p:nvPicPr>
        <p:blipFill>
          <a:blip r:embed="rId2"/>
          <a:srcRect/>
          <a:stretch>
            <a:fillRect/>
          </a:stretch>
        </p:blipFill>
        <p:spPr bwMode="auto">
          <a:xfrm>
            <a:off x="428596" y="1571612"/>
            <a:ext cx="8286808" cy="45910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normAutofit/>
          </a:bodyPr>
          <a:lstStyle/>
          <a:p>
            <a:pPr>
              <a:buNone/>
            </a:pPr>
            <a:r>
              <a:rPr lang="en-US" b="1" dirty="0" smtClean="0"/>
              <a:t>Programming of Microcontroller</a:t>
            </a:r>
          </a:p>
          <a:p>
            <a:pPr>
              <a:buNone/>
            </a:pPr>
            <a:r>
              <a:rPr lang="en-US" dirty="0" smtClean="0"/>
              <a:t>	As previously told that NodeMCU is programmed using Arduino-IDE, therefore you need to install it on your computer.</a:t>
            </a:r>
          </a:p>
          <a:p>
            <a:pPr>
              <a:buNone/>
            </a:pPr>
            <a:r>
              <a:rPr lang="en-US" dirty="0" smtClean="0"/>
              <a:t>	After </a:t>
            </a:r>
            <a:r>
              <a:rPr lang="en-US" dirty="0" smtClean="0"/>
              <a:t>which open Arduino and navigate to </a:t>
            </a:r>
          </a:p>
          <a:p>
            <a:pPr>
              <a:buNone/>
            </a:pPr>
            <a:r>
              <a:rPr lang="en-US" dirty="0" smtClean="0"/>
              <a:t>	File-</a:t>
            </a:r>
            <a:r>
              <a:rPr lang="en-US" dirty="0" smtClean="0"/>
              <a:t>&gt;Preferences-&gt;Settings and write </a:t>
            </a:r>
            <a:endParaRPr lang="en-US" dirty="0" smtClean="0"/>
          </a:p>
          <a:p>
            <a:pPr>
              <a:buNone/>
            </a:pPr>
            <a:r>
              <a:rPr lang="en-US" b="1" dirty="0" smtClean="0">
                <a:solidFill>
                  <a:schemeClr val="accent1"/>
                </a:solidFill>
              </a:rPr>
              <a:t>	</a:t>
            </a:r>
            <a:r>
              <a:rPr lang="en-US" sz="2000" b="1" dirty="0" smtClean="0">
                <a:solidFill>
                  <a:schemeClr val="accent1"/>
                </a:solidFill>
                <a:latin typeface="Albertus MT Lt" pitchFamily="18" charset="0"/>
              </a:rPr>
              <a:t>http</a:t>
            </a:r>
            <a:r>
              <a:rPr lang="en-US" sz="2000" b="1" dirty="0" smtClean="0">
                <a:solidFill>
                  <a:schemeClr val="accent1"/>
                </a:solidFill>
                <a:latin typeface="Albertus MT Lt" pitchFamily="18" charset="0"/>
              </a:rPr>
              <a:t>://arduino.esp8266.com/stable/package_esp8266com_index.json </a:t>
            </a:r>
            <a:endParaRPr lang="en-US" b="1" dirty="0" smtClean="0">
              <a:solidFill>
                <a:schemeClr val="accent1"/>
              </a:solidFill>
              <a:latin typeface="Albertus MT Lt" pitchFamily="18" charset="0"/>
            </a:endParaRPr>
          </a:p>
          <a:p>
            <a:pPr>
              <a:buNone/>
            </a:pPr>
            <a:r>
              <a:rPr lang="en-US" dirty="0" smtClean="0"/>
              <a:t>	in </a:t>
            </a:r>
            <a:r>
              <a:rPr lang="en-US" dirty="0" smtClean="0"/>
              <a:t>Board Manager </a:t>
            </a:r>
            <a:r>
              <a:rPr lang="en-US" dirty="0" err="1" smtClean="0"/>
              <a:t>Url</a:t>
            </a:r>
            <a:endParaRPr lang="en-US" dirty="0" smtClean="0"/>
          </a:p>
          <a:p>
            <a:pPr>
              <a:buNone/>
            </a:pPr>
            <a:endParaRPr lang="en-US" dirty="0" smtClean="0"/>
          </a:p>
          <a:p>
            <a:pPr>
              <a:buNone/>
            </a:pPr>
            <a:endParaRPr lang="en-US" dirty="0" smtClean="0"/>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normAutofit/>
          </a:bodyPr>
          <a:lstStyle/>
          <a:p>
            <a:pPr>
              <a:buNone/>
            </a:pPr>
            <a:r>
              <a:rPr lang="en-US" dirty="0" smtClean="0"/>
              <a:t>	Now navigate to Tools-&gt;Board Manager, search for </a:t>
            </a:r>
            <a:r>
              <a:rPr lang="en-US" dirty="0" smtClean="0"/>
              <a:t>ESP</a:t>
            </a:r>
            <a:r>
              <a:rPr lang="en-US" sz="2400" dirty="0" smtClean="0">
                <a:latin typeface="Albertus MT" pitchFamily="18" charset="0"/>
              </a:rPr>
              <a:t>8266</a:t>
            </a:r>
            <a:r>
              <a:rPr lang="en-US" dirty="0" smtClean="0"/>
              <a:t> </a:t>
            </a:r>
            <a:r>
              <a:rPr lang="en-US" dirty="0" smtClean="0"/>
              <a:t>and install it.</a:t>
            </a:r>
          </a:p>
          <a:p>
            <a:pPr>
              <a:buNone/>
            </a:pPr>
            <a:r>
              <a:rPr lang="en-US" dirty="0" smtClean="0"/>
              <a:t>	Next </a:t>
            </a:r>
            <a:r>
              <a:rPr lang="en-US" dirty="0" smtClean="0"/>
              <a:t>add </a:t>
            </a:r>
            <a:r>
              <a:rPr lang="en-US" dirty="0" smtClean="0"/>
              <a:t>Adafruit MQTT Library by navigating to Sketch-&gt;Include Library-&gt; Manage Libraries</a:t>
            </a:r>
          </a:p>
          <a:p>
            <a:pPr>
              <a:buNone/>
            </a:pPr>
            <a:r>
              <a:rPr lang="en-US" dirty="0" smtClean="0"/>
              <a:t>	Then search for Adafruit_mqtt Library and install it.</a:t>
            </a:r>
          </a:p>
          <a:p>
            <a:pPr>
              <a:buNone/>
            </a:pPr>
            <a:r>
              <a:rPr lang="en-US" dirty="0" smtClean="0"/>
              <a:t>	Now connect the Microcontroller using USB cable and select </a:t>
            </a:r>
            <a:r>
              <a:rPr lang="en-US" dirty="0" smtClean="0"/>
              <a:t>NodeMCU</a:t>
            </a:r>
            <a:r>
              <a:rPr lang="en-US" dirty="0" smtClean="0">
                <a:latin typeface="Albertus MT" pitchFamily="18" charset="0"/>
              </a:rPr>
              <a:t>1.0</a:t>
            </a:r>
            <a:r>
              <a:rPr lang="en-US" dirty="0" smtClean="0"/>
              <a:t> with correct USB port (visible on bottom right corner of IDE). </a:t>
            </a:r>
            <a:endParaRPr lang="en-US" dirty="0" smtClean="0"/>
          </a:p>
          <a:p>
            <a:pPr>
              <a:buNone/>
            </a:pPr>
            <a:r>
              <a:rPr lang="en-US" dirty="0" smtClean="0"/>
              <a:t>	This completes the initial setup for programming.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Type the code and upload to the microcontroller</a:t>
            </a:r>
          </a:p>
          <a:p>
            <a:pPr>
              <a:buNone/>
            </a:pPr>
            <a:r>
              <a:rPr lang="en-US" dirty="0" smtClean="0"/>
              <a:t>Points to be taken care before uploading-</a:t>
            </a:r>
          </a:p>
          <a:p>
            <a:pPr marL="514350" indent="-514350">
              <a:buAutoNum type="arabicPeriod"/>
            </a:pPr>
            <a:r>
              <a:rPr lang="en-US" dirty="0" smtClean="0"/>
              <a:t>Check SSID and PWD for your Home internet.</a:t>
            </a:r>
          </a:p>
          <a:p>
            <a:pPr marL="514350" indent="-514350">
              <a:buAutoNum type="arabicPeriod"/>
            </a:pPr>
            <a:r>
              <a:rPr lang="en-US" dirty="0" smtClean="0"/>
              <a:t>Check AIO Username and Key</a:t>
            </a:r>
          </a:p>
          <a:p>
            <a:pPr marL="514350" indent="-514350">
              <a:buAutoNum type="arabicPeriod"/>
            </a:pPr>
            <a:r>
              <a:rPr lang="en-US" dirty="0" smtClean="0"/>
              <a:t>Check feed name created on Dashboard of Adafruit.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C:\Users\Administrator\Desktop\New folder\powerConn.jpg"/>
          <p:cNvPicPr>
            <a:picLocks noChangeAspect="1" noChangeArrowheads="1"/>
          </p:cNvPicPr>
          <p:nvPr/>
        </p:nvPicPr>
        <p:blipFill>
          <a:blip r:embed="rId2"/>
          <a:srcRect l="43824" t="27503" r="46682" b="47468"/>
          <a:stretch>
            <a:fillRect/>
          </a:stretch>
        </p:blipFill>
        <p:spPr bwMode="auto">
          <a:xfrm rot="16200000" flipV="1">
            <a:off x="4520269" y="1980533"/>
            <a:ext cx="460652" cy="1214446"/>
          </a:xfrm>
          <a:prstGeom prst="rect">
            <a:avLst/>
          </a:prstGeom>
          <a:noFill/>
        </p:spPr>
      </p:pic>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a:xfrm>
            <a:off x="457200" y="1857364"/>
            <a:ext cx="8229600" cy="4572032"/>
          </a:xfrm>
        </p:spPr>
        <p:txBody>
          <a:bodyPr>
            <a:normAutofit fontScale="92500" lnSpcReduction="10000"/>
          </a:bodyPr>
          <a:lstStyle/>
          <a:p>
            <a:pPr>
              <a:buNone/>
            </a:pPr>
            <a:r>
              <a:rPr lang="en-US" dirty="0" smtClean="0"/>
              <a:t>Connection </a:t>
            </a:r>
            <a:r>
              <a:rPr lang="en-US" dirty="0" smtClean="0"/>
              <a:t>Diagram</a:t>
            </a:r>
          </a:p>
          <a:p>
            <a:pPr>
              <a:buNone/>
            </a:pPr>
            <a:r>
              <a:rPr lang="en-US" dirty="0" smtClean="0">
                <a:latin typeface="Albertus MT" pitchFamily="18" charset="0"/>
              </a:rPr>
              <a:t>	    	                </a:t>
            </a:r>
            <a:r>
              <a:rPr lang="en-US" sz="2200" dirty="0" smtClean="0">
                <a:latin typeface="Albertus MT" pitchFamily="18" charset="0"/>
              </a:rPr>
              <a:t>5V Power</a:t>
            </a:r>
            <a:endParaRPr lang="en-US" dirty="0" smtClean="0">
              <a:latin typeface="Albertus MT"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sz="2400" dirty="0" smtClean="0"/>
          </a:p>
          <a:p>
            <a:pPr>
              <a:buNone/>
            </a:pPr>
            <a:r>
              <a:rPr lang="en-US" sz="2400" dirty="0" smtClean="0"/>
              <a:t>				USB Port</a:t>
            </a:r>
            <a:endParaRPr lang="en-IN" sz="2400" dirty="0"/>
          </a:p>
        </p:txBody>
      </p:sp>
      <p:pic>
        <p:nvPicPr>
          <p:cNvPr id="2052" name="Picture 4" descr="C:\Users\Administrator\Desktop\New folder\MCU.jpg"/>
          <p:cNvPicPr>
            <a:picLocks noChangeAspect="1" noChangeArrowheads="1"/>
          </p:cNvPicPr>
          <p:nvPr/>
        </p:nvPicPr>
        <p:blipFill>
          <a:blip r:embed="rId3"/>
          <a:srcRect l="69956" t="15714"/>
          <a:stretch>
            <a:fillRect/>
          </a:stretch>
        </p:blipFill>
        <p:spPr bwMode="auto">
          <a:xfrm>
            <a:off x="1142976" y="2214554"/>
            <a:ext cx="1892379" cy="3929090"/>
          </a:xfrm>
          <a:prstGeom prst="rect">
            <a:avLst/>
          </a:prstGeom>
          <a:noFill/>
        </p:spPr>
      </p:pic>
      <p:pic>
        <p:nvPicPr>
          <p:cNvPr id="2053" name="Picture 5" descr="C:\Users\Administrator\Desktop\New folder\relayboard1.jpg"/>
          <p:cNvPicPr>
            <a:picLocks noChangeAspect="1" noChangeArrowheads="1"/>
          </p:cNvPicPr>
          <p:nvPr/>
        </p:nvPicPr>
        <p:blipFill>
          <a:blip r:embed="rId4"/>
          <a:srcRect l="27273" t="25975" r="26502" b="24358"/>
          <a:stretch>
            <a:fillRect/>
          </a:stretch>
        </p:blipFill>
        <p:spPr bwMode="auto">
          <a:xfrm>
            <a:off x="5214942" y="2214554"/>
            <a:ext cx="3389151" cy="3643338"/>
          </a:xfrm>
          <a:prstGeom prst="rect">
            <a:avLst/>
          </a:prstGeom>
          <a:noFill/>
        </p:spPr>
      </p:pic>
      <p:cxnSp>
        <p:nvCxnSpPr>
          <p:cNvPr id="9" name="Straight Connector 8"/>
          <p:cNvCxnSpPr/>
          <p:nvPr/>
        </p:nvCxnSpPr>
        <p:spPr>
          <a:xfrm>
            <a:off x="2928926" y="2857496"/>
            <a:ext cx="2357454" cy="714380"/>
          </a:xfrm>
          <a:prstGeom prst="line">
            <a:avLst/>
          </a:prstGeom>
          <a:ln w="254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2928926" y="3000372"/>
            <a:ext cx="2357454" cy="714380"/>
          </a:xfrm>
          <a:prstGeom prst="line">
            <a:avLst/>
          </a:prstGeom>
          <a:ln w="254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2857488" y="3143248"/>
            <a:ext cx="2428892" cy="642942"/>
          </a:xfrm>
          <a:prstGeom prst="line">
            <a:avLst/>
          </a:prstGeom>
          <a:ln w="254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928926" y="3357562"/>
            <a:ext cx="2357454" cy="571504"/>
          </a:xfrm>
          <a:prstGeom prst="line">
            <a:avLst/>
          </a:prstGeom>
          <a:ln w="254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a:endCxn id="2053" idx="1"/>
          </p:cNvCxnSpPr>
          <p:nvPr/>
        </p:nvCxnSpPr>
        <p:spPr>
          <a:xfrm>
            <a:off x="2928926" y="3857628"/>
            <a:ext cx="2286016" cy="178595"/>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4572000" y="3143248"/>
            <a:ext cx="714380" cy="28575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036083" y="4679165"/>
            <a:ext cx="3071834"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857224" y="6215082"/>
            <a:ext cx="3714776"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428596" y="5786454"/>
            <a:ext cx="857256"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57224" y="5357826"/>
            <a:ext cx="35719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flipH="1">
            <a:off x="2285984" y="5929330"/>
            <a:ext cx="928694" cy="21431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357554" y="2643182"/>
            <a:ext cx="714380" cy="14287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Connection to Home Appliances</a:t>
            </a:r>
            <a:endParaRPr lang="en-IN" dirty="0"/>
          </a:p>
        </p:txBody>
      </p:sp>
      <p:pic>
        <p:nvPicPr>
          <p:cNvPr id="1026" name="Picture 2" descr="F:\WorkShop\relayboard1.jpg"/>
          <p:cNvPicPr>
            <a:picLocks noChangeAspect="1" noChangeArrowheads="1"/>
          </p:cNvPicPr>
          <p:nvPr/>
        </p:nvPicPr>
        <p:blipFill>
          <a:blip r:embed="rId2"/>
          <a:srcRect l="27418" t="26309" r="26357" b="24024"/>
          <a:stretch>
            <a:fillRect/>
          </a:stretch>
        </p:blipFill>
        <p:spPr bwMode="auto">
          <a:xfrm>
            <a:off x="714348" y="2428868"/>
            <a:ext cx="3123336" cy="3357586"/>
          </a:xfrm>
          <a:prstGeom prst="rect">
            <a:avLst/>
          </a:prstGeom>
          <a:noFill/>
        </p:spPr>
      </p:pic>
      <p:sp>
        <p:nvSpPr>
          <p:cNvPr id="6" name="Flowchart: Process 5"/>
          <p:cNvSpPr/>
          <p:nvPr/>
        </p:nvSpPr>
        <p:spPr>
          <a:xfrm>
            <a:off x="6143636" y="2428868"/>
            <a:ext cx="500066" cy="92869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3643306" y="2643182"/>
            <a:ext cx="2714644" cy="1588"/>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43306" y="3143248"/>
            <a:ext cx="2714644" cy="1588"/>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1027" name="Picture 3" descr="C:\Users\Administrator\Desktop\New folder\Bulb.jpg"/>
          <p:cNvPicPr>
            <a:picLocks noChangeAspect="1" noChangeArrowheads="1"/>
          </p:cNvPicPr>
          <p:nvPr/>
        </p:nvPicPr>
        <p:blipFill>
          <a:blip r:embed="rId3"/>
          <a:srcRect r="70768" b="51594"/>
          <a:stretch>
            <a:fillRect/>
          </a:stretch>
        </p:blipFill>
        <p:spPr bwMode="auto">
          <a:xfrm rot="5400000">
            <a:off x="6209247" y="3577703"/>
            <a:ext cx="1426916" cy="1415262"/>
          </a:xfrm>
          <a:prstGeom prst="rect">
            <a:avLst/>
          </a:prstGeom>
          <a:noFill/>
        </p:spPr>
      </p:pic>
      <p:sp>
        <p:nvSpPr>
          <p:cNvPr id="12" name="Oval 11"/>
          <p:cNvSpPr/>
          <p:nvPr/>
        </p:nvSpPr>
        <p:spPr>
          <a:xfrm>
            <a:off x="4429124" y="5214950"/>
            <a:ext cx="1428760" cy="7648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MAINS</a:t>
            </a:r>
            <a:endParaRPr lang="en-IN" dirty="0"/>
          </a:p>
        </p:txBody>
      </p:sp>
      <p:cxnSp>
        <p:nvCxnSpPr>
          <p:cNvPr id="14" name="Straight Connector 13"/>
          <p:cNvCxnSpPr/>
          <p:nvPr/>
        </p:nvCxnSpPr>
        <p:spPr>
          <a:xfrm rot="10800000" flipV="1">
            <a:off x="5643570" y="4786322"/>
            <a:ext cx="785818" cy="64294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43306" y="2857496"/>
            <a:ext cx="1000132"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1"/>
          </p:cNvCxnSpPr>
          <p:nvPr/>
        </p:nvCxnSpPr>
        <p:spPr>
          <a:xfrm rot="5400000">
            <a:off x="3406330" y="4089530"/>
            <a:ext cx="2469455" cy="539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5572132" y="2857496"/>
            <a:ext cx="785818"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715305" y="3714387"/>
            <a:ext cx="1713718" cy="152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72132" y="4572008"/>
            <a:ext cx="928694"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15140" y="2571744"/>
            <a:ext cx="1357322" cy="646331"/>
          </a:xfrm>
          <a:prstGeom prst="rect">
            <a:avLst/>
          </a:prstGeom>
          <a:noFill/>
        </p:spPr>
        <p:txBody>
          <a:bodyPr wrap="square" rtlCol="0">
            <a:spAutoFit/>
          </a:bodyPr>
          <a:lstStyle/>
          <a:p>
            <a:r>
              <a:rPr lang="en-US" dirty="0" smtClean="0"/>
              <a:t>Two-way Switch</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normAutofit/>
          </a:bodyPr>
          <a:lstStyle/>
          <a:p>
            <a:pPr>
              <a:buNone/>
            </a:pPr>
            <a:r>
              <a:rPr lang="en-US" b="1" dirty="0" smtClean="0"/>
              <a:t>MQTT</a:t>
            </a:r>
          </a:p>
          <a:p>
            <a:pPr>
              <a:buNone/>
            </a:pPr>
            <a:r>
              <a:rPr lang="en-IN" i="1" dirty="0" smtClean="0"/>
              <a:t>	</a:t>
            </a:r>
            <a:r>
              <a:rPr lang="en-IN" dirty="0"/>
              <a:t>MQTT (</a:t>
            </a:r>
            <a:r>
              <a:rPr lang="en-IN" dirty="0" smtClean="0"/>
              <a:t>Message Queuing </a:t>
            </a:r>
            <a:r>
              <a:rPr lang="en-IN" dirty="0"/>
              <a:t>Telemetry Transport) is a lightweight messaging protocol that provides resource-constrained network clients with a simple way </a:t>
            </a:r>
            <a:r>
              <a:rPr lang="en-IN" dirty="0" smtClean="0"/>
              <a:t>to distribute information. </a:t>
            </a:r>
            <a:endParaRPr lang="en-IN" dirty="0"/>
          </a:p>
          <a:p>
            <a:pPr>
              <a:buNone/>
            </a:pPr>
            <a:r>
              <a:rPr lang="en-IN" dirty="0" smtClean="0"/>
              <a:t> 	It is used for machine-to-machine (</a:t>
            </a:r>
            <a:r>
              <a:rPr lang="en-IN" u="sng" dirty="0" smtClean="0"/>
              <a:t>M2M</a:t>
            </a:r>
            <a:r>
              <a:rPr lang="en-IN" dirty="0" smtClean="0"/>
              <a:t>) communication and plays an important role in </a:t>
            </a:r>
            <a:r>
              <a:rPr lang="en-IN" dirty="0" smtClean="0"/>
              <a:t>IoT.</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normAutofit/>
          </a:bodyPr>
          <a:lstStyle/>
          <a:p>
            <a:pPr>
              <a:buNone/>
            </a:pPr>
            <a:r>
              <a:rPr lang="en-IN" dirty="0" smtClean="0"/>
              <a:t>	MQTT Broker is </a:t>
            </a:r>
            <a:r>
              <a:rPr lang="en-IN" dirty="0"/>
              <a:t>at the heart of any </a:t>
            </a:r>
            <a:r>
              <a:rPr lang="en-IN" dirty="0" smtClean="0"/>
              <a:t>publish / subscribe protocol and can </a:t>
            </a:r>
            <a:r>
              <a:rPr lang="en-IN" dirty="0"/>
              <a:t>handle </a:t>
            </a:r>
            <a:r>
              <a:rPr lang="en-IN" dirty="0" smtClean="0"/>
              <a:t>thousands </a:t>
            </a:r>
            <a:r>
              <a:rPr lang="en-IN" dirty="0"/>
              <a:t>of </a:t>
            </a:r>
            <a:r>
              <a:rPr lang="en-IN" dirty="0" smtClean="0"/>
              <a:t>concurrent </a:t>
            </a:r>
            <a:r>
              <a:rPr lang="en-IN" dirty="0"/>
              <a:t>connected MQTT </a:t>
            </a:r>
            <a:r>
              <a:rPr lang="en-IN" dirty="0" smtClean="0"/>
              <a:t>clients </a:t>
            </a:r>
            <a:r>
              <a:rPr lang="en-IN" dirty="0" smtClean="0"/>
              <a:t>and </a:t>
            </a:r>
            <a:r>
              <a:rPr lang="en-IN" dirty="0" smtClean="0"/>
              <a:t>also </a:t>
            </a:r>
            <a:r>
              <a:rPr lang="en-IN" dirty="0" smtClean="0"/>
              <a:t>responsible </a:t>
            </a:r>
            <a:r>
              <a:rPr lang="en-IN" dirty="0"/>
              <a:t>for receiving all messages, filtering the messages, determining who is subscribed to each message, and sending the message to these subscribed clients. </a:t>
            </a:r>
            <a:r>
              <a:rPr lang="en-IN" dirty="0" smtClean="0"/>
              <a:t> </a:t>
            </a:r>
          </a:p>
          <a:p>
            <a:pPr>
              <a:buNone/>
            </a:pPr>
            <a:r>
              <a:rPr lang="en-IN" dirty="0"/>
              <a:t>	</a:t>
            </a:r>
            <a:r>
              <a:rPr lang="en-IN" dirty="0" smtClean="0"/>
              <a:t>Another </a:t>
            </a:r>
            <a:r>
              <a:rPr lang="en-IN" dirty="0"/>
              <a:t>responsibility of the broker is the authentication and authorization of </a:t>
            </a:r>
            <a:r>
              <a:rPr lang="en-IN" dirty="0" smtClean="0"/>
              <a:t>clients. Examples are </a:t>
            </a:r>
            <a:r>
              <a:rPr lang="en-US" dirty="0" smtClean="0"/>
              <a:t>m11.cloudmqtt.com, io.adafruit.com etc.</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normAutofit/>
          </a:bodyPr>
          <a:lstStyle/>
          <a:p>
            <a:pPr>
              <a:buNone/>
            </a:pPr>
            <a:r>
              <a:rPr lang="en-IN" dirty="0" smtClean="0"/>
              <a:t>	The </a:t>
            </a:r>
            <a:r>
              <a:rPr lang="en-IN" dirty="0"/>
              <a:t>MQTT connection is always between one client and the broker. Clients never connect to each other directly. To initiate a connection, the client sends a CONNECT message to the broker. The broker responds with a CONNACK message and a status code. Once the connection is established, the broker keeps it open until the client sends a disconnect command or the connection breaks.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idx="1"/>
          </p:nvPr>
        </p:nvSpPr>
        <p:spPr/>
        <p:txBody>
          <a:bodyPr/>
          <a:lstStyle/>
          <a:p>
            <a:pPr>
              <a:buNone/>
            </a:pPr>
            <a:r>
              <a:rPr lang="en-US" dirty="0" smtClean="0"/>
              <a:t>Voice Instructions and Data Flow</a:t>
            </a:r>
            <a:endParaRPr lang="en-IN" dirty="0"/>
          </a:p>
        </p:txBody>
      </p:sp>
      <p:pic>
        <p:nvPicPr>
          <p:cNvPr id="2050" name="Picture 2" descr="F:\WorkShop\speakingman.png"/>
          <p:cNvPicPr>
            <a:picLocks noChangeAspect="1" noChangeArrowheads="1"/>
          </p:cNvPicPr>
          <p:nvPr/>
        </p:nvPicPr>
        <p:blipFill>
          <a:blip r:embed="rId2" cstate="print"/>
          <a:srcRect/>
          <a:stretch>
            <a:fillRect/>
          </a:stretch>
        </p:blipFill>
        <p:spPr bwMode="auto">
          <a:xfrm>
            <a:off x="428596" y="3857628"/>
            <a:ext cx="1643074" cy="1643074"/>
          </a:xfrm>
          <a:prstGeom prst="rect">
            <a:avLst/>
          </a:prstGeom>
          <a:noFill/>
        </p:spPr>
      </p:pic>
      <p:pic>
        <p:nvPicPr>
          <p:cNvPr id="2054" name="Picture 6" descr="F:\WorkShop\googlehome.jpg"/>
          <p:cNvPicPr>
            <a:picLocks noChangeAspect="1" noChangeArrowheads="1"/>
          </p:cNvPicPr>
          <p:nvPr/>
        </p:nvPicPr>
        <p:blipFill>
          <a:blip r:embed="rId3" cstate="print"/>
          <a:srcRect l="7768" t="39932" r="9378"/>
          <a:stretch>
            <a:fillRect/>
          </a:stretch>
        </p:blipFill>
        <p:spPr bwMode="auto">
          <a:xfrm>
            <a:off x="2500298" y="5000636"/>
            <a:ext cx="1143008" cy="828665"/>
          </a:xfrm>
          <a:prstGeom prst="rect">
            <a:avLst/>
          </a:prstGeom>
          <a:noFill/>
        </p:spPr>
      </p:pic>
      <p:pic>
        <p:nvPicPr>
          <p:cNvPr id="10" name="Picture 5" descr="F:\WorkShop\mobile.jpg"/>
          <p:cNvPicPr>
            <a:picLocks noChangeAspect="1" noChangeArrowheads="1"/>
          </p:cNvPicPr>
          <p:nvPr/>
        </p:nvPicPr>
        <p:blipFill>
          <a:blip r:embed="rId4"/>
          <a:srcRect l="26167" t="6251" r="28001" b="6666"/>
          <a:stretch>
            <a:fillRect/>
          </a:stretch>
        </p:blipFill>
        <p:spPr bwMode="auto">
          <a:xfrm>
            <a:off x="2793570" y="3857628"/>
            <a:ext cx="563984" cy="1071570"/>
          </a:xfrm>
          <a:prstGeom prst="rect">
            <a:avLst/>
          </a:prstGeom>
          <a:noFill/>
        </p:spPr>
      </p:pic>
      <p:sp>
        <p:nvSpPr>
          <p:cNvPr id="11" name="Right Arrow 10"/>
          <p:cNvSpPr/>
          <p:nvPr/>
        </p:nvSpPr>
        <p:spPr>
          <a:xfrm>
            <a:off x="1857356" y="4071942"/>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857356" y="5286388"/>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Picture 8" descr="F:\WorkShop\internet.png"/>
          <p:cNvPicPr>
            <a:picLocks noChangeAspect="1" noChangeArrowheads="1"/>
          </p:cNvPicPr>
          <p:nvPr/>
        </p:nvPicPr>
        <p:blipFill>
          <a:blip r:embed="rId5"/>
          <a:srcRect l="4447" t="5929" r="11068" b="22925"/>
          <a:stretch>
            <a:fillRect/>
          </a:stretch>
        </p:blipFill>
        <p:spPr bwMode="auto">
          <a:xfrm>
            <a:off x="4286248" y="4214818"/>
            <a:ext cx="1357322" cy="857256"/>
          </a:xfrm>
          <a:prstGeom prst="rect">
            <a:avLst/>
          </a:prstGeom>
          <a:noFill/>
        </p:spPr>
      </p:pic>
      <p:cxnSp>
        <p:nvCxnSpPr>
          <p:cNvPr id="15" name="Elbow Connector 14"/>
          <p:cNvCxnSpPr>
            <a:stCxn id="10" idx="3"/>
          </p:cNvCxnSpPr>
          <p:nvPr/>
        </p:nvCxnSpPr>
        <p:spPr>
          <a:xfrm>
            <a:off x="3357554" y="4393413"/>
            <a:ext cx="1000132" cy="178595"/>
          </a:xfrm>
          <a:prstGeom prst="bentConnector3">
            <a:avLst>
              <a:gd name="adj1" fmla="val 50000"/>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571868" y="4786322"/>
            <a:ext cx="857256" cy="714380"/>
          </a:xfrm>
          <a:prstGeom prst="bentConnector3">
            <a:avLst>
              <a:gd name="adj1" fmla="val 50000"/>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7" name="Picture 9" descr="F:\WorkShop\iftttlogo.jpg"/>
          <p:cNvPicPr>
            <a:picLocks noChangeAspect="1" noChangeArrowheads="1"/>
          </p:cNvPicPr>
          <p:nvPr/>
        </p:nvPicPr>
        <p:blipFill>
          <a:blip r:embed="rId6" cstate="print"/>
          <a:srcRect l="8882" t="22204" r="5262" b="24506"/>
          <a:stretch>
            <a:fillRect/>
          </a:stretch>
        </p:blipFill>
        <p:spPr bwMode="auto">
          <a:xfrm>
            <a:off x="6786578" y="4286256"/>
            <a:ext cx="1500198" cy="620772"/>
          </a:xfrm>
          <a:prstGeom prst="rect">
            <a:avLst/>
          </a:prstGeom>
          <a:noFill/>
        </p:spPr>
      </p:pic>
      <p:cxnSp>
        <p:nvCxnSpPr>
          <p:cNvPr id="48" name="Straight Arrow Connector 47"/>
          <p:cNvCxnSpPr/>
          <p:nvPr/>
        </p:nvCxnSpPr>
        <p:spPr>
          <a:xfrm>
            <a:off x="5715008" y="4572008"/>
            <a:ext cx="92869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a:off x="7035817" y="3749678"/>
            <a:ext cx="92869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58" name="Picture 10" descr="F:\WorkShop\adafruit.gif"/>
          <p:cNvPicPr>
            <a:picLocks noChangeAspect="1" noChangeArrowheads="1" noCrop="1"/>
          </p:cNvPicPr>
          <p:nvPr/>
        </p:nvPicPr>
        <p:blipFill>
          <a:blip r:embed="rId7" cstate="print"/>
          <a:srcRect/>
          <a:stretch>
            <a:fillRect/>
          </a:stretch>
        </p:blipFill>
        <p:spPr bwMode="auto">
          <a:xfrm>
            <a:off x="7000892" y="2500306"/>
            <a:ext cx="1042230" cy="776282"/>
          </a:xfrm>
          <a:prstGeom prst="rect">
            <a:avLst/>
          </a:prstGeom>
          <a:noFill/>
        </p:spPr>
      </p:pic>
      <p:pic>
        <p:nvPicPr>
          <p:cNvPr id="51" name="Picture 8" descr="F:\WorkShop\internet.png"/>
          <p:cNvPicPr>
            <a:picLocks noChangeAspect="1" noChangeArrowheads="1"/>
          </p:cNvPicPr>
          <p:nvPr/>
        </p:nvPicPr>
        <p:blipFill>
          <a:blip r:embed="rId5"/>
          <a:srcRect l="4447" t="5929" r="11068" b="22925"/>
          <a:stretch>
            <a:fillRect/>
          </a:stretch>
        </p:blipFill>
        <p:spPr bwMode="auto">
          <a:xfrm>
            <a:off x="4714876" y="2500306"/>
            <a:ext cx="1357322" cy="857256"/>
          </a:xfrm>
          <a:prstGeom prst="rect">
            <a:avLst/>
          </a:prstGeom>
          <a:noFill/>
        </p:spPr>
      </p:pic>
      <p:cxnSp>
        <p:nvCxnSpPr>
          <p:cNvPr id="52" name="Straight Arrow Connector 51"/>
          <p:cNvCxnSpPr/>
          <p:nvPr/>
        </p:nvCxnSpPr>
        <p:spPr>
          <a:xfrm flipH="1">
            <a:off x="6072198" y="2928934"/>
            <a:ext cx="92869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59" name="Picture 11" descr="F:\WorkShop\NodeMcu.jpg"/>
          <p:cNvPicPr>
            <a:picLocks noChangeAspect="1" noChangeArrowheads="1"/>
          </p:cNvPicPr>
          <p:nvPr/>
        </p:nvPicPr>
        <p:blipFill>
          <a:blip r:embed="rId8" cstate="print"/>
          <a:srcRect/>
          <a:stretch>
            <a:fillRect/>
          </a:stretch>
        </p:blipFill>
        <p:spPr bwMode="auto">
          <a:xfrm>
            <a:off x="3357554" y="2428868"/>
            <a:ext cx="928694" cy="893304"/>
          </a:xfrm>
          <a:prstGeom prst="rect">
            <a:avLst/>
          </a:prstGeom>
          <a:noFill/>
        </p:spPr>
      </p:pic>
      <p:cxnSp>
        <p:nvCxnSpPr>
          <p:cNvPr id="56" name="Straight Arrow Connector 55"/>
          <p:cNvCxnSpPr/>
          <p:nvPr/>
        </p:nvCxnSpPr>
        <p:spPr>
          <a:xfrm rot="10800000" flipV="1">
            <a:off x="4286248" y="2928934"/>
            <a:ext cx="500066"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2857488" y="2928934"/>
            <a:ext cx="500066"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60" name="Picture 12" descr="F:\WorkShop\relayboard.jpg"/>
          <p:cNvPicPr>
            <a:picLocks noChangeAspect="1" noChangeArrowheads="1"/>
          </p:cNvPicPr>
          <p:nvPr/>
        </p:nvPicPr>
        <p:blipFill>
          <a:blip r:embed="rId9" cstate="print"/>
          <a:srcRect l="26606" t="24339" r="27339" b="26455"/>
          <a:stretch>
            <a:fillRect/>
          </a:stretch>
        </p:blipFill>
        <p:spPr bwMode="auto">
          <a:xfrm>
            <a:off x="1928794" y="2428868"/>
            <a:ext cx="935607" cy="100013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IoT Based Home Automation</a:t>
            </a:r>
          </a:p>
        </p:txBody>
      </p:sp>
      <p:sp>
        <p:nvSpPr>
          <p:cNvPr id="3" name="Content Placeholder 2"/>
          <p:cNvSpPr>
            <a:spLocks noGrp="1"/>
          </p:cNvSpPr>
          <p:nvPr>
            <p:ph idx="1"/>
          </p:nvPr>
        </p:nvSpPr>
        <p:spPr/>
        <p:txBody>
          <a:bodyPr>
            <a:normAutofit lnSpcReduction="10000"/>
          </a:bodyPr>
          <a:lstStyle/>
          <a:p>
            <a:pPr>
              <a:buNone/>
            </a:pPr>
            <a:r>
              <a:rPr lang="en-US" dirty="0" smtClean="0"/>
              <a:t>Requirements</a:t>
            </a:r>
          </a:p>
          <a:p>
            <a:pPr marL="514350" indent="-514350">
              <a:buAutoNum type="alphaUcParenBoth"/>
            </a:pPr>
            <a:r>
              <a:rPr lang="en-US" dirty="0" smtClean="0"/>
              <a:t>Hardware</a:t>
            </a:r>
            <a:endParaRPr lang="en-US" dirty="0" smtClean="0"/>
          </a:p>
          <a:p>
            <a:pPr marL="914400" lvl="1" indent="-514350">
              <a:buFont typeface="+mj-lt"/>
              <a:buAutoNum type="arabicPeriod"/>
            </a:pPr>
            <a:r>
              <a:rPr lang="en-US" dirty="0" smtClean="0"/>
              <a:t>NodeMCU with Wi-Fi Module (ESP </a:t>
            </a:r>
            <a:r>
              <a:rPr lang="en-US" dirty="0" smtClean="0">
                <a:latin typeface="Albertus MT" pitchFamily="18" charset="0"/>
              </a:rPr>
              <a:t>8266</a:t>
            </a:r>
            <a:r>
              <a:rPr lang="en-US" dirty="0" smtClean="0"/>
              <a:t>)</a:t>
            </a:r>
            <a:endParaRPr lang="en-US" dirty="0" smtClean="0"/>
          </a:p>
          <a:p>
            <a:pPr marL="914400" lvl="1" indent="-514350">
              <a:buAutoNum type="arabicPeriod"/>
            </a:pPr>
            <a:r>
              <a:rPr lang="en-US" dirty="0" smtClean="0"/>
              <a:t>Relay Board</a:t>
            </a:r>
          </a:p>
          <a:p>
            <a:pPr marL="914400" lvl="1" indent="-514350">
              <a:buAutoNum type="arabicPeriod"/>
            </a:pPr>
            <a:r>
              <a:rPr lang="en-US" dirty="0" smtClean="0"/>
              <a:t>Power </a:t>
            </a:r>
            <a:r>
              <a:rPr lang="en-US" dirty="0" smtClean="0"/>
              <a:t>Supply</a:t>
            </a:r>
            <a:endParaRPr lang="en-US" dirty="0" smtClean="0"/>
          </a:p>
          <a:p>
            <a:pPr marL="514350" indent="-514350">
              <a:buNone/>
            </a:pPr>
            <a:r>
              <a:rPr lang="en-US" dirty="0" smtClean="0"/>
              <a:t>(B) Accounts</a:t>
            </a:r>
          </a:p>
          <a:p>
            <a:pPr marL="514350" indent="-514350">
              <a:buNone/>
            </a:pPr>
            <a:r>
              <a:rPr lang="en-US" dirty="0"/>
              <a:t>	</a:t>
            </a:r>
            <a:r>
              <a:rPr lang="en-US" dirty="0" smtClean="0"/>
              <a:t>1. </a:t>
            </a:r>
            <a:r>
              <a:rPr lang="en-US" dirty="0" smtClean="0"/>
              <a:t> On </a:t>
            </a:r>
            <a:r>
              <a:rPr lang="en-US" dirty="0" smtClean="0"/>
              <a:t>io.adafruit.com</a:t>
            </a:r>
          </a:p>
          <a:p>
            <a:pPr marL="514350" indent="-514350">
              <a:buNone/>
            </a:pPr>
            <a:r>
              <a:rPr lang="en-US" dirty="0"/>
              <a:t>	</a:t>
            </a:r>
            <a:r>
              <a:rPr lang="en-US" dirty="0" smtClean="0"/>
              <a:t>2. On IFTTT.com</a:t>
            </a:r>
          </a:p>
          <a:p>
            <a:pPr marL="514350" indent="-514350">
              <a:buNone/>
            </a:pPr>
            <a:r>
              <a:rPr lang="en-US" dirty="0" smtClean="0"/>
              <a:t>(C) Software</a:t>
            </a:r>
          </a:p>
          <a:p>
            <a:pPr marL="914400" lvl="1" indent="-514350">
              <a:buAutoNum type="arabicPeriod"/>
            </a:pPr>
            <a:r>
              <a:rPr lang="en-US" dirty="0" smtClean="0"/>
              <a:t>Arduino IDE</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sz="half" idx="1"/>
          </p:nvPr>
        </p:nvSpPr>
        <p:spPr>
          <a:xfrm>
            <a:off x="457200" y="1928802"/>
            <a:ext cx="4038600" cy="4426123"/>
          </a:xfrm>
        </p:spPr>
        <p:txBody>
          <a:bodyPr>
            <a:normAutofit fontScale="85000" lnSpcReduction="20000"/>
          </a:bodyPr>
          <a:lstStyle/>
          <a:p>
            <a:pPr algn="ctr">
              <a:buNone/>
            </a:pPr>
            <a:r>
              <a:rPr lang="en-US" b="1" dirty="0" smtClean="0"/>
              <a:t>NodeMCU</a:t>
            </a:r>
            <a:endParaRPr lang="en-IN" b="1" dirty="0"/>
          </a:p>
        </p:txBody>
      </p:sp>
      <p:sp>
        <p:nvSpPr>
          <p:cNvPr id="4" name="Content Placeholder 3"/>
          <p:cNvSpPr>
            <a:spLocks noGrp="1"/>
          </p:cNvSpPr>
          <p:nvPr>
            <p:ph sz="half" idx="2"/>
          </p:nvPr>
        </p:nvSpPr>
        <p:spPr/>
        <p:txBody>
          <a:bodyPr>
            <a:normAutofit fontScale="85000" lnSpcReduction="20000"/>
          </a:bodyPr>
          <a:lstStyle/>
          <a:p>
            <a:pPr>
              <a:buNone/>
            </a:pPr>
            <a:r>
              <a:rPr lang="en-US" b="1" dirty="0" smtClean="0"/>
              <a:t>Specifications </a:t>
            </a:r>
            <a:r>
              <a:rPr lang="en-US" dirty="0" smtClean="0"/>
              <a:t>:</a:t>
            </a:r>
          </a:p>
          <a:p>
            <a:pPr>
              <a:buNone/>
            </a:pPr>
            <a:r>
              <a:rPr lang="en-US" dirty="0" smtClean="0"/>
              <a:t>	CUP – </a:t>
            </a:r>
            <a:r>
              <a:rPr lang="en-US" dirty="0" smtClean="0">
                <a:latin typeface="Albertus MT Lt" pitchFamily="18" charset="0"/>
              </a:rPr>
              <a:t>8266</a:t>
            </a:r>
          </a:p>
          <a:p>
            <a:pPr>
              <a:buNone/>
            </a:pPr>
            <a:r>
              <a:rPr lang="en-US" dirty="0" smtClean="0"/>
              <a:t>	Memory – </a:t>
            </a:r>
            <a:r>
              <a:rPr lang="en-US" dirty="0" smtClean="0">
                <a:latin typeface="Albertus MT" pitchFamily="18" charset="0"/>
              </a:rPr>
              <a:t>128</a:t>
            </a:r>
            <a:r>
              <a:rPr lang="en-US" dirty="0" smtClean="0"/>
              <a:t>kBytes</a:t>
            </a:r>
          </a:p>
          <a:p>
            <a:pPr>
              <a:buNone/>
            </a:pPr>
            <a:r>
              <a:rPr lang="en-US" dirty="0" smtClean="0"/>
              <a:t>	Storage – </a:t>
            </a:r>
            <a:r>
              <a:rPr lang="en-US" dirty="0" smtClean="0">
                <a:latin typeface="Albertus MT" pitchFamily="18" charset="0"/>
              </a:rPr>
              <a:t>4</a:t>
            </a:r>
            <a:r>
              <a:rPr lang="en-US" dirty="0" smtClean="0"/>
              <a:t>MB</a:t>
            </a:r>
          </a:p>
          <a:p>
            <a:pPr>
              <a:buNone/>
            </a:pPr>
            <a:r>
              <a:rPr lang="en-US" dirty="0" smtClean="0"/>
              <a:t>	Volts – </a:t>
            </a:r>
            <a:r>
              <a:rPr lang="en-US" dirty="0" smtClean="0">
                <a:latin typeface="Albertus MT" pitchFamily="18" charset="0"/>
              </a:rPr>
              <a:t>3/5</a:t>
            </a:r>
            <a:r>
              <a:rPr lang="en-US" dirty="0" smtClean="0"/>
              <a:t>V</a:t>
            </a:r>
          </a:p>
          <a:p>
            <a:pPr>
              <a:buNone/>
            </a:pPr>
            <a:r>
              <a:rPr lang="en-US" dirty="0" smtClean="0"/>
              <a:t>	GPIO – </a:t>
            </a:r>
            <a:r>
              <a:rPr lang="en-US" dirty="0" smtClean="0">
                <a:latin typeface="Albertus MT" pitchFamily="18" charset="0"/>
              </a:rPr>
              <a:t>10</a:t>
            </a:r>
          </a:p>
          <a:p>
            <a:pPr>
              <a:buNone/>
            </a:pPr>
            <a:r>
              <a:rPr lang="en-US" b="1" dirty="0" smtClean="0"/>
              <a:t>Pros </a:t>
            </a:r>
            <a:r>
              <a:rPr lang="en-US" dirty="0" smtClean="0"/>
              <a:t>: </a:t>
            </a:r>
          </a:p>
          <a:p>
            <a:pPr>
              <a:buNone/>
            </a:pPr>
            <a:r>
              <a:rPr lang="en-US" dirty="0"/>
              <a:t>	</a:t>
            </a:r>
            <a:r>
              <a:rPr lang="en-US" dirty="0" smtClean="0"/>
              <a:t>1. Integrated Wi-Fi</a:t>
            </a:r>
          </a:p>
          <a:p>
            <a:pPr>
              <a:buNone/>
            </a:pPr>
            <a:r>
              <a:rPr lang="en-US" dirty="0" smtClean="0"/>
              <a:t>	2. Low Power</a:t>
            </a:r>
          </a:p>
          <a:p>
            <a:pPr>
              <a:buNone/>
            </a:pPr>
            <a:r>
              <a:rPr lang="en-US" dirty="0"/>
              <a:t>	</a:t>
            </a:r>
            <a:r>
              <a:rPr lang="en-US" dirty="0" smtClean="0"/>
              <a:t>3. Small in Size</a:t>
            </a:r>
          </a:p>
          <a:p>
            <a:pPr>
              <a:buNone/>
            </a:pPr>
            <a:endParaRPr lang="en-US" b="1" dirty="0" smtClean="0"/>
          </a:p>
          <a:p>
            <a:pPr>
              <a:buNone/>
            </a:pPr>
            <a:r>
              <a:rPr lang="en-US" b="1" dirty="0" smtClean="0"/>
              <a:t>Cons</a:t>
            </a:r>
            <a:r>
              <a:rPr lang="en-US" dirty="0" smtClean="0"/>
              <a:t> </a:t>
            </a:r>
            <a:r>
              <a:rPr lang="en-US" dirty="0" smtClean="0"/>
              <a:t>:</a:t>
            </a:r>
          </a:p>
          <a:p>
            <a:pPr>
              <a:buNone/>
            </a:pPr>
            <a:r>
              <a:rPr lang="en-US" dirty="0" smtClean="0"/>
              <a:t>	1. Less Pin-outs</a:t>
            </a:r>
          </a:p>
          <a:p>
            <a:pPr>
              <a:buNone/>
            </a:pPr>
            <a:endParaRPr lang="en-IN" dirty="0"/>
          </a:p>
        </p:txBody>
      </p:sp>
      <p:pic>
        <p:nvPicPr>
          <p:cNvPr id="4098" name="Picture 2" descr="C:\Users\Administrator\Desktop\New folder\NodeMcu.jpg"/>
          <p:cNvPicPr>
            <a:picLocks noChangeAspect="1" noChangeArrowheads="1"/>
          </p:cNvPicPr>
          <p:nvPr/>
        </p:nvPicPr>
        <p:blipFill>
          <a:blip r:embed="rId2"/>
          <a:srcRect/>
          <a:stretch>
            <a:fillRect/>
          </a:stretch>
        </p:blipFill>
        <p:spPr bwMode="auto">
          <a:xfrm>
            <a:off x="500034" y="2357430"/>
            <a:ext cx="4035955" cy="400052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Home Automation</a:t>
            </a:r>
            <a:endParaRPr lang="en-IN" dirty="0"/>
          </a:p>
        </p:txBody>
      </p:sp>
      <p:sp>
        <p:nvSpPr>
          <p:cNvPr id="3" name="Content Placeholder 2"/>
          <p:cNvSpPr>
            <a:spLocks noGrp="1"/>
          </p:cNvSpPr>
          <p:nvPr>
            <p:ph sz="half" idx="1"/>
          </p:nvPr>
        </p:nvSpPr>
        <p:spPr/>
        <p:txBody>
          <a:bodyPr/>
          <a:lstStyle/>
          <a:p>
            <a:pPr algn="ctr">
              <a:buNone/>
            </a:pPr>
            <a:r>
              <a:rPr lang="en-US" b="1" dirty="0" smtClean="0"/>
              <a:t>Relay-Board</a:t>
            </a:r>
            <a:endParaRPr lang="en-IN" b="1" dirty="0"/>
          </a:p>
        </p:txBody>
      </p:sp>
      <p:sp>
        <p:nvSpPr>
          <p:cNvPr id="4" name="Content Placeholder 3"/>
          <p:cNvSpPr>
            <a:spLocks noGrp="1"/>
          </p:cNvSpPr>
          <p:nvPr>
            <p:ph sz="half" idx="2"/>
          </p:nvPr>
        </p:nvSpPr>
        <p:spPr/>
        <p:txBody>
          <a:bodyPr/>
          <a:lstStyle/>
          <a:p>
            <a:pPr>
              <a:buNone/>
            </a:pPr>
            <a:r>
              <a:rPr lang="en-US" b="1" dirty="0" smtClean="0"/>
              <a:t>Specification :</a:t>
            </a:r>
          </a:p>
          <a:p>
            <a:pPr>
              <a:buNone/>
            </a:pPr>
            <a:r>
              <a:rPr lang="en-US" dirty="0" smtClean="0">
                <a:latin typeface="Albertus MT" pitchFamily="18" charset="0"/>
              </a:rPr>
              <a:t>Controller – ULN2803</a:t>
            </a:r>
          </a:p>
          <a:p>
            <a:pPr>
              <a:buNone/>
            </a:pPr>
            <a:r>
              <a:rPr lang="en-US" dirty="0" smtClean="0">
                <a:latin typeface="Albertus MT" pitchFamily="18" charset="0"/>
              </a:rPr>
              <a:t>Voltage – 5 V</a:t>
            </a:r>
          </a:p>
          <a:p>
            <a:pPr>
              <a:buNone/>
            </a:pPr>
            <a:r>
              <a:rPr lang="en-US" dirty="0" smtClean="0">
                <a:latin typeface="Albertus MT" pitchFamily="18" charset="0"/>
              </a:rPr>
              <a:t>Relay – 250V 7A </a:t>
            </a:r>
          </a:p>
          <a:p>
            <a:pPr>
              <a:buNone/>
            </a:pPr>
            <a:r>
              <a:rPr lang="en-US" dirty="0" smtClean="0">
                <a:latin typeface="Albertus MT" pitchFamily="18" charset="0"/>
              </a:rPr>
              <a:t>No of Relay – 4</a:t>
            </a:r>
          </a:p>
          <a:p>
            <a:pPr>
              <a:buNone/>
            </a:pPr>
            <a:r>
              <a:rPr lang="en-US" dirty="0" smtClean="0">
                <a:latin typeface="Albertus MT" pitchFamily="18" charset="0"/>
              </a:rPr>
              <a:t>Operations </a:t>
            </a:r>
            <a:r>
              <a:rPr lang="en-US" dirty="0" smtClean="0">
                <a:latin typeface="Albertus MT" pitchFamily="18" charset="0"/>
              </a:rPr>
              <a:t>– 3/5 V </a:t>
            </a:r>
            <a:r>
              <a:rPr lang="en-US" dirty="0" smtClean="0">
                <a:latin typeface="Albertus MT" pitchFamily="18" charset="0"/>
              </a:rPr>
              <a:t>		Directly </a:t>
            </a:r>
            <a:r>
              <a:rPr lang="en-US" dirty="0" smtClean="0">
                <a:latin typeface="Albertus MT" pitchFamily="18" charset="0"/>
              </a:rPr>
              <a:t>from </a:t>
            </a:r>
            <a:r>
              <a:rPr lang="en-US" dirty="0" smtClean="0">
                <a:latin typeface="Albertus MT" pitchFamily="18" charset="0"/>
              </a:rPr>
              <a:t>	microcontroller</a:t>
            </a:r>
            <a:r>
              <a:rPr lang="en-US" dirty="0" smtClean="0">
                <a:latin typeface="Albertus MT" pitchFamily="18" charset="0"/>
              </a:rPr>
              <a:t>.</a:t>
            </a:r>
            <a:endParaRPr lang="en-IN" dirty="0">
              <a:latin typeface="Albertus MT" pitchFamily="18" charset="0"/>
            </a:endParaRPr>
          </a:p>
        </p:txBody>
      </p:sp>
      <p:pic>
        <p:nvPicPr>
          <p:cNvPr id="5122" name="Picture 2" descr="C:\Users\Administrator\Desktop\New folder\relayboard.jpg"/>
          <p:cNvPicPr>
            <a:picLocks noChangeAspect="1" noChangeArrowheads="1"/>
          </p:cNvPicPr>
          <p:nvPr/>
        </p:nvPicPr>
        <p:blipFill>
          <a:blip r:embed="rId2"/>
          <a:srcRect l="25732" t="24127" r="27272" b="26206"/>
          <a:stretch>
            <a:fillRect/>
          </a:stretch>
        </p:blipFill>
        <p:spPr bwMode="auto">
          <a:xfrm>
            <a:off x="785786" y="2428868"/>
            <a:ext cx="3513154" cy="357185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453</TotalTime>
  <Words>218</Words>
  <Application>Microsoft Office PowerPoint</Application>
  <PresentationFormat>On-screen Show (4:3)</PresentationFormat>
  <Paragraphs>132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lpstr>IoT Based Home Automation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Microsoft</dc:creator>
  <cp:lastModifiedBy>Shekhar</cp:lastModifiedBy>
  <cp:revision>58</cp:revision>
  <dcterms:created xsi:type="dcterms:W3CDTF">2018-11-26T05:08:20Z</dcterms:created>
  <dcterms:modified xsi:type="dcterms:W3CDTF">2018-12-02T12:49:44Z</dcterms:modified>
</cp:coreProperties>
</file>