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69" r:id="rId7"/>
    <p:sldId id="270" r:id="rId8"/>
    <p:sldId id="271" r:id="rId9"/>
    <p:sldId id="272" r:id="rId10"/>
    <p:sldId id="273" r:id="rId11"/>
    <p:sldId id="262" r:id="rId12"/>
    <p:sldId id="268" r:id="rId1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E6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5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6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5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5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6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of Back End Engineering Project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BEE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 (</a:t>
            </a:r>
            <a:r>
              <a:rPr lang="en-IN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22CS026</a:t>
            </a:r>
            <a:r>
              <a:rPr lang="en-IN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Hospital Management System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Nitin(2210991997)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Nitin Goyal(2210992000)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Ocean Kajal(2210992006)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Prabhdeep Singh(2210992050)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 err="1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Ms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 Aditi Sharma Mam </a:t>
            </a: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640" y="837720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0" indent="0">
              <a:lnSpc>
                <a:spcPts val="7700"/>
              </a:lnSpc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Hospital Management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System   </a:t>
            </a:r>
          </a:p>
          <a:p>
            <a:pPr marL="0" indent="0">
              <a:buNone/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Welcome to this presentation outlining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the development of a Hospital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Management System using the robust 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and versatile MERN stack.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457" y="837721"/>
            <a:ext cx="4234543" cy="53453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F2A5-D67E-F09C-561B-F4EDCAD2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1276200"/>
            <a:ext cx="3428640" cy="984400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Overview of MERN Stack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8B851-FA3C-1A7F-5DB6-293ACF5DF681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A7A9A-2E30-F98C-D194-DF253B92C9A2}"/>
              </a:ext>
            </a:extLst>
          </p:cNvPr>
          <p:cNvSpPr txBox="1"/>
          <p:nvPr/>
        </p:nvSpPr>
        <p:spPr>
          <a:xfrm>
            <a:off x="292100" y="2156897"/>
            <a:ext cx="8128000" cy="728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5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The MERN stack is a popular choice for building modern web applications. It's comprised of MongoDB, Express.js, React.js, and Node.js.</a:t>
            </a: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5FCFE-84DD-39A5-1AB7-59C50344ED72}"/>
              </a:ext>
            </a:extLst>
          </p:cNvPr>
          <p:cNvSpPr/>
          <p:nvPr/>
        </p:nvSpPr>
        <p:spPr>
          <a:xfrm>
            <a:off x="457200" y="3219351"/>
            <a:ext cx="8229240" cy="3060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F456A-5F19-6511-79A9-7C0AE87B472F}"/>
              </a:ext>
            </a:extLst>
          </p:cNvPr>
          <p:cNvSpPr/>
          <p:nvPr/>
        </p:nvSpPr>
        <p:spPr>
          <a:xfrm>
            <a:off x="622300" y="3429000"/>
            <a:ext cx="3644900" cy="1206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Mongo </a:t>
            </a:r>
            <a:r>
              <a:rPr lang="en-IN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db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 is a NoSQL database, ideal for handling large amounts of data with flexible structures.</a:t>
            </a:r>
            <a:endParaRPr lang="en-US" sz="1400" dirty="0"/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415EA-89FC-3F41-A1DA-4F114BD9CC35}"/>
              </a:ext>
            </a:extLst>
          </p:cNvPr>
          <p:cNvSpPr/>
          <p:nvPr/>
        </p:nvSpPr>
        <p:spPr>
          <a:xfrm>
            <a:off x="4571820" y="3416894"/>
            <a:ext cx="3644900" cy="1206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Express JS : </a:t>
            </a:r>
            <a:r>
              <a:rPr lang="en-US" sz="1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Express.js is a Node.js framework for building robust and scalable backend APIs. It provides routing, middleware, and template engine capabilities.</a:t>
            </a:r>
            <a:endParaRPr lang="en-US" sz="1400" dirty="0"/>
          </a:p>
          <a:p>
            <a:pPr algn="ctr"/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F8F5A2-DD42-53C7-B5AE-2395348CFFA1}"/>
              </a:ext>
            </a:extLst>
          </p:cNvPr>
          <p:cNvSpPr/>
          <p:nvPr/>
        </p:nvSpPr>
        <p:spPr>
          <a:xfrm>
            <a:off x="622210" y="4845149"/>
            <a:ext cx="3644900" cy="1206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Next JS :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React</a:t>
            </a:r>
            <a:r>
              <a:rPr lang="en-US" sz="1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.js is a JavaScript library for building user interfaces. It's known for its component-based architecture and virtual DOM for efficient updates.</a:t>
            </a:r>
            <a:endParaRPr lang="en-US" sz="1400" dirty="0"/>
          </a:p>
          <a:p>
            <a:pPr algn="ctr"/>
            <a:endParaRPr lang="en-IN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A0A479D-A786-28AB-D2E6-1EDB1984FC89}"/>
              </a:ext>
            </a:extLst>
          </p:cNvPr>
          <p:cNvSpPr/>
          <p:nvPr/>
        </p:nvSpPr>
        <p:spPr>
          <a:xfrm>
            <a:off x="4571820" y="4845149"/>
            <a:ext cx="3644900" cy="1206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Node JS :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Node.js is a JavaScript runtime environment that allows developers to run JavaScript code outside of a web browser, enabling server-side development.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94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7D28-C9CF-CB02-7DB4-3FB8B359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800" y="1727200"/>
            <a:ext cx="3683000" cy="190499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   System Architecture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BF7DC-6EB2-C796-E03B-8F4F99845D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2197100"/>
            <a:ext cx="8229240" cy="33847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Our hospital management system architecture is designed to be scalable and secure, ensuring efficient data management and optimized performance.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CE5259-890C-5E10-EADD-D3F17E4EDE1D}"/>
              </a:ext>
            </a:extLst>
          </p:cNvPr>
          <p:cNvSpPr/>
          <p:nvPr/>
        </p:nvSpPr>
        <p:spPr>
          <a:xfrm>
            <a:off x="317500" y="3987799"/>
            <a:ext cx="8483600" cy="2159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FD2076-47F1-DDFA-BD15-07ECA1516A17}"/>
              </a:ext>
            </a:extLst>
          </p:cNvPr>
          <p:cNvSpPr/>
          <p:nvPr/>
        </p:nvSpPr>
        <p:spPr>
          <a:xfrm>
            <a:off x="457200" y="4165600"/>
            <a:ext cx="2260600" cy="1695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Client Side :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This is where the user interacts with the system via the web browser. Next.js is utilized to build a dynamic and responsive user interface.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48B5C9-B0FC-A7F0-E0F7-03956A1FDA71}"/>
              </a:ext>
            </a:extLst>
          </p:cNvPr>
          <p:cNvSpPr/>
          <p:nvPr/>
        </p:nvSpPr>
        <p:spPr>
          <a:xfrm>
            <a:off x="3327400" y="4165599"/>
            <a:ext cx="2260600" cy="1695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Server Side :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The server-side is built on Node.js and Express.js, handling requests from the client and interacting with the database.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A6D296-DB90-4FE3-B5F9-FA17D91E8C25}"/>
              </a:ext>
            </a:extLst>
          </p:cNvPr>
          <p:cNvSpPr/>
          <p:nvPr/>
        </p:nvSpPr>
        <p:spPr>
          <a:xfrm>
            <a:off x="6197600" y="4165599"/>
            <a:ext cx="2260600" cy="16956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Database :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 stores all the critical data, including patient information, appointments, medical records, and administrative details.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582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1D2C5-55B0-2D9C-E78A-13A53262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86040" cy="1276200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User Interface Design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0C4EF-5262-2B26-B9C8-89514337800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63118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1C0CE-130E-7046-A5B2-91A32ED53BCB}"/>
              </a:ext>
            </a:extLst>
          </p:cNvPr>
          <p:cNvSpPr/>
          <p:nvPr/>
        </p:nvSpPr>
        <p:spPr>
          <a:xfrm>
            <a:off x="596900" y="1701800"/>
            <a:ext cx="3302000" cy="172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Intuitive Navigation</a:t>
            </a:r>
            <a:endParaRPr lang="en-US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AEA10D-AFA7-1C04-7D00-A7E3119502E2}"/>
              </a:ext>
            </a:extLst>
          </p:cNvPr>
          <p:cNvSpPr/>
          <p:nvPr/>
        </p:nvSpPr>
        <p:spPr>
          <a:xfrm>
            <a:off x="4571820" y="1668020"/>
            <a:ext cx="3302000" cy="172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Responsive</a:t>
            </a:r>
            <a:r>
              <a:rPr lang="en-US" sz="2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Design</a:t>
            </a:r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D8B16-B156-9C35-8C49-AD18EBF355DC}"/>
              </a:ext>
            </a:extLst>
          </p:cNvPr>
          <p:cNvSpPr/>
          <p:nvPr/>
        </p:nvSpPr>
        <p:spPr>
          <a:xfrm>
            <a:off x="596900" y="3757320"/>
            <a:ext cx="3302000" cy="172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User Roles and Permissions</a:t>
            </a:r>
            <a:endParaRPr lang="en-US" sz="2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D934B6-87FA-CA00-5639-9D28DCE0ADCC}"/>
              </a:ext>
            </a:extLst>
          </p:cNvPr>
          <p:cNvSpPr/>
          <p:nvPr/>
        </p:nvSpPr>
        <p:spPr>
          <a:xfrm>
            <a:off x="4584340" y="3723540"/>
            <a:ext cx="3302000" cy="172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Data Visualization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7977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A0270-604A-FEB2-6AB7-347E20ADE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86040" cy="1435100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Backend Functionality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202F88-200A-EE96-4C21-8DDDBF36255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92100" y="1333500"/>
            <a:ext cx="8229240" cy="14351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Crimson Text" pitchFamily="34" charset="-122"/>
                <a:cs typeface="Times New Roman" panose="02020603050405020304" pitchFamily="18" charset="0"/>
              </a:rPr>
              <a:t>The backend functionality is responsible for managing all the core operations of the system, ensuring data integrity and security.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04DBEA-E657-5805-D1CA-45D273DBC5B4}"/>
              </a:ext>
            </a:extLst>
          </p:cNvPr>
          <p:cNvSpPr/>
          <p:nvPr/>
        </p:nvSpPr>
        <p:spPr>
          <a:xfrm>
            <a:off x="469900" y="2247900"/>
            <a:ext cx="8026400" cy="393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75F38C-0DC1-2221-55C5-6F1878F93D97}"/>
              </a:ext>
            </a:extLst>
          </p:cNvPr>
          <p:cNvSpPr/>
          <p:nvPr/>
        </p:nvSpPr>
        <p:spPr>
          <a:xfrm>
            <a:off x="660400" y="2654300"/>
            <a:ext cx="2032000" cy="328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Patient Management :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Manage patient records, appointments, and medical history.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1F0B4-4D89-CD0D-E5C7-F862729440E6}"/>
              </a:ext>
            </a:extLst>
          </p:cNvPr>
          <p:cNvSpPr/>
          <p:nvPr/>
        </p:nvSpPr>
        <p:spPr>
          <a:xfrm>
            <a:off x="3175001" y="2670175"/>
            <a:ext cx="2032000" cy="328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Appointment Scheduling :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Allow users to schedule and manage appointments efficiently.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6ADF9-EF92-4C4B-AD23-6C6700659EDD}"/>
              </a:ext>
            </a:extLst>
          </p:cNvPr>
          <p:cNvSpPr/>
          <p:nvPr/>
        </p:nvSpPr>
        <p:spPr>
          <a:xfrm>
            <a:off x="5835650" y="2654300"/>
            <a:ext cx="2032000" cy="3289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Medical Record Management :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Securely store and manage electronic medical records.</a:t>
            </a:r>
            <a:endParaRPr lang="en-US" sz="1800" dirty="0">
              <a:solidFill>
                <a:schemeClr val="tx1"/>
              </a:solidFill>
            </a:endParaRPr>
          </a:p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73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1008-077D-74C6-9C14-6DCF4653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0"/>
            <a:ext cx="5486040" cy="469540"/>
          </a:xfrm>
        </p:spPr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Database Integration</a:t>
            </a:r>
            <a:br>
              <a:rPr lang="en-US" sz="44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FF16D0-92ED-A833-576D-C4B1B763C32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469540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MongoDB, the chosen database, provides a powerful and flexible solution for handling the diverse data needs of the hospital management system.</a:t>
            </a:r>
            <a:endParaRPr lang="en-US" sz="1600" dirty="0"/>
          </a:p>
          <a:p>
            <a:endParaRPr lang="en-IN" sz="16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6C803D-1889-4AAB-C3B0-979C76CA177F}"/>
              </a:ext>
            </a:extLst>
          </p:cNvPr>
          <p:cNvSpPr/>
          <p:nvPr/>
        </p:nvSpPr>
        <p:spPr>
          <a:xfrm>
            <a:off x="457200" y="2349500"/>
            <a:ext cx="8229240" cy="4064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408EE403-AA8E-9239-A2C1-3C50F2F7CAB9}"/>
              </a:ext>
            </a:extLst>
          </p:cNvPr>
          <p:cNvSpPr/>
          <p:nvPr/>
        </p:nvSpPr>
        <p:spPr>
          <a:xfrm>
            <a:off x="1268413" y="2493765"/>
            <a:ext cx="6910387" cy="795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IN" b="1" dirty="0"/>
              <a:t>Data Storage : </a:t>
            </a:r>
            <a:r>
              <a:rPr lang="en-US" sz="18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MongoDB's document-oriented structure is ideal for storing complex medical records and patient data.</a:t>
            </a:r>
            <a:endParaRPr lang="en-US" sz="1800" dirty="0"/>
          </a:p>
          <a:p>
            <a:endParaRPr lang="en-IN" dirty="0"/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5D98F717-A5C7-8149-C540-3EE2E17F045F}"/>
              </a:ext>
            </a:extLst>
          </p:cNvPr>
          <p:cNvSpPr/>
          <p:nvPr/>
        </p:nvSpPr>
        <p:spPr>
          <a:xfrm>
            <a:off x="1268412" y="3708771"/>
            <a:ext cx="6910387" cy="795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IN" b="1" dirty="0" err="1"/>
              <a:t>Scalibility</a:t>
            </a:r>
            <a:r>
              <a:rPr lang="en-IN" b="1" dirty="0"/>
              <a:t> : </a:t>
            </a:r>
            <a:r>
              <a:rPr lang="en-US" sz="18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 is known for its horizontal scalability, allowing the system to handle increasing amounts of data efficiently.</a:t>
            </a:r>
            <a:endParaRPr lang="en-US" sz="1800" dirty="0"/>
          </a:p>
          <a:p>
            <a:endParaRPr lang="en-IN" dirty="0"/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E81773D8-B9D5-4DB1-12F0-98C6B54A9AEF}"/>
              </a:ext>
            </a:extLst>
          </p:cNvPr>
          <p:cNvSpPr/>
          <p:nvPr/>
        </p:nvSpPr>
        <p:spPr>
          <a:xfrm>
            <a:off x="1255532" y="4855712"/>
            <a:ext cx="6910387" cy="79553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IN" b="1" dirty="0"/>
              <a:t>Security : </a:t>
            </a:r>
            <a:r>
              <a:rPr lang="en-US" sz="1800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MongoDB offers features such as authentication and authorization to secure sensitive data.</a:t>
            </a: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65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1"/>
            <a:ext cx="9144000" cy="164983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789" y="1022226"/>
            <a:ext cx="2346424" cy="13198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61962" y="2870002"/>
            <a:ext cx="3299743" cy="4124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219"/>
              </a:lnSpc>
            </a:pPr>
            <a:r>
              <a:rPr lang="en-US" sz="2594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Security and Compliance</a:t>
            </a:r>
            <a:endParaRPr lang="en-US" sz="2594" dirty="0"/>
          </a:p>
        </p:txBody>
      </p:sp>
      <p:sp>
        <p:nvSpPr>
          <p:cNvPr id="5" name="Text 1"/>
          <p:cNvSpPr/>
          <p:nvPr/>
        </p:nvSpPr>
        <p:spPr>
          <a:xfrm>
            <a:off x="461963" y="3480346"/>
            <a:ext cx="8220075" cy="2111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Security and compliance are paramount considerations, ensuring the protection of sensitive patient data and adherence to regulations.</a:t>
            </a:r>
            <a:endParaRPr lang="en-US" sz="1031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3" y="3839989"/>
            <a:ext cx="329952" cy="32995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61963" y="4301877"/>
            <a:ext cx="1649834" cy="206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94"/>
              </a:lnSpc>
            </a:pPr>
            <a:r>
              <a:rPr lang="en-US" sz="128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Data Encryption</a:t>
            </a:r>
            <a:endParaRPr lang="en-US" sz="1281" dirty="0"/>
          </a:p>
        </p:txBody>
      </p:sp>
      <p:sp>
        <p:nvSpPr>
          <p:cNvPr id="8" name="Text 3"/>
          <p:cNvSpPr/>
          <p:nvPr/>
        </p:nvSpPr>
        <p:spPr>
          <a:xfrm>
            <a:off x="461962" y="4587255"/>
            <a:ext cx="1906563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Data will be encrypted at rest and in transit to protect against unauthorized access.</a:t>
            </a:r>
            <a:endParaRPr lang="en-US" sz="1031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467" y="3839989"/>
            <a:ext cx="329952" cy="32995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566467" y="4301877"/>
            <a:ext cx="1649834" cy="206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94"/>
              </a:lnSpc>
            </a:pPr>
            <a:r>
              <a:rPr lang="en-US" sz="128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Access Control</a:t>
            </a:r>
            <a:endParaRPr lang="en-US" sz="1281" dirty="0"/>
          </a:p>
        </p:txBody>
      </p:sp>
      <p:sp>
        <p:nvSpPr>
          <p:cNvPr id="11" name="Text 5"/>
          <p:cNvSpPr/>
          <p:nvPr/>
        </p:nvSpPr>
        <p:spPr>
          <a:xfrm>
            <a:off x="2566467" y="4587255"/>
            <a:ext cx="1906563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User roles and permissions will restrict access to sensitive data and system functionalities.</a:t>
            </a:r>
            <a:endParaRPr lang="en-US" sz="1031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0971" y="3839989"/>
            <a:ext cx="329952" cy="329952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4670971" y="4301877"/>
            <a:ext cx="1649834" cy="2062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94"/>
              </a:lnSpc>
            </a:pPr>
            <a:r>
              <a:rPr lang="en-US" sz="128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Auditing and Logging</a:t>
            </a:r>
            <a:endParaRPr lang="en-US" sz="1281" dirty="0"/>
          </a:p>
        </p:txBody>
      </p:sp>
      <p:sp>
        <p:nvSpPr>
          <p:cNvPr id="14" name="Text 7"/>
          <p:cNvSpPr/>
          <p:nvPr/>
        </p:nvSpPr>
        <p:spPr>
          <a:xfrm>
            <a:off x="4670970" y="4587255"/>
            <a:ext cx="1906563" cy="6335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All actions taken within the system will be logged for traceability and security purposes.</a:t>
            </a:r>
            <a:endParaRPr lang="en-US" sz="1031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5475" y="3839989"/>
            <a:ext cx="329952" cy="329952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6775475" y="4301877"/>
            <a:ext cx="1906563" cy="4124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594"/>
              </a:lnSpc>
            </a:pPr>
            <a:r>
              <a:rPr lang="en-US" sz="128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Compliance with Regulations</a:t>
            </a:r>
            <a:endParaRPr lang="en-US" sz="1281" dirty="0"/>
          </a:p>
        </p:txBody>
      </p:sp>
      <p:sp>
        <p:nvSpPr>
          <p:cNvPr id="17" name="Text 9"/>
          <p:cNvSpPr/>
          <p:nvPr/>
        </p:nvSpPr>
        <p:spPr>
          <a:xfrm>
            <a:off x="6775475" y="4793456"/>
            <a:ext cx="1906563" cy="8447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56"/>
              </a:lnSpc>
            </a:pPr>
            <a:r>
              <a:rPr lang="en-US" sz="1031" dirty="0">
                <a:solidFill>
                  <a:srgbClr val="000000"/>
                </a:solidFill>
                <a:latin typeface="Crimson Text" pitchFamily="34" charset="0"/>
                <a:ea typeface="Crimson Text" pitchFamily="34" charset="-122"/>
                <a:cs typeface="Crimson Text" pitchFamily="34" charset="-120"/>
              </a:rPr>
              <a:t>The system will comply with industry regulations such as HIPAA and GDPR to ensure data privacy and security.</a:t>
            </a:r>
            <a:endParaRPr lang="en-US" sz="103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4889B28-D0A8-C3D8-0C25-1DED30F9A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72" y="-1138"/>
            <a:ext cx="9144000" cy="85838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A581DC7-E4C7-B465-592A-BB939D04FB09}"/>
              </a:ext>
            </a:extLst>
          </p:cNvPr>
          <p:cNvSpPr/>
          <p:nvPr/>
        </p:nvSpPr>
        <p:spPr>
          <a:xfrm>
            <a:off x="8039100" y="6413500"/>
            <a:ext cx="1097628" cy="4124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2A602-78C1-468C-BB25-57CD481DB741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34740</TotalTime>
  <Words>596</Words>
  <Application>Microsoft Office PowerPoint</Application>
  <PresentationFormat>On-screen Show (4:3)</PresentationFormat>
  <Paragraphs>70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Crimson Text</vt:lpstr>
      <vt:lpstr>Times New Roman</vt:lpstr>
      <vt:lpstr>Office Theme</vt:lpstr>
      <vt:lpstr>PowerPoint Presentation</vt:lpstr>
      <vt:lpstr>PowerPoint Presentation</vt:lpstr>
      <vt:lpstr>Overview of MERN Stack </vt:lpstr>
      <vt:lpstr>   System Architecture </vt:lpstr>
      <vt:lpstr>User Interface Design </vt:lpstr>
      <vt:lpstr>Backend Functionality </vt:lpstr>
      <vt:lpstr>Database Integration 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nitin sandhu</cp:lastModifiedBy>
  <cp:revision>2302</cp:revision>
  <dcterms:created xsi:type="dcterms:W3CDTF">2010-04-09T07:36:15Z</dcterms:created>
  <dcterms:modified xsi:type="dcterms:W3CDTF">2024-12-10T13:31:03Z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