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2" r:id="rId9"/>
    <p:sldId id="263" r:id="rId10"/>
    <p:sldId id="264"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82DF625-F8DE-4AF8-86EB-0E663CBFDE60}" type="datetimeFigureOut">
              <a:rPr lang="en-IN" smtClean="0"/>
              <a:t>15-05-2025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FDBB906-5588-4F4A-81E5-EEEE971D18C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0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DF625-F8DE-4AF8-86EB-0E663CBFDE60}"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BB906-5588-4F4A-81E5-EEEE971D18CB}" type="slidenum">
              <a:rPr lang="en-IN" smtClean="0"/>
              <a:t>‹#›</a:t>
            </a:fld>
            <a:endParaRPr lang="en-IN"/>
          </a:p>
        </p:txBody>
      </p:sp>
    </p:spTree>
    <p:extLst>
      <p:ext uri="{BB962C8B-B14F-4D97-AF65-F5344CB8AC3E}">
        <p14:creationId xmlns:p14="http://schemas.microsoft.com/office/powerpoint/2010/main" val="10525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DF625-F8DE-4AF8-86EB-0E663CBFDE6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B906-5588-4F4A-81E5-EEEE971D18C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2296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DF625-F8DE-4AF8-86EB-0E663CBFDE6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B906-5588-4F4A-81E5-EEEE971D18C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72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DF625-F8DE-4AF8-86EB-0E663CBFDE6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B906-5588-4F4A-81E5-EEEE971D18CB}" type="slidenum">
              <a:rPr lang="en-IN" smtClean="0"/>
              <a:t>‹#›</a:t>
            </a:fld>
            <a:endParaRPr lang="en-IN"/>
          </a:p>
        </p:txBody>
      </p:sp>
    </p:spTree>
    <p:extLst>
      <p:ext uri="{BB962C8B-B14F-4D97-AF65-F5344CB8AC3E}">
        <p14:creationId xmlns:p14="http://schemas.microsoft.com/office/powerpoint/2010/main" val="1175854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DF625-F8DE-4AF8-86EB-0E663CBFDE6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B906-5588-4F4A-81E5-EEEE971D18C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636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DF625-F8DE-4AF8-86EB-0E663CBFDE6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B906-5588-4F4A-81E5-EEEE971D18C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8334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DF625-F8DE-4AF8-86EB-0E663CBFDE6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B906-5588-4F4A-81E5-EEEE971D18C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465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DF625-F8DE-4AF8-86EB-0E663CBFDE6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B906-5588-4F4A-81E5-EEEE971D18C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013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2DF625-F8DE-4AF8-86EB-0E663CBFDE6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B906-5588-4F4A-81E5-EEEE971D18CB}" type="slidenum">
              <a:rPr lang="en-IN" smtClean="0"/>
              <a:t>‹#›</a:t>
            </a:fld>
            <a:endParaRPr lang="en-IN"/>
          </a:p>
        </p:txBody>
      </p:sp>
    </p:spTree>
    <p:extLst>
      <p:ext uri="{BB962C8B-B14F-4D97-AF65-F5344CB8AC3E}">
        <p14:creationId xmlns:p14="http://schemas.microsoft.com/office/powerpoint/2010/main" val="32881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DF625-F8DE-4AF8-86EB-0E663CBFDE60}"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DBB906-5588-4F4A-81E5-EEEE971D18C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219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2DF625-F8DE-4AF8-86EB-0E663CBFDE60}"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BB906-5588-4F4A-81E5-EEEE971D18CB}" type="slidenum">
              <a:rPr lang="en-IN" smtClean="0"/>
              <a:t>‹#›</a:t>
            </a:fld>
            <a:endParaRPr lang="en-IN"/>
          </a:p>
        </p:txBody>
      </p:sp>
    </p:spTree>
    <p:extLst>
      <p:ext uri="{BB962C8B-B14F-4D97-AF65-F5344CB8AC3E}">
        <p14:creationId xmlns:p14="http://schemas.microsoft.com/office/powerpoint/2010/main" val="180945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2DF625-F8DE-4AF8-86EB-0E663CBFDE60}" type="datetimeFigureOut">
              <a:rPr lang="en-IN" smtClean="0"/>
              <a:t>15-05-2025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DBB906-5588-4F4A-81E5-EEEE971D18C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970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2DF625-F8DE-4AF8-86EB-0E663CBFDE60}" type="datetimeFigureOut">
              <a:rPr lang="en-IN" smtClean="0"/>
              <a:t>15-05-2025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DBB906-5588-4F4A-81E5-EEEE971D18C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901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DF625-F8DE-4AF8-86EB-0E663CBFDE60}" type="datetimeFigureOut">
              <a:rPr lang="en-IN" smtClean="0"/>
              <a:t>15-05-2025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DBB906-5588-4F4A-81E5-EEEE971D18CB}" type="slidenum">
              <a:rPr lang="en-IN" smtClean="0"/>
              <a:t>‹#›</a:t>
            </a:fld>
            <a:endParaRPr lang="en-IN"/>
          </a:p>
        </p:txBody>
      </p:sp>
    </p:spTree>
    <p:extLst>
      <p:ext uri="{BB962C8B-B14F-4D97-AF65-F5344CB8AC3E}">
        <p14:creationId xmlns:p14="http://schemas.microsoft.com/office/powerpoint/2010/main" val="19861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DF625-F8DE-4AF8-86EB-0E663CBFDE60}"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BB906-5588-4F4A-81E5-EEEE971D18C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816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2DF625-F8DE-4AF8-86EB-0E663CBFDE60}"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DBB906-5588-4F4A-81E5-EEEE971D18CB}" type="slidenum">
              <a:rPr lang="en-IN" smtClean="0"/>
              <a:t>‹#›</a:t>
            </a:fld>
            <a:endParaRPr lang="en-IN"/>
          </a:p>
        </p:txBody>
      </p:sp>
    </p:spTree>
    <p:extLst>
      <p:ext uri="{BB962C8B-B14F-4D97-AF65-F5344CB8AC3E}">
        <p14:creationId xmlns:p14="http://schemas.microsoft.com/office/powerpoint/2010/main" val="1069007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2DF625-F8DE-4AF8-86EB-0E663CBFDE60}" type="datetimeFigureOut">
              <a:rPr lang="en-IN" smtClean="0"/>
              <a:t>15-05-2025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DBB906-5588-4F4A-81E5-EEEE971D18CB}" type="slidenum">
              <a:rPr lang="en-IN" smtClean="0"/>
              <a:t>‹#›</a:t>
            </a:fld>
            <a:endParaRPr lang="en-IN"/>
          </a:p>
        </p:txBody>
      </p:sp>
    </p:spTree>
    <p:extLst>
      <p:ext uri="{BB962C8B-B14F-4D97-AF65-F5344CB8AC3E}">
        <p14:creationId xmlns:p14="http://schemas.microsoft.com/office/powerpoint/2010/main" val="17809822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30CF-3C53-0761-E773-C46A3E90B6DD}"/>
              </a:ext>
            </a:extLst>
          </p:cNvPr>
          <p:cNvSpPr>
            <a:spLocks noGrp="1"/>
          </p:cNvSpPr>
          <p:nvPr>
            <p:ph type="ctrTitle"/>
          </p:nvPr>
        </p:nvSpPr>
        <p:spPr/>
        <p:txBody>
          <a:bodyPr/>
          <a:lstStyle/>
          <a:p>
            <a:r>
              <a:rPr lang="en-US" dirty="0"/>
              <a:t>Netflix Movie Data Analysis</a:t>
            </a:r>
            <a:endParaRPr lang="en-IN" dirty="0"/>
          </a:p>
        </p:txBody>
      </p:sp>
      <p:sp>
        <p:nvSpPr>
          <p:cNvPr id="3" name="Subtitle 2">
            <a:extLst>
              <a:ext uri="{FF2B5EF4-FFF2-40B4-BE49-F238E27FC236}">
                <a16:creationId xmlns:a16="http://schemas.microsoft.com/office/drawing/2014/main" id="{7FB80770-035C-8119-15BB-EC23DA78D7EB}"/>
              </a:ext>
            </a:extLst>
          </p:cNvPr>
          <p:cNvSpPr>
            <a:spLocks noGrp="1"/>
          </p:cNvSpPr>
          <p:nvPr>
            <p:ph type="subTitle" idx="1"/>
          </p:nvPr>
        </p:nvSpPr>
        <p:spPr/>
        <p:txBody>
          <a:bodyPr/>
          <a:lstStyle/>
          <a:p>
            <a:r>
              <a:rPr lang="en-US" dirty="0"/>
              <a:t>By -: Nitin Sharma</a:t>
            </a:r>
            <a:endParaRPr lang="en-IN" dirty="0"/>
          </a:p>
        </p:txBody>
      </p:sp>
    </p:spTree>
    <p:extLst>
      <p:ext uri="{BB962C8B-B14F-4D97-AF65-F5344CB8AC3E}">
        <p14:creationId xmlns:p14="http://schemas.microsoft.com/office/powerpoint/2010/main" val="59006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5E257-9B25-6F36-E517-9797ADA39366}"/>
              </a:ext>
            </a:extLst>
          </p:cNvPr>
          <p:cNvSpPr>
            <a:spLocks noGrp="1"/>
          </p:cNvSpPr>
          <p:nvPr>
            <p:ph type="title"/>
          </p:nvPr>
        </p:nvSpPr>
        <p:spPr/>
        <p:txBody>
          <a:bodyPr>
            <a:normAutofit/>
          </a:bodyPr>
          <a:lstStyle/>
          <a:p>
            <a:r>
              <a:rPr lang="en-US" dirty="0"/>
              <a:t>Exploration Summary-:</a:t>
            </a:r>
            <a:endParaRPr lang="en-IN" dirty="0"/>
          </a:p>
        </p:txBody>
      </p:sp>
      <p:sp>
        <p:nvSpPr>
          <p:cNvPr id="3" name="Content Placeholder 2">
            <a:extLst>
              <a:ext uri="{FF2B5EF4-FFF2-40B4-BE49-F238E27FC236}">
                <a16:creationId xmlns:a16="http://schemas.microsoft.com/office/drawing/2014/main" id="{41C4DAE4-653A-9733-87B6-77853A2526FE}"/>
              </a:ext>
            </a:extLst>
          </p:cNvPr>
          <p:cNvSpPr>
            <a:spLocks noGrp="1"/>
          </p:cNvSpPr>
          <p:nvPr>
            <p:ph idx="1"/>
          </p:nvPr>
        </p:nvSpPr>
        <p:spPr/>
        <p:txBody>
          <a:bodyPr/>
          <a:lstStyle/>
          <a:p>
            <a:r>
              <a:rPr lang="en-US" dirty="0"/>
              <a:t>We have a data frame consisting of 9 columns and 9827 rows.</a:t>
            </a:r>
          </a:p>
          <a:p>
            <a:r>
              <a:rPr lang="en-US" dirty="0"/>
              <a:t>There are no null / nan values and no duplicate values in the data</a:t>
            </a:r>
          </a:p>
          <a:p>
            <a:r>
              <a:rPr lang="en-US" dirty="0"/>
              <a:t>Release date columns’ data type should be transformed from object to Date time format</a:t>
            </a:r>
          </a:p>
          <a:p>
            <a:r>
              <a:rPr lang="en-US" dirty="0"/>
              <a:t>Remove unnecessary </a:t>
            </a:r>
            <a:r>
              <a:rPr lang="en-US" dirty="0" err="1"/>
              <a:t>colums</a:t>
            </a:r>
            <a:r>
              <a:rPr lang="en-US" dirty="0"/>
              <a:t> which we have no use like-: language, overview, poster </a:t>
            </a:r>
            <a:r>
              <a:rPr lang="en-US" dirty="0" err="1"/>
              <a:t>url</a:t>
            </a:r>
            <a:r>
              <a:rPr lang="en-US" dirty="0"/>
              <a:t>.</a:t>
            </a:r>
            <a:endParaRPr lang="en-IN" dirty="0"/>
          </a:p>
        </p:txBody>
      </p:sp>
    </p:spTree>
    <p:extLst>
      <p:ext uri="{BB962C8B-B14F-4D97-AF65-F5344CB8AC3E}">
        <p14:creationId xmlns:p14="http://schemas.microsoft.com/office/powerpoint/2010/main" val="3182181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3F6E6-166B-A2DB-383C-C280D4B584B7}"/>
              </a:ext>
            </a:extLst>
          </p:cNvPr>
          <p:cNvSpPr>
            <a:spLocks noGrp="1"/>
          </p:cNvSpPr>
          <p:nvPr>
            <p:ph type="title"/>
          </p:nvPr>
        </p:nvSpPr>
        <p:spPr/>
        <p:txBody>
          <a:bodyPr>
            <a:normAutofit fontScale="90000"/>
          </a:bodyPr>
          <a:lstStyle/>
          <a:p>
            <a:r>
              <a:rPr lang="en-US" dirty="0"/>
              <a:t>Converting data type of Release date column to Datetime Format</a:t>
            </a:r>
            <a:endParaRPr lang="en-IN" dirty="0"/>
          </a:p>
        </p:txBody>
      </p:sp>
      <p:sp>
        <p:nvSpPr>
          <p:cNvPr id="7" name="Content Placeholder 6">
            <a:extLst>
              <a:ext uri="{FF2B5EF4-FFF2-40B4-BE49-F238E27FC236}">
                <a16:creationId xmlns:a16="http://schemas.microsoft.com/office/drawing/2014/main" id="{31C2783C-2E00-6A5F-1060-5C240B6ADDFE}"/>
              </a:ext>
            </a:extLst>
          </p:cNvPr>
          <p:cNvSpPr>
            <a:spLocks noGrp="1"/>
          </p:cNvSpPr>
          <p:nvPr>
            <p:ph idx="1"/>
          </p:nvPr>
        </p:nvSpPr>
        <p:spPr/>
        <p:txBody>
          <a:bodyPr>
            <a:normAutofit/>
          </a:bodyPr>
          <a:lstStyle/>
          <a:p>
            <a:r>
              <a:rPr lang="en-US" sz="1800" dirty="0"/>
              <a:t>Firstly we converted object data type to date time format.</a:t>
            </a:r>
          </a:p>
          <a:p>
            <a:r>
              <a:rPr lang="en-US" sz="1800" dirty="0"/>
              <a:t>Then we converted the complete data format in year as we only need the year of release of any movie.</a:t>
            </a:r>
          </a:p>
          <a:p>
            <a:r>
              <a:rPr lang="en-US" sz="1800" dirty="0"/>
              <a:t>As a result we can see that the </a:t>
            </a:r>
            <a:r>
              <a:rPr lang="en-US" sz="1800" dirty="0" err="1"/>
              <a:t>release_date</a:t>
            </a:r>
            <a:r>
              <a:rPr lang="en-US" sz="1800" dirty="0"/>
              <a:t> column is now showing only the year.</a:t>
            </a:r>
            <a:endParaRPr lang="en-IN" sz="1800" dirty="0"/>
          </a:p>
        </p:txBody>
      </p:sp>
      <p:pic>
        <p:nvPicPr>
          <p:cNvPr id="9" name="Picture 8">
            <a:extLst>
              <a:ext uri="{FF2B5EF4-FFF2-40B4-BE49-F238E27FC236}">
                <a16:creationId xmlns:a16="http://schemas.microsoft.com/office/drawing/2014/main" id="{61DF60FE-2807-BE74-03A9-3B2906CEF72E}"/>
              </a:ext>
            </a:extLst>
          </p:cNvPr>
          <p:cNvPicPr>
            <a:picLocks noChangeAspect="1"/>
          </p:cNvPicPr>
          <p:nvPr/>
        </p:nvPicPr>
        <p:blipFill>
          <a:blip r:embed="rId2"/>
          <a:stretch>
            <a:fillRect/>
          </a:stretch>
        </p:blipFill>
        <p:spPr>
          <a:xfrm>
            <a:off x="1395985" y="3973916"/>
            <a:ext cx="5123687" cy="1901952"/>
          </a:xfrm>
          <a:prstGeom prst="rect">
            <a:avLst/>
          </a:prstGeom>
        </p:spPr>
      </p:pic>
      <p:pic>
        <p:nvPicPr>
          <p:cNvPr id="11" name="Picture 10">
            <a:extLst>
              <a:ext uri="{FF2B5EF4-FFF2-40B4-BE49-F238E27FC236}">
                <a16:creationId xmlns:a16="http://schemas.microsoft.com/office/drawing/2014/main" id="{5119274A-B455-7FC3-BC5D-B8C514FC0FD2}"/>
              </a:ext>
            </a:extLst>
          </p:cNvPr>
          <p:cNvPicPr>
            <a:picLocks noChangeAspect="1"/>
          </p:cNvPicPr>
          <p:nvPr/>
        </p:nvPicPr>
        <p:blipFill>
          <a:blip r:embed="rId3"/>
          <a:srcRect b="34790"/>
          <a:stretch/>
        </p:blipFill>
        <p:spPr>
          <a:xfrm>
            <a:off x="7182702" y="3973916"/>
            <a:ext cx="2573946" cy="2130653"/>
          </a:xfrm>
          <a:prstGeom prst="rect">
            <a:avLst/>
          </a:prstGeom>
        </p:spPr>
      </p:pic>
    </p:spTree>
    <p:extLst>
      <p:ext uri="{BB962C8B-B14F-4D97-AF65-F5344CB8AC3E}">
        <p14:creationId xmlns:p14="http://schemas.microsoft.com/office/powerpoint/2010/main" val="3553592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6044-7FE0-C978-A118-9971C94643A7}"/>
              </a:ext>
            </a:extLst>
          </p:cNvPr>
          <p:cNvSpPr>
            <a:spLocks noGrp="1"/>
          </p:cNvSpPr>
          <p:nvPr>
            <p:ph type="title"/>
          </p:nvPr>
        </p:nvSpPr>
        <p:spPr/>
        <p:txBody>
          <a:bodyPr/>
          <a:lstStyle/>
          <a:p>
            <a:r>
              <a:rPr lang="en-US" dirty="0"/>
              <a:t>Removal of unnecessary Columns-:</a:t>
            </a:r>
            <a:endParaRPr lang="en-IN" dirty="0"/>
          </a:p>
        </p:txBody>
      </p:sp>
      <p:sp>
        <p:nvSpPr>
          <p:cNvPr id="3" name="Content Placeholder 2">
            <a:extLst>
              <a:ext uri="{FF2B5EF4-FFF2-40B4-BE49-F238E27FC236}">
                <a16:creationId xmlns:a16="http://schemas.microsoft.com/office/drawing/2014/main" id="{9395BF40-2C2D-7236-6E25-E2A45BA655A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A2E4826-E22B-513E-DB9B-E3A3B173C1A6}"/>
              </a:ext>
            </a:extLst>
          </p:cNvPr>
          <p:cNvPicPr>
            <a:picLocks noChangeAspect="1"/>
          </p:cNvPicPr>
          <p:nvPr/>
        </p:nvPicPr>
        <p:blipFill>
          <a:blip r:embed="rId2"/>
          <a:stretch>
            <a:fillRect/>
          </a:stretch>
        </p:blipFill>
        <p:spPr>
          <a:xfrm>
            <a:off x="1633729" y="2556932"/>
            <a:ext cx="7954909" cy="2453980"/>
          </a:xfrm>
          <a:prstGeom prst="rect">
            <a:avLst/>
          </a:prstGeom>
        </p:spPr>
      </p:pic>
    </p:spTree>
    <p:extLst>
      <p:ext uri="{BB962C8B-B14F-4D97-AF65-F5344CB8AC3E}">
        <p14:creationId xmlns:p14="http://schemas.microsoft.com/office/powerpoint/2010/main" val="1142135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CF66-29BB-9B85-9D63-AC495839DBF6}"/>
              </a:ext>
            </a:extLst>
          </p:cNvPr>
          <p:cNvSpPr>
            <a:spLocks noGrp="1"/>
          </p:cNvSpPr>
          <p:nvPr>
            <p:ph type="title"/>
          </p:nvPr>
        </p:nvSpPr>
        <p:spPr/>
        <p:txBody>
          <a:bodyPr/>
          <a:lstStyle/>
          <a:p>
            <a:r>
              <a:rPr lang="en-US" dirty="0"/>
              <a:t>Our New data is like-;</a:t>
            </a:r>
            <a:endParaRPr lang="en-IN" dirty="0"/>
          </a:p>
        </p:txBody>
      </p:sp>
      <p:sp>
        <p:nvSpPr>
          <p:cNvPr id="3" name="Content Placeholder 2">
            <a:extLst>
              <a:ext uri="{FF2B5EF4-FFF2-40B4-BE49-F238E27FC236}">
                <a16:creationId xmlns:a16="http://schemas.microsoft.com/office/drawing/2014/main" id="{777036DA-E9B8-15F6-B288-15922D78617C}"/>
              </a:ext>
            </a:extLst>
          </p:cNvPr>
          <p:cNvSpPr>
            <a:spLocks noGrp="1"/>
          </p:cNvSpPr>
          <p:nvPr>
            <p:ph idx="1"/>
          </p:nvPr>
        </p:nvSpPr>
        <p:spPr>
          <a:xfrm>
            <a:off x="1295401" y="2556932"/>
            <a:ext cx="8735567" cy="2682580"/>
          </a:xfrm>
        </p:spPr>
        <p:txBody>
          <a:bodyPr/>
          <a:lstStyle/>
          <a:p>
            <a:r>
              <a:rPr lang="en-US" dirty="0"/>
              <a:t>We can see the columns are dropped and the Release column contains only the year.</a:t>
            </a:r>
            <a:endParaRPr lang="en-IN" dirty="0"/>
          </a:p>
        </p:txBody>
      </p:sp>
      <p:pic>
        <p:nvPicPr>
          <p:cNvPr id="5" name="Picture 4">
            <a:extLst>
              <a:ext uri="{FF2B5EF4-FFF2-40B4-BE49-F238E27FC236}">
                <a16:creationId xmlns:a16="http://schemas.microsoft.com/office/drawing/2014/main" id="{E01AD1B2-F8C4-F806-37CB-6B8B3E6B55DD}"/>
              </a:ext>
            </a:extLst>
          </p:cNvPr>
          <p:cNvPicPr>
            <a:picLocks noChangeAspect="1"/>
          </p:cNvPicPr>
          <p:nvPr/>
        </p:nvPicPr>
        <p:blipFill>
          <a:blip r:embed="rId2"/>
          <a:stretch>
            <a:fillRect/>
          </a:stretch>
        </p:blipFill>
        <p:spPr>
          <a:xfrm>
            <a:off x="1295401" y="3429000"/>
            <a:ext cx="9320164" cy="2753487"/>
          </a:xfrm>
          <a:prstGeom prst="rect">
            <a:avLst/>
          </a:prstGeom>
        </p:spPr>
      </p:pic>
    </p:spTree>
    <p:extLst>
      <p:ext uri="{BB962C8B-B14F-4D97-AF65-F5344CB8AC3E}">
        <p14:creationId xmlns:p14="http://schemas.microsoft.com/office/powerpoint/2010/main" val="197777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CB14-F707-71E4-CE58-58783EE57910}"/>
              </a:ext>
            </a:extLst>
          </p:cNvPr>
          <p:cNvSpPr>
            <a:spLocks noGrp="1"/>
          </p:cNvSpPr>
          <p:nvPr>
            <p:ph type="title"/>
          </p:nvPr>
        </p:nvSpPr>
        <p:spPr>
          <a:xfrm>
            <a:off x="1295401" y="662092"/>
            <a:ext cx="9601196" cy="1303867"/>
          </a:xfrm>
        </p:spPr>
        <p:txBody>
          <a:bodyPr/>
          <a:lstStyle/>
          <a:p>
            <a:r>
              <a:rPr lang="en-US" dirty="0"/>
              <a:t>Categorizing the </a:t>
            </a:r>
            <a:r>
              <a:rPr lang="en-US" dirty="0" err="1"/>
              <a:t>Vote_Average</a:t>
            </a:r>
            <a:r>
              <a:rPr lang="en-US" dirty="0"/>
              <a:t> column</a:t>
            </a:r>
            <a:endParaRPr lang="en-IN" dirty="0"/>
          </a:p>
        </p:txBody>
      </p:sp>
      <p:sp>
        <p:nvSpPr>
          <p:cNvPr id="3" name="Content Placeholder 2">
            <a:extLst>
              <a:ext uri="{FF2B5EF4-FFF2-40B4-BE49-F238E27FC236}">
                <a16:creationId xmlns:a16="http://schemas.microsoft.com/office/drawing/2014/main" id="{FF3FDF7D-C9B1-6376-4365-6DB5FDE8A220}"/>
              </a:ext>
            </a:extLst>
          </p:cNvPr>
          <p:cNvSpPr>
            <a:spLocks noGrp="1"/>
          </p:cNvSpPr>
          <p:nvPr>
            <p:ph idx="1"/>
          </p:nvPr>
        </p:nvSpPr>
        <p:spPr>
          <a:xfrm>
            <a:off x="1295401" y="1769532"/>
            <a:ext cx="9601196" cy="3318936"/>
          </a:xfrm>
        </p:spPr>
        <p:txBody>
          <a:bodyPr>
            <a:normAutofit/>
          </a:bodyPr>
          <a:lstStyle/>
          <a:p>
            <a:r>
              <a:rPr lang="en-US" sz="1800" dirty="0"/>
              <a:t>Now we are categorizing like -: 0 to 25% = not popular, 25 to 50 – below average, 50 to 75 = average, 75 to maximum = popular</a:t>
            </a:r>
            <a:endParaRPr lang="en-IN" sz="1800" dirty="0"/>
          </a:p>
        </p:txBody>
      </p:sp>
      <p:pic>
        <p:nvPicPr>
          <p:cNvPr id="5" name="Picture 4">
            <a:extLst>
              <a:ext uri="{FF2B5EF4-FFF2-40B4-BE49-F238E27FC236}">
                <a16:creationId xmlns:a16="http://schemas.microsoft.com/office/drawing/2014/main" id="{1C3FA379-F7C3-1C69-6E6E-D88F444D1033}"/>
              </a:ext>
            </a:extLst>
          </p:cNvPr>
          <p:cNvPicPr>
            <a:picLocks noChangeAspect="1"/>
          </p:cNvPicPr>
          <p:nvPr/>
        </p:nvPicPr>
        <p:blipFill>
          <a:blip r:embed="rId2"/>
          <a:stretch>
            <a:fillRect/>
          </a:stretch>
        </p:blipFill>
        <p:spPr>
          <a:xfrm>
            <a:off x="1295400" y="2468085"/>
            <a:ext cx="9777983" cy="3620595"/>
          </a:xfrm>
          <a:prstGeom prst="rect">
            <a:avLst/>
          </a:prstGeom>
        </p:spPr>
      </p:pic>
    </p:spTree>
    <p:extLst>
      <p:ext uri="{BB962C8B-B14F-4D97-AF65-F5344CB8AC3E}">
        <p14:creationId xmlns:p14="http://schemas.microsoft.com/office/powerpoint/2010/main" val="3966999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8CF2A-9547-D181-DE05-96498454026E}"/>
              </a:ext>
            </a:extLst>
          </p:cNvPr>
          <p:cNvSpPr>
            <a:spLocks noGrp="1"/>
          </p:cNvSpPr>
          <p:nvPr>
            <p:ph type="title"/>
          </p:nvPr>
        </p:nvSpPr>
        <p:spPr/>
        <p:txBody>
          <a:bodyPr/>
          <a:lstStyle/>
          <a:p>
            <a:r>
              <a:rPr lang="en-US" dirty="0"/>
              <a:t>Checking the sum of each categories-:</a:t>
            </a:r>
            <a:endParaRPr lang="en-IN" dirty="0"/>
          </a:p>
        </p:txBody>
      </p:sp>
      <p:pic>
        <p:nvPicPr>
          <p:cNvPr id="5" name="Content Placeholder 4">
            <a:extLst>
              <a:ext uri="{FF2B5EF4-FFF2-40B4-BE49-F238E27FC236}">
                <a16:creationId xmlns:a16="http://schemas.microsoft.com/office/drawing/2014/main" id="{27D661E5-21F2-93E9-1B40-31163F31204E}"/>
              </a:ext>
            </a:extLst>
          </p:cNvPr>
          <p:cNvPicPr>
            <a:picLocks noGrp="1" noChangeAspect="1"/>
          </p:cNvPicPr>
          <p:nvPr>
            <p:ph idx="1"/>
          </p:nvPr>
        </p:nvPicPr>
        <p:blipFill>
          <a:blip r:embed="rId2"/>
          <a:stretch>
            <a:fillRect/>
          </a:stretch>
        </p:blipFill>
        <p:spPr>
          <a:xfrm>
            <a:off x="1364100" y="2639019"/>
            <a:ext cx="6481813" cy="2728557"/>
          </a:xfrm>
        </p:spPr>
      </p:pic>
    </p:spTree>
    <p:extLst>
      <p:ext uri="{BB962C8B-B14F-4D97-AF65-F5344CB8AC3E}">
        <p14:creationId xmlns:p14="http://schemas.microsoft.com/office/powerpoint/2010/main" val="2518039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4D2A-7F41-D24B-6F06-D3915637993A}"/>
              </a:ext>
            </a:extLst>
          </p:cNvPr>
          <p:cNvSpPr>
            <a:spLocks noGrp="1"/>
          </p:cNvSpPr>
          <p:nvPr>
            <p:ph type="title"/>
          </p:nvPr>
        </p:nvSpPr>
        <p:spPr/>
        <p:txBody>
          <a:bodyPr/>
          <a:lstStyle/>
          <a:p>
            <a:r>
              <a:rPr lang="en-US" dirty="0"/>
              <a:t>Splitting the Genre Column</a:t>
            </a:r>
            <a:endParaRPr lang="en-IN" dirty="0"/>
          </a:p>
        </p:txBody>
      </p:sp>
      <p:sp>
        <p:nvSpPr>
          <p:cNvPr id="3" name="Content Placeholder 2">
            <a:extLst>
              <a:ext uri="{FF2B5EF4-FFF2-40B4-BE49-F238E27FC236}">
                <a16:creationId xmlns:a16="http://schemas.microsoft.com/office/drawing/2014/main" id="{F83D80D3-3DB2-43E8-C05B-32EF4652D3AF}"/>
              </a:ext>
            </a:extLst>
          </p:cNvPr>
          <p:cNvSpPr>
            <a:spLocks noGrp="1"/>
          </p:cNvSpPr>
          <p:nvPr>
            <p:ph idx="1"/>
          </p:nvPr>
        </p:nvSpPr>
        <p:spPr/>
        <p:txBody>
          <a:bodyPr/>
          <a:lstStyle/>
          <a:p>
            <a:r>
              <a:rPr lang="en-US" dirty="0"/>
              <a:t>This will increase the number of rows.</a:t>
            </a:r>
            <a:endParaRPr lang="en-IN" dirty="0"/>
          </a:p>
        </p:txBody>
      </p:sp>
      <p:pic>
        <p:nvPicPr>
          <p:cNvPr id="5" name="Picture 4">
            <a:extLst>
              <a:ext uri="{FF2B5EF4-FFF2-40B4-BE49-F238E27FC236}">
                <a16:creationId xmlns:a16="http://schemas.microsoft.com/office/drawing/2014/main" id="{5745BB3B-CA47-56F1-D65D-C42059DB7C62}"/>
              </a:ext>
            </a:extLst>
          </p:cNvPr>
          <p:cNvPicPr>
            <a:picLocks noChangeAspect="1"/>
          </p:cNvPicPr>
          <p:nvPr/>
        </p:nvPicPr>
        <p:blipFill>
          <a:blip r:embed="rId2"/>
          <a:stretch>
            <a:fillRect/>
          </a:stretch>
        </p:blipFill>
        <p:spPr>
          <a:xfrm>
            <a:off x="1295400" y="3193161"/>
            <a:ext cx="9777983" cy="2953640"/>
          </a:xfrm>
          <a:prstGeom prst="rect">
            <a:avLst/>
          </a:prstGeom>
        </p:spPr>
      </p:pic>
    </p:spTree>
    <p:extLst>
      <p:ext uri="{BB962C8B-B14F-4D97-AF65-F5344CB8AC3E}">
        <p14:creationId xmlns:p14="http://schemas.microsoft.com/office/powerpoint/2010/main" val="841089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FCC5-BA29-B0E9-4C68-284FB76DA819}"/>
              </a:ext>
            </a:extLst>
          </p:cNvPr>
          <p:cNvSpPr>
            <a:spLocks noGrp="1"/>
          </p:cNvSpPr>
          <p:nvPr>
            <p:ph type="title"/>
          </p:nvPr>
        </p:nvSpPr>
        <p:spPr/>
        <p:txBody>
          <a:bodyPr/>
          <a:lstStyle/>
          <a:p>
            <a:r>
              <a:rPr lang="en-US" dirty="0"/>
              <a:t>Now our data is completely organized.</a:t>
            </a:r>
            <a:endParaRPr lang="en-IN" dirty="0"/>
          </a:p>
        </p:txBody>
      </p:sp>
      <p:sp>
        <p:nvSpPr>
          <p:cNvPr id="3" name="Content Placeholder 2">
            <a:extLst>
              <a:ext uri="{FF2B5EF4-FFF2-40B4-BE49-F238E27FC236}">
                <a16:creationId xmlns:a16="http://schemas.microsoft.com/office/drawing/2014/main" id="{3E530C03-4180-2688-20FC-A28CA4B40CB6}"/>
              </a:ext>
            </a:extLst>
          </p:cNvPr>
          <p:cNvSpPr>
            <a:spLocks noGrp="1"/>
          </p:cNvSpPr>
          <p:nvPr>
            <p:ph idx="1"/>
          </p:nvPr>
        </p:nvSpPr>
        <p:spPr/>
        <p:txBody>
          <a:bodyPr/>
          <a:lstStyle/>
          <a:p>
            <a:r>
              <a:rPr lang="en-US" dirty="0"/>
              <a:t>Our data is ready to find out the insights and visualizations.</a:t>
            </a:r>
            <a:endParaRPr lang="en-IN" dirty="0"/>
          </a:p>
        </p:txBody>
      </p:sp>
      <p:pic>
        <p:nvPicPr>
          <p:cNvPr id="5" name="Picture 4">
            <a:extLst>
              <a:ext uri="{FF2B5EF4-FFF2-40B4-BE49-F238E27FC236}">
                <a16:creationId xmlns:a16="http://schemas.microsoft.com/office/drawing/2014/main" id="{2078B402-7DCA-F992-CC65-09DD99E5D475}"/>
              </a:ext>
            </a:extLst>
          </p:cNvPr>
          <p:cNvPicPr>
            <a:picLocks noChangeAspect="1"/>
          </p:cNvPicPr>
          <p:nvPr/>
        </p:nvPicPr>
        <p:blipFill>
          <a:blip r:embed="rId2"/>
          <a:stretch>
            <a:fillRect/>
          </a:stretch>
        </p:blipFill>
        <p:spPr>
          <a:xfrm>
            <a:off x="1584168" y="3031793"/>
            <a:ext cx="8621328" cy="2934109"/>
          </a:xfrm>
          <a:prstGeom prst="rect">
            <a:avLst/>
          </a:prstGeom>
        </p:spPr>
      </p:pic>
    </p:spTree>
    <p:extLst>
      <p:ext uri="{BB962C8B-B14F-4D97-AF65-F5344CB8AC3E}">
        <p14:creationId xmlns:p14="http://schemas.microsoft.com/office/powerpoint/2010/main" val="3300621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E1F4-8108-DDE6-A6F9-419CD68F56E5}"/>
              </a:ext>
            </a:extLst>
          </p:cNvPr>
          <p:cNvSpPr>
            <a:spLocks noGrp="1"/>
          </p:cNvSpPr>
          <p:nvPr>
            <p:ph type="title"/>
          </p:nvPr>
        </p:nvSpPr>
        <p:spPr/>
        <p:txBody>
          <a:bodyPr/>
          <a:lstStyle/>
          <a:p>
            <a:r>
              <a:rPr lang="en-US" dirty="0"/>
              <a:t>Answers of all Questions-:</a:t>
            </a:r>
            <a:endParaRPr lang="en-IN" dirty="0"/>
          </a:p>
        </p:txBody>
      </p:sp>
      <p:pic>
        <p:nvPicPr>
          <p:cNvPr id="5" name="Content Placeholder 4">
            <a:extLst>
              <a:ext uri="{FF2B5EF4-FFF2-40B4-BE49-F238E27FC236}">
                <a16:creationId xmlns:a16="http://schemas.microsoft.com/office/drawing/2014/main" id="{20EC95FA-1743-F295-2E20-2F0755F48C7B}"/>
              </a:ext>
            </a:extLst>
          </p:cNvPr>
          <p:cNvPicPr>
            <a:picLocks noGrp="1" noChangeAspect="1"/>
          </p:cNvPicPr>
          <p:nvPr>
            <p:ph idx="1"/>
          </p:nvPr>
        </p:nvPicPr>
        <p:blipFill>
          <a:blip r:embed="rId2"/>
          <a:stretch>
            <a:fillRect/>
          </a:stretch>
        </p:blipFill>
        <p:spPr>
          <a:xfrm>
            <a:off x="1229368" y="3200401"/>
            <a:ext cx="9450849" cy="3039683"/>
          </a:xfrm>
        </p:spPr>
      </p:pic>
      <p:pic>
        <p:nvPicPr>
          <p:cNvPr id="7" name="Picture 6">
            <a:extLst>
              <a:ext uri="{FF2B5EF4-FFF2-40B4-BE49-F238E27FC236}">
                <a16:creationId xmlns:a16="http://schemas.microsoft.com/office/drawing/2014/main" id="{5877DFD6-1967-036C-4F6F-070EAE6C6863}"/>
              </a:ext>
            </a:extLst>
          </p:cNvPr>
          <p:cNvPicPr>
            <a:picLocks noChangeAspect="1"/>
          </p:cNvPicPr>
          <p:nvPr/>
        </p:nvPicPr>
        <p:blipFill>
          <a:blip r:embed="rId3"/>
          <a:stretch>
            <a:fillRect/>
          </a:stretch>
        </p:blipFill>
        <p:spPr>
          <a:xfrm>
            <a:off x="1229368" y="2400252"/>
            <a:ext cx="9897856" cy="685896"/>
          </a:xfrm>
          <a:prstGeom prst="rect">
            <a:avLst/>
          </a:prstGeom>
        </p:spPr>
      </p:pic>
    </p:spTree>
    <p:extLst>
      <p:ext uri="{BB962C8B-B14F-4D97-AF65-F5344CB8AC3E}">
        <p14:creationId xmlns:p14="http://schemas.microsoft.com/office/powerpoint/2010/main" val="1767043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556F-0923-FD07-4C03-9573561EEDD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B8E0FB7-F122-4D52-5547-409FEACF2D2F}"/>
              </a:ext>
            </a:extLst>
          </p:cNvPr>
          <p:cNvSpPr>
            <a:spLocks noGrp="1"/>
          </p:cNvSpPr>
          <p:nvPr>
            <p:ph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9F8CD781-E725-60D1-CE1E-F524244851E6}"/>
              </a:ext>
            </a:extLst>
          </p:cNvPr>
          <p:cNvPicPr>
            <a:picLocks noChangeAspect="1"/>
          </p:cNvPicPr>
          <p:nvPr/>
        </p:nvPicPr>
        <p:blipFill>
          <a:blip r:embed="rId2"/>
          <a:srcRect r="50000" b="5495"/>
          <a:stretch/>
        </p:blipFill>
        <p:spPr>
          <a:xfrm>
            <a:off x="1381599" y="982132"/>
            <a:ext cx="8854439" cy="905962"/>
          </a:xfrm>
          <a:prstGeom prst="rect">
            <a:avLst/>
          </a:prstGeom>
        </p:spPr>
      </p:pic>
      <p:pic>
        <p:nvPicPr>
          <p:cNvPr id="7" name="Picture 6">
            <a:extLst>
              <a:ext uri="{FF2B5EF4-FFF2-40B4-BE49-F238E27FC236}">
                <a16:creationId xmlns:a16="http://schemas.microsoft.com/office/drawing/2014/main" id="{118744A3-E197-CAD4-3B47-8FAC68C25595}"/>
              </a:ext>
            </a:extLst>
          </p:cNvPr>
          <p:cNvPicPr>
            <a:picLocks noChangeAspect="1"/>
          </p:cNvPicPr>
          <p:nvPr/>
        </p:nvPicPr>
        <p:blipFill>
          <a:blip r:embed="rId3"/>
          <a:stretch>
            <a:fillRect/>
          </a:stretch>
        </p:blipFill>
        <p:spPr>
          <a:xfrm>
            <a:off x="1295401" y="2041131"/>
            <a:ext cx="9512807" cy="4022015"/>
          </a:xfrm>
          <a:prstGeom prst="rect">
            <a:avLst/>
          </a:prstGeom>
        </p:spPr>
      </p:pic>
    </p:spTree>
    <p:extLst>
      <p:ext uri="{BB962C8B-B14F-4D97-AF65-F5344CB8AC3E}">
        <p14:creationId xmlns:p14="http://schemas.microsoft.com/office/powerpoint/2010/main" val="229851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9DEC2-745F-8A2D-1657-A131DF72CC3A}"/>
              </a:ext>
            </a:extLst>
          </p:cNvPr>
          <p:cNvSpPr>
            <a:spLocks noGrp="1"/>
          </p:cNvSpPr>
          <p:nvPr>
            <p:ph idx="1"/>
          </p:nvPr>
        </p:nvSpPr>
        <p:spPr/>
        <p:txBody>
          <a:bodyPr>
            <a:normAutofit fontScale="70000" lnSpcReduction="20000"/>
          </a:bodyPr>
          <a:lstStyle/>
          <a:p>
            <a:r>
              <a:rPr lang="en-US" dirty="0">
                <a:solidFill>
                  <a:schemeClr val="tx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tx1"/>
              </a:solidFill>
            </a:endParaRPr>
          </a:p>
          <a:p>
            <a:pPr marL="342900" indent="-342900">
              <a:buAutoNum type="arabicParenR"/>
            </a:pPr>
            <a:r>
              <a:rPr lang="en-US" dirty="0">
                <a:solidFill>
                  <a:schemeClr val="tx1"/>
                </a:solidFill>
              </a:rPr>
              <a:t>What is the most frequent genre of movies released on Netflix?</a:t>
            </a:r>
          </a:p>
          <a:p>
            <a:pPr marL="342900" indent="-342900">
              <a:buAutoNum type="arabicParenR"/>
            </a:pPr>
            <a:r>
              <a:rPr lang="en-US" dirty="0">
                <a:solidFill>
                  <a:schemeClr val="tx1"/>
                </a:solidFill>
              </a:rPr>
              <a:t>Which has highest votes in vote avg column?</a:t>
            </a:r>
          </a:p>
          <a:p>
            <a:pPr marL="342900" indent="-342900">
              <a:buAutoNum type="arabicParenR"/>
            </a:pPr>
            <a:r>
              <a:rPr lang="en-US" dirty="0">
                <a:solidFill>
                  <a:schemeClr val="tx1"/>
                </a:solidFill>
              </a:rPr>
              <a:t>What movie got the highest popularity? what's its genre?</a:t>
            </a:r>
          </a:p>
          <a:p>
            <a:pPr marL="342900" indent="-342900">
              <a:buFontTx/>
              <a:buAutoNum type="arabicParenR"/>
            </a:pPr>
            <a:r>
              <a:rPr lang="en-US" dirty="0">
                <a:solidFill>
                  <a:schemeClr val="tx1"/>
                </a:solidFill>
              </a:rPr>
              <a:t>What movie got the lowest popularity? what's its genre?</a:t>
            </a:r>
          </a:p>
          <a:p>
            <a:pPr marL="342900" indent="-342900">
              <a:buAutoNum type="arabicParenR"/>
            </a:pPr>
            <a:r>
              <a:rPr lang="en-US" dirty="0">
                <a:solidFill>
                  <a:schemeClr val="tx1"/>
                </a:solidFill>
              </a:rPr>
              <a:t>Which year has the most </a:t>
            </a:r>
            <a:r>
              <a:rPr lang="en-US" dirty="0" err="1">
                <a:solidFill>
                  <a:schemeClr val="tx1"/>
                </a:solidFill>
              </a:rPr>
              <a:t>filmmed</a:t>
            </a:r>
            <a:r>
              <a:rPr lang="en-US" dirty="0">
                <a:solidFill>
                  <a:schemeClr val="tx1"/>
                </a:solidFill>
              </a:rPr>
              <a:t> movies?</a:t>
            </a:r>
          </a:p>
          <a:p>
            <a:endParaRPr lang="en-IN" dirty="0">
              <a:solidFill>
                <a:schemeClr val="tx1"/>
              </a:solidFill>
            </a:endParaRPr>
          </a:p>
        </p:txBody>
      </p:sp>
      <p:sp>
        <p:nvSpPr>
          <p:cNvPr id="4" name="Title 3">
            <a:extLst>
              <a:ext uri="{FF2B5EF4-FFF2-40B4-BE49-F238E27FC236}">
                <a16:creationId xmlns:a16="http://schemas.microsoft.com/office/drawing/2014/main" id="{E01B06F6-4228-E313-4FED-20DBA0B754DC}"/>
              </a:ext>
            </a:extLst>
          </p:cNvPr>
          <p:cNvSpPr>
            <a:spLocks noGrp="1"/>
          </p:cNvSpPr>
          <p:nvPr>
            <p:ph type="title"/>
          </p:nvPr>
        </p:nvSpPr>
        <p:spPr>
          <a:xfrm>
            <a:off x="1295400" y="982663"/>
            <a:ext cx="9601200" cy="1303337"/>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4000" b="1" dirty="0">
                <a:solidFill>
                  <a:schemeClr val="tx1"/>
                </a:solidFill>
                <a:latin typeface="Leelawadee" panose="020B0502040204020203" pitchFamily="34" charset="-34"/>
                <a:cs typeface="Leelawadee" panose="020B0502040204020203" pitchFamily="34" charset="-34"/>
              </a:rPr>
              <a:t>Netflix Movie Data Analysis Project</a:t>
            </a:r>
          </a:p>
        </p:txBody>
      </p:sp>
    </p:spTree>
    <p:extLst>
      <p:ext uri="{BB962C8B-B14F-4D97-AF65-F5344CB8AC3E}">
        <p14:creationId xmlns:p14="http://schemas.microsoft.com/office/powerpoint/2010/main" val="663749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8A4A-5461-8A31-1009-13FCDBDCF148}"/>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064DC00-8973-D41E-5922-FEC75D08D543}"/>
              </a:ext>
            </a:extLst>
          </p:cNvPr>
          <p:cNvSpPr>
            <a:spLocks noGrp="1"/>
          </p:cNvSpPr>
          <p:nvPr>
            <p:ph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CC55C1AF-91F1-01B5-F69A-AFAE95FB9E93}"/>
              </a:ext>
            </a:extLst>
          </p:cNvPr>
          <p:cNvPicPr>
            <a:picLocks noChangeAspect="1"/>
          </p:cNvPicPr>
          <p:nvPr/>
        </p:nvPicPr>
        <p:blipFill>
          <a:blip r:embed="rId2"/>
          <a:stretch>
            <a:fillRect/>
          </a:stretch>
        </p:blipFill>
        <p:spPr>
          <a:xfrm>
            <a:off x="1295401" y="1395907"/>
            <a:ext cx="9697803" cy="476316"/>
          </a:xfrm>
          <a:prstGeom prst="rect">
            <a:avLst/>
          </a:prstGeom>
        </p:spPr>
      </p:pic>
      <p:pic>
        <p:nvPicPr>
          <p:cNvPr id="7" name="Picture 6">
            <a:extLst>
              <a:ext uri="{FF2B5EF4-FFF2-40B4-BE49-F238E27FC236}">
                <a16:creationId xmlns:a16="http://schemas.microsoft.com/office/drawing/2014/main" id="{4845ED5D-6BBA-A681-1BAC-4CF6E4B01B2D}"/>
              </a:ext>
            </a:extLst>
          </p:cNvPr>
          <p:cNvPicPr>
            <a:picLocks noChangeAspect="1"/>
          </p:cNvPicPr>
          <p:nvPr/>
        </p:nvPicPr>
        <p:blipFill>
          <a:blip r:embed="rId3"/>
          <a:stretch>
            <a:fillRect/>
          </a:stretch>
        </p:blipFill>
        <p:spPr>
          <a:xfrm>
            <a:off x="1295401" y="2072995"/>
            <a:ext cx="9601196" cy="3866880"/>
          </a:xfrm>
          <a:prstGeom prst="rect">
            <a:avLst/>
          </a:prstGeom>
        </p:spPr>
      </p:pic>
    </p:spTree>
    <p:extLst>
      <p:ext uri="{BB962C8B-B14F-4D97-AF65-F5344CB8AC3E}">
        <p14:creationId xmlns:p14="http://schemas.microsoft.com/office/powerpoint/2010/main" val="899648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07A3-75AE-0772-88F7-E7EDC3F8649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958398A-6735-03D1-3380-FC66AAC0DFFA}"/>
              </a:ext>
            </a:extLst>
          </p:cNvPr>
          <p:cNvSpPr>
            <a:spLocks noGrp="1"/>
          </p:cNvSpPr>
          <p:nvPr>
            <p:ph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1504BC92-2770-2403-64CD-3FBAF39F76A0}"/>
              </a:ext>
            </a:extLst>
          </p:cNvPr>
          <p:cNvPicPr>
            <a:picLocks noChangeAspect="1"/>
          </p:cNvPicPr>
          <p:nvPr/>
        </p:nvPicPr>
        <p:blipFill>
          <a:blip r:embed="rId2"/>
          <a:stretch>
            <a:fillRect/>
          </a:stretch>
        </p:blipFill>
        <p:spPr>
          <a:xfrm>
            <a:off x="1265478" y="1357801"/>
            <a:ext cx="9631119" cy="552527"/>
          </a:xfrm>
          <a:prstGeom prst="rect">
            <a:avLst/>
          </a:prstGeom>
        </p:spPr>
      </p:pic>
      <p:pic>
        <p:nvPicPr>
          <p:cNvPr id="7" name="Picture 6">
            <a:extLst>
              <a:ext uri="{FF2B5EF4-FFF2-40B4-BE49-F238E27FC236}">
                <a16:creationId xmlns:a16="http://schemas.microsoft.com/office/drawing/2014/main" id="{D778CF35-3F83-EA93-9DBD-B178FE99371F}"/>
              </a:ext>
            </a:extLst>
          </p:cNvPr>
          <p:cNvPicPr>
            <a:picLocks noChangeAspect="1"/>
          </p:cNvPicPr>
          <p:nvPr/>
        </p:nvPicPr>
        <p:blipFill>
          <a:blip r:embed="rId3"/>
          <a:stretch>
            <a:fillRect/>
          </a:stretch>
        </p:blipFill>
        <p:spPr>
          <a:xfrm>
            <a:off x="1362457" y="2364563"/>
            <a:ext cx="9454896" cy="3135636"/>
          </a:xfrm>
          <a:prstGeom prst="rect">
            <a:avLst/>
          </a:prstGeom>
        </p:spPr>
      </p:pic>
    </p:spTree>
    <p:extLst>
      <p:ext uri="{BB962C8B-B14F-4D97-AF65-F5344CB8AC3E}">
        <p14:creationId xmlns:p14="http://schemas.microsoft.com/office/powerpoint/2010/main" val="1679713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9D34-11CD-2663-E7E9-967E59260AE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45B64D4-9FE6-D33E-E750-2D79663D320E}"/>
              </a:ext>
            </a:extLst>
          </p:cNvPr>
          <p:cNvSpPr>
            <a:spLocks noGrp="1"/>
          </p:cNvSpPr>
          <p:nvPr>
            <p:ph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76A595EE-18D0-5EAB-9FEF-39053316755F}"/>
              </a:ext>
            </a:extLst>
          </p:cNvPr>
          <p:cNvPicPr>
            <a:picLocks noChangeAspect="1"/>
          </p:cNvPicPr>
          <p:nvPr/>
        </p:nvPicPr>
        <p:blipFill>
          <a:blip r:embed="rId2"/>
          <a:stretch>
            <a:fillRect/>
          </a:stretch>
        </p:blipFill>
        <p:spPr>
          <a:xfrm>
            <a:off x="1453521" y="1160332"/>
            <a:ext cx="9284955" cy="723332"/>
          </a:xfrm>
          <a:prstGeom prst="rect">
            <a:avLst/>
          </a:prstGeom>
        </p:spPr>
      </p:pic>
      <p:pic>
        <p:nvPicPr>
          <p:cNvPr id="7" name="Picture 6">
            <a:extLst>
              <a:ext uri="{FF2B5EF4-FFF2-40B4-BE49-F238E27FC236}">
                <a16:creationId xmlns:a16="http://schemas.microsoft.com/office/drawing/2014/main" id="{623F15A1-BE56-37DB-8FE4-FD0204F5437C}"/>
              </a:ext>
            </a:extLst>
          </p:cNvPr>
          <p:cNvPicPr>
            <a:picLocks noChangeAspect="1"/>
          </p:cNvPicPr>
          <p:nvPr/>
        </p:nvPicPr>
        <p:blipFill>
          <a:blip r:embed="rId3"/>
          <a:stretch>
            <a:fillRect/>
          </a:stretch>
        </p:blipFill>
        <p:spPr>
          <a:xfrm>
            <a:off x="1295401" y="2061865"/>
            <a:ext cx="9677399" cy="4037184"/>
          </a:xfrm>
          <a:prstGeom prst="rect">
            <a:avLst/>
          </a:prstGeom>
        </p:spPr>
      </p:pic>
    </p:spTree>
    <p:extLst>
      <p:ext uri="{BB962C8B-B14F-4D97-AF65-F5344CB8AC3E}">
        <p14:creationId xmlns:p14="http://schemas.microsoft.com/office/powerpoint/2010/main" val="1940654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712F-8695-CBDD-9573-8584B0A4285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B768062-A7A8-ADFE-3221-DD7AE0251B84}"/>
              </a:ext>
            </a:extLst>
          </p:cNvPr>
          <p:cNvSpPr>
            <a:spLocks noGrp="1"/>
          </p:cNvSpPr>
          <p:nvPr>
            <p:ph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253AA948-F907-C77C-475D-50E212B381E5}"/>
              </a:ext>
            </a:extLst>
          </p:cNvPr>
          <p:cNvPicPr>
            <a:picLocks noChangeAspect="1"/>
          </p:cNvPicPr>
          <p:nvPr/>
        </p:nvPicPr>
        <p:blipFill>
          <a:blip r:embed="rId2"/>
          <a:stretch>
            <a:fillRect/>
          </a:stretch>
        </p:blipFill>
        <p:spPr>
          <a:xfrm>
            <a:off x="512064" y="471142"/>
            <a:ext cx="11201399" cy="5810786"/>
          </a:xfrm>
          <a:prstGeom prst="rect">
            <a:avLst/>
          </a:prstGeom>
        </p:spPr>
      </p:pic>
    </p:spTree>
    <p:extLst>
      <p:ext uri="{BB962C8B-B14F-4D97-AF65-F5344CB8AC3E}">
        <p14:creationId xmlns:p14="http://schemas.microsoft.com/office/powerpoint/2010/main" val="3960376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DD86-F210-EA8B-25EE-80F6892977B9}"/>
              </a:ext>
            </a:extLst>
          </p:cNvPr>
          <p:cNvSpPr>
            <a:spLocks noGrp="1"/>
          </p:cNvSpPr>
          <p:nvPr>
            <p:ph type="title"/>
          </p:nvPr>
        </p:nvSpPr>
        <p:spPr>
          <a:xfrm>
            <a:off x="701042" y="1265596"/>
            <a:ext cx="9601196" cy="1303867"/>
          </a:xfrm>
        </p:spPr>
        <p:txBody>
          <a:bodyPr>
            <a:normAutofit/>
          </a:bodyPr>
          <a:lstStyle/>
          <a:p>
            <a:r>
              <a:rPr lang="en-US" dirty="0">
                <a:latin typeface="Copperplate Gothic Bold" panose="020E0705020206020404" pitchFamily="34" charset="0"/>
              </a:rPr>
              <a:t>Thankyou</a:t>
            </a:r>
            <a:endParaRPr lang="en-IN" dirty="0">
              <a:latin typeface="Copperplate Gothic Bold" panose="020E0705020206020404" pitchFamily="34" charset="0"/>
            </a:endParaRPr>
          </a:p>
        </p:txBody>
      </p:sp>
      <p:sp>
        <p:nvSpPr>
          <p:cNvPr id="3" name="Content Placeholder 2">
            <a:extLst>
              <a:ext uri="{FF2B5EF4-FFF2-40B4-BE49-F238E27FC236}">
                <a16:creationId xmlns:a16="http://schemas.microsoft.com/office/drawing/2014/main" id="{8D8078F4-C6C9-AFEB-EE01-E8DBE026D7DE}"/>
              </a:ext>
            </a:extLst>
          </p:cNvPr>
          <p:cNvSpPr>
            <a:spLocks noGrp="1"/>
          </p:cNvSpPr>
          <p:nvPr>
            <p:ph idx="1"/>
          </p:nvPr>
        </p:nvSpPr>
        <p:spPr>
          <a:xfrm>
            <a:off x="3755137" y="2912534"/>
            <a:ext cx="9601196" cy="3318936"/>
          </a:xfrm>
        </p:spPr>
        <p:txBody>
          <a:bodyPr/>
          <a:lstStyle/>
          <a:p>
            <a:r>
              <a:rPr lang="en-US" dirty="0"/>
              <a:t>Report by-: Nitin Sharma</a:t>
            </a:r>
          </a:p>
          <a:p>
            <a:r>
              <a:rPr lang="en-US" dirty="0"/>
              <a:t>Contact -: 9306639136</a:t>
            </a:r>
          </a:p>
          <a:p>
            <a:r>
              <a:rPr lang="en-US" dirty="0"/>
              <a:t>Date -: 15/May/2025</a:t>
            </a:r>
          </a:p>
          <a:p>
            <a:endParaRPr lang="en-IN" dirty="0"/>
          </a:p>
        </p:txBody>
      </p:sp>
    </p:spTree>
    <p:extLst>
      <p:ext uri="{BB962C8B-B14F-4D97-AF65-F5344CB8AC3E}">
        <p14:creationId xmlns:p14="http://schemas.microsoft.com/office/powerpoint/2010/main" val="410891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93E17-B0C9-960A-C658-FBCD338B6C3A}"/>
              </a:ext>
            </a:extLst>
          </p:cNvPr>
          <p:cNvSpPr>
            <a:spLocks noGrp="1"/>
          </p:cNvSpPr>
          <p:nvPr>
            <p:ph type="title"/>
          </p:nvPr>
        </p:nvSpPr>
        <p:spPr/>
        <p:txBody>
          <a:bodyPr>
            <a:normAutofit fontScale="90000"/>
          </a:bodyPr>
          <a:lstStyle/>
          <a:p>
            <a:r>
              <a:rPr lang="en-US" dirty="0"/>
              <a:t>Importing different modules in the </a:t>
            </a:r>
            <a:r>
              <a:rPr lang="en-US" dirty="0" err="1"/>
              <a:t>jupyter</a:t>
            </a:r>
            <a:r>
              <a:rPr lang="en-US" dirty="0"/>
              <a:t> notebook</a:t>
            </a:r>
            <a:endParaRPr lang="en-IN" dirty="0"/>
          </a:p>
        </p:txBody>
      </p:sp>
      <p:pic>
        <p:nvPicPr>
          <p:cNvPr id="5" name="Content Placeholder 4">
            <a:extLst>
              <a:ext uri="{FF2B5EF4-FFF2-40B4-BE49-F238E27FC236}">
                <a16:creationId xmlns:a16="http://schemas.microsoft.com/office/drawing/2014/main" id="{3CF3ACC8-A1EE-4E52-0EC7-BF064A8F3AE7}"/>
              </a:ext>
            </a:extLst>
          </p:cNvPr>
          <p:cNvPicPr>
            <a:picLocks noGrp="1" noChangeAspect="1"/>
          </p:cNvPicPr>
          <p:nvPr>
            <p:ph idx="1"/>
          </p:nvPr>
        </p:nvPicPr>
        <p:blipFill>
          <a:blip r:embed="rId2"/>
          <a:stretch>
            <a:fillRect/>
          </a:stretch>
        </p:blipFill>
        <p:spPr>
          <a:xfrm>
            <a:off x="2610816" y="3136392"/>
            <a:ext cx="7770694" cy="1718272"/>
          </a:xfrm>
        </p:spPr>
      </p:pic>
    </p:spTree>
    <p:extLst>
      <p:ext uri="{BB962C8B-B14F-4D97-AF65-F5344CB8AC3E}">
        <p14:creationId xmlns:p14="http://schemas.microsoft.com/office/powerpoint/2010/main" val="876692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A9A1-A623-39CB-7E44-3FFBBA618762}"/>
              </a:ext>
            </a:extLst>
          </p:cNvPr>
          <p:cNvSpPr>
            <a:spLocks noGrp="1"/>
          </p:cNvSpPr>
          <p:nvPr>
            <p:ph type="title"/>
          </p:nvPr>
        </p:nvSpPr>
        <p:spPr/>
        <p:txBody>
          <a:bodyPr/>
          <a:lstStyle/>
          <a:p>
            <a:r>
              <a:rPr lang="en-US" dirty="0"/>
              <a:t>Importing Data from a csv file.</a:t>
            </a:r>
            <a:endParaRPr lang="en-IN" dirty="0"/>
          </a:p>
        </p:txBody>
      </p:sp>
      <p:pic>
        <p:nvPicPr>
          <p:cNvPr id="5" name="Content Placeholder 4">
            <a:extLst>
              <a:ext uri="{FF2B5EF4-FFF2-40B4-BE49-F238E27FC236}">
                <a16:creationId xmlns:a16="http://schemas.microsoft.com/office/drawing/2014/main" id="{9D43DD05-12CB-76E2-5763-3D3F53D46493}"/>
              </a:ext>
            </a:extLst>
          </p:cNvPr>
          <p:cNvPicPr>
            <a:picLocks noGrp="1" noChangeAspect="1"/>
          </p:cNvPicPr>
          <p:nvPr>
            <p:ph idx="1"/>
          </p:nvPr>
        </p:nvPicPr>
        <p:blipFill>
          <a:blip r:embed="rId2"/>
          <a:stretch>
            <a:fillRect/>
          </a:stretch>
        </p:blipFill>
        <p:spPr>
          <a:xfrm>
            <a:off x="2474978" y="2482800"/>
            <a:ext cx="6830378" cy="724001"/>
          </a:xfrm>
        </p:spPr>
      </p:pic>
      <p:sp>
        <p:nvSpPr>
          <p:cNvPr id="6" name="TextBox 5">
            <a:extLst>
              <a:ext uri="{FF2B5EF4-FFF2-40B4-BE49-F238E27FC236}">
                <a16:creationId xmlns:a16="http://schemas.microsoft.com/office/drawing/2014/main" id="{6EB409C7-2F2E-B5D1-E2AD-D056A3B8B34A}"/>
              </a:ext>
            </a:extLst>
          </p:cNvPr>
          <p:cNvSpPr txBox="1"/>
          <p:nvPr/>
        </p:nvSpPr>
        <p:spPr>
          <a:xfrm>
            <a:off x="1453896" y="3602736"/>
            <a:ext cx="9372600" cy="1477328"/>
          </a:xfrm>
          <a:prstGeom prst="rect">
            <a:avLst/>
          </a:prstGeom>
          <a:noFill/>
        </p:spPr>
        <p:txBody>
          <a:bodyPr wrap="square" rtlCol="0">
            <a:spAutoFit/>
          </a:bodyPr>
          <a:lstStyle/>
          <a:p>
            <a:r>
              <a:rPr lang="en-US" dirty="0"/>
              <a:t>Here-:</a:t>
            </a:r>
          </a:p>
          <a:p>
            <a:r>
              <a:rPr lang="en-US" dirty="0" err="1"/>
              <a:t>Df</a:t>
            </a:r>
            <a:r>
              <a:rPr lang="en-US" dirty="0"/>
              <a:t> = Name of the variable of we can say data frame in which the data is stored.</a:t>
            </a:r>
          </a:p>
          <a:p>
            <a:r>
              <a:rPr lang="en-US" dirty="0" err="1"/>
              <a:t>Pd.read_csv</a:t>
            </a:r>
            <a:r>
              <a:rPr lang="en-US" dirty="0"/>
              <a:t> = this is the function of pandas for reading csv files</a:t>
            </a:r>
          </a:p>
          <a:p>
            <a:r>
              <a:rPr lang="en-US" dirty="0" err="1"/>
              <a:t>Lineterminator</a:t>
            </a:r>
            <a:r>
              <a:rPr lang="en-US" dirty="0"/>
              <a:t> = this is used when our data is not formatted correctly so we can use next line (\n) as line terminator</a:t>
            </a:r>
            <a:endParaRPr lang="en-IN" dirty="0"/>
          </a:p>
        </p:txBody>
      </p:sp>
    </p:spTree>
    <p:extLst>
      <p:ext uri="{BB962C8B-B14F-4D97-AF65-F5344CB8AC3E}">
        <p14:creationId xmlns:p14="http://schemas.microsoft.com/office/powerpoint/2010/main" val="274049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D728-D3CD-2962-7C79-64DDA693C135}"/>
              </a:ext>
            </a:extLst>
          </p:cNvPr>
          <p:cNvSpPr>
            <a:spLocks noGrp="1"/>
          </p:cNvSpPr>
          <p:nvPr>
            <p:ph type="title"/>
          </p:nvPr>
        </p:nvSpPr>
        <p:spPr/>
        <p:txBody>
          <a:bodyPr>
            <a:normAutofit/>
          </a:bodyPr>
          <a:lstStyle/>
          <a:p>
            <a:r>
              <a:rPr lang="en-US" dirty="0"/>
              <a:t>Basic picture of our data-:</a:t>
            </a:r>
            <a:endParaRPr lang="en-IN" dirty="0"/>
          </a:p>
        </p:txBody>
      </p:sp>
      <p:pic>
        <p:nvPicPr>
          <p:cNvPr id="5" name="Content Placeholder 4">
            <a:extLst>
              <a:ext uri="{FF2B5EF4-FFF2-40B4-BE49-F238E27FC236}">
                <a16:creationId xmlns:a16="http://schemas.microsoft.com/office/drawing/2014/main" id="{B44A2106-82EE-D2B5-C4CE-738B7F0BB33D}"/>
              </a:ext>
            </a:extLst>
          </p:cNvPr>
          <p:cNvPicPr>
            <a:picLocks noGrp="1" noChangeAspect="1"/>
          </p:cNvPicPr>
          <p:nvPr>
            <p:ph idx="1"/>
          </p:nvPr>
        </p:nvPicPr>
        <p:blipFill>
          <a:blip r:embed="rId2"/>
          <a:stretch>
            <a:fillRect/>
          </a:stretch>
        </p:blipFill>
        <p:spPr>
          <a:xfrm>
            <a:off x="1891799" y="2542033"/>
            <a:ext cx="8369655" cy="3333306"/>
          </a:xfrm>
        </p:spPr>
      </p:pic>
    </p:spTree>
    <p:extLst>
      <p:ext uri="{BB962C8B-B14F-4D97-AF65-F5344CB8AC3E}">
        <p14:creationId xmlns:p14="http://schemas.microsoft.com/office/powerpoint/2010/main" val="425493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D069-E19E-CEAB-2C17-6EE17DC7F3AB}"/>
              </a:ext>
            </a:extLst>
          </p:cNvPr>
          <p:cNvSpPr>
            <a:spLocks noGrp="1"/>
          </p:cNvSpPr>
          <p:nvPr>
            <p:ph type="title"/>
          </p:nvPr>
        </p:nvSpPr>
        <p:spPr/>
        <p:txBody>
          <a:bodyPr/>
          <a:lstStyle/>
          <a:p>
            <a:r>
              <a:rPr lang="en-US" dirty="0"/>
              <a:t>List of all the columns of the data</a:t>
            </a:r>
            <a:endParaRPr lang="en-IN" dirty="0"/>
          </a:p>
        </p:txBody>
      </p:sp>
      <p:pic>
        <p:nvPicPr>
          <p:cNvPr id="5" name="Content Placeholder 4">
            <a:extLst>
              <a:ext uri="{FF2B5EF4-FFF2-40B4-BE49-F238E27FC236}">
                <a16:creationId xmlns:a16="http://schemas.microsoft.com/office/drawing/2014/main" id="{4DF07337-1973-AFCD-C519-7C09B30B80C6}"/>
              </a:ext>
            </a:extLst>
          </p:cNvPr>
          <p:cNvPicPr>
            <a:picLocks noGrp="1" noChangeAspect="1"/>
          </p:cNvPicPr>
          <p:nvPr>
            <p:ph idx="1"/>
          </p:nvPr>
        </p:nvPicPr>
        <p:blipFill>
          <a:blip r:embed="rId2"/>
          <a:stretch>
            <a:fillRect/>
          </a:stretch>
        </p:blipFill>
        <p:spPr>
          <a:xfrm>
            <a:off x="1990152" y="2894041"/>
            <a:ext cx="8211696" cy="1419423"/>
          </a:xfrm>
        </p:spPr>
      </p:pic>
    </p:spTree>
    <p:extLst>
      <p:ext uri="{BB962C8B-B14F-4D97-AF65-F5344CB8AC3E}">
        <p14:creationId xmlns:p14="http://schemas.microsoft.com/office/powerpoint/2010/main" val="27420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0A98-8F8A-ABF3-8B7F-4E4AE8399C82}"/>
              </a:ext>
            </a:extLst>
          </p:cNvPr>
          <p:cNvSpPr>
            <a:spLocks noGrp="1"/>
          </p:cNvSpPr>
          <p:nvPr>
            <p:ph type="title"/>
          </p:nvPr>
        </p:nvSpPr>
        <p:spPr/>
        <p:txBody>
          <a:bodyPr>
            <a:normAutofit fontScale="90000"/>
          </a:bodyPr>
          <a:lstStyle/>
          <a:p>
            <a:r>
              <a:rPr lang="en-US" dirty="0"/>
              <a:t>Now we will see the basic information about the data-:</a:t>
            </a:r>
            <a:endParaRPr lang="en-IN" dirty="0"/>
          </a:p>
        </p:txBody>
      </p:sp>
      <p:pic>
        <p:nvPicPr>
          <p:cNvPr id="5" name="Content Placeholder 4">
            <a:extLst>
              <a:ext uri="{FF2B5EF4-FFF2-40B4-BE49-F238E27FC236}">
                <a16:creationId xmlns:a16="http://schemas.microsoft.com/office/drawing/2014/main" id="{14357391-642C-C211-60D0-ABD5793FC709}"/>
              </a:ext>
            </a:extLst>
          </p:cNvPr>
          <p:cNvPicPr>
            <a:picLocks noGrp="1" noChangeAspect="1"/>
          </p:cNvPicPr>
          <p:nvPr>
            <p:ph idx="1"/>
          </p:nvPr>
        </p:nvPicPr>
        <p:blipFill>
          <a:blip r:embed="rId2"/>
          <a:stretch>
            <a:fillRect/>
          </a:stretch>
        </p:blipFill>
        <p:spPr>
          <a:xfrm>
            <a:off x="1295403" y="2667192"/>
            <a:ext cx="5526022" cy="3042360"/>
          </a:xfrm>
        </p:spPr>
      </p:pic>
      <p:sp>
        <p:nvSpPr>
          <p:cNvPr id="6" name="TextBox 5">
            <a:extLst>
              <a:ext uri="{FF2B5EF4-FFF2-40B4-BE49-F238E27FC236}">
                <a16:creationId xmlns:a16="http://schemas.microsoft.com/office/drawing/2014/main" id="{6C57FD04-493E-A38B-B21F-EB7173EC9CF8}"/>
              </a:ext>
            </a:extLst>
          </p:cNvPr>
          <p:cNvSpPr txBox="1"/>
          <p:nvPr/>
        </p:nvSpPr>
        <p:spPr>
          <a:xfrm>
            <a:off x="6958584" y="2770632"/>
            <a:ext cx="4343400" cy="1754326"/>
          </a:xfrm>
          <a:prstGeom prst="rect">
            <a:avLst/>
          </a:prstGeom>
          <a:noFill/>
        </p:spPr>
        <p:txBody>
          <a:bodyPr wrap="square" rtlCol="0">
            <a:spAutoFit/>
          </a:bodyPr>
          <a:lstStyle/>
          <a:p>
            <a:r>
              <a:rPr lang="en-US" dirty="0"/>
              <a:t>Conclusions from the info of data-:</a:t>
            </a:r>
          </a:p>
          <a:p>
            <a:pPr marL="342900" indent="-342900">
              <a:buAutoNum type="arabicParenR"/>
            </a:pPr>
            <a:r>
              <a:rPr lang="en-US" dirty="0"/>
              <a:t>Total number of rows or we can say no of entries = 9827.</a:t>
            </a:r>
          </a:p>
          <a:p>
            <a:pPr marL="342900" indent="-342900">
              <a:buAutoNum type="arabicParenR"/>
            </a:pPr>
            <a:r>
              <a:rPr lang="en-US" dirty="0"/>
              <a:t>There is no null entries in the data.</a:t>
            </a:r>
          </a:p>
          <a:p>
            <a:pPr marL="342900" indent="-342900">
              <a:buAutoNum type="arabicParenR"/>
            </a:pPr>
            <a:r>
              <a:rPr lang="en-US" dirty="0"/>
              <a:t>There are three data type in the data-: object, int, float</a:t>
            </a:r>
            <a:endParaRPr lang="en-IN" dirty="0"/>
          </a:p>
        </p:txBody>
      </p:sp>
    </p:spTree>
    <p:extLst>
      <p:ext uri="{BB962C8B-B14F-4D97-AF65-F5344CB8AC3E}">
        <p14:creationId xmlns:p14="http://schemas.microsoft.com/office/powerpoint/2010/main" val="112406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5498-B035-5BF5-E39D-7D61F8047FEE}"/>
              </a:ext>
            </a:extLst>
          </p:cNvPr>
          <p:cNvSpPr>
            <a:spLocks noGrp="1"/>
          </p:cNvSpPr>
          <p:nvPr>
            <p:ph type="title"/>
          </p:nvPr>
        </p:nvSpPr>
        <p:spPr/>
        <p:txBody>
          <a:bodyPr/>
          <a:lstStyle/>
          <a:p>
            <a:r>
              <a:rPr lang="en-US" dirty="0"/>
              <a:t>Data Cleaning Processes-:</a:t>
            </a:r>
            <a:endParaRPr lang="en-IN" dirty="0"/>
          </a:p>
        </p:txBody>
      </p:sp>
      <p:sp>
        <p:nvSpPr>
          <p:cNvPr id="3" name="Content Placeholder 2">
            <a:extLst>
              <a:ext uri="{FF2B5EF4-FFF2-40B4-BE49-F238E27FC236}">
                <a16:creationId xmlns:a16="http://schemas.microsoft.com/office/drawing/2014/main" id="{867B4669-0708-4656-B6D5-D2CAE7FF4053}"/>
              </a:ext>
            </a:extLst>
          </p:cNvPr>
          <p:cNvSpPr>
            <a:spLocks noGrp="1"/>
          </p:cNvSpPr>
          <p:nvPr>
            <p:ph idx="1"/>
          </p:nvPr>
        </p:nvSpPr>
        <p:spPr/>
        <p:txBody>
          <a:bodyPr/>
          <a:lstStyle/>
          <a:p>
            <a:r>
              <a:rPr lang="en-US" dirty="0"/>
              <a:t>Duplicate values checking-: </a:t>
            </a:r>
            <a:r>
              <a:rPr lang="en-US" dirty="0" err="1"/>
              <a:t>df.duplicated</a:t>
            </a:r>
            <a:r>
              <a:rPr lang="en-US" dirty="0"/>
              <a:t>() – this will give </a:t>
            </a:r>
            <a:r>
              <a:rPr lang="en-US" dirty="0" err="1"/>
              <a:t>bollean</a:t>
            </a:r>
            <a:r>
              <a:rPr lang="en-US" dirty="0"/>
              <a:t> expressions for every row.</a:t>
            </a:r>
          </a:p>
          <a:p>
            <a:r>
              <a:rPr lang="en-US" dirty="0" err="1"/>
              <a:t>Df.duplicated</a:t>
            </a:r>
            <a:r>
              <a:rPr lang="en-US" dirty="0"/>
              <a:t>().sum() – this will give the sum of duplicate values from all rows like there are ____ </a:t>
            </a:r>
            <a:r>
              <a:rPr lang="en-US" dirty="0" err="1"/>
              <a:t>toatal</a:t>
            </a:r>
            <a:r>
              <a:rPr lang="en-US" dirty="0"/>
              <a:t> duplicate rows for example avengers endgame movie is there in the data for 6 times..</a:t>
            </a:r>
            <a:endParaRPr lang="en-IN" dirty="0"/>
          </a:p>
        </p:txBody>
      </p:sp>
      <p:pic>
        <p:nvPicPr>
          <p:cNvPr id="5" name="Picture 4">
            <a:extLst>
              <a:ext uri="{FF2B5EF4-FFF2-40B4-BE49-F238E27FC236}">
                <a16:creationId xmlns:a16="http://schemas.microsoft.com/office/drawing/2014/main" id="{9C8C7D75-381C-00C2-A9FB-0AFB10C64257}"/>
              </a:ext>
            </a:extLst>
          </p:cNvPr>
          <p:cNvPicPr>
            <a:picLocks noChangeAspect="1"/>
          </p:cNvPicPr>
          <p:nvPr/>
        </p:nvPicPr>
        <p:blipFill>
          <a:blip r:embed="rId2"/>
          <a:stretch>
            <a:fillRect/>
          </a:stretch>
        </p:blipFill>
        <p:spPr>
          <a:xfrm>
            <a:off x="1624105" y="4675550"/>
            <a:ext cx="6858957" cy="1200318"/>
          </a:xfrm>
          <a:prstGeom prst="rect">
            <a:avLst/>
          </a:prstGeom>
        </p:spPr>
      </p:pic>
    </p:spTree>
    <p:extLst>
      <p:ext uri="{BB962C8B-B14F-4D97-AF65-F5344CB8AC3E}">
        <p14:creationId xmlns:p14="http://schemas.microsoft.com/office/powerpoint/2010/main" val="399559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BA4C-47E6-6182-66D3-FC0A2C3F7166}"/>
              </a:ext>
            </a:extLst>
          </p:cNvPr>
          <p:cNvSpPr>
            <a:spLocks noGrp="1"/>
          </p:cNvSpPr>
          <p:nvPr>
            <p:ph type="title"/>
          </p:nvPr>
        </p:nvSpPr>
        <p:spPr/>
        <p:txBody>
          <a:bodyPr>
            <a:normAutofit fontScale="90000"/>
          </a:bodyPr>
          <a:lstStyle/>
          <a:p>
            <a:r>
              <a:rPr lang="en-US" dirty="0"/>
              <a:t>Basic statistics on columns containing numerical values-:</a:t>
            </a:r>
            <a:endParaRPr lang="en-IN" dirty="0"/>
          </a:p>
        </p:txBody>
      </p:sp>
      <p:pic>
        <p:nvPicPr>
          <p:cNvPr id="5" name="Content Placeholder 4">
            <a:extLst>
              <a:ext uri="{FF2B5EF4-FFF2-40B4-BE49-F238E27FC236}">
                <a16:creationId xmlns:a16="http://schemas.microsoft.com/office/drawing/2014/main" id="{93212C43-809A-4A77-5FED-05C9323CE169}"/>
              </a:ext>
            </a:extLst>
          </p:cNvPr>
          <p:cNvPicPr>
            <a:picLocks noGrp="1" noChangeAspect="1"/>
          </p:cNvPicPr>
          <p:nvPr>
            <p:ph idx="1"/>
          </p:nvPr>
        </p:nvPicPr>
        <p:blipFill>
          <a:blip r:embed="rId2"/>
          <a:stretch>
            <a:fillRect/>
          </a:stretch>
        </p:blipFill>
        <p:spPr>
          <a:xfrm>
            <a:off x="1401311" y="2557993"/>
            <a:ext cx="3939553" cy="3317875"/>
          </a:xfrm>
        </p:spPr>
      </p:pic>
      <p:sp>
        <p:nvSpPr>
          <p:cNvPr id="6" name="TextBox 5">
            <a:extLst>
              <a:ext uri="{FF2B5EF4-FFF2-40B4-BE49-F238E27FC236}">
                <a16:creationId xmlns:a16="http://schemas.microsoft.com/office/drawing/2014/main" id="{F770EE69-C14B-CB06-DAD8-D05C56F77C35}"/>
              </a:ext>
            </a:extLst>
          </p:cNvPr>
          <p:cNvSpPr txBox="1"/>
          <p:nvPr/>
        </p:nvSpPr>
        <p:spPr>
          <a:xfrm>
            <a:off x="5550408" y="2670048"/>
            <a:ext cx="5240281" cy="1200329"/>
          </a:xfrm>
          <a:prstGeom prst="rect">
            <a:avLst/>
          </a:prstGeom>
          <a:noFill/>
        </p:spPr>
        <p:txBody>
          <a:bodyPr wrap="square" rtlCol="0">
            <a:spAutoFit/>
          </a:bodyPr>
          <a:lstStyle/>
          <a:p>
            <a:r>
              <a:rPr lang="en-US" dirty="0"/>
              <a:t>Describe function tells us the basic statistics like mean, median maximum from the complete column</a:t>
            </a:r>
          </a:p>
          <a:p>
            <a:r>
              <a:rPr lang="en-US" dirty="0"/>
              <a:t>For example-: it tells us that the mean of popularity of movies is 40.323088.</a:t>
            </a:r>
            <a:endParaRPr lang="en-IN" dirty="0"/>
          </a:p>
        </p:txBody>
      </p:sp>
    </p:spTree>
    <p:extLst>
      <p:ext uri="{BB962C8B-B14F-4D97-AF65-F5344CB8AC3E}">
        <p14:creationId xmlns:p14="http://schemas.microsoft.com/office/powerpoint/2010/main" val="11683657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239</TotalTime>
  <Words>634</Words>
  <Application>Microsoft Office PowerPoint</Application>
  <PresentationFormat>Widescreen</PresentationFormat>
  <Paragraphs>63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Copperplate Gothic Bold</vt:lpstr>
      <vt:lpstr>Garamond</vt:lpstr>
      <vt:lpstr>Leelawadee</vt:lpstr>
      <vt:lpstr>Organic</vt:lpstr>
      <vt:lpstr>Netflix Movie Data Analysis</vt:lpstr>
      <vt:lpstr>Netflix Movie Data Analysis Project</vt:lpstr>
      <vt:lpstr>Importing different modules in the jupyter notebook</vt:lpstr>
      <vt:lpstr>Importing Data from a csv file.</vt:lpstr>
      <vt:lpstr>Basic picture of our data-:</vt:lpstr>
      <vt:lpstr>List of all the columns of the data</vt:lpstr>
      <vt:lpstr>Now we will see the basic information about the data-:</vt:lpstr>
      <vt:lpstr>Data Cleaning Processes-:</vt:lpstr>
      <vt:lpstr>Basic statistics on columns containing numerical values-:</vt:lpstr>
      <vt:lpstr>Exploration Summary-:</vt:lpstr>
      <vt:lpstr>Converting data type of Release date column to Datetime Format</vt:lpstr>
      <vt:lpstr>Removal of unnecessary Columns-:</vt:lpstr>
      <vt:lpstr>Our New data is like-;</vt:lpstr>
      <vt:lpstr>Categorizing the Vote_Average column</vt:lpstr>
      <vt:lpstr>Checking the sum of each categories-:</vt:lpstr>
      <vt:lpstr>Splitting the Genre Column</vt:lpstr>
      <vt:lpstr>Now our data is completely organized.</vt:lpstr>
      <vt:lpstr>Answers of all Questions-:</vt:lpstr>
      <vt:lpstr> </vt:lpstr>
      <vt:lpstr> </vt:lpstr>
      <vt:lpstr> </vt:lpstr>
      <vt:lpstr> </vt:lpstr>
      <vt:lpstr>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Nitin Sharma</dc:creator>
  <cp:lastModifiedBy>Nitin Sharma</cp:lastModifiedBy>
  <cp:revision>2</cp:revision>
  <dcterms:created xsi:type="dcterms:W3CDTF">2025-05-15T08:58:01Z</dcterms:created>
  <dcterms:modified xsi:type="dcterms:W3CDTF">2025-05-15T13:58:57Z</dcterms:modified>
</cp:coreProperties>
</file>