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00" autoAdjust="0"/>
  </p:normalViewPr>
  <p:slideViewPr>
    <p:cSldViewPr snapToGrid="0">
      <p:cViewPr varScale="1">
        <p:scale>
          <a:sx n="72" d="100"/>
          <a:sy n="72" d="100"/>
        </p:scale>
        <p:origin x="107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Model Comparison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Sheet1!$C$2</c:f>
              <c:strCache>
                <c:ptCount val="1"/>
                <c:pt idx="0">
                  <c:v>RMSE</c:v>
                </c:pt>
              </c:strCache>
            </c:strRef>
          </c:tx>
          <c:spPr>
            <a:gradFill rotWithShape="1">
              <a:gsLst>
                <a:gs pos="0">
                  <a:schemeClr val="accent5">
                    <a:shade val="76000"/>
                    <a:tint val="100000"/>
                    <a:satMod val="103000"/>
                    <a:lumMod val="102000"/>
                  </a:schemeClr>
                </a:gs>
                <a:gs pos="50000">
                  <a:schemeClr val="accent5">
                    <a:shade val="76000"/>
                    <a:shade val="100000"/>
                    <a:satMod val="110000"/>
                    <a:lumMod val="100000"/>
                  </a:schemeClr>
                </a:gs>
                <a:gs pos="100000">
                  <a:schemeClr val="accent5">
                    <a:shade val="7600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c:spPr>
          <c:invertIfNegative val="0"/>
          <c:cat>
            <c:strRef>
              <c:f>Sheet1!$B$3:$B$11</c:f>
              <c:strCache>
                <c:ptCount val="9"/>
                <c:pt idx="0">
                  <c:v>Linear </c:v>
                </c:pt>
                <c:pt idx="1">
                  <c:v>Ridge</c:v>
                </c:pt>
                <c:pt idx="2">
                  <c:v>Lasso</c:v>
                </c:pt>
                <c:pt idx="3">
                  <c:v>Elastic Net</c:v>
                </c:pt>
                <c:pt idx="4">
                  <c:v>KNN</c:v>
                </c:pt>
                <c:pt idx="5">
                  <c:v>Decision Tree</c:v>
                </c:pt>
                <c:pt idx="6">
                  <c:v>Random Forest</c:v>
                </c:pt>
                <c:pt idx="7">
                  <c:v>GBM</c:v>
                </c:pt>
                <c:pt idx="8">
                  <c:v>XgBoost </c:v>
                </c:pt>
              </c:strCache>
            </c:strRef>
          </c:cat>
          <c:val>
            <c:numRef>
              <c:f>Sheet1!$C$3:$C$11</c:f>
              <c:numCache>
                <c:formatCode>General</c:formatCode>
                <c:ptCount val="9"/>
                <c:pt idx="0">
                  <c:v>2629</c:v>
                </c:pt>
                <c:pt idx="1">
                  <c:v>2579</c:v>
                </c:pt>
                <c:pt idx="2">
                  <c:v>2626</c:v>
                </c:pt>
                <c:pt idx="3">
                  <c:v>2627</c:v>
                </c:pt>
                <c:pt idx="4">
                  <c:v>2116</c:v>
                </c:pt>
                <c:pt idx="5">
                  <c:v>1885</c:v>
                </c:pt>
                <c:pt idx="6">
                  <c:v>1654</c:v>
                </c:pt>
                <c:pt idx="7">
                  <c:v>2388</c:v>
                </c:pt>
                <c:pt idx="8">
                  <c:v>1677</c:v>
                </c:pt>
              </c:numCache>
            </c:numRef>
          </c:val>
          <c:extLst>
            <c:ext xmlns:c16="http://schemas.microsoft.com/office/drawing/2014/chart" uri="{C3380CC4-5D6E-409C-BE32-E72D297353CC}">
              <c16:uniqueId val="{00000000-7C9C-408B-B566-913C23B78740}"/>
            </c:ext>
          </c:extLst>
        </c:ser>
        <c:dLbls>
          <c:showLegendKey val="0"/>
          <c:showVal val="0"/>
          <c:showCatName val="0"/>
          <c:showSerName val="0"/>
          <c:showPercent val="0"/>
          <c:showBubbleSize val="0"/>
        </c:dLbls>
        <c:gapWidth val="150"/>
        <c:axId val="1793073359"/>
        <c:axId val="1833850751"/>
      </c:barChart>
      <c:lineChart>
        <c:grouping val="standard"/>
        <c:varyColors val="0"/>
        <c:ser>
          <c:idx val="1"/>
          <c:order val="1"/>
          <c:tx>
            <c:strRef>
              <c:f>Sheet1!$D$2</c:f>
              <c:strCache>
                <c:ptCount val="1"/>
                <c:pt idx="0">
                  <c:v>R2</c:v>
                </c:pt>
              </c:strCache>
            </c:strRef>
          </c:tx>
          <c:spPr>
            <a:ln w="34925" cap="rnd">
              <a:solidFill>
                <a:schemeClr val="accent5">
                  <a:tint val="77000"/>
                </a:schemeClr>
              </a:solidFill>
              <a:round/>
            </a:ln>
            <a:effectLst>
              <a:innerShdw blurRad="88900" dist="25400" dir="10800000">
                <a:srgbClr val="000000">
                  <a:alpha val="25000"/>
                </a:srgbClr>
              </a:innerShdw>
              <a:outerShdw blurRad="25400" dist="25400" dir="5400000" rotWithShape="0">
                <a:srgbClr val="FFFFFF">
                  <a:alpha val="10000"/>
                </a:srgbClr>
              </a:outerShdw>
            </a:effectLst>
          </c:spPr>
          <c:marker>
            <c:symbol val="none"/>
          </c:marker>
          <c:cat>
            <c:strRef>
              <c:f>Sheet1!$B$3:$B$11</c:f>
              <c:strCache>
                <c:ptCount val="9"/>
                <c:pt idx="0">
                  <c:v>Linear </c:v>
                </c:pt>
                <c:pt idx="1">
                  <c:v>Ridge</c:v>
                </c:pt>
                <c:pt idx="2">
                  <c:v>Lasso</c:v>
                </c:pt>
                <c:pt idx="3">
                  <c:v>Elastic Net</c:v>
                </c:pt>
                <c:pt idx="4">
                  <c:v>KNN</c:v>
                </c:pt>
                <c:pt idx="5">
                  <c:v>Decision Tree</c:v>
                </c:pt>
                <c:pt idx="6">
                  <c:v>Random Forest</c:v>
                </c:pt>
                <c:pt idx="7">
                  <c:v>GBM</c:v>
                </c:pt>
                <c:pt idx="8">
                  <c:v>XgBoost </c:v>
                </c:pt>
              </c:strCache>
            </c:strRef>
          </c:cat>
          <c:val>
            <c:numRef>
              <c:f>Sheet1!$D$3:$D$11</c:f>
              <c:numCache>
                <c:formatCode>0%</c:formatCode>
                <c:ptCount val="9"/>
                <c:pt idx="0">
                  <c:v>0.63300000000000001</c:v>
                </c:pt>
                <c:pt idx="1">
                  <c:v>0.63400000000000001</c:v>
                </c:pt>
                <c:pt idx="2">
                  <c:v>0.63300000000000001</c:v>
                </c:pt>
                <c:pt idx="3">
                  <c:v>0.63300000000000001</c:v>
                </c:pt>
                <c:pt idx="4">
                  <c:v>0.73</c:v>
                </c:pt>
                <c:pt idx="5">
                  <c:v>0.78700000000000003</c:v>
                </c:pt>
                <c:pt idx="6">
                  <c:v>0.83599999999999997</c:v>
                </c:pt>
                <c:pt idx="7">
                  <c:v>0.66</c:v>
                </c:pt>
                <c:pt idx="8">
                  <c:v>0.83199999999999996</c:v>
                </c:pt>
              </c:numCache>
            </c:numRef>
          </c:val>
          <c:smooth val="0"/>
          <c:extLst>
            <c:ext xmlns:c16="http://schemas.microsoft.com/office/drawing/2014/chart" uri="{C3380CC4-5D6E-409C-BE32-E72D297353CC}">
              <c16:uniqueId val="{00000001-7C9C-408B-B566-913C23B78740}"/>
            </c:ext>
          </c:extLst>
        </c:ser>
        <c:dLbls>
          <c:showLegendKey val="0"/>
          <c:showVal val="0"/>
          <c:showCatName val="0"/>
          <c:showSerName val="0"/>
          <c:showPercent val="0"/>
          <c:showBubbleSize val="0"/>
        </c:dLbls>
        <c:marker val="1"/>
        <c:smooth val="0"/>
        <c:axId val="1841001247"/>
        <c:axId val="1833849919"/>
      </c:lineChart>
      <c:catAx>
        <c:axId val="17930733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33850751"/>
        <c:crosses val="autoZero"/>
        <c:auto val="1"/>
        <c:lblAlgn val="ctr"/>
        <c:lblOffset val="100"/>
        <c:noMultiLvlLbl val="0"/>
      </c:catAx>
      <c:valAx>
        <c:axId val="18338507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RMSE</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3073359"/>
        <c:crosses val="autoZero"/>
        <c:crossBetween val="between"/>
      </c:valAx>
      <c:valAx>
        <c:axId val="1833849919"/>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41001247"/>
        <c:crosses val="max"/>
        <c:crossBetween val="between"/>
      </c:valAx>
      <c:catAx>
        <c:axId val="1841001247"/>
        <c:scaling>
          <c:orientation val="minMax"/>
        </c:scaling>
        <c:delete val="1"/>
        <c:axPos val="b"/>
        <c:numFmt formatCode="General" sourceLinked="1"/>
        <c:majorTickMark val="none"/>
        <c:minorTickMark val="none"/>
        <c:tickLblPos val="nextTo"/>
        <c:crossAx val="1833849919"/>
        <c:crosses val="autoZero"/>
        <c:auto val="1"/>
        <c:lblAlgn val="ctr"/>
        <c:lblOffset val="100"/>
        <c:noMultiLvlLbl val="0"/>
      </c:cat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A164D-B95D-4185-AAC1-38F4FEEFA79F}" type="datetimeFigureOut">
              <a:rPr lang="en-IN" smtClean="0"/>
              <a:t>27-03-2020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799EF-0E52-45D0-A31A-F75244C0DE01}" type="slidenum">
              <a:rPr lang="en-IN" smtClean="0"/>
              <a:t>‹#›</a:t>
            </a:fld>
            <a:endParaRPr lang="en-IN"/>
          </a:p>
        </p:txBody>
      </p:sp>
    </p:spTree>
    <p:extLst>
      <p:ext uri="{BB962C8B-B14F-4D97-AF65-F5344CB8AC3E}">
        <p14:creationId xmlns:p14="http://schemas.microsoft.com/office/powerpoint/2010/main" val="3992388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9799EF-0E52-45D0-A31A-F75244C0DE01}" type="slidenum">
              <a:rPr lang="en-IN" smtClean="0"/>
              <a:t>10</a:t>
            </a:fld>
            <a:endParaRPr lang="en-IN"/>
          </a:p>
        </p:txBody>
      </p:sp>
    </p:spTree>
    <p:extLst>
      <p:ext uri="{BB962C8B-B14F-4D97-AF65-F5344CB8AC3E}">
        <p14:creationId xmlns:p14="http://schemas.microsoft.com/office/powerpoint/2010/main" val="40170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9799EF-0E52-45D0-A31A-F75244C0DE01}" type="slidenum">
              <a:rPr lang="en-IN" smtClean="0"/>
              <a:t>13</a:t>
            </a:fld>
            <a:endParaRPr lang="en-IN"/>
          </a:p>
        </p:txBody>
      </p:sp>
    </p:spTree>
    <p:extLst>
      <p:ext uri="{BB962C8B-B14F-4D97-AF65-F5344CB8AC3E}">
        <p14:creationId xmlns:p14="http://schemas.microsoft.com/office/powerpoint/2010/main" val="321233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29A4571-F8E9-472A-855B-D04A3B70F76F}" type="datetime1">
              <a:rPr lang="en-IN" smtClean="0"/>
              <a:t>27-03-2020</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a:t>Flight Price Prediction - Nitin Yadav</a:t>
            </a:r>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C4E1ADF-A29C-4101-B98B-FF5C172F6D6A}" type="slidenum">
              <a:rPr lang="en-IN" smtClean="0"/>
              <a:t>‹#›</a:t>
            </a:fld>
            <a:endParaRPr lang="en-IN"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7460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6D1DF-06F9-44A2-ACA5-A8B20199883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2A9C9-00D8-4545-ACE7-2EA8865201EA}" type="slidenum">
              <a:rPr lang="en-IN" smtClean="0"/>
              <a:t>‹#›</a:t>
            </a:fld>
            <a:endParaRPr lang="en-IN"/>
          </a:p>
        </p:txBody>
      </p:sp>
    </p:spTree>
    <p:extLst>
      <p:ext uri="{BB962C8B-B14F-4D97-AF65-F5344CB8AC3E}">
        <p14:creationId xmlns:p14="http://schemas.microsoft.com/office/powerpoint/2010/main" val="26418928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0076D1DF-06F9-44A2-ACA5-A8B201998832}" type="datetimeFigureOut">
              <a:rPr lang="en-IN" smtClean="0"/>
              <a:t>27-03-2020</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3B92A9C9-00D8-4545-ACE7-2EA8865201EA}"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129867"/>
      </p:ext>
    </p:extLst>
  </p:cSld>
  <p:clrMapOvr>
    <a:masterClrMapping/>
  </p:clrMapOvr>
  <p:hf hdr="0" dt="0"/>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6D1DF-06F9-44A2-ACA5-A8B20199883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2A9C9-00D8-4545-ACE7-2EA8865201EA}" type="slidenum">
              <a:rPr lang="en-IN" smtClean="0"/>
              <a:t>‹#›</a:t>
            </a:fld>
            <a:endParaRPr lang="en-IN"/>
          </a:p>
        </p:txBody>
      </p:sp>
    </p:spTree>
    <p:extLst>
      <p:ext uri="{BB962C8B-B14F-4D97-AF65-F5344CB8AC3E}">
        <p14:creationId xmlns:p14="http://schemas.microsoft.com/office/powerpoint/2010/main" val="171537660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0543E4EE-E5F6-4939-BAC2-4BE51A97A442}" type="datetime1">
              <a:rPr lang="en-IN" smtClean="0"/>
              <a:t>27-03-2020</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a:t>Flight Price Prediction - Nitin Yadav</a:t>
            </a:r>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7C4E1ADF-A29C-4101-B98B-FF5C172F6D6A}"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715210"/>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6D1DF-06F9-44A2-ACA5-A8B20199883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2A9C9-00D8-4545-ACE7-2EA8865201EA}" type="slidenum">
              <a:rPr lang="en-IN" smtClean="0"/>
              <a:t>‹#›</a:t>
            </a:fld>
            <a:endParaRPr lang="en-IN"/>
          </a:p>
        </p:txBody>
      </p:sp>
    </p:spTree>
    <p:extLst>
      <p:ext uri="{BB962C8B-B14F-4D97-AF65-F5344CB8AC3E}">
        <p14:creationId xmlns:p14="http://schemas.microsoft.com/office/powerpoint/2010/main" val="194707135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6D1DF-06F9-44A2-ACA5-A8B201998832}" type="datetimeFigureOut">
              <a:rPr lang="en-IN" smtClean="0"/>
              <a:t>27-03-2020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92A9C9-00D8-4545-ACE7-2EA8865201EA}" type="slidenum">
              <a:rPr lang="en-IN" smtClean="0"/>
              <a:t>‹#›</a:t>
            </a:fld>
            <a:endParaRPr lang="en-IN"/>
          </a:p>
        </p:txBody>
      </p:sp>
    </p:spTree>
    <p:extLst>
      <p:ext uri="{BB962C8B-B14F-4D97-AF65-F5344CB8AC3E}">
        <p14:creationId xmlns:p14="http://schemas.microsoft.com/office/powerpoint/2010/main" val="101454138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05792-70FE-4A28-ABD1-5CD9CE40764F}" type="datetime1">
              <a:rPr lang="en-IN" smtClean="0"/>
              <a:t>27-03-2020</a:t>
            </a:fld>
            <a:endParaRPr lang="en-IN"/>
          </a:p>
        </p:txBody>
      </p:sp>
      <p:sp>
        <p:nvSpPr>
          <p:cNvPr id="4" name="Footer Placeholder 3"/>
          <p:cNvSpPr>
            <a:spLocks noGrp="1"/>
          </p:cNvSpPr>
          <p:nvPr>
            <p:ph type="ftr" sz="quarter" idx="11"/>
          </p:nvPr>
        </p:nvSpPr>
        <p:spPr/>
        <p:txBody>
          <a:bodyPr/>
          <a:lstStyle/>
          <a:p>
            <a:r>
              <a:rPr lang="en-US"/>
              <a:t>Flight Price Prediction - Nitin Yadav</a:t>
            </a:r>
            <a:endParaRPr lang="en-IN"/>
          </a:p>
        </p:txBody>
      </p:sp>
      <p:sp>
        <p:nvSpPr>
          <p:cNvPr id="5" name="Slide Number Placeholder 4"/>
          <p:cNvSpPr>
            <a:spLocks noGrp="1"/>
          </p:cNvSpPr>
          <p:nvPr>
            <p:ph type="sldNum" sz="quarter" idx="12"/>
          </p:nvPr>
        </p:nvSpPr>
        <p:spPr/>
        <p:txBody>
          <a:bodyPr/>
          <a:lstStyle/>
          <a:p>
            <a:fld id="{7C4E1ADF-A29C-4101-B98B-FF5C172F6D6A}" type="slidenum">
              <a:rPr lang="en-IN" smtClean="0"/>
              <a:t>‹#›</a:t>
            </a:fld>
            <a:endParaRPr lang="en-IN"/>
          </a:p>
        </p:txBody>
      </p:sp>
    </p:spTree>
    <p:extLst>
      <p:ext uri="{BB962C8B-B14F-4D97-AF65-F5344CB8AC3E}">
        <p14:creationId xmlns:p14="http://schemas.microsoft.com/office/powerpoint/2010/main" val="426677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5E7BA-44FD-4B21-96B0-EC672F1A203E}" type="datetime1">
              <a:rPr lang="en-IN" smtClean="0"/>
              <a:t>27-03-2020</a:t>
            </a:fld>
            <a:endParaRPr lang="en-IN"/>
          </a:p>
        </p:txBody>
      </p:sp>
      <p:sp>
        <p:nvSpPr>
          <p:cNvPr id="3" name="Footer Placeholder 2"/>
          <p:cNvSpPr>
            <a:spLocks noGrp="1"/>
          </p:cNvSpPr>
          <p:nvPr>
            <p:ph type="ftr" sz="quarter" idx="11"/>
          </p:nvPr>
        </p:nvSpPr>
        <p:spPr/>
        <p:txBody>
          <a:bodyPr/>
          <a:lstStyle/>
          <a:p>
            <a:r>
              <a:rPr lang="en-US"/>
              <a:t>Flight Price Prediction - Nitin Yadav</a:t>
            </a:r>
            <a:endParaRPr lang="en-IN"/>
          </a:p>
        </p:txBody>
      </p:sp>
      <p:sp>
        <p:nvSpPr>
          <p:cNvPr id="4" name="Slide Number Placeholder 3"/>
          <p:cNvSpPr>
            <a:spLocks noGrp="1"/>
          </p:cNvSpPr>
          <p:nvPr>
            <p:ph type="sldNum" sz="quarter" idx="12"/>
          </p:nvPr>
        </p:nvSpPr>
        <p:spPr/>
        <p:txBody>
          <a:bodyPr/>
          <a:lstStyle/>
          <a:p>
            <a:fld id="{7C4E1ADF-A29C-4101-B98B-FF5C172F6D6A}" type="slidenum">
              <a:rPr lang="en-IN" smtClean="0"/>
              <a:t>‹#›</a:t>
            </a:fld>
            <a:endParaRPr lang="en-IN"/>
          </a:p>
        </p:txBody>
      </p:sp>
    </p:spTree>
    <p:extLst>
      <p:ext uri="{BB962C8B-B14F-4D97-AF65-F5344CB8AC3E}">
        <p14:creationId xmlns:p14="http://schemas.microsoft.com/office/powerpoint/2010/main" val="415910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6D1DF-06F9-44A2-ACA5-A8B20199883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2A9C9-00D8-4545-ACE7-2EA8865201EA}" type="slidenum">
              <a:rPr lang="en-IN" smtClean="0"/>
              <a:t>‹#›</a:t>
            </a:fld>
            <a:endParaRPr lang="en-IN"/>
          </a:p>
        </p:txBody>
      </p:sp>
    </p:spTree>
    <p:extLst>
      <p:ext uri="{BB962C8B-B14F-4D97-AF65-F5344CB8AC3E}">
        <p14:creationId xmlns:p14="http://schemas.microsoft.com/office/powerpoint/2010/main" val="35766257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6D1DF-06F9-44A2-ACA5-A8B20199883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2A9C9-00D8-4545-ACE7-2EA8865201EA}" type="slidenum">
              <a:rPr lang="en-IN" smtClean="0"/>
              <a:t>‹#›</a:t>
            </a:fld>
            <a:endParaRPr lang="en-IN"/>
          </a:p>
        </p:txBody>
      </p:sp>
    </p:spTree>
    <p:extLst>
      <p:ext uri="{BB962C8B-B14F-4D97-AF65-F5344CB8AC3E}">
        <p14:creationId xmlns:p14="http://schemas.microsoft.com/office/powerpoint/2010/main" val="383840571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0076D1DF-06F9-44A2-ACA5-A8B201998832}" type="datetimeFigureOut">
              <a:rPr lang="en-IN" smtClean="0"/>
              <a:t>27-03-2020</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3B92A9C9-00D8-4545-ACE7-2EA8865201EA}"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555725"/>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hf hd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3"/>
            <a:ext cx="8841896" cy="4268965"/>
          </a:xfrm>
        </p:spPr>
        <p:txBody>
          <a:bodyPr/>
          <a:lstStyle/>
          <a:p>
            <a:r>
              <a:rPr lang="en-IN" dirty="0">
                <a:solidFill>
                  <a:schemeClr val="tx1"/>
                </a:solidFill>
              </a:rPr>
              <a:t>Capstone Presentation</a:t>
            </a:r>
          </a:p>
        </p:txBody>
      </p:sp>
      <p:sp>
        <p:nvSpPr>
          <p:cNvPr id="8" name="TextBox 7">
            <a:extLst>
              <a:ext uri="{FF2B5EF4-FFF2-40B4-BE49-F238E27FC236}">
                <a16:creationId xmlns:a16="http://schemas.microsoft.com/office/drawing/2014/main" id="{47ACDDD0-0CFA-4BD1-BA2E-A35A0D1BEF8A}"/>
              </a:ext>
            </a:extLst>
          </p:cNvPr>
          <p:cNvSpPr txBox="1"/>
          <p:nvPr/>
        </p:nvSpPr>
        <p:spPr>
          <a:xfrm>
            <a:off x="1254204" y="3423684"/>
            <a:ext cx="6711884" cy="584775"/>
          </a:xfrm>
          <a:prstGeom prst="rect">
            <a:avLst/>
          </a:prstGeom>
          <a:noFill/>
        </p:spPr>
        <p:txBody>
          <a:bodyPr wrap="square" rtlCol="0">
            <a:spAutoFit/>
          </a:bodyPr>
          <a:lstStyle/>
          <a:p>
            <a:r>
              <a:rPr lang="en-US" sz="3200" dirty="0"/>
              <a:t>Flight Price Prediction </a:t>
            </a:r>
            <a:endParaRPr lang="en-IN" sz="3200" dirty="0"/>
          </a:p>
        </p:txBody>
      </p:sp>
      <p:sp>
        <p:nvSpPr>
          <p:cNvPr id="9" name="TextBox 8">
            <a:extLst>
              <a:ext uri="{FF2B5EF4-FFF2-40B4-BE49-F238E27FC236}">
                <a16:creationId xmlns:a16="http://schemas.microsoft.com/office/drawing/2014/main" id="{500EE2D8-F62C-45BD-8AAE-A5EFD8C72B52}"/>
              </a:ext>
            </a:extLst>
          </p:cNvPr>
          <p:cNvSpPr txBox="1"/>
          <p:nvPr/>
        </p:nvSpPr>
        <p:spPr>
          <a:xfrm>
            <a:off x="817394" y="5420412"/>
            <a:ext cx="3252248" cy="646331"/>
          </a:xfrm>
          <a:prstGeom prst="rect">
            <a:avLst/>
          </a:prstGeom>
          <a:noFill/>
        </p:spPr>
        <p:txBody>
          <a:bodyPr wrap="square" rtlCol="0">
            <a:spAutoFit/>
          </a:bodyPr>
          <a:lstStyle/>
          <a:p>
            <a:r>
              <a:rPr lang="en-US" dirty="0"/>
              <a:t>Nitin Yadav</a:t>
            </a:r>
          </a:p>
          <a:p>
            <a:r>
              <a:rPr lang="en-US" dirty="0"/>
              <a:t>PGB BABI – April Batch </a:t>
            </a:r>
            <a:endParaRPr lang="en-IN" dirty="0"/>
          </a:p>
        </p:txBody>
      </p:sp>
    </p:spTree>
    <p:extLst>
      <p:ext uri="{BB962C8B-B14F-4D97-AF65-F5344CB8AC3E}">
        <p14:creationId xmlns:p14="http://schemas.microsoft.com/office/powerpoint/2010/main" val="49089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Model Building and Interpretation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10</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1" name="Rectangle 10">
            <a:extLst>
              <a:ext uri="{FF2B5EF4-FFF2-40B4-BE49-F238E27FC236}">
                <a16:creationId xmlns:a16="http://schemas.microsoft.com/office/drawing/2014/main" id="{4A3ADAB4-DE08-4F88-B748-614D79BF34A5}"/>
              </a:ext>
            </a:extLst>
          </p:cNvPr>
          <p:cNvSpPr/>
          <p:nvPr/>
        </p:nvSpPr>
        <p:spPr>
          <a:xfrm>
            <a:off x="609600" y="1008016"/>
            <a:ext cx="10862824" cy="5801588"/>
          </a:xfrm>
          <a:prstGeom prst="rect">
            <a:avLst/>
          </a:prstGeom>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Ridge , Lasso and Elastic Net </a:t>
            </a:r>
          </a:p>
          <a:p>
            <a:endParaRPr lang="en-US" sz="1600" dirty="0">
              <a:solidFill>
                <a:srgbClr val="002060"/>
              </a:solidFill>
              <a:latin typeface="Verdana" panose="020B0604030504040204" pitchFamily="34" charset="0"/>
              <a:ea typeface="Verdana" panose="020B0604030504040204" pitchFamily="34" charset="0"/>
            </a:endParaRPr>
          </a:p>
          <a:p>
            <a:r>
              <a:rPr lang="en-US" sz="1700" dirty="0">
                <a:latin typeface="Verdana" panose="020B0604030504040204" pitchFamily="34" charset="0"/>
                <a:ea typeface="Verdana" panose="020B0604030504040204" pitchFamily="34" charset="0"/>
              </a:rPr>
              <a:t>Normal regression works by selecting the coefficients that minimize the loss function, however if the coefficient are large there may be chance of overfitting the training data and will not generalize well on unseen test data .To overcome this we will do regularization that will impact the large coefficients</a:t>
            </a:r>
            <a:endParaRPr lang="en-IN" sz="1700" dirty="0">
              <a:latin typeface="Verdana" panose="020B0604030504040204" pitchFamily="34" charset="0"/>
              <a:ea typeface="Verdana" panose="020B0604030504040204" pitchFamily="34" charset="0"/>
            </a:endParaRPr>
          </a:p>
          <a:p>
            <a:endParaRPr lang="en-US" sz="1700" dirty="0">
              <a:latin typeface="Verdana" panose="020B0604030504040204" pitchFamily="34" charset="0"/>
              <a:ea typeface="Verdana" panose="020B0604030504040204" pitchFamily="34" charset="0"/>
            </a:endParaRPr>
          </a:p>
          <a:p>
            <a:r>
              <a:rPr lang="en-US" sz="1700" dirty="0">
                <a:latin typeface="Verdana" panose="020B0604030504040204" pitchFamily="34" charset="0"/>
                <a:ea typeface="Verdana" panose="020B0604030504040204" pitchFamily="34" charset="0"/>
              </a:rPr>
              <a:t>Ridge Regression - Loss function is minimized by adding a penalty parameter equivalent to square of magnitude of coefficients.</a:t>
            </a:r>
          </a:p>
          <a:p>
            <a:endParaRPr lang="en-US" sz="1700" dirty="0">
              <a:latin typeface="Verdana" panose="020B0604030504040204" pitchFamily="34" charset="0"/>
              <a:ea typeface="Verdana" panose="020B0604030504040204" pitchFamily="34" charset="0"/>
            </a:endParaRPr>
          </a:p>
          <a:p>
            <a:r>
              <a:rPr lang="en-US" sz="1700" dirty="0">
                <a:latin typeface="Verdana" panose="020B0604030504040204" pitchFamily="34" charset="0"/>
                <a:ea typeface="Verdana" panose="020B0604030504040204" pitchFamily="34" charset="0"/>
              </a:rPr>
              <a:t>Lasso Regression - in this loss function is modified to minimize the complexity of model by limiting sum of absolute values of model coefficients</a:t>
            </a:r>
            <a:endParaRPr lang="en-IN" sz="1700" dirty="0">
              <a:latin typeface="Verdana" panose="020B0604030504040204" pitchFamily="34" charset="0"/>
              <a:ea typeface="Verdana" panose="020B0604030504040204" pitchFamily="34" charset="0"/>
            </a:endParaRPr>
          </a:p>
          <a:p>
            <a:endParaRPr lang="en-US" sz="1700" dirty="0">
              <a:latin typeface="Verdana" panose="020B0604030504040204" pitchFamily="34" charset="0"/>
              <a:ea typeface="Verdana" panose="020B0604030504040204" pitchFamily="34" charset="0"/>
            </a:endParaRPr>
          </a:p>
          <a:p>
            <a:r>
              <a:rPr lang="en-US" sz="1700" dirty="0">
                <a:latin typeface="Verdana" panose="020B0604030504040204" pitchFamily="34" charset="0"/>
                <a:ea typeface="Verdana" panose="020B0604030504040204" pitchFamily="34" charset="0"/>
              </a:rPr>
              <a:t>Elastic Net - It uses the properties of both ridge and lasso . It works by penalizing the model using both optimum alpha and lambda values. We use caret package to find optimal values and using the hyper tuning parameters</a:t>
            </a:r>
          </a:p>
          <a:p>
            <a:endParaRPr lang="en-US" sz="1700" dirty="0">
              <a:latin typeface="Verdana" panose="020B0604030504040204" pitchFamily="34" charset="0"/>
              <a:ea typeface="Verdana" panose="020B0604030504040204" pitchFamily="34" charset="0"/>
            </a:endParaRPr>
          </a:p>
          <a:p>
            <a:r>
              <a:rPr lang="en-US" sz="1700" dirty="0">
                <a:latin typeface="Verdana" panose="020B0604030504040204" pitchFamily="34" charset="0"/>
                <a:ea typeface="Verdana" panose="020B0604030504040204" pitchFamily="34" charset="0"/>
              </a:rPr>
              <a:t>Model Metrics </a:t>
            </a:r>
          </a:p>
          <a:p>
            <a:r>
              <a:rPr lang="en-US" sz="1700" dirty="0">
                <a:latin typeface="Verdana" panose="020B0604030504040204" pitchFamily="34" charset="0"/>
                <a:ea typeface="Verdana" panose="020B0604030504040204" pitchFamily="34" charset="0"/>
              </a:rPr>
              <a:t>Ridge  </a:t>
            </a:r>
            <a:r>
              <a:rPr lang="en-US" sz="1700" dirty="0">
                <a:latin typeface="Verdana" panose="020B0604030504040204" pitchFamily="34" charset="0"/>
                <a:ea typeface="Verdana" panose="020B0604030504040204" pitchFamily="34" charset="0"/>
                <a:sym typeface="Wingdings" panose="05000000000000000000" pitchFamily="2" charset="2"/>
              </a:rPr>
              <a:t></a:t>
            </a:r>
            <a:r>
              <a:rPr lang="en-US" sz="1700" dirty="0">
                <a:latin typeface="Verdana" panose="020B0604030504040204" pitchFamily="34" charset="0"/>
                <a:ea typeface="Verdana" panose="020B0604030504040204" pitchFamily="34" charset="0"/>
              </a:rPr>
              <a:t> RMSE -2579 , R2-0.634</a:t>
            </a:r>
          </a:p>
          <a:p>
            <a:r>
              <a:rPr lang="en-US" sz="1700" dirty="0">
                <a:latin typeface="Verdana" panose="020B0604030504040204" pitchFamily="34" charset="0"/>
                <a:ea typeface="Verdana" panose="020B0604030504040204" pitchFamily="34" charset="0"/>
              </a:rPr>
              <a:t>Lasso  </a:t>
            </a:r>
            <a:r>
              <a:rPr lang="en-US" sz="1700" dirty="0">
                <a:latin typeface="Verdana" panose="020B0604030504040204" pitchFamily="34" charset="0"/>
                <a:ea typeface="Verdana" panose="020B0604030504040204" pitchFamily="34" charset="0"/>
                <a:sym typeface="Wingdings" panose="05000000000000000000" pitchFamily="2" charset="2"/>
              </a:rPr>
              <a:t> RMSE -2626 , R2 -0.633</a:t>
            </a:r>
          </a:p>
          <a:p>
            <a:r>
              <a:rPr lang="en-US" sz="1700" dirty="0">
                <a:latin typeface="Verdana" panose="020B0604030504040204" pitchFamily="34" charset="0"/>
                <a:ea typeface="Verdana" panose="020B0604030504040204" pitchFamily="34" charset="0"/>
                <a:sym typeface="Wingdings" panose="05000000000000000000" pitchFamily="2" charset="2"/>
              </a:rPr>
              <a:t>Elastic Net  RMSE -2627 , R2-0.633</a:t>
            </a:r>
            <a:endParaRPr lang="en-IN" sz="1700" dirty="0">
              <a:latin typeface="Verdana" panose="020B0604030504040204" pitchFamily="34" charset="0"/>
              <a:ea typeface="Verdana" panose="020B0604030504040204" pitchFamily="34" charset="0"/>
            </a:endParaRPr>
          </a:p>
        </p:txBody>
      </p:sp>
      <p:sp>
        <p:nvSpPr>
          <p:cNvPr id="15" name="Footer Placeholder 9">
            <a:extLst>
              <a:ext uri="{FF2B5EF4-FFF2-40B4-BE49-F238E27FC236}">
                <a16:creationId xmlns:a16="http://schemas.microsoft.com/office/drawing/2014/main" id="{43469668-DC39-4968-833C-2FBBA80922B3}"/>
              </a:ext>
            </a:extLst>
          </p:cNvPr>
          <p:cNvSpPr>
            <a:spLocks noGrp="1"/>
          </p:cNvSpPr>
          <p:nvPr>
            <p:ph type="ftr" sz="quarter" idx="11"/>
          </p:nvPr>
        </p:nvSpPr>
        <p:spPr>
          <a:xfrm>
            <a:off x="4961861" y="6476719"/>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160081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Model Building and Interpretation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11</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1" name="Rectangle 10">
            <a:extLst>
              <a:ext uri="{FF2B5EF4-FFF2-40B4-BE49-F238E27FC236}">
                <a16:creationId xmlns:a16="http://schemas.microsoft.com/office/drawing/2014/main" id="{4A3ADAB4-DE08-4F88-B748-614D79BF34A5}"/>
              </a:ext>
            </a:extLst>
          </p:cNvPr>
          <p:cNvSpPr/>
          <p:nvPr/>
        </p:nvSpPr>
        <p:spPr>
          <a:xfrm>
            <a:off x="719576" y="1317559"/>
            <a:ext cx="10862824" cy="3016210"/>
          </a:xfrm>
          <a:prstGeom prst="rect">
            <a:avLst/>
          </a:prstGeom>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Ridge , Lasso and Elastic Net contd… </a:t>
            </a:r>
          </a:p>
          <a:p>
            <a:endParaRPr lang="en-US" dirty="0">
              <a:solidFill>
                <a:srgbClr val="002060"/>
              </a:solidFill>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We can clearly see that above numeric regression models are not fitting well on the train data as evident from RMSE and R2. There are lot of unexplained component which is not captured by model.</a:t>
            </a:r>
          </a:p>
          <a:p>
            <a:endParaRPr lang="en-US" sz="14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We will explore other Regression techniques like KNN and Tree based to see if there is improvement.</a:t>
            </a:r>
          </a:p>
          <a:p>
            <a:endParaRPr lang="en-US"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pic>
        <p:nvPicPr>
          <p:cNvPr id="12" name="Picture">
            <a:extLst>
              <a:ext uri="{FF2B5EF4-FFF2-40B4-BE49-F238E27FC236}">
                <a16:creationId xmlns:a16="http://schemas.microsoft.com/office/drawing/2014/main" id="{6BEA92E0-B8D8-411D-96EA-CD1EB86B9124}"/>
              </a:ext>
            </a:extLst>
          </p:cNvPr>
          <p:cNvPicPr/>
          <p:nvPr/>
        </p:nvPicPr>
        <p:blipFill>
          <a:blip r:embed="rId2"/>
          <a:stretch>
            <a:fillRect/>
          </a:stretch>
        </p:blipFill>
        <p:spPr bwMode="auto">
          <a:xfrm>
            <a:off x="3211032" y="3071440"/>
            <a:ext cx="5932968" cy="3046989"/>
          </a:xfrm>
          <a:prstGeom prst="rect">
            <a:avLst/>
          </a:prstGeom>
          <a:noFill/>
          <a:ln w="9525">
            <a:noFill/>
            <a:headEnd/>
            <a:tailEnd/>
          </a:ln>
        </p:spPr>
      </p:pic>
      <p:sp>
        <p:nvSpPr>
          <p:cNvPr id="13" name="Footer Placeholder 9">
            <a:extLst>
              <a:ext uri="{FF2B5EF4-FFF2-40B4-BE49-F238E27FC236}">
                <a16:creationId xmlns:a16="http://schemas.microsoft.com/office/drawing/2014/main" id="{035E0492-2C78-48F8-9606-99775127780C}"/>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171654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Model Building and Interpretation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12</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1" name="Rectangle 10">
            <a:extLst>
              <a:ext uri="{FF2B5EF4-FFF2-40B4-BE49-F238E27FC236}">
                <a16:creationId xmlns:a16="http://schemas.microsoft.com/office/drawing/2014/main" id="{4A3ADAB4-DE08-4F88-B748-614D79BF34A5}"/>
              </a:ext>
            </a:extLst>
          </p:cNvPr>
          <p:cNvSpPr/>
          <p:nvPr/>
        </p:nvSpPr>
        <p:spPr>
          <a:xfrm>
            <a:off x="719576" y="1317559"/>
            <a:ext cx="10862824" cy="3785652"/>
          </a:xfrm>
          <a:prstGeom prst="rect">
            <a:avLst/>
          </a:prstGeom>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KNN Regressor </a:t>
            </a:r>
          </a:p>
          <a:p>
            <a:endParaRPr lang="en-US" dirty="0">
              <a:solidFill>
                <a:srgbClr val="002060"/>
              </a:solidFill>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KNN – Use Caret package to find the optimal number of nearest neighbors to predict the value. We used cross validation method where 9 samples were used for train and one is used for test</a:t>
            </a:r>
          </a:p>
          <a:p>
            <a:endParaRPr lang="en-IN"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Minimum RMSE is achieved when K is 5 , we use both default method of RMSE and Rsquared method, and find out that Rsquare gives a slight better RMSE reduction</a:t>
            </a:r>
          </a:p>
          <a:p>
            <a:endParaRPr lang="en-IN"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Model Metrics </a:t>
            </a:r>
            <a:r>
              <a:rPr lang="en-US" sz="1600" dirty="0">
                <a:latin typeface="Verdana" panose="020B0604030504040204" pitchFamily="34" charset="0"/>
                <a:ea typeface="Verdana" panose="020B0604030504040204" pitchFamily="34" charset="0"/>
                <a:sym typeface="Wingdings" panose="05000000000000000000" pitchFamily="2" charset="2"/>
              </a:rPr>
              <a:t> </a:t>
            </a:r>
            <a:r>
              <a:rPr lang="en-US" sz="1600" dirty="0">
                <a:latin typeface="Verdana" panose="020B0604030504040204" pitchFamily="34" charset="0"/>
                <a:ea typeface="Verdana" panose="020B0604030504040204" pitchFamily="34" charset="0"/>
              </a:rPr>
              <a:t>RMSE – 2116, R2 - .73</a:t>
            </a:r>
            <a:endParaRPr lang="en-IN" sz="1600" dirty="0">
              <a:latin typeface="Verdana" panose="020B0604030504040204" pitchFamily="34" charset="0"/>
              <a:ea typeface="Verdana" panose="020B0604030504040204" pitchFamily="34" charset="0"/>
            </a:endParaRPr>
          </a:p>
          <a:p>
            <a:endParaRPr lang="en-US"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pic>
        <p:nvPicPr>
          <p:cNvPr id="13" name="Picture">
            <a:extLst>
              <a:ext uri="{FF2B5EF4-FFF2-40B4-BE49-F238E27FC236}">
                <a16:creationId xmlns:a16="http://schemas.microsoft.com/office/drawing/2014/main" id="{8DF88470-ACD4-44E7-927C-E9943E661535}"/>
              </a:ext>
            </a:extLst>
          </p:cNvPr>
          <p:cNvPicPr/>
          <p:nvPr/>
        </p:nvPicPr>
        <p:blipFill>
          <a:blip r:embed="rId2"/>
          <a:stretch>
            <a:fillRect/>
          </a:stretch>
        </p:blipFill>
        <p:spPr bwMode="auto">
          <a:xfrm>
            <a:off x="1333926" y="3939659"/>
            <a:ext cx="4237534" cy="2416692"/>
          </a:xfrm>
          <a:prstGeom prst="rect">
            <a:avLst/>
          </a:prstGeom>
          <a:noFill/>
          <a:ln w="9525">
            <a:noFill/>
            <a:headEnd/>
            <a:tailEnd/>
          </a:ln>
        </p:spPr>
      </p:pic>
      <p:pic>
        <p:nvPicPr>
          <p:cNvPr id="14" name="Picture">
            <a:extLst>
              <a:ext uri="{FF2B5EF4-FFF2-40B4-BE49-F238E27FC236}">
                <a16:creationId xmlns:a16="http://schemas.microsoft.com/office/drawing/2014/main" id="{EB84B2D3-10EC-4185-B98B-19AA4003C792}"/>
              </a:ext>
            </a:extLst>
          </p:cNvPr>
          <p:cNvPicPr/>
          <p:nvPr/>
        </p:nvPicPr>
        <p:blipFill>
          <a:blip r:embed="rId3"/>
          <a:stretch>
            <a:fillRect/>
          </a:stretch>
        </p:blipFill>
        <p:spPr bwMode="auto">
          <a:xfrm>
            <a:off x="7028121" y="3796119"/>
            <a:ext cx="4554279" cy="2703771"/>
          </a:xfrm>
          <a:prstGeom prst="rect">
            <a:avLst/>
          </a:prstGeom>
          <a:noFill/>
          <a:ln w="9525">
            <a:noFill/>
            <a:headEnd/>
            <a:tailEnd/>
          </a:ln>
        </p:spPr>
      </p:pic>
      <p:sp>
        <p:nvSpPr>
          <p:cNvPr id="15" name="Footer Placeholder 9">
            <a:extLst>
              <a:ext uri="{FF2B5EF4-FFF2-40B4-BE49-F238E27FC236}">
                <a16:creationId xmlns:a16="http://schemas.microsoft.com/office/drawing/2014/main" id="{707633BE-225B-482F-BE83-923488335F67}"/>
              </a:ext>
            </a:extLst>
          </p:cNvPr>
          <p:cNvSpPr>
            <a:spLocks noGrp="1"/>
          </p:cNvSpPr>
          <p:nvPr>
            <p:ph type="ftr" sz="quarter" idx="11"/>
          </p:nvPr>
        </p:nvSpPr>
        <p:spPr>
          <a:xfrm>
            <a:off x="4525926" y="6444479"/>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326720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51000"/>
          </a:schemeClr>
        </a:solidFill>
        <a:effectLst/>
      </p:bgPr>
    </p:bg>
    <p:spTree>
      <p:nvGrpSpPr>
        <p:cNvPr id="1" name=""/>
        <p:cNvGrpSpPr/>
        <p:nvPr/>
      </p:nvGrpSpPr>
      <p:grpSpPr>
        <a:xfrm>
          <a:off x="0" y="0"/>
          <a:ext cx="0" cy="0"/>
          <a:chOff x="0" y="0"/>
          <a:chExt cx="0" cy="0"/>
        </a:xfrm>
      </p:grpSpPr>
      <p:pic>
        <p:nvPicPr>
          <p:cNvPr id="16" name="Picture">
            <a:extLst>
              <a:ext uri="{FF2B5EF4-FFF2-40B4-BE49-F238E27FC236}">
                <a16:creationId xmlns:a16="http://schemas.microsoft.com/office/drawing/2014/main" id="{F2E6C3A9-C69A-48C3-BC0F-7406E0D05653}"/>
              </a:ext>
            </a:extLst>
          </p:cNvPr>
          <p:cNvPicPr/>
          <p:nvPr/>
        </p:nvPicPr>
        <p:blipFill>
          <a:blip r:embed="rId3"/>
          <a:stretch>
            <a:fillRect/>
          </a:stretch>
        </p:blipFill>
        <p:spPr bwMode="auto">
          <a:xfrm>
            <a:off x="6852801" y="3036572"/>
            <a:ext cx="4524036" cy="3235398"/>
          </a:xfrm>
          <a:prstGeom prst="rect">
            <a:avLst/>
          </a:prstGeom>
          <a:noFill/>
          <a:ln w="9525">
            <a:noFill/>
            <a:headEnd/>
            <a:tailEnd/>
          </a:ln>
        </p:spPr>
      </p:pic>
      <p:pic>
        <p:nvPicPr>
          <p:cNvPr id="12" name="Picture">
            <a:extLst>
              <a:ext uri="{FF2B5EF4-FFF2-40B4-BE49-F238E27FC236}">
                <a16:creationId xmlns:a16="http://schemas.microsoft.com/office/drawing/2014/main" id="{818A9A2C-1D37-4FE6-9720-EEE2C6AE795E}"/>
              </a:ext>
            </a:extLst>
          </p:cNvPr>
          <p:cNvPicPr/>
          <p:nvPr/>
        </p:nvPicPr>
        <p:blipFill>
          <a:blip r:embed="rId4"/>
          <a:stretch>
            <a:fillRect/>
          </a:stretch>
        </p:blipFill>
        <p:spPr bwMode="auto">
          <a:xfrm>
            <a:off x="719576" y="3036572"/>
            <a:ext cx="4619625" cy="3333950"/>
          </a:xfrm>
          <a:prstGeom prst="rect">
            <a:avLst/>
          </a:prstGeom>
          <a:noFill/>
          <a:ln w="9525">
            <a:noFill/>
            <a:headEnd/>
            <a:tailEnd/>
          </a:ln>
        </p:spPr>
      </p:pic>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Model Building and Interpretation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13</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1" name="Rectangle 10">
            <a:extLst>
              <a:ext uri="{FF2B5EF4-FFF2-40B4-BE49-F238E27FC236}">
                <a16:creationId xmlns:a16="http://schemas.microsoft.com/office/drawing/2014/main" id="{4A3ADAB4-DE08-4F88-B748-614D79BF34A5}"/>
              </a:ext>
            </a:extLst>
          </p:cNvPr>
          <p:cNvSpPr/>
          <p:nvPr/>
        </p:nvSpPr>
        <p:spPr>
          <a:xfrm>
            <a:off x="719575" y="1317559"/>
            <a:ext cx="11220787" cy="5293757"/>
          </a:xfrm>
          <a:prstGeom prst="rect">
            <a:avLst/>
          </a:prstGeom>
          <a:pattFill prst="pct5">
            <a:fgClr>
              <a:schemeClr val="bg1"/>
            </a:fgClr>
            <a:bgClr>
              <a:schemeClr val="bg1"/>
            </a:bgClr>
          </a:pattFill>
          <a:ln>
            <a:solidFill>
              <a:schemeClr val="bg1"/>
            </a:solidFill>
          </a:ln>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Decision Tree</a:t>
            </a:r>
          </a:p>
          <a:p>
            <a:endParaRPr lang="en-US" dirty="0">
              <a:solidFill>
                <a:srgbClr val="002060"/>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split the tree starting from root node based on the condition that each split will have minimum impurity or less Gini index . Impure nodes will have more Gini index and have maximum variance </a:t>
            </a:r>
          </a:p>
          <a:p>
            <a:endParaRPr lang="en-US" sz="1400"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split should be such that when we come from root node to child node the Gini gain is maximum for that particular split compared to other split for different predictors and Gini impurity reduces for that node compared to root node.</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Decision Trees are powerful but have tendency to over fitting the data. We prune the tree to avoid overfitting based on complexity Parameter </a:t>
            </a:r>
          </a:p>
          <a:p>
            <a:endParaRPr lang="en-US" sz="1400" dirty="0">
              <a:latin typeface="Verdana" panose="020B0604030504040204" pitchFamily="34" charset="0"/>
              <a:ea typeface="Verdana" panose="020B0604030504040204" pitchFamily="34" charset="0"/>
            </a:endParaRPr>
          </a:p>
          <a:p>
            <a:r>
              <a:rPr lang="en-US" i="1" dirty="0">
                <a:latin typeface="Verdana" panose="020B0604030504040204" pitchFamily="34" charset="0"/>
                <a:ea typeface="Verdana" panose="020B0604030504040204" pitchFamily="34" charset="0"/>
              </a:rPr>
              <a:t>Too many branches - chances of overfitting (capture of noise ) </a:t>
            </a:r>
            <a:r>
              <a:rPr lang="en-US" dirty="0">
                <a:latin typeface="Verdana" panose="020B0604030504040204" pitchFamily="34" charset="0"/>
                <a:ea typeface="Verdana" panose="020B0604030504040204" pitchFamily="34" charset="0"/>
              </a:rPr>
              <a:t>Too less branch - under fitting ( Misclassification error )</a:t>
            </a:r>
            <a:endParaRPr lang="en-IN" dirty="0">
              <a:latin typeface="Verdana" panose="020B0604030504040204" pitchFamily="34" charset="0"/>
              <a:ea typeface="Verdana" panose="020B0604030504040204" pitchFamily="34" charset="0"/>
            </a:endParaRPr>
          </a:p>
          <a:p>
            <a:endParaRPr lang="en-US"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Model Metrics </a:t>
            </a:r>
            <a:r>
              <a:rPr lang="en-IN" sz="1400" dirty="0">
                <a:latin typeface="Verdana" panose="020B0604030504040204" pitchFamily="34" charset="0"/>
                <a:ea typeface="Verdana" panose="020B0604030504040204" pitchFamily="34" charset="0"/>
                <a:sym typeface="Wingdings" panose="05000000000000000000" pitchFamily="2" charset="2"/>
              </a:rPr>
              <a:t> </a:t>
            </a:r>
            <a:r>
              <a:rPr lang="en-US" dirty="0">
                <a:latin typeface="Verdana" panose="020B0604030504040204" pitchFamily="34" charset="0"/>
                <a:ea typeface="Verdana" panose="020B0604030504040204" pitchFamily="34" charset="0"/>
              </a:rPr>
              <a:t>RMSE - 1885.7 R2 -.787</a:t>
            </a:r>
            <a:endParaRPr lang="en-IN"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p:txBody>
      </p:sp>
      <p:sp>
        <p:nvSpPr>
          <p:cNvPr id="17" name="Footer Placeholder 9">
            <a:extLst>
              <a:ext uri="{FF2B5EF4-FFF2-40B4-BE49-F238E27FC236}">
                <a16:creationId xmlns:a16="http://schemas.microsoft.com/office/drawing/2014/main" id="{CCBDFBDE-577D-4B91-A9C1-EA4CED57F4C0}"/>
              </a:ext>
            </a:extLst>
          </p:cNvPr>
          <p:cNvSpPr>
            <a:spLocks noGrp="1"/>
          </p:cNvSpPr>
          <p:nvPr>
            <p:ph type="ftr" sz="quarter" idx="11"/>
          </p:nvPr>
        </p:nvSpPr>
        <p:spPr>
          <a:xfrm>
            <a:off x="4717312" y="6444479"/>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155251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a:extLst>
              <a:ext uri="{FF2B5EF4-FFF2-40B4-BE49-F238E27FC236}">
                <a16:creationId xmlns:a16="http://schemas.microsoft.com/office/drawing/2014/main" id="{B57CB22C-E213-4663-BE64-1E98CA9D870C}"/>
              </a:ext>
            </a:extLst>
          </p:cNvPr>
          <p:cNvPicPr/>
          <p:nvPr/>
        </p:nvPicPr>
        <p:blipFill>
          <a:blip r:embed="rId2"/>
          <a:stretch>
            <a:fillRect/>
          </a:stretch>
        </p:blipFill>
        <p:spPr bwMode="auto">
          <a:xfrm>
            <a:off x="823616" y="1191397"/>
            <a:ext cx="3860800" cy="2891506"/>
          </a:xfrm>
          <a:prstGeom prst="rect">
            <a:avLst/>
          </a:prstGeom>
          <a:noFill/>
          <a:ln w="9525">
            <a:noFill/>
            <a:headEnd/>
            <a:tailEnd/>
          </a:ln>
        </p:spPr>
      </p:pic>
      <p:pic>
        <p:nvPicPr>
          <p:cNvPr id="15" name="Picture">
            <a:extLst>
              <a:ext uri="{FF2B5EF4-FFF2-40B4-BE49-F238E27FC236}">
                <a16:creationId xmlns:a16="http://schemas.microsoft.com/office/drawing/2014/main" id="{AF379C08-3F22-4C06-A298-71BA0DC2FBF2}"/>
              </a:ext>
            </a:extLst>
          </p:cNvPr>
          <p:cNvPicPr/>
          <p:nvPr/>
        </p:nvPicPr>
        <p:blipFill>
          <a:blip r:embed="rId3"/>
          <a:stretch>
            <a:fillRect/>
          </a:stretch>
        </p:blipFill>
        <p:spPr bwMode="auto">
          <a:xfrm>
            <a:off x="6836968" y="1207615"/>
            <a:ext cx="3617356" cy="2671872"/>
          </a:xfrm>
          <a:prstGeom prst="rect">
            <a:avLst/>
          </a:prstGeom>
          <a:noFill/>
          <a:ln w="9525">
            <a:noFill/>
            <a:headEnd/>
            <a:tailEnd/>
          </a:ln>
        </p:spPr>
      </p:pic>
      <p:pic>
        <p:nvPicPr>
          <p:cNvPr id="16" name="Picture">
            <a:extLst>
              <a:ext uri="{FF2B5EF4-FFF2-40B4-BE49-F238E27FC236}">
                <a16:creationId xmlns:a16="http://schemas.microsoft.com/office/drawing/2014/main" id="{D096856B-1A18-405C-990B-751527B35DBE}"/>
              </a:ext>
            </a:extLst>
          </p:cNvPr>
          <p:cNvPicPr/>
          <p:nvPr/>
        </p:nvPicPr>
        <p:blipFill>
          <a:blip r:embed="rId4"/>
          <a:stretch>
            <a:fillRect/>
          </a:stretch>
        </p:blipFill>
        <p:spPr bwMode="auto">
          <a:xfrm>
            <a:off x="3673271" y="3435644"/>
            <a:ext cx="4619625" cy="3003327"/>
          </a:xfrm>
          <a:prstGeom prst="rect">
            <a:avLst/>
          </a:prstGeom>
          <a:noFill/>
          <a:ln w="9525">
            <a:noFill/>
            <a:headEnd/>
            <a:tailEnd/>
          </a:ln>
        </p:spPr>
      </p:pic>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Model Building and Interpretation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14</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1" name="Rectangle 10">
            <a:extLst>
              <a:ext uri="{FF2B5EF4-FFF2-40B4-BE49-F238E27FC236}">
                <a16:creationId xmlns:a16="http://schemas.microsoft.com/office/drawing/2014/main" id="{4A3ADAB4-DE08-4F88-B748-614D79BF34A5}"/>
              </a:ext>
            </a:extLst>
          </p:cNvPr>
          <p:cNvSpPr/>
          <p:nvPr/>
        </p:nvSpPr>
        <p:spPr>
          <a:xfrm>
            <a:off x="719576" y="1317559"/>
            <a:ext cx="10862824" cy="4955203"/>
          </a:xfrm>
          <a:prstGeom prst="rect">
            <a:avLst/>
          </a:prstGeom>
          <a:pattFill prst="pct5">
            <a:fgClr>
              <a:schemeClr val="bg1"/>
            </a:fgClr>
            <a:bgClr>
              <a:schemeClr val="bg1"/>
            </a:bgClr>
          </a:pattFill>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Random Forest </a:t>
            </a:r>
          </a:p>
          <a:p>
            <a:endParaRPr lang="en-US" dirty="0">
              <a:solidFill>
                <a:srgbClr val="002060"/>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is an ensemble model technique in which we combine multiple models (Decision Tree in this case) to improve the predictive power of the model.</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use bootstrap aggregating (which is generating new training subset by sampling the data subset over and over again with replacement) Through this we ensure that the each tree built within the forest is diverse and at the same time share communality that they have been built from the same subset of data.</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have to be careful with value of m “</a:t>
            </a:r>
            <a:r>
              <a:rPr lang="en-US" dirty="0" err="1">
                <a:latin typeface="Verdana" panose="020B0604030504040204" pitchFamily="34" charset="0"/>
                <a:ea typeface="Verdana" panose="020B0604030504040204" pitchFamily="34" charset="0"/>
              </a:rPr>
              <a:t>mtry</a:t>
            </a:r>
            <a:r>
              <a:rPr lang="en-US" dirty="0">
                <a:latin typeface="Verdana" panose="020B0604030504040204" pitchFamily="34" charset="0"/>
                <a:ea typeface="Verdana" panose="020B0604030504040204" pitchFamily="34" charset="0"/>
              </a:rPr>
              <a:t> in mode”, if m is large variables become too correlated , if m is small, then predictive power of model decreases</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Model Metric </a:t>
            </a:r>
            <a:r>
              <a:rPr lang="en-US" dirty="0">
                <a:latin typeface="Verdana" panose="020B0604030504040204" pitchFamily="34" charset="0"/>
                <a:ea typeface="Verdana" panose="020B0604030504040204" pitchFamily="34" charset="0"/>
                <a:sym typeface="Wingdings" panose="05000000000000000000" pitchFamily="2" charset="2"/>
              </a:rPr>
              <a:t></a:t>
            </a:r>
            <a:r>
              <a:rPr lang="en-US" dirty="0">
                <a:latin typeface="Verdana" panose="020B0604030504040204" pitchFamily="34" charset="0"/>
                <a:ea typeface="Verdana" panose="020B0604030504040204" pitchFamily="34" charset="0"/>
              </a:rPr>
              <a:t> RMSE - 1654.5 R2 - .836</a:t>
            </a:r>
            <a:endParaRPr lang="en-IN" dirty="0">
              <a:latin typeface="Verdana" panose="020B0604030504040204" pitchFamily="34" charset="0"/>
              <a:ea typeface="Verdana" panose="020B0604030504040204" pitchFamily="34" charset="0"/>
            </a:endParaRPr>
          </a:p>
          <a:p>
            <a:endParaRPr lang="en-IN" dirty="0"/>
          </a:p>
          <a:p>
            <a:endParaRPr lang="en-US"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p:txBody>
      </p:sp>
      <p:sp>
        <p:nvSpPr>
          <p:cNvPr id="17" name="Footer Placeholder 9">
            <a:extLst>
              <a:ext uri="{FF2B5EF4-FFF2-40B4-BE49-F238E27FC236}">
                <a16:creationId xmlns:a16="http://schemas.microsoft.com/office/drawing/2014/main" id="{58464096-7641-40BD-828E-44D400E154D1}"/>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59935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Model Building and Interpretation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15</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pic>
        <p:nvPicPr>
          <p:cNvPr id="12" name="Picture">
            <a:extLst>
              <a:ext uri="{FF2B5EF4-FFF2-40B4-BE49-F238E27FC236}">
                <a16:creationId xmlns:a16="http://schemas.microsoft.com/office/drawing/2014/main" id="{DF7BAB16-E753-44C1-9860-C2A1BE68A020}"/>
              </a:ext>
            </a:extLst>
          </p:cNvPr>
          <p:cNvPicPr/>
          <p:nvPr/>
        </p:nvPicPr>
        <p:blipFill>
          <a:blip r:embed="rId2"/>
          <a:stretch>
            <a:fillRect/>
          </a:stretch>
        </p:blipFill>
        <p:spPr bwMode="auto">
          <a:xfrm>
            <a:off x="3317358" y="2459079"/>
            <a:ext cx="6624399" cy="3537683"/>
          </a:xfrm>
          <a:prstGeom prst="rect">
            <a:avLst/>
          </a:prstGeom>
          <a:noFill/>
          <a:ln w="9525">
            <a:noFill/>
            <a:headEnd/>
            <a:tailEnd/>
          </a:ln>
        </p:spPr>
      </p:pic>
      <p:sp>
        <p:nvSpPr>
          <p:cNvPr id="11" name="Rectangle 10">
            <a:extLst>
              <a:ext uri="{FF2B5EF4-FFF2-40B4-BE49-F238E27FC236}">
                <a16:creationId xmlns:a16="http://schemas.microsoft.com/office/drawing/2014/main" id="{4A3ADAB4-DE08-4F88-B748-614D79BF34A5}"/>
              </a:ext>
            </a:extLst>
          </p:cNvPr>
          <p:cNvSpPr/>
          <p:nvPr/>
        </p:nvSpPr>
        <p:spPr>
          <a:xfrm>
            <a:off x="719576" y="1115532"/>
            <a:ext cx="10862824" cy="4862870"/>
          </a:xfrm>
          <a:prstGeom prst="rect">
            <a:avLst/>
          </a:prstGeom>
          <a:pattFill prst="pct5">
            <a:fgClr>
              <a:schemeClr val="bg1"/>
            </a:fgClr>
            <a:bgClr>
              <a:schemeClr val="bg1"/>
            </a:bgClr>
          </a:pattFill>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Boosting method – Extreme Gradient Boosting</a:t>
            </a:r>
          </a:p>
          <a:p>
            <a:endParaRPr lang="en-US" dirty="0">
              <a:solidFill>
                <a:srgbClr val="002060"/>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will do boosting to sequentially train the weak learners. Difference in bagging and boosting is that bagging is parallel and boosting is sequential</a:t>
            </a:r>
          </a:p>
          <a:p>
            <a:endParaRPr lang="en-US" dirty="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Xgboost</a:t>
            </a:r>
            <a:r>
              <a:rPr lang="en-US" dirty="0">
                <a:latin typeface="Verdana" panose="020B0604030504040204" pitchFamily="34" charset="0"/>
                <a:ea typeface="Verdana" panose="020B0604030504040204" pitchFamily="34" charset="0"/>
              </a:rPr>
              <a:t> is specialized implementation of gradient boosting decision trees designed for performance</a:t>
            </a:r>
            <a:endParaRPr lang="en-IN" dirty="0">
              <a:latin typeface="Verdana" panose="020B0604030504040204" pitchFamily="34" charset="0"/>
              <a:ea typeface="Verdana" panose="020B0604030504040204" pitchFamily="34" charset="0"/>
            </a:endParaRPr>
          </a:p>
          <a:p>
            <a:endParaRPr lang="en-US" sz="1400" dirty="0">
              <a:latin typeface="Verdana" panose="020B0604030504040204" pitchFamily="34" charset="0"/>
              <a:ea typeface="Verdana" panose="020B0604030504040204" pitchFamily="34" charset="0"/>
            </a:endParaRPr>
          </a:p>
          <a:p>
            <a:r>
              <a:rPr lang="en-IN" sz="1400" dirty="0">
                <a:latin typeface="Verdana" panose="020B0604030504040204" pitchFamily="34" charset="0"/>
                <a:ea typeface="Verdana" panose="020B0604030504040204" pitchFamily="34" charset="0"/>
              </a:rPr>
              <a:t>Advantages of </a:t>
            </a:r>
            <a:r>
              <a:rPr lang="en-IN" sz="1400" dirty="0" err="1">
                <a:latin typeface="Verdana" panose="020B0604030504040204" pitchFamily="34" charset="0"/>
                <a:ea typeface="Verdana" panose="020B0604030504040204" pitchFamily="34" charset="0"/>
              </a:rPr>
              <a:t>Xgboost</a:t>
            </a:r>
            <a:r>
              <a:rPr lang="en-IN" sz="1400" dirty="0">
                <a:latin typeface="Verdana" panose="020B0604030504040204" pitchFamily="34" charset="0"/>
                <a:ea typeface="Verdana" panose="020B0604030504040204" pitchFamily="34" charset="0"/>
              </a:rPr>
              <a:t> over other models –</a:t>
            </a:r>
          </a:p>
          <a:p>
            <a:endParaRPr lang="en-IN"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Parallel computing - it is enabled with parallel processing </a:t>
            </a:r>
          </a:p>
          <a:p>
            <a:pPr marL="342900" indent="-342900">
              <a:buFont typeface="+mj-lt"/>
              <a:buAutoNum type="arabicPeriod"/>
            </a:pPr>
            <a:r>
              <a:rPr lang="en-US" sz="1400" dirty="0">
                <a:latin typeface="Verdana" panose="020B0604030504040204" pitchFamily="34" charset="0"/>
                <a:ea typeface="Verdana" panose="020B0604030504040204" pitchFamily="34" charset="0"/>
              </a:rPr>
              <a:t>Regularization - it is used to avoid overfitting in linear and tree based models </a:t>
            </a:r>
          </a:p>
          <a:p>
            <a:pPr marL="342900" indent="-342900">
              <a:buFont typeface="+mj-lt"/>
              <a:buAutoNum type="arabicPeriod"/>
            </a:pPr>
            <a:r>
              <a:rPr lang="en-US" sz="1400" dirty="0">
                <a:latin typeface="Verdana" panose="020B0604030504040204" pitchFamily="34" charset="0"/>
                <a:ea typeface="Verdana" panose="020B0604030504040204" pitchFamily="34" charset="0"/>
              </a:rPr>
              <a:t>Enabled cross validation - it is enabled with internal CV and not needed any additional package </a:t>
            </a:r>
          </a:p>
          <a:p>
            <a:pPr marL="342900" indent="-342900">
              <a:buFont typeface="+mj-lt"/>
              <a:buAutoNum type="arabicPeriod"/>
            </a:pPr>
            <a:r>
              <a:rPr lang="en-US" sz="1400" dirty="0">
                <a:latin typeface="Verdana" panose="020B0604030504040204" pitchFamily="34" charset="0"/>
                <a:ea typeface="Verdana" panose="020B0604030504040204" pitchFamily="34" charset="0"/>
              </a:rPr>
              <a:t>Missing values - model can handle missing values </a:t>
            </a:r>
          </a:p>
          <a:p>
            <a:pPr marL="342900" indent="-342900">
              <a:buFont typeface="+mj-lt"/>
              <a:buAutoNum type="arabicPeriod"/>
            </a:pPr>
            <a:r>
              <a:rPr lang="en-US" sz="1400" dirty="0">
                <a:latin typeface="Verdana" panose="020B0604030504040204" pitchFamily="34" charset="0"/>
                <a:ea typeface="Verdana" panose="020B0604030504040204" pitchFamily="34" charset="0"/>
              </a:rPr>
              <a:t>Tree pruning - it grows the tree </a:t>
            </a:r>
            <a:r>
              <a:rPr lang="en-US" sz="1400" dirty="0" err="1">
                <a:latin typeface="Verdana" panose="020B0604030504040204" pitchFamily="34" charset="0"/>
                <a:ea typeface="Verdana" panose="020B0604030504040204" pitchFamily="34" charset="0"/>
              </a:rPr>
              <a:t>upto</a:t>
            </a:r>
            <a:r>
              <a:rPr lang="en-US" sz="1400" dirty="0">
                <a:latin typeface="Verdana" panose="020B0604030504040204" pitchFamily="34" charset="0"/>
                <a:ea typeface="Verdana" panose="020B0604030504040204" pitchFamily="34" charset="0"/>
              </a:rPr>
              <a:t> a max depth and then prune backward until improvement in loss function. </a:t>
            </a:r>
          </a:p>
          <a:p>
            <a:pPr marL="342900" indent="-342900">
              <a:buFont typeface="+mj-lt"/>
              <a:buAutoNum type="arabicPeriod"/>
            </a:pPr>
            <a:r>
              <a:rPr lang="en-US" sz="1400" dirty="0">
                <a:latin typeface="Verdana" panose="020B0604030504040204" pitchFamily="34" charset="0"/>
                <a:ea typeface="Verdana" panose="020B0604030504040204" pitchFamily="34" charset="0"/>
              </a:rPr>
              <a:t>Bias and Variance - Unlike bagging model like Random forest which takes care of overfitting (high variance) but still retains some bias, Boosting method can handle both bias and variance</a:t>
            </a:r>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Model Metric </a:t>
            </a:r>
            <a:r>
              <a:rPr lang="en-US" sz="1600" dirty="0">
                <a:latin typeface="Verdana" panose="020B0604030504040204" pitchFamily="34" charset="0"/>
                <a:ea typeface="Verdana" panose="020B0604030504040204" pitchFamily="34" charset="0"/>
                <a:sym typeface="Wingdings" panose="05000000000000000000" pitchFamily="2" charset="2"/>
              </a:rPr>
              <a:t> </a:t>
            </a:r>
            <a:r>
              <a:rPr lang="en-US" sz="1600" dirty="0">
                <a:latin typeface="Verdana" panose="020B0604030504040204" pitchFamily="34" charset="0"/>
                <a:ea typeface="Verdana" panose="020B0604030504040204" pitchFamily="34" charset="0"/>
              </a:rPr>
              <a:t>RMSE - 1677 R2 - .832</a:t>
            </a:r>
            <a:endParaRPr lang="en-IN" dirty="0">
              <a:latin typeface="Verdana" panose="020B0604030504040204" pitchFamily="34" charset="0"/>
              <a:ea typeface="Verdana" panose="020B0604030504040204" pitchFamily="34" charset="0"/>
            </a:endParaRPr>
          </a:p>
        </p:txBody>
      </p:sp>
      <p:sp>
        <p:nvSpPr>
          <p:cNvPr id="15" name="Footer Placeholder 9">
            <a:extLst>
              <a:ext uri="{FF2B5EF4-FFF2-40B4-BE49-F238E27FC236}">
                <a16:creationId xmlns:a16="http://schemas.microsoft.com/office/drawing/2014/main" id="{A53B76C9-5F61-467E-A1E5-62F6E063DE86}"/>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311762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7E3B4E1-5A3E-4CDE-9818-F05CC567A1B5}"/>
              </a:ext>
            </a:extLst>
          </p:cNvPr>
          <p:cNvSpPr txBox="1"/>
          <p:nvPr/>
        </p:nvSpPr>
        <p:spPr>
          <a:xfrm>
            <a:off x="954270" y="1531088"/>
            <a:ext cx="10738105" cy="1754326"/>
          </a:xfrm>
          <a:prstGeom prst="rect">
            <a:avLst/>
          </a:prstGeom>
          <a:pattFill prst="pct5">
            <a:fgClr>
              <a:schemeClr val="bg1"/>
            </a:fgClr>
            <a:bgClr>
              <a:schemeClr val="bg1"/>
            </a:bgClr>
          </a:pattFill>
        </p:spPr>
        <p:txBody>
          <a:bodyPr wrap="square" rtlCol="0">
            <a:spAutoFit/>
          </a:bodyPr>
          <a:lstStyle/>
          <a:p>
            <a:pPr marL="342900" indent="-342900">
              <a:buFont typeface="+mj-lt"/>
              <a:buAutoNum type="arabicPeriod"/>
            </a:pPr>
            <a:r>
              <a:rPr lang="en-US" dirty="0"/>
              <a:t>Feature Engineering is most crucial for these type of supervised machine learning problem</a:t>
            </a:r>
          </a:p>
          <a:p>
            <a:pPr marL="342900" indent="-342900">
              <a:buFont typeface="+mj-lt"/>
              <a:buAutoNum type="arabicPeriod"/>
            </a:pPr>
            <a:endParaRPr lang="en-US" dirty="0"/>
          </a:p>
          <a:p>
            <a:pPr marL="342900" indent="-342900">
              <a:buFont typeface="+mj-lt"/>
              <a:buAutoNum type="arabicPeriod"/>
            </a:pPr>
            <a:r>
              <a:rPr lang="en-US" dirty="0"/>
              <a:t>Although both Random forest and </a:t>
            </a:r>
            <a:r>
              <a:rPr lang="en-US" dirty="0" err="1"/>
              <a:t>Xgboost</a:t>
            </a:r>
            <a:r>
              <a:rPr lang="en-US" dirty="0"/>
              <a:t> gave similar result but we choose </a:t>
            </a:r>
            <a:r>
              <a:rPr lang="en-US" dirty="0" err="1"/>
              <a:t>Xgboost</a:t>
            </a:r>
            <a:r>
              <a:rPr lang="en-US" dirty="0"/>
              <a:t> for final model building considering it takes care of both bias and variance</a:t>
            </a:r>
          </a:p>
          <a:p>
            <a:pPr marL="342900" indent="-342900">
              <a:buFont typeface="+mj-lt"/>
              <a:buAutoNum type="arabicPeriod"/>
            </a:pPr>
            <a:endParaRPr lang="en-US" dirty="0"/>
          </a:p>
          <a:p>
            <a:pPr marL="342900" indent="-342900">
              <a:buFont typeface="+mj-lt"/>
              <a:buAutoNum type="arabicPeriod"/>
            </a:pPr>
            <a:r>
              <a:rPr lang="en-US" dirty="0"/>
              <a:t>The model accuracy can be further built by tuning the hyperparameters </a:t>
            </a:r>
            <a:endParaRPr lang="en-IN" dirty="0"/>
          </a:p>
        </p:txBody>
      </p:sp>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Final Result and Conclusion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16</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graphicFrame>
        <p:nvGraphicFramePr>
          <p:cNvPr id="12" name="Chart 11">
            <a:extLst>
              <a:ext uri="{FF2B5EF4-FFF2-40B4-BE49-F238E27FC236}">
                <a16:creationId xmlns:a16="http://schemas.microsoft.com/office/drawing/2014/main" id="{90D09885-A0C8-4BE7-B37C-3F5489CB651B}"/>
              </a:ext>
            </a:extLst>
          </p:cNvPr>
          <p:cNvGraphicFramePr>
            <a:graphicFrameLocks/>
          </p:cNvGraphicFramePr>
          <p:nvPr>
            <p:extLst>
              <p:ext uri="{D42A27DB-BD31-4B8C-83A1-F6EECF244321}">
                <p14:modId xmlns:p14="http://schemas.microsoft.com/office/powerpoint/2010/main" val="2794754962"/>
              </p:ext>
            </p:extLst>
          </p:nvPr>
        </p:nvGraphicFramePr>
        <p:xfrm>
          <a:off x="954271" y="1191396"/>
          <a:ext cx="10628129" cy="4773469"/>
        </p:xfrm>
        <a:graphic>
          <a:graphicData uri="http://schemas.openxmlformats.org/drawingml/2006/chart">
            <c:chart xmlns:c="http://schemas.openxmlformats.org/drawingml/2006/chart" xmlns:r="http://schemas.openxmlformats.org/officeDocument/2006/relationships" r:id="rId2"/>
          </a:graphicData>
        </a:graphic>
      </p:graphicFrame>
      <p:sp>
        <p:nvSpPr>
          <p:cNvPr id="16" name="Footer Placeholder 9">
            <a:extLst>
              <a:ext uri="{FF2B5EF4-FFF2-40B4-BE49-F238E27FC236}">
                <a16:creationId xmlns:a16="http://schemas.microsoft.com/office/drawing/2014/main" id="{ED7229BD-3B46-43A3-BE25-64CBF4D72826}"/>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22508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Graphic spid="1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Conclusion and Future Recommendation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17</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IN" dirty="0"/>
          </a:p>
        </p:txBody>
      </p:sp>
      <p:sp>
        <p:nvSpPr>
          <p:cNvPr id="4" name="TextBox 3">
            <a:extLst>
              <a:ext uri="{FF2B5EF4-FFF2-40B4-BE49-F238E27FC236}">
                <a16:creationId xmlns:a16="http://schemas.microsoft.com/office/drawing/2014/main" id="{9B131888-DFCA-4539-89E8-90DA5114FBBC}"/>
              </a:ext>
            </a:extLst>
          </p:cNvPr>
          <p:cNvSpPr txBox="1"/>
          <p:nvPr/>
        </p:nvSpPr>
        <p:spPr>
          <a:xfrm>
            <a:off x="719576" y="1531088"/>
            <a:ext cx="10529671" cy="3970318"/>
          </a:xfrm>
          <a:prstGeom prst="rect">
            <a:avLst/>
          </a:prstGeom>
          <a:noFill/>
        </p:spPr>
        <p:txBody>
          <a:bodyPr wrap="square" rtlCol="0">
            <a:spAutoFit/>
          </a:bodyPr>
          <a:lstStyle/>
          <a:p>
            <a:pPr marL="342900" indent="-342900" algn="just">
              <a:buFont typeface="+mj-lt"/>
              <a:buAutoNum type="arabicPeriod"/>
            </a:pPr>
            <a:r>
              <a:rPr lang="en-US" dirty="0">
                <a:latin typeface="Verdana" panose="020B0604030504040204" pitchFamily="34" charset="0"/>
                <a:ea typeface="Verdana" panose="020B0604030504040204" pitchFamily="34" charset="0"/>
              </a:rPr>
              <a:t>Supervised machine learning technique can be a good predictor of airfare prices for historical data </a:t>
            </a:r>
          </a:p>
          <a:p>
            <a:pPr marL="342900" indent="-342900" algn="just">
              <a:buFont typeface="+mj-lt"/>
              <a:buAutoNum type="arabicPeriod"/>
            </a:pPr>
            <a:endParaRPr lang="en-US" dirty="0">
              <a:latin typeface="Verdana" panose="020B0604030504040204" pitchFamily="34" charset="0"/>
              <a:ea typeface="Verdana" panose="020B0604030504040204" pitchFamily="34" charset="0"/>
            </a:endParaRPr>
          </a:p>
          <a:p>
            <a:pPr marL="342900" indent="-342900" algn="just">
              <a:buFont typeface="+mj-lt"/>
              <a:buAutoNum type="arabicPeriod"/>
            </a:pPr>
            <a:r>
              <a:rPr lang="en-IN" dirty="0">
                <a:latin typeface="Verdana" panose="020B0604030504040204" pitchFamily="34" charset="0"/>
                <a:ea typeface="Verdana" panose="020B0604030504040204" pitchFamily="34" charset="0"/>
              </a:rPr>
              <a:t>The most important factors in airfare price prediction are the data collection (Type and nature of date) and the feature engineering (techniques to apply for model building)</a:t>
            </a:r>
          </a:p>
          <a:p>
            <a:pPr marL="342900" indent="-342900" algn="just">
              <a:buFont typeface="+mj-lt"/>
              <a:buAutoNum type="arabicPeriod"/>
            </a:pPr>
            <a:endParaRPr lang="en-IN" dirty="0">
              <a:latin typeface="Verdana" panose="020B0604030504040204" pitchFamily="34" charset="0"/>
              <a:ea typeface="Verdana" panose="020B0604030504040204" pitchFamily="34" charset="0"/>
            </a:endParaRPr>
          </a:p>
          <a:p>
            <a:pPr marL="342900" indent="-342900" algn="just">
              <a:buFont typeface="+mj-lt"/>
              <a:buAutoNum type="arabicPeriod"/>
            </a:pPr>
            <a:r>
              <a:rPr lang="en-IN" dirty="0">
                <a:latin typeface="Verdana" panose="020B0604030504040204" pitchFamily="34" charset="0"/>
                <a:ea typeface="Verdana" panose="020B0604030504040204" pitchFamily="34" charset="0"/>
              </a:rPr>
              <a:t>Our finding suggest that the key important factors in pricing models are “Duration in mins” , “Total stops” , “Month of Travel”, Type of airline” etc. These are not limited to but can be extended to other variables which were missing like airline delay etc.</a:t>
            </a:r>
          </a:p>
          <a:p>
            <a:pPr marL="342900" indent="-342900" algn="just">
              <a:buFont typeface="+mj-lt"/>
              <a:buAutoNum type="arabicPeriod"/>
            </a:pPr>
            <a:endParaRPr lang="en-IN" dirty="0">
              <a:latin typeface="Verdana" panose="020B0604030504040204" pitchFamily="34" charset="0"/>
              <a:ea typeface="Verdana" panose="020B0604030504040204" pitchFamily="34" charset="0"/>
            </a:endParaRPr>
          </a:p>
          <a:p>
            <a:pPr marL="342900" indent="-342900" algn="just">
              <a:buFont typeface="+mj-lt"/>
              <a:buAutoNum type="arabicPeriod"/>
            </a:pPr>
            <a:r>
              <a:rPr lang="en-IN" dirty="0">
                <a:latin typeface="Verdana" panose="020B0604030504040204" pitchFamily="34" charset="0"/>
                <a:ea typeface="Verdana" panose="020B0604030504040204" pitchFamily="34" charset="0"/>
              </a:rPr>
              <a:t>Large datasets collected over a longer duration and inclusion of other important predictors can increase the prediction accuracy of model.</a:t>
            </a:r>
          </a:p>
          <a:p>
            <a:endParaRPr lang="en-IN" dirty="0"/>
          </a:p>
          <a:p>
            <a:endParaRPr lang="en-IN" dirty="0"/>
          </a:p>
        </p:txBody>
      </p:sp>
      <p:sp>
        <p:nvSpPr>
          <p:cNvPr id="11" name="Footer Placeholder 9">
            <a:extLst>
              <a:ext uri="{FF2B5EF4-FFF2-40B4-BE49-F238E27FC236}">
                <a16:creationId xmlns:a16="http://schemas.microsoft.com/office/drawing/2014/main" id="{21F1FD82-A943-4279-AFF6-72E84DE50A17}"/>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66768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Table of Content </a:t>
            </a:r>
            <a:endParaRPr lang="en-IN" sz="3200" dirty="0">
              <a:solidFill>
                <a:srgbClr val="002060"/>
              </a:solidFill>
              <a:latin typeface="Verdana" panose="020B0604030504040204" pitchFamily="34" charset="0"/>
              <a:ea typeface="Verdana" panose="020B0604030504040204" pitchFamily="34" charset="0"/>
            </a:endParaRPr>
          </a:p>
        </p:txBody>
      </p:sp>
      <p:sp>
        <p:nvSpPr>
          <p:cNvPr id="10" name="Footer Placeholder 9">
            <a:extLst>
              <a:ext uri="{FF2B5EF4-FFF2-40B4-BE49-F238E27FC236}">
                <a16:creationId xmlns:a16="http://schemas.microsoft.com/office/drawing/2014/main" id="{8FC7C0F1-3A21-4830-9BA6-B365391F236A}"/>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2</a:t>
            </a:fld>
            <a:endParaRPr lang="en-IN"/>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4862870"/>
          </a:xfrm>
          <a:prstGeom prst="rect">
            <a:avLst/>
          </a:prstGeom>
        </p:spPr>
        <p:txBody>
          <a:bodyPr wrap="square">
            <a:spAutoFit/>
          </a:bodyPr>
          <a:lstStyle/>
          <a:p>
            <a:pPr marL="228600" indent="-228600">
              <a:buFont typeface="+mj-lt"/>
              <a:buAutoNum type="arabicPeriod"/>
            </a:pPr>
            <a:r>
              <a:rPr lang="en-IN" dirty="0">
                <a:latin typeface="Verdana" panose="020B0604030504040204" pitchFamily="34" charset="0"/>
                <a:ea typeface="Verdana" panose="020B0604030504040204" pitchFamily="34" charset="0"/>
              </a:rPr>
              <a:t>Business Problem</a:t>
            </a:r>
          </a:p>
          <a:p>
            <a:pPr marL="228600" indent="-228600">
              <a:buFont typeface="+mj-lt"/>
              <a:buAutoNum type="arabicPeriod"/>
            </a:pPr>
            <a:endParaRPr lang="en-IN" dirty="0">
              <a:latin typeface="Verdana" panose="020B0604030504040204" pitchFamily="34" charset="0"/>
              <a:ea typeface="Verdana" panose="020B0604030504040204" pitchFamily="34" charset="0"/>
            </a:endParaRPr>
          </a:p>
          <a:p>
            <a:pPr marL="228600" indent="-228600">
              <a:buFont typeface="+mj-lt"/>
              <a:buAutoNum type="arabicPeriod"/>
            </a:pPr>
            <a:r>
              <a:rPr lang="en-IN" dirty="0">
                <a:latin typeface="Verdana" panose="020B0604030504040204" pitchFamily="34" charset="0"/>
                <a:ea typeface="Verdana" panose="020B0604030504040204" pitchFamily="34" charset="0"/>
              </a:rPr>
              <a:t>Need of study</a:t>
            </a:r>
          </a:p>
          <a:p>
            <a:pPr marL="228600" indent="-228600">
              <a:buFont typeface="+mj-lt"/>
              <a:buAutoNum type="arabicPeriod"/>
            </a:pPr>
            <a:endParaRPr lang="en-IN" dirty="0">
              <a:latin typeface="Verdana" panose="020B0604030504040204" pitchFamily="34" charset="0"/>
              <a:ea typeface="Verdana" panose="020B0604030504040204" pitchFamily="34" charset="0"/>
            </a:endParaRPr>
          </a:p>
          <a:p>
            <a:pPr marL="228600" indent="-228600">
              <a:buFont typeface="+mj-lt"/>
              <a:buAutoNum type="arabicPeriod"/>
            </a:pPr>
            <a:r>
              <a:rPr lang="en-IN" dirty="0">
                <a:latin typeface="Verdana" panose="020B0604030504040204" pitchFamily="34" charset="0"/>
                <a:ea typeface="Verdana" panose="020B0604030504040204" pitchFamily="34" charset="0"/>
              </a:rPr>
              <a:t>Understanding business/social opportunity</a:t>
            </a:r>
          </a:p>
          <a:p>
            <a:pPr marL="228600" indent="-228600">
              <a:buFont typeface="+mj-lt"/>
              <a:buAutoNum type="arabicPeriod"/>
            </a:pPr>
            <a:endParaRPr lang="en-IN" dirty="0">
              <a:latin typeface="Verdana" panose="020B0604030504040204" pitchFamily="34" charset="0"/>
              <a:ea typeface="Verdana" panose="020B0604030504040204" pitchFamily="34" charset="0"/>
            </a:endParaRPr>
          </a:p>
          <a:p>
            <a:pPr marL="228600" indent="-228600">
              <a:buFont typeface="+mj-lt"/>
              <a:buAutoNum type="arabicPeriod"/>
            </a:pPr>
            <a:r>
              <a:rPr lang="en-IN" dirty="0">
                <a:latin typeface="Verdana" panose="020B0604030504040204" pitchFamily="34" charset="0"/>
                <a:ea typeface="Verdana" panose="020B0604030504040204" pitchFamily="34" charset="0"/>
              </a:rPr>
              <a:t>Data understanding </a:t>
            </a:r>
          </a:p>
          <a:p>
            <a:pPr marL="742950" lvl="1" indent="-285750">
              <a:buFont typeface="+mj-lt"/>
              <a:buAutoNum type="romanUcPeriod"/>
            </a:pPr>
            <a:r>
              <a:rPr lang="en-IN" sz="1200" dirty="0">
                <a:latin typeface="Verdana" panose="020B0604030504040204" pitchFamily="34" charset="0"/>
                <a:ea typeface="Verdana" panose="020B0604030504040204" pitchFamily="34" charset="0"/>
              </a:rPr>
              <a:t>EDA Report and Insights </a:t>
            </a:r>
          </a:p>
          <a:p>
            <a:pPr marL="742950" lvl="1" indent="-285750">
              <a:buFont typeface="+mj-lt"/>
              <a:buAutoNum type="romanUcPeriod"/>
            </a:pPr>
            <a:r>
              <a:rPr lang="en-IN" sz="1200" dirty="0">
                <a:latin typeface="Verdana" panose="020B0604030504040204" pitchFamily="34" charset="0"/>
                <a:ea typeface="Verdana" panose="020B0604030504040204" pitchFamily="34" charset="0"/>
              </a:rPr>
              <a:t>Feature Engineering on variables (Outlier, NA, Encoding)</a:t>
            </a:r>
          </a:p>
          <a:p>
            <a:pPr marL="742950" lvl="1" indent="-285750">
              <a:buFont typeface="+mj-lt"/>
              <a:buAutoNum type="romanUcPeriod"/>
            </a:pPr>
            <a:r>
              <a:rPr lang="en-IN" sz="1200" dirty="0">
                <a:latin typeface="Verdana" panose="020B0604030504040204" pitchFamily="34" charset="0"/>
                <a:ea typeface="Verdana" panose="020B0604030504040204" pitchFamily="34" charset="0"/>
              </a:rPr>
              <a:t>Hypothesis Testing</a:t>
            </a:r>
          </a:p>
          <a:p>
            <a:pPr marL="742950" lvl="1" indent="-285750">
              <a:buFont typeface="+mj-lt"/>
              <a:buAutoNum type="romanUcPeriod"/>
            </a:pPr>
            <a:endParaRPr lang="en-IN" sz="1400" dirty="0">
              <a:latin typeface="Verdana" panose="020B0604030504040204" pitchFamily="34" charset="0"/>
              <a:ea typeface="Verdana" panose="020B0604030504040204" pitchFamily="34" charset="0"/>
            </a:endParaRPr>
          </a:p>
          <a:p>
            <a:pPr marL="228600" indent="-228600">
              <a:buFont typeface="+mj-lt"/>
              <a:buAutoNum type="arabicPeriod"/>
            </a:pPr>
            <a:r>
              <a:rPr lang="en-IN" dirty="0">
                <a:latin typeface="Verdana" panose="020B0604030504040204" pitchFamily="34" charset="0"/>
                <a:ea typeface="Verdana" panose="020B0604030504040204" pitchFamily="34" charset="0"/>
              </a:rPr>
              <a:t>Model Building and Interpretation</a:t>
            </a:r>
          </a:p>
          <a:p>
            <a:pPr marL="742950" lvl="1" indent="-285750">
              <a:buFont typeface="+mj-lt"/>
              <a:buAutoNum type="romanUcPeriod"/>
            </a:pPr>
            <a:r>
              <a:rPr lang="en-IN" sz="1200" dirty="0">
                <a:latin typeface="Verdana" panose="020B0604030504040204" pitchFamily="34" charset="0"/>
                <a:ea typeface="Verdana" panose="020B0604030504040204" pitchFamily="34" charset="0"/>
              </a:rPr>
              <a:t>Linear Regression , Ridge , Lasso and Elastic Net </a:t>
            </a:r>
          </a:p>
          <a:p>
            <a:pPr marL="742950" lvl="1" indent="-285750">
              <a:buFont typeface="+mj-lt"/>
              <a:buAutoNum type="romanUcPeriod"/>
            </a:pPr>
            <a:r>
              <a:rPr lang="en-IN" sz="1200" dirty="0">
                <a:latin typeface="Verdana" panose="020B0604030504040204" pitchFamily="34" charset="0"/>
                <a:ea typeface="Verdana" panose="020B0604030504040204" pitchFamily="34" charset="0"/>
              </a:rPr>
              <a:t>KNN Regressor </a:t>
            </a:r>
          </a:p>
          <a:p>
            <a:pPr marL="742950" lvl="1" indent="-285750">
              <a:buFont typeface="+mj-lt"/>
              <a:buAutoNum type="romanUcPeriod"/>
            </a:pPr>
            <a:r>
              <a:rPr lang="en-IN" sz="1200" dirty="0">
                <a:latin typeface="Verdana" panose="020B0604030504040204" pitchFamily="34" charset="0"/>
                <a:ea typeface="Verdana" panose="020B0604030504040204" pitchFamily="34" charset="0"/>
              </a:rPr>
              <a:t>Tree Based Regressor Models (Cart)</a:t>
            </a:r>
          </a:p>
          <a:p>
            <a:pPr marL="742950" lvl="1" indent="-285750">
              <a:buFont typeface="+mj-lt"/>
              <a:buAutoNum type="romanUcPeriod"/>
            </a:pPr>
            <a:r>
              <a:rPr lang="en-IN" sz="1200" dirty="0">
                <a:latin typeface="Verdana" panose="020B0604030504040204" pitchFamily="34" charset="0"/>
                <a:ea typeface="Verdana" panose="020B0604030504040204" pitchFamily="34" charset="0"/>
              </a:rPr>
              <a:t>Ensemble Models ( Random Forest , GBM and </a:t>
            </a:r>
            <a:r>
              <a:rPr lang="en-IN" sz="1200" dirty="0" err="1">
                <a:latin typeface="Verdana" panose="020B0604030504040204" pitchFamily="34" charset="0"/>
                <a:ea typeface="Verdana" panose="020B0604030504040204" pitchFamily="34" charset="0"/>
              </a:rPr>
              <a:t>XGBoost</a:t>
            </a:r>
            <a:r>
              <a:rPr lang="en-IN" sz="1200" dirty="0">
                <a:latin typeface="Verdana" panose="020B0604030504040204" pitchFamily="34" charset="0"/>
                <a:ea typeface="Verdana" panose="020B0604030504040204" pitchFamily="34" charset="0"/>
              </a:rPr>
              <a:t>)</a:t>
            </a:r>
          </a:p>
          <a:p>
            <a:pPr marL="742950" lvl="1" indent="-285750">
              <a:buFont typeface="+mj-lt"/>
              <a:buAutoNum type="romanUcPeriod"/>
            </a:pPr>
            <a:endParaRPr lang="en-IN" sz="1400" dirty="0">
              <a:latin typeface="Verdana" panose="020B0604030504040204" pitchFamily="34" charset="0"/>
              <a:ea typeface="Verdana" panose="020B0604030504040204" pitchFamily="34" charset="0"/>
            </a:endParaRPr>
          </a:p>
          <a:p>
            <a:pPr marL="228600" indent="-228600">
              <a:buFont typeface="+mj-lt"/>
              <a:buAutoNum type="arabicPeriod"/>
            </a:pPr>
            <a:r>
              <a:rPr lang="en-IN" dirty="0">
                <a:latin typeface="Verdana" panose="020B0604030504040204" pitchFamily="34" charset="0"/>
                <a:ea typeface="Verdana" panose="020B0604030504040204" pitchFamily="34" charset="0"/>
              </a:rPr>
              <a:t>Final Result</a:t>
            </a:r>
          </a:p>
          <a:p>
            <a:pPr marL="228600" indent="-228600">
              <a:buFont typeface="+mj-lt"/>
              <a:buAutoNum type="arabicPeriod"/>
            </a:pPr>
            <a:endParaRPr lang="en-IN" dirty="0">
              <a:latin typeface="Verdana" panose="020B0604030504040204" pitchFamily="34" charset="0"/>
              <a:ea typeface="Verdana" panose="020B0604030504040204" pitchFamily="34" charset="0"/>
            </a:endParaRPr>
          </a:p>
          <a:p>
            <a:pPr marL="228600" indent="-228600">
              <a:buFont typeface="+mj-lt"/>
              <a:buAutoNum type="arabicPeriod"/>
            </a:pPr>
            <a:r>
              <a:rPr lang="en-IN" dirty="0">
                <a:latin typeface="Verdana" panose="020B0604030504040204" pitchFamily="34" charset="0"/>
                <a:ea typeface="Verdana" panose="020B0604030504040204" pitchFamily="34" charset="0"/>
              </a:rPr>
              <a:t>Conclusion and Future Recommendation</a:t>
            </a:r>
          </a:p>
        </p:txBody>
      </p:sp>
    </p:spTree>
    <p:extLst>
      <p:ext uri="{BB962C8B-B14F-4D97-AF65-F5344CB8AC3E}">
        <p14:creationId xmlns:p14="http://schemas.microsoft.com/office/powerpoint/2010/main" val="252500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Business Problem </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3</a:t>
            </a:fld>
            <a:endParaRPr lang="en-IN"/>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2862322"/>
          </a:xfrm>
          <a:prstGeom prst="rect">
            <a:avLst/>
          </a:prstGeom>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Airline Industry Nature -</a:t>
            </a:r>
          </a:p>
          <a:p>
            <a:endParaRPr lang="en-US" dirty="0">
              <a:latin typeface="Verdana" panose="020B0604030504040204" pitchFamily="34" charset="0"/>
              <a:ea typeface="Verdana" panose="020B0604030504040204" pitchFamily="34" charset="0"/>
            </a:endParaRPr>
          </a:p>
          <a:p>
            <a:pPr marL="342900" indent="-342900">
              <a:buAutoNum type="arabicPeriod"/>
            </a:pPr>
            <a:r>
              <a:rPr lang="en-US" dirty="0">
                <a:latin typeface="Verdana" panose="020B0604030504040204" pitchFamily="34" charset="0"/>
                <a:ea typeface="Verdana" panose="020B0604030504040204" pitchFamily="34" charset="0"/>
              </a:rPr>
              <a:t>Working on very thin margins </a:t>
            </a:r>
          </a:p>
          <a:p>
            <a:pPr marL="342900" indent="-342900">
              <a:buAutoNum type="arabicPeriod"/>
            </a:pPr>
            <a:r>
              <a:rPr lang="en-US" dirty="0">
                <a:latin typeface="Verdana" panose="020B0604030504040204" pitchFamily="34" charset="0"/>
                <a:ea typeface="Verdana" panose="020B0604030504040204" pitchFamily="34" charset="0"/>
              </a:rPr>
              <a:t>Business is very dynamic considering demand and supply</a:t>
            </a:r>
          </a:p>
          <a:p>
            <a:pPr marL="342900" indent="-342900">
              <a:buAutoNum type="arabicPeriod"/>
            </a:pPr>
            <a:r>
              <a:rPr lang="en-US" dirty="0">
                <a:latin typeface="Verdana" panose="020B0604030504040204" pitchFamily="34" charset="0"/>
                <a:ea typeface="Verdana" panose="020B0604030504040204" pitchFamily="34" charset="0"/>
              </a:rPr>
              <a:t>Price varies depending on search criteria , seat availability , date/time </a:t>
            </a:r>
          </a:p>
          <a:p>
            <a:pPr marL="342900" indent="-342900">
              <a:buAutoNum type="arabicPeriod"/>
            </a:pPr>
            <a:endParaRPr lang="en-US" dirty="0">
              <a:latin typeface="Verdana" panose="020B0604030504040204" pitchFamily="34" charset="0"/>
              <a:ea typeface="Verdana" panose="020B0604030504040204" pitchFamily="34" charset="0"/>
            </a:endParaRPr>
          </a:p>
          <a:p>
            <a:pPr marL="342900" indent="-342900">
              <a:buAutoNum type="arabicPeriod"/>
            </a:pP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Right Price prediction mechanism is very important to get adequate customer and profitable business using predictive analytics</a:t>
            </a: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 name="Footer Placeholder 9">
            <a:extLst>
              <a:ext uri="{FF2B5EF4-FFF2-40B4-BE49-F238E27FC236}">
                <a16:creationId xmlns:a16="http://schemas.microsoft.com/office/drawing/2014/main" id="{1D3D550C-749F-4EA3-AAAC-B1B4B4214F9A}"/>
              </a:ext>
            </a:extLst>
          </p:cNvPr>
          <p:cNvSpPr txBox="1">
            <a:spLocks/>
          </p:cNvSpPr>
          <p:nvPr/>
        </p:nvSpPr>
        <p:spPr>
          <a:xfrm>
            <a:off x="4961861" y="6306592"/>
            <a:ext cx="3814856" cy="365125"/>
          </a:xfrm>
          <a:prstGeom prst="rect">
            <a:avLst/>
          </a:prstGeom>
        </p:spPr>
        <p:txBody>
          <a:bodyPr vert="horz" lIns="91440" tIns="45720" rIns="91440" bIns="45720" rtlCol="0" anchor="t"/>
          <a:lstStyle>
            <a:defPPr>
              <a:defRPr lang="en-US"/>
            </a:defPPr>
            <a:lvl1pPr marL="0" algn="r" defTabSz="457200" rtl="0" eaLnBrk="1" latinLnBrk="0" hangingPunct="1">
              <a:defRPr sz="1200" b="1" i="1" kern="1200" baseline="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t>Flight Price Prediction - Nitin Yadav</a:t>
            </a:r>
            <a:endParaRPr lang="en-IN" dirty="0"/>
          </a:p>
        </p:txBody>
      </p:sp>
    </p:spTree>
    <p:extLst>
      <p:ext uri="{BB962C8B-B14F-4D97-AF65-F5344CB8AC3E}">
        <p14:creationId xmlns:p14="http://schemas.microsoft.com/office/powerpoint/2010/main" val="411453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Need of Study and Business Opportunity</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4</a:t>
            </a:fld>
            <a:endParaRPr lang="en-IN"/>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3785652"/>
          </a:xfrm>
          <a:prstGeom prst="rect">
            <a:avLst/>
          </a:prstGeom>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Type of Problem – Machine Learning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2 Data sets  - Train (10683) and Test (2671) records </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dirty="0">
                <a:solidFill>
                  <a:srgbClr val="002060"/>
                </a:solidFill>
                <a:latin typeface="Verdana" panose="020B0604030504040204" pitchFamily="34" charset="0"/>
                <a:ea typeface="Verdana" panose="020B0604030504040204" pitchFamily="34" charset="0"/>
              </a:rPr>
              <a:t>Business Opportunity – </a:t>
            </a:r>
          </a:p>
          <a:p>
            <a:endParaRPr lang="en-US" dirty="0">
              <a:latin typeface="Verdana" panose="020B0604030504040204" pitchFamily="34" charset="0"/>
              <a:ea typeface="Verdana" panose="020B0604030504040204" pitchFamily="34" charset="0"/>
            </a:endParaRPr>
          </a:p>
          <a:p>
            <a:pPr marL="342900" indent="-342900">
              <a:buFont typeface="+mj-lt"/>
              <a:buAutoNum type="arabicPeriod"/>
            </a:pPr>
            <a:r>
              <a:rPr lang="en-US" sz="1600" dirty="0">
                <a:latin typeface="Verdana" panose="020B0604030504040204" pitchFamily="34" charset="0"/>
                <a:ea typeface="Verdana" panose="020B0604030504040204" pitchFamily="34" charset="0"/>
              </a:rPr>
              <a:t>Right Price of flight can make or break the airline industry business</a:t>
            </a:r>
          </a:p>
          <a:p>
            <a:pPr marL="342900" indent="-342900">
              <a:buFont typeface="+mj-lt"/>
              <a:buAutoNum type="arabicPeriod"/>
            </a:pPr>
            <a:r>
              <a:rPr lang="en-US" sz="1600" dirty="0">
                <a:latin typeface="Verdana" panose="020B0604030504040204" pitchFamily="34" charset="0"/>
                <a:ea typeface="Verdana" panose="020B0604030504040204" pitchFamily="34" charset="0"/>
              </a:rPr>
              <a:t>Enables customer to take right decision</a:t>
            </a:r>
          </a:p>
          <a:p>
            <a:pPr marL="342900" indent="-342900">
              <a:buFont typeface="+mj-lt"/>
              <a:buAutoNum type="arabicPeriod"/>
            </a:pPr>
            <a:r>
              <a:rPr lang="en-US" sz="1600" dirty="0">
                <a:latin typeface="Verdana" panose="020B0604030504040204" pitchFamily="34" charset="0"/>
                <a:ea typeface="Verdana" panose="020B0604030504040204" pitchFamily="34" charset="0"/>
              </a:rPr>
              <a:t>Applicability of supervised machine learning technique to train the data</a:t>
            </a:r>
          </a:p>
          <a:p>
            <a:pPr marL="342900" indent="-342900">
              <a:buFont typeface="+mj-lt"/>
              <a:buAutoNum type="arabicPeriod"/>
            </a:pPr>
            <a:r>
              <a:rPr lang="en-US" sz="1600" dirty="0">
                <a:latin typeface="Verdana" panose="020B0604030504040204" pitchFamily="34" charset="0"/>
                <a:ea typeface="Verdana" panose="020B0604030504040204" pitchFamily="34" charset="0"/>
              </a:rPr>
              <a:t>Train data set has response (Price) and other independent variable as predictors</a:t>
            </a:r>
          </a:p>
          <a:p>
            <a:pPr marL="342900" indent="-342900">
              <a:buFont typeface="+mj-lt"/>
              <a:buAutoNum type="arabicPeriod"/>
            </a:pPr>
            <a:r>
              <a:rPr lang="en-US" sz="1600" dirty="0">
                <a:latin typeface="Verdana" panose="020B0604030504040204" pitchFamily="34" charset="0"/>
                <a:ea typeface="Verdana" panose="020B0604030504040204" pitchFamily="34" charset="0"/>
              </a:rPr>
              <a:t>Build prediction mechanism on Test data to predict fare prices </a:t>
            </a:r>
          </a:p>
          <a:p>
            <a:pPr marL="342900" indent="-342900">
              <a:buFont typeface="+mj-lt"/>
              <a:buAutoNum type="arabicPeriod"/>
            </a:pPr>
            <a:r>
              <a:rPr lang="en-US" sz="1600" dirty="0">
                <a:latin typeface="Verdana" panose="020B0604030504040204" pitchFamily="34" charset="0"/>
                <a:ea typeface="Verdana" panose="020B0604030504040204" pitchFamily="34" charset="0"/>
              </a:rPr>
              <a:t>Better Machine Learning model would ensure accuracy and minimum error</a:t>
            </a: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37D3CA97-1AA4-4496-B697-191A8C6C5B24}"/>
              </a:ext>
            </a:extLst>
          </p:cNvPr>
          <p:cNvSpPr/>
          <p:nvPr/>
        </p:nvSpPr>
        <p:spPr>
          <a:xfrm>
            <a:off x="37706" y="787305"/>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11" name="Footer Placeholder 9">
            <a:extLst>
              <a:ext uri="{FF2B5EF4-FFF2-40B4-BE49-F238E27FC236}">
                <a16:creationId xmlns:a16="http://schemas.microsoft.com/office/drawing/2014/main" id="{66658807-B05F-43ED-8946-E16771C51ED3}"/>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372703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a:extLst>
              <a:ext uri="{FF2B5EF4-FFF2-40B4-BE49-F238E27FC236}">
                <a16:creationId xmlns:a16="http://schemas.microsoft.com/office/drawing/2014/main" id="{B2BEFC1F-935B-4C5C-A49C-0FB912615694}"/>
              </a:ext>
            </a:extLst>
          </p:cNvPr>
          <p:cNvPicPr/>
          <p:nvPr/>
        </p:nvPicPr>
        <p:blipFill>
          <a:blip r:embed="rId2"/>
          <a:stretch>
            <a:fillRect/>
          </a:stretch>
        </p:blipFill>
        <p:spPr bwMode="auto">
          <a:xfrm>
            <a:off x="609600" y="1317558"/>
            <a:ext cx="4619625" cy="2598323"/>
          </a:xfrm>
          <a:prstGeom prst="rect">
            <a:avLst/>
          </a:prstGeom>
          <a:noFill/>
          <a:ln w="9525">
            <a:noFill/>
            <a:headEnd/>
            <a:tailEnd/>
          </a:ln>
        </p:spPr>
      </p:pic>
      <p:pic>
        <p:nvPicPr>
          <p:cNvPr id="13" name="Picture">
            <a:extLst>
              <a:ext uri="{FF2B5EF4-FFF2-40B4-BE49-F238E27FC236}">
                <a16:creationId xmlns:a16="http://schemas.microsoft.com/office/drawing/2014/main" id="{F0EA0ECA-29C7-4144-9F20-97FB9636F345}"/>
              </a:ext>
            </a:extLst>
          </p:cNvPr>
          <p:cNvPicPr/>
          <p:nvPr/>
        </p:nvPicPr>
        <p:blipFill>
          <a:blip r:embed="rId3"/>
          <a:stretch>
            <a:fillRect/>
          </a:stretch>
        </p:blipFill>
        <p:spPr bwMode="auto">
          <a:xfrm>
            <a:off x="5944675" y="1317558"/>
            <a:ext cx="4619625" cy="2557295"/>
          </a:xfrm>
          <a:prstGeom prst="rect">
            <a:avLst/>
          </a:prstGeom>
          <a:noFill/>
          <a:ln w="9525">
            <a:noFill/>
            <a:headEnd/>
            <a:tailEnd/>
          </a:ln>
        </p:spPr>
      </p:pic>
      <p:pic>
        <p:nvPicPr>
          <p:cNvPr id="14" name="Picture">
            <a:extLst>
              <a:ext uri="{FF2B5EF4-FFF2-40B4-BE49-F238E27FC236}">
                <a16:creationId xmlns:a16="http://schemas.microsoft.com/office/drawing/2014/main" id="{0C51BC57-048C-45BF-ADC2-87F3176104E8}"/>
              </a:ext>
            </a:extLst>
          </p:cNvPr>
          <p:cNvPicPr/>
          <p:nvPr/>
        </p:nvPicPr>
        <p:blipFill>
          <a:blip r:embed="rId4"/>
          <a:stretch>
            <a:fillRect/>
          </a:stretch>
        </p:blipFill>
        <p:spPr bwMode="auto">
          <a:xfrm>
            <a:off x="778723" y="3999004"/>
            <a:ext cx="4281377" cy="2369144"/>
          </a:xfrm>
          <a:prstGeom prst="rect">
            <a:avLst/>
          </a:prstGeom>
          <a:noFill/>
          <a:ln w="9525">
            <a:noFill/>
            <a:headEnd/>
            <a:tailEnd/>
          </a:ln>
        </p:spPr>
      </p:pic>
      <p:pic>
        <p:nvPicPr>
          <p:cNvPr id="15" name="Picture">
            <a:extLst>
              <a:ext uri="{FF2B5EF4-FFF2-40B4-BE49-F238E27FC236}">
                <a16:creationId xmlns:a16="http://schemas.microsoft.com/office/drawing/2014/main" id="{0AB23350-283C-4D5D-AA52-07BEA4FAE9A3}"/>
              </a:ext>
            </a:extLst>
          </p:cNvPr>
          <p:cNvPicPr/>
          <p:nvPr/>
        </p:nvPicPr>
        <p:blipFill>
          <a:blip r:embed="rId5"/>
          <a:stretch>
            <a:fillRect/>
          </a:stretch>
        </p:blipFill>
        <p:spPr bwMode="auto">
          <a:xfrm>
            <a:off x="6003822" y="3999003"/>
            <a:ext cx="4281377" cy="2466503"/>
          </a:xfrm>
          <a:prstGeom prst="rect">
            <a:avLst/>
          </a:prstGeom>
          <a:noFill/>
          <a:ln w="9525">
            <a:noFill/>
            <a:headEnd/>
            <a:tailEnd/>
          </a:ln>
        </p:spPr>
      </p:pic>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Data Understanding , EDA &amp; Insights  </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5</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1" name="Rectangle 10">
            <a:extLst>
              <a:ext uri="{FF2B5EF4-FFF2-40B4-BE49-F238E27FC236}">
                <a16:creationId xmlns:a16="http://schemas.microsoft.com/office/drawing/2014/main" id="{4A3ADAB4-DE08-4F88-B748-614D79BF34A5}"/>
              </a:ext>
            </a:extLst>
          </p:cNvPr>
          <p:cNvSpPr/>
          <p:nvPr/>
        </p:nvSpPr>
        <p:spPr>
          <a:xfrm>
            <a:off x="719576" y="1243128"/>
            <a:ext cx="10972800" cy="5170646"/>
          </a:xfrm>
          <a:prstGeom prst="rect">
            <a:avLst/>
          </a:prstGeom>
          <a:pattFill prst="pct5">
            <a:fgClr>
              <a:schemeClr val="bg1"/>
            </a:fgClr>
            <a:bgClr>
              <a:schemeClr val="bg1"/>
            </a:bgClr>
          </a:pattFill>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Data Collection</a:t>
            </a:r>
          </a:p>
          <a:p>
            <a:endParaRPr lang="en-US"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4 Months data from March till June</a:t>
            </a:r>
          </a:p>
          <a:p>
            <a:pPr marL="342900" indent="-342900">
              <a:buFont typeface="+mj-lt"/>
              <a:buAutoNum type="arabicPeriod"/>
            </a:pPr>
            <a:r>
              <a:rPr lang="en-US" sz="1400" dirty="0">
                <a:latin typeface="Verdana" panose="020B0604030504040204" pitchFamily="34" charset="0"/>
                <a:ea typeface="Verdana" panose="020B0604030504040204" pitchFamily="34" charset="0"/>
              </a:rPr>
              <a:t>Data provided for weekday, weekends and 24 hours timescale  </a:t>
            </a:r>
          </a:p>
          <a:p>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r>
              <a:rPr lang="en-US" dirty="0">
                <a:solidFill>
                  <a:srgbClr val="002060"/>
                </a:solidFill>
                <a:latin typeface="Verdana" panose="020B0604030504040204" pitchFamily="34" charset="0"/>
                <a:ea typeface="Verdana" panose="020B0604030504040204" pitchFamily="34" charset="0"/>
              </a:rPr>
              <a:t>Visual Inspection</a:t>
            </a:r>
          </a:p>
          <a:p>
            <a:endParaRPr lang="en-US" sz="1600" dirty="0">
              <a:latin typeface="Verdana" panose="020B0604030504040204" pitchFamily="34" charset="0"/>
              <a:ea typeface="Verdana" panose="020B0604030504040204" pitchFamily="34" charset="0"/>
            </a:endParaRPr>
          </a:p>
          <a:p>
            <a:pPr marL="342900" indent="-342900">
              <a:buAutoNum type="arabicPeriod"/>
            </a:pPr>
            <a:r>
              <a:rPr lang="en-US" sz="1400" dirty="0">
                <a:latin typeface="Verdana" panose="020B0604030504040204" pitchFamily="34" charset="0"/>
                <a:ea typeface="Verdana" panose="020B0604030504040204" pitchFamily="34" charset="0"/>
              </a:rPr>
              <a:t>Price is dependent variable, all other variable are independent or predictors </a:t>
            </a:r>
          </a:p>
          <a:p>
            <a:pPr marL="342900" indent="-342900">
              <a:buAutoNum type="arabicPeriod"/>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Except Price which is numeric, all other variables are in “Char” format which needs to be converted to categorical or right class </a:t>
            </a:r>
          </a:p>
          <a:p>
            <a:pPr marL="342900" indent="-342900">
              <a:buFont typeface="+mj-lt"/>
              <a:buAutoNum type="arabicPeriod"/>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Date of Journey column needs to be separated into “Date”, “Month” and “Year” columns and convert to Date format </a:t>
            </a:r>
          </a:p>
          <a:p>
            <a:pPr marL="342900" indent="-342900">
              <a:buFont typeface="+mj-lt"/>
              <a:buAutoNum type="arabicPeriod"/>
            </a:pPr>
            <a:endParaRPr lang="en-US"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Departure time and arrival time have to be converted to time format and the duration has to be put in either “Total hours” or “Total mins”. We have taken “Total Mins” </a:t>
            </a:r>
          </a:p>
          <a:p>
            <a:pPr marL="342900" indent="-342900">
              <a:buFont typeface="+mj-lt"/>
              <a:buAutoNum type="arabicPeriod"/>
            </a:pPr>
            <a:endParaRPr lang="en-US"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Minimum of duration (in mins) is 75 mins and maximum is 2860.</a:t>
            </a:r>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p:txBody>
      </p:sp>
      <p:sp>
        <p:nvSpPr>
          <p:cNvPr id="16" name="Footer Placeholder 9">
            <a:extLst>
              <a:ext uri="{FF2B5EF4-FFF2-40B4-BE49-F238E27FC236}">
                <a16:creationId xmlns:a16="http://schemas.microsoft.com/office/drawing/2014/main" id="{30350125-DE90-4CD8-8C6E-A8CA7AA2201E}"/>
              </a:ext>
            </a:extLst>
          </p:cNvPr>
          <p:cNvSpPr txBox="1">
            <a:spLocks/>
          </p:cNvSpPr>
          <p:nvPr/>
        </p:nvSpPr>
        <p:spPr>
          <a:xfrm>
            <a:off x="4961861" y="6306592"/>
            <a:ext cx="3814856" cy="365125"/>
          </a:xfrm>
          <a:prstGeom prst="rect">
            <a:avLst/>
          </a:prstGeom>
        </p:spPr>
        <p:txBody>
          <a:bodyPr vert="horz" lIns="91440" tIns="45720" rIns="91440" bIns="45720" rtlCol="0" anchor="t"/>
          <a:lstStyle>
            <a:defPPr>
              <a:defRPr lang="en-US"/>
            </a:defPPr>
            <a:lvl1pPr marL="0" algn="r" defTabSz="457200" rtl="0" eaLnBrk="1" latinLnBrk="0" hangingPunct="1">
              <a:defRPr sz="1200" b="1" i="1" kern="1200" baseline="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t>Flight Price Prediction - Nitin Yadav</a:t>
            </a:r>
            <a:endParaRPr lang="en-IN" dirty="0"/>
          </a:p>
        </p:txBody>
      </p:sp>
    </p:spTree>
    <p:extLst>
      <p:ext uri="{BB962C8B-B14F-4D97-AF65-F5344CB8AC3E}">
        <p14:creationId xmlns:p14="http://schemas.microsoft.com/office/powerpoint/2010/main" val="317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Data Understanding , EDA &amp; Insights  </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6</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pic>
        <p:nvPicPr>
          <p:cNvPr id="12" name="Picture">
            <a:extLst>
              <a:ext uri="{FF2B5EF4-FFF2-40B4-BE49-F238E27FC236}">
                <a16:creationId xmlns:a16="http://schemas.microsoft.com/office/drawing/2014/main" id="{BB8DB788-9E21-4493-80A8-6F845380DB7D}"/>
              </a:ext>
            </a:extLst>
          </p:cNvPr>
          <p:cNvPicPr/>
          <p:nvPr/>
        </p:nvPicPr>
        <p:blipFill>
          <a:blip r:embed="rId2"/>
          <a:stretch>
            <a:fillRect/>
          </a:stretch>
        </p:blipFill>
        <p:spPr bwMode="auto">
          <a:xfrm>
            <a:off x="719576" y="1191396"/>
            <a:ext cx="4152789" cy="2468218"/>
          </a:xfrm>
          <a:prstGeom prst="rect">
            <a:avLst/>
          </a:prstGeom>
          <a:noFill/>
          <a:ln w="9525">
            <a:noFill/>
            <a:headEnd/>
            <a:tailEnd/>
          </a:ln>
        </p:spPr>
      </p:pic>
      <p:pic>
        <p:nvPicPr>
          <p:cNvPr id="13" name="Picture">
            <a:extLst>
              <a:ext uri="{FF2B5EF4-FFF2-40B4-BE49-F238E27FC236}">
                <a16:creationId xmlns:a16="http://schemas.microsoft.com/office/drawing/2014/main" id="{17121772-42EA-4EAC-A5FB-22E7B0B2698E}"/>
              </a:ext>
            </a:extLst>
          </p:cNvPr>
          <p:cNvPicPr/>
          <p:nvPr/>
        </p:nvPicPr>
        <p:blipFill>
          <a:blip r:embed="rId3"/>
          <a:stretch>
            <a:fillRect/>
          </a:stretch>
        </p:blipFill>
        <p:spPr bwMode="auto">
          <a:xfrm>
            <a:off x="5586950" y="1214676"/>
            <a:ext cx="4619625" cy="2825092"/>
          </a:xfrm>
          <a:prstGeom prst="rect">
            <a:avLst/>
          </a:prstGeom>
          <a:noFill/>
          <a:ln w="9525">
            <a:noFill/>
            <a:headEnd/>
            <a:tailEnd/>
          </a:ln>
        </p:spPr>
      </p:pic>
      <p:pic>
        <p:nvPicPr>
          <p:cNvPr id="14" name="Picture">
            <a:extLst>
              <a:ext uri="{FF2B5EF4-FFF2-40B4-BE49-F238E27FC236}">
                <a16:creationId xmlns:a16="http://schemas.microsoft.com/office/drawing/2014/main" id="{6D00B6D3-6F96-487A-9BFF-EC1D14FD0DA3}"/>
              </a:ext>
            </a:extLst>
          </p:cNvPr>
          <p:cNvPicPr/>
          <p:nvPr/>
        </p:nvPicPr>
        <p:blipFill>
          <a:blip r:embed="rId4"/>
          <a:stretch>
            <a:fillRect/>
          </a:stretch>
        </p:blipFill>
        <p:spPr bwMode="auto">
          <a:xfrm>
            <a:off x="2742150" y="3682894"/>
            <a:ext cx="4619625" cy="2696737"/>
          </a:xfrm>
          <a:prstGeom prst="rect">
            <a:avLst/>
          </a:prstGeom>
          <a:noFill/>
          <a:ln w="9525">
            <a:noFill/>
            <a:headEnd/>
            <a:tailEnd/>
          </a:ln>
        </p:spPr>
      </p:pic>
      <p:sp>
        <p:nvSpPr>
          <p:cNvPr id="11" name="Rectangle 10">
            <a:extLst>
              <a:ext uri="{FF2B5EF4-FFF2-40B4-BE49-F238E27FC236}">
                <a16:creationId xmlns:a16="http://schemas.microsoft.com/office/drawing/2014/main" id="{4A3ADAB4-DE08-4F88-B748-614D79BF34A5}"/>
              </a:ext>
            </a:extLst>
          </p:cNvPr>
          <p:cNvSpPr/>
          <p:nvPr/>
        </p:nvSpPr>
        <p:spPr>
          <a:xfrm>
            <a:off x="719575" y="1317559"/>
            <a:ext cx="10569747" cy="5016758"/>
          </a:xfrm>
          <a:prstGeom prst="rect">
            <a:avLst/>
          </a:prstGeom>
          <a:pattFill prst="pct5">
            <a:fgClr>
              <a:schemeClr val="bg1"/>
            </a:fgClr>
            <a:bgClr>
              <a:schemeClr val="bg1"/>
            </a:bgClr>
          </a:pattFill>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Insights from Data </a:t>
            </a:r>
          </a:p>
          <a:p>
            <a:endParaRPr lang="en-US"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Jet Airways and Indigo have the maximum number of flights followed by Air India </a:t>
            </a:r>
          </a:p>
          <a:p>
            <a:pPr marL="342900" indent="-342900">
              <a:buFont typeface="+mj-lt"/>
              <a:buAutoNum type="arabicPeriod"/>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Delhi, Kolkata and Bangalore have the maximum flights starting as Source City</a:t>
            </a:r>
          </a:p>
          <a:p>
            <a:pPr marL="342900" indent="-342900">
              <a:buFont typeface="+mj-lt"/>
              <a:buAutoNum type="arabicPeriod"/>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Cochin, Bangalore and Delhi have the maximum flights Destination City </a:t>
            </a:r>
          </a:p>
          <a:p>
            <a:pPr marL="342900" indent="-342900">
              <a:buFont typeface="+mj-lt"/>
              <a:buAutoNum type="arabicPeriod"/>
            </a:pPr>
            <a:endParaRPr lang="en-US"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There are 3491 non-stop flights and 5625 flights with 1 stop. </a:t>
            </a:r>
          </a:p>
          <a:p>
            <a:pPr marL="342900" indent="-342900">
              <a:buFont typeface="+mj-lt"/>
              <a:buAutoNum type="arabicPeriod"/>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There is a huge variation in the price , minimum is 1750 and maximum goes up to 79500. There are possibility of outliers in the Price column. </a:t>
            </a:r>
          </a:p>
          <a:p>
            <a:pPr marL="342900" indent="-342900">
              <a:buFont typeface="+mj-lt"/>
              <a:buAutoNum type="arabicPeriod"/>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a:pPr>
            <a:r>
              <a:rPr lang="en-US" sz="1400" dirty="0">
                <a:latin typeface="Verdana" panose="020B0604030504040204" pitchFamily="34" charset="0"/>
                <a:ea typeface="Verdana" panose="020B0604030504040204" pitchFamily="34" charset="0"/>
              </a:rPr>
              <a:t>Dates within 1st to 10th of month have highest number of flights and maximum flight are in month of May-June (Possibility of Summer Holidays)</a:t>
            </a:r>
          </a:p>
          <a:p>
            <a:pPr marL="342900" indent="-342900">
              <a:buFont typeface="+mj-lt"/>
              <a:buAutoNum type="arabicPeriod"/>
            </a:pPr>
            <a:endParaRPr lang="en-US" sz="1400" dirty="0">
              <a:latin typeface="Verdana" panose="020B0604030504040204" pitchFamily="34" charset="0"/>
              <a:ea typeface="Verdana" panose="020B0604030504040204" pitchFamily="34" charset="0"/>
            </a:endParaRPr>
          </a:p>
          <a:p>
            <a:pPr marL="342900" lvl="0" indent="-342900">
              <a:buFont typeface="+mj-lt"/>
              <a:buAutoNum type="arabicPeriod"/>
            </a:pPr>
            <a:r>
              <a:rPr lang="en-US" sz="1400" dirty="0">
                <a:latin typeface="Verdana" panose="020B0604030504040204" pitchFamily="34" charset="0"/>
                <a:ea typeface="Verdana" panose="020B0604030504040204" pitchFamily="34" charset="0"/>
              </a:rPr>
              <a:t>Skewness is a measure of symmetry , positive skewness for price (1.85) means the mean is more than median of the entries and hence it is right skewed</a:t>
            </a:r>
            <a:endParaRPr lang="en-IN" sz="1400" dirty="0">
              <a:latin typeface="Verdana" panose="020B0604030504040204" pitchFamily="34" charset="0"/>
              <a:ea typeface="Verdana" panose="020B0604030504040204" pitchFamily="34" charset="0"/>
            </a:endParaRPr>
          </a:p>
          <a:p>
            <a:pPr marL="342900" lvl="0" indent="-342900">
              <a:buFont typeface="+mj-lt"/>
              <a:buAutoNum type="arabicPeriod"/>
            </a:pPr>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p:txBody>
      </p:sp>
      <p:sp>
        <p:nvSpPr>
          <p:cNvPr id="15" name="Footer Placeholder 9">
            <a:extLst>
              <a:ext uri="{FF2B5EF4-FFF2-40B4-BE49-F238E27FC236}">
                <a16:creationId xmlns:a16="http://schemas.microsoft.com/office/drawing/2014/main" id="{A4D8ABE2-DC36-4BBC-8FA9-69869B65BCCD}"/>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334149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Data Understanding , EDA &amp; Insights  </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7</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pic>
        <p:nvPicPr>
          <p:cNvPr id="12" name="Picture">
            <a:extLst>
              <a:ext uri="{FF2B5EF4-FFF2-40B4-BE49-F238E27FC236}">
                <a16:creationId xmlns:a16="http://schemas.microsoft.com/office/drawing/2014/main" id="{20FDDF9D-AE2F-4179-84C0-BFE9A741BBE9}"/>
              </a:ext>
            </a:extLst>
          </p:cNvPr>
          <p:cNvPicPr/>
          <p:nvPr/>
        </p:nvPicPr>
        <p:blipFill>
          <a:blip r:embed="rId2"/>
          <a:stretch>
            <a:fillRect/>
          </a:stretch>
        </p:blipFill>
        <p:spPr bwMode="auto">
          <a:xfrm>
            <a:off x="1041753" y="1453662"/>
            <a:ext cx="4619625" cy="2394638"/>
          </a:xfrm>
          <a:prstGeom prst="rect">
            <a:avLst/>
          </a:prstGeom>
          <a:noFill/>
          <a:ln w="9525">
            <a:noFill/>
            <a:headEnd/>
            <a:tailEnd/>
          </a:ln>
        </p:spPr>
      </p:pic>
      <p:pic>
        <p:nvPicPr>
          <p:cNvPr id="13" name="Picture">
            <a:extLst>
              <a:ext uri="{FF2B5EF4-FFF2-40B4-BE49-F238E27FC236}">
                <a16:creationId xmlns:a16="http://schemas.microsoft.com/office/drawing/2014/main" id="{FC10EAA0-AB1F-4300-8ABA-B61A9109DDCE}"/>
              </a:ext>
            </a:extLst>
          </p:cNvPr>
          <p:cNvPicPr/>
          <p:nvPr/>
        </p:nvPicPr>
        <p:blipFill>
          <a:blip r:embed="rId3"/>
          <a:stretch>
            <a:fillRect/>
          </a:stretch>
        </p:blipFill>
        <p:spPr bwMode="auto">
          <a:xfrm>
            <a:off x="6398737" y="1317559"/>
            <a:ext cx="4619625" cy="2786608"/>
          </a:xfrm>
          <a:prstGeom prst="rect">
            <a:avLst/>
          </a:prstGeom>
          <a:noFill/>
          <a:ln w="9525">
            <a:noFill/>
            <a:headEnd/>
            <a:tailEnd/>
          </a:ln>
        </p:spPr>
      </p:pic>
      <p:pic>
        <p:nvPicPr>
          <p:cNvPr id="14" name="Picture">
            <a:extLst>
              <a:ext uri="{FF2B5EF4-FFF2-40B4-BE49-F238E27FC236}">
                <a16:creationId xmlns:a16="http://schemas.microsoft.com/office/drawing/2014/main" id="{436DBBE9-CB4F-4427-8D48-26C09FA4F139}"/>
              </a:ext>
            </a:extLst>
          </p:cNvPr>
          <p:cNvPicPr/>
          <p:nvPr/>
        </p:nvPicPr>
        <p:blipFill>
          <a:blip r:embed="rId4"/>
          <a:stretch>
            <a:fillRect/>
          </a:stretch>
        </p:blipFill>
        <p:spPr bwMode="auto">
          <a:xfrm>
            <a:off x="4088924" y="4035312"/>
            <a:ext cx="4619625" cy="2217771"/>
          </a:xfrm>
          <a:prstGeom prst="rect">
            <a:avLst/>
          </a:prstGeom>
          <a:noFill/>
          <a:ln w="9525">
            <a:noFill/>
            <a:headEnd/>
            <a:tailEnd/>
          </a:ln>
        </p:spPr>
      </p:pic>
      <p:sp>
        <p:nvSpPr>
          <p:cNvPr id="11" name="Rectangle 10">
            <a:extLst>
              <a:ext uri="{FF2B5EF4-FFF2-40B4-BE49-F238E27FC236}">
                <a16:creationId xmlns:a16="http://schemas.microsoft.com/office/drawing/2014/main" id="{4A3ADAB4-DE08-4F88-B748-614D79BF34A5}"/>
              </a:ext>
            </a:extLst>
          </p:cNvPr>
          <p:cNvSpPr/>
          <p:nvPr/>
        </p:nvSpPr>
        <p:spPr>
          <a:xfrm>
            <a:off x="719575" y="1317559"/>
            <a:ext cx="10430671" cy="5047536"/>
          </a:xfrm>
          <a:prstGeom prst="rect">
            <a:avLst/>
          </a:prstGeom>
          <a:pattFill prst="pct5">
            <a:fgClr>
              <a:schemeClr val="bg1"/>
            </a:fgClr>
            <a:bgClr>
              <a:schemeClr val="bg1"/>
            </a:bgClr>
          </a:pattFill>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Insights from Data contd….</a:t>
            </a:r>
          </a:p>
          <a:p>
            <a:endParaRPr lang="en-US" dirty="0">
              <a:latin typeface="Verdana" panose="020B0604030504040204" pitchFamily="34" charset="0"/>
              <a:ea typeface="Verdana" panose="020B0604030504040204" pitchFamily="34" charset="0"/>
            </a:endParaRPr>
          </a:p>
          <a:p>
            <a:pPr marL="342900" lvl="0" indent="-342900">
              <a:buFont typeface="+mj-lt"/>
              <a:buAutoNum type="arabicPeriod" startAt="8"/>
            </a:pPr>
            <a:r>
              <a:rPr lang="en-US" sz="1400" dirty="0">
                <a:latin typeface="Verdana" panose="020B0604030504040204" pitchFamily="34" charset="0"/>
                <a:ea typeface="Verdana" panose="020B0604030504040204" pitchFamily="34" charset="0"/>
              </a:rPr>
              <a:t>Kurtosis define the tail shape of data distribution , in this we have excess kurtosis (13.5) which is towards positive hence it indicates Fat tailed distribution or leptokurtic</a:t>
            </a:r>
          </a:p>
          <a:p>
            <a:pPr marL="342900" lvl="0" indent="-342900">
              <a:buFont typeface="+mj-lt"/>
              <a:buAutoNum type="arabicPeriod" startAt="8"/>
            </a:pPr>
            <a:endParaRPr lang="en-IN" sz="1400" dirty="0">
              <a:latin typeface="Verdana" panose="020B0604030504040204" pitchFamily="34" charset="0"/>
              <a:ea typeface="Verdana" panose="020B0604030504040204" pitchFamily="34" charset="0"/>
            </a:endParaRPr>
          </a:p>
          <a:p>
            <a:pPr marL="342900" lvl="0" indent="-342900">
              <a:buFont typeface="+mj-lt"/>
              <a:buAutoNum type="arabicPeriod" startAt="8"/>
            </a:pPr>
            <a:r>
              <a:rPr lang="en-US" sz="1400" dirty="0">
                <a:latin typeface="Verdana" panose="020B0604030504040204" pitchFamily="34" charset="0"/>
                <a:ea typeface="Verdana" panose="020B0604030504040204" pitchFamily="34" charset="0"/>
              </a:rPr>
              <a:t>Day of Travel shows that maximum number of flights are on Monday , Wednesday and Thursday</a:t>
            </a:r>
          </a:p>
          <a:p>
            <a:pPr marL="342900" lvl="0" indent="-342900">
              <a:buFont typeface="+mj-lt"/>
              <a:buAutoNum type="arabicPeriod" startAt="8"/>
            </a:pPr>
            <a:endParaRPr lang="en-US" sz="1400" dirty="0">
              <a:latin typeface="Verdana" panose="020B0604030504040204" pitchFamily="34" charset="0"/>
              <a:ea typeface="Verdana" panose="020B0604030504040204" pitchFamily="34" charset="0"/>
            </a:endParaRPr>
          </a:p>
          <a:p>
            <a:pPr marL="342900" lvl="0" indent="-342900">
              <a:buFont typeface="+mj-lt"/>
              <a:buAutoNum type="arabicPeriod" startAt="8"/>
            </a:pPr>
            <a:r>
              <a:rPr lang="en-US" sz="1400" dirty="0">
                <a:latin typeface="Verdana" panose="020B0604030504040204" pitchFamily="34" charset="0"/>
                <a:ea typeface="Verdana" panose="020B0604030504040204" pitchFamily="34" charset="0"/>
              </a:rPr>
              <a:t>Departure Time and arrival time shows that maximum number of flights arrive and depart around 7 pm in evening</a:t>
            </a:r>
          </a:p>
          <a:p>
            <a:pPr marL="342900" lvl="0" indent="-342900">
              <a:buFont typeface="+mj-lt"/>
              <a:buAutoNum type="arabicPeriod" startAt="8"/>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startAt="8"/>
            </a:pPr>
            <a:r>
              <a:rPr lang="en-US" sz="1400" dirty="0">
                <a:latin typeface="Verdana" panose="020B0604030504040204" pitchFamily="34" charset="0"/>
                <a:ea typeface="Verdana" panose="020B0604030504040204" pitchFamily="34" charset="0"/>
              </a:rPr>
              <a:t>Average flight price on Sunday and Friday are highest and on Monday are lowest</a:t>
            </a:r>
          </a:p>
          <a:p>
            <a:pPr marL="342900" indent="-342900">
              <a:buFont typeface="+mj-lt"/>
              <a:buAutoNum type="arabicPeriod" startAt="8"/>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startAt="8"/>
            </a:pPr>
            <a:r>
              <a:rPr lang="en-US" sz="1400" dirty="0">
                <a:latin typeface="Verdana" panose="020B0604030504040204" pitchFamily="34" charset="0"/>
                <a:ea typeface="Verdana" panose="020B0604030504040204" pitchFamily="34" charset="0"/>
              </a:rPr>
              <a:t>Price of Daytime flight is more than night time</a:t>
            </a:r>
          </a:p>
          <a:p>
            <a:pPr marL="342900" indent="-342900">
              <a:buFont typeface="+mj-lt"/>
              <a:buAutoNum type="arabicPeriod" startAt="8"/>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startAt="8"/>
            </a:pPr>
            <a:r>
              <a:rPr lang="en-US" sz="1400" dirty="0">
                <a:latin typeface="Verdana" panose="020B0604030504040204" pitchFamily="34" charset="0"/>
                <a:ea typeface="Verdana" panose="020B0604030504040204" pitchFamily="34" charset="0"/>
              </a:rPr>
              <a:t>Jet Airways, Air India and Indigo have highest number of flights in May June month which is maximum or peak season from flights perspective due to summer holiday season</a:t>
            </a:r>
          </a:p>
          <a:p>
            <a:pPr marL="342900" indent="-342900">
              <a:buFont typeface="+mj-lt"/>
              <a:buAutoNum type="arabicPeriod" startAt="8"/>
            </a:pPr>
            <a:endParaRPr lang="en-IN" sz="1400" dirty="0">
              <a:latin typeface="Verdana" panose="020B0604030504040204" pitchFamily="34" charset="0"/>
              <a:ea typeface="Verdana" panose="020B0604030504040204" pitchFamily="34" charset="0"/>
            </a:endParaRPr>
          </a:p>
          <a:p>
            <a:pPr marL="342900" indent="-342900">
              <a:buFont typeface="+mj-lt"/>
              <a:buAutoNum type="arabicPeriod" startAt="8"/>
            </a:pPr>
            <a:r>
              <a:rPr lang="en-US" sz="1400" dirty="0">
                <a:latin typeface="Verdana" panose="020B0604030504040204" pitchFamily="34" charset="0"/>
                <a:ea typeface="Verdana" panose="020B0604030504040204" pitchFamily="34" charset="0"/>
              </a:rPr>
              <a:t>Flight price and Flight duration in mins have a positive correlation of 0.56, means as duration increases flight price increases.</a:t>
            </a:r>
            <a:endParaRPr lang="en-IN" sz="1400" dirty="0">
              <a:latin typeface="Verdana" panose="020B0604030504040204" pitchFamily="34" charset="0"/>
              <a:ea typeface="Verdana" panose="020B0604030504040204" pitchFamily="34" charset="0"/>
            </a:endParaRPr>
          </a:p>
          <a:p>
            <a:pPr marL="342900" lvl="0" indent="-342900">
              <a:buFont typeface="+mj-lt"/>
              <a:buAutoNum type="arabicPeriod" startAt="8"/>
            </a:pPr>
            <a:endParaRPr lang="en-IN"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15" name="Footer Placeholder 9">
            <a:extLst>
              <a:ext uri="{FF2B5EF4-FFF2-40B4-BE49-F238E27FC236}">
                <a16:creationId xmlns:a16="http://schemas.microsoft.com/office/drawing/2014/main" id="{DC399B34-941D-4A7D-AC4F-E0333353644A}"/>
              </a:ext>
            </a:extLst>
          </p:cNvPr>
          <p:cNvSpPr txBox="1">
            <a:spLocks/>
          </p:cNvSpPr>
          <p:nvPr/>
        </p:nvSpPr>
        <p:spPr>
          <a:xfrm>
            <a:off x="4961861" y="6306592"/>
            <a:ext cx="3814856" cy="365125"/>
          </a:xfrm>
          <a:prstGeom prst="rect">
            <a:avLst/>
          </a:prstGeom>
        </p:spPr>
        <p:txBody>
          <a:bodyPr vert="horz" lIns="91440" tIns="45720" rIns="91440" bIns="45720" rtlCol="0" anchor="t"/>
          <a:lstStyle>
            <a:defPPr>
              <a:defRPr lang="en-US"/>
            </a:defPPr>
            <a:lvl1pPr marL="0" algn="r" defTabSz="457200" rtl="0" eaLnBrk="1" latinLnBrk="0" hangingPunct="1">
              <a:defRPr sz="1200" b="1" i="1" kern="1200" baseline="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t>Flight Price Prediction - Nitin Yadav</a:t>
            </a:r>
            <a:endParaRPr lang="en-IN" dirty="0"/>
          </a:p>
        </p:txBody>
      </p:sp>
    </p:spTree>
    <p:extLst>
      <p:ext uri="{BB962C8B-B14F-4D97-AF65-F5344CB8AC3E}">
        <p14:creationId xmlns:p14="http://schemas.microsoft.com/office/powerpoint/2010/main" val="338797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Hypothesis Testing and Feature </a:t>
            </a:r>
            <a:r>
              <a:rPr lang="en-US" sz="3200" dirty="0" err="1">
                <a:solidFill>
                  <a:srgbClr val="002060"/>
                </a:solidFill>
                <a:latin typeface="Verdana" panose="020B0604030504040204" pitchFamily="34" charset="0"/>
                <a:ea typeface="Verdana" panose="020B0604030504040204" pitchFamily="34" charset="0"/>
              </a:rPr>
              <a:t>Engg</a:t>
            </a:r>
            <a:r>
              <a:rPr lang="en-US" sz="3200" dirty="0">
                <a:solidFill>
                  <a:srgbClr val="002060"/>
                </a:solidFill>
                <a:latin typeface="Verdana" panose="020B0604030504040204" pitchFamily="34" charset="0"/>
                <a:ea typeface="Verdana" panose="020B0604030504040204" pitchFamily="34" charset="0"/>
              </a:rPr>
              <a:t>.</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8</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pic>
        <p:nvPicPr>
          <p:cNvPr id="12" name="Picture">
            <a:extLst>
              <a:ext uri="{FF2B5EF4-FFF2-40B4-BE49-F238E27FC236}">
                <a16:creationId xmlns:a16="http://schemas.microsoft.com/office/drawing/2014/main" id="{A2BCD5E5-ADF8-42B6-B13E-471D57FCC1B5}"/>
              </a:ext>
            </a:extLst>
          </p:cNvPr>
          <p:cNvPicPr/>
          <p:nvPr/>
        </p:nvPicPr>
        <p:blipFill>
          <a:blip r:embed="rId2"/>
          <a:stretch>
            <a:fillRect/>
          </a:stretch>
        </p:blipFill>
        <p:spPr bwMode="auto">
          <a:xfrm>
            <a:off x="967325" y="1317558"/>
            <a:ext cx="4619625" cy="2456999"/>
          </a:xfrm>
          <a:prstGeom prst="rect">
            <a:avLst/>
          </a:prstGeom>
          <a:noFill/>
          <a:ln w="9525">
            <a:noFill/>
            <a:headEnd/>
            <a:tailEnd/>
          </a:ln>
        </p:spPr>
      </p:pic>
      <p:pic>
        <p:nvPicPr>
          <p:cNvPr id="13" name="Picture">
            <a:extLst>
              <a:ext uri="{FF2B5EF4-FFF2-40B4-BE49-F238E27FC236}">
                <a16:creationId xmlns:a16="http://schemas.microsoft.com/office/drawing/2014/main" id="{F6414E4E-424F-473F-A532-CA4A6BD17469}"/>
              </a:ext>
            </a:extLst>
          </p:cNvPr>
          <p:cNvPicPr/>
          <p:nvPr/>
        </p:nvPicPr>
        <p:blipFill>
          <a:blip r:embed="rId3"/>
          <a:stretch>
            <a:fillRect/>
          </a:stretch>
        </p:blipFill>
        <p:spPr bwMode="auto">
          <a:xfrm>
            <a:off x="6274862" y="1316190"/>
            <a:ext cx="4619625" cy="2456999"/>
          </a:xfrm>
          <a:prstGeom prst="rect">
            <a:avLst/>
          </a:prstGeom>
          <a:noFill/>
          <a:ln w="9525">
            <a:noFill/>
            <a:headEnd/>
            <a:tailEnd/>
          </a:ln>
        </p:spPr>
      </p:pic>
      <p:pic>
        <p:nvPicPr>
          <p:cNvPr id="14" name="Picture">
            <a:extLst>
              <a:ext uri="{FF2B5EF4-FFF2-40B4-BE49-F238E27FC236}">
                <a16:creationId xmlns:a16="http://schemas.microsoft.com/office/drawing/2014/main" id="{ABA08478-F17C-4DF7-AED4-CCDD24D09077}"/>
              </a:ext>
            </a:extLst>
          </p:cNvPr>
          <p:cNvPicPr/>
          <p:nvPr/>
        </p:nvPicPr>
        <p:blipFill>
          <a:blip r:embed="rId4"/>
          <a:stretch>
            <a:fillRect/>
          </a:stretch>
        </p:blipFill>
        <p:spPr bwMode="auto">
          <a:xfrm>
            <a:off x="1500189" y="3773189"/>
            <a:ext cx="4063474" cy="2510755"/>
          </a:xfrm>
          <a:prstGeom prst="rect">
            <a:avLst/>
          </a:prstGeom>
          <a:noFill/>
          <a:ln w="9525">
            <a:noFill/>
            <a:headEnd/>
            <a:tailEnd/>
          </a:ln>
        </p:spPr>
      </p:pic>
      <p:pic>
        <p:nvPicPr>
          <p:cNvPr id="15" name="Picture">
            <a:extLst>
              <a:ext uri="{FF2B5EF4-FFF2-40B4-BE49-F238E27FC236}">
                <a16:creationId xmlns:a16="http://schemas.microsoft.com/office/drawing/2014/main" id="{DF756BE4-4E5F-4C1C-A83B-9917E941062E}"/>
              </a:ext>
            </a:extLst>
          </p:cNvPr>
          <p:cNvPicPr/>
          <p:nvPr/>
        </p:nvPicPr>
        <p:blipFill>
          <a:blip r:embed="rId5"/>
          <a:stretch>
            <a:fillRect/>
          </a:stretch>
        </p:blipFill>
        <p:spPr bwMode="auto">
          <a:xfrm>
            <a:off x="6852800" y="3610764"/>
            <a:ext cx="4063474" cy="2682506"/>
          </a:xfrm>
          <a:prstGeom prst="rect">
            <a:avLst/>
          </a:prstGeom>
          <a:noFill/>
          <a:ln w="9525">
            <a:noFill/>
            <a:headEnd/>
            <a:tailEnd/>
          </a:ln>
        </p:spPr>
      </p:pic>
      <p:sp>
        <p:nvSpPr>
          <p:cNvPr id="11" name="Rectangle 10">
            <a:extLst>
              <a:ext uri="{FF2B5EF4-FFF2-40B4-BE49-F238E27FC236}">
                <a16:creationId xmlns:a16="http://schemas.microsoft.com/office/drawing/2014/main" id="{4A3ADAB4-DE08-4F88-B748-614D79BF34A5}"/>
              </a:ext>
            </a:extLst>
          </p:cNvPr>
          <p:cNvSpPr/>
          <p:nvPr/>
        </p:nvSpPr>
        <p:spPr>
          <a:xfrm>
            <a:off x="719575" y="1136806"/>
            <a:ext cx="11103829" cy="5232202"/>
          </a:xfrm>
          <a:prstGeom prst="rect">
            <a:avLst/>
          </a:prstGeom>
          <a:pattFill prst="pct5">
            <a:fgClr>
              <a:schemeClr val="bg1"/>
            </a:fgClr>
            <a:bgClr>
              <a:schemeClr val="bg1"/>
            </a:bgClr>
          </a:pattFill>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Hypothesis Testing – We did t-test and anova testing to conclude that</a:t>
            </a:r>
          </a:p>
          <a:p>
            <a:endParaRPr lang="en-US" dirty="0">
              <a:solidFill>
                <a:srgbClr val="002060"/>
              </a:solidFill>
              <a:latin typeface="Verdana" panose="020B0604030504040204" pitchFamily="34" charset="0"/>
              <a:ea typeface="Verdana" panose="020B0604030504040204" pitchFamily="34" charset="0"/>
            </a:endParaRPr>
          </a:p>
          <a:p>
            <a:pPr marL="342900" lvl="0" indent="-342900">
              <a:buFont typeface="+mj-lt"/>
              <a:buAutoNum type="arabicPeriod"/>
            </a:pPr>
            <a:r>
              <a:rPr lang="en-US" dirty="0">
                <a:latin typeface="Verdana" panose="020B0604030504040204" pitchFamily="34" charset="0"/>
                <a:ea typeface="Verdana" panose="020B0604030504040204" pitchFamily="34" charset="0"/>
              </a:rPr>
              <a:t>Flight prices on weekdays are cheaper than weekends </a:t>
            </a:r>
          </a:p>
          <a:p>
            <a:pPr marL="342900" lvl="0" indent="-342900">
              <a:buFont typeface="+mj-lt"/>
              <a:buAutoNum type="arabicPeriod"/>
            </a:pPr>
            <a:endParaRPr lang="en-IN" dirty="0">
              <a:latin typeface="Verdana" panose="020B0604030504040204" pitchFamily="34" charset="0"/>
              <a:ea typeface="Verdana" panose="020B0604030504040204" pitchFamily="34" charset="0"/>
            </a:endParaRPr>
          </a:p>
          <a:p>
            <a:pPr marL="342900" lvl="0" indent="-342900">
              <a:buFont typeface="+mj-lt"/>
              <a:buAutoNum type="arabicPeriod"/>
            </a:pPr>
            <a:r>
              <a:rPr lang="en-US" dirty="0">
                <a:latin typeface="Verdana" panose="020B0604030504040204" pitchFamily="34" charset="0"/>
                <a:ea typeface="Verdana" panose="020B0604030504040204" pitchFamily="34" charset="0"/>
              </a:rPr>
              <a:t>Flight price during peak hours (9am-9pm) are costly than non-peak hours </a:t>
            </a:r>
          </a:p>
          <a:p>
            <a:endParaRPr lang="en-US" dirty="0">
              <a:solidFill>
                <a:srgbClr val="002060"/>
              </a:solidFill>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dirty="0">
                <a:solidFill>
                  <a:srgbClr val="002060"/>
                </a:solidFill>
                <a:latin typeface="Verdana" panose="020B0604030504040204" pitchFamily="34" charset="0"/>
                <a:ea typeface="Verdana" panose="020B0604030504040204" pitchFamily="34" charset="0"/>
              </a:rPr>
              <a:t>Feature Engineering</a:t>
            </a:r>
          </a:p>
          <a:p>
            <a:endParaRPr lang="en-US" dirty="0">
              <a:solidFill>
                <a:srgbClr val="002060"/>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did encoding and normalization to ensure that all the predictors are converted to numeric for regression model and also to remove any variance wrt. Observations </a:t>
            </a:r>
          </a:p>
          <a:p>
            <a:endParaRPr lang="en-US" dirty="0">
              <a:solidFill>
                <a:srgbClr val="002060"/>
              </a:solidFill>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For Quantitative regression models ( encoding and normalization ) is done </a:t>
            </a:r>
          </a:p>
          <a:p>
            <a:pPr marL="342900" indent="-342900">
              <a:buFont typeface="+mj-lt"/>
              <a:buAutoNum type="arabicPeriod"/>
            </a:pPr>
            <a:r>
              <a:rPr lang="en-US" dirty="0">
                <a:latin typeface="Verdana" panose="020B0604030504040204" pitchFamily="34" charset="0"/>
                <a:ea typeface="Verdana" panose="020B0604030504040204" pitchFamily="34" charset="0"/>
              </a:rPr>
              <a:t>For tree based algorithms , it is not the case hence we have taken the variable As-is for Tree based and ensemble techniques</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342900" lvl="0" indent="-342900">
              <a:buFont typeface="+mj-lt"/>
              <a:buAutoNum type="arabicPeriod" startAt="8"/>
            </a:pPr>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p:txBody>
      </p:sp>
      <p:sp>
        <p:nvSpPr>
          <p:cNvPr id="16" name="Footer Placeholder 9">
            <a:extLst>
              <a:ext uri="{FF2B5EF4-FFF2-40B4-BE49-F238E27FC236}">
                <a16:creationId xmlns:a16="http://schemas.microsoft.com/office/drawing/2014/main" id="{6E45BB37-7AC2-45CE-8845-8EAE74A4E71D}"/>
              </a:ext>
            </a:extLst>
          </p:cNvPr>
          <p:cNvSpPr>
            <a:spLocks noGrp="1"/>
          </p:cNvSpPr>
          <p:nvPr>
            <p:ph type="ftr" sz="quarter" idx="11"/>
          </p:nvPr>
        </p:nvSpPr>
        <p:spPr>
          <a:xfrm>
            <a:off x="4961861" y="6306592"/>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25320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396"/>
            <a:ext cx="10972800" cy="1143000"/>
          </a:xfrm>
        </p:spPr>
        <p:txBody>
          <a:bodyPr/>
          <a:lstStyle/>
          <a:p>
            <a:pPr algn="l"/>
            <a:r>
              <a:rPr lang="en-US" sz="3200" dirty="0">
                <a:solidFill>
                  <a:srgbClr val="002060"/>
                </a:solidFill>
                <a:latin typeface="Verdana" panose="020B0604030504040204" pitchFamily="34" charset="0"/>
                <a:ea typeface="Verdana" panose="020B0604030504040204" pitchFamily="34" charset="0"/>
              </a:rPr>
              <a:t>Model Building and Interpretation</a:t>
            </a:r>
            <a:endParaRPr lang="en-IN" sz="3200" dirty="0">
              <a:solidFill>
                <a:srgbClr val="002060"/>
              </a:solidFill>
              <a:latin typeface="Verdana" panose="020B0604030504040204" pitchFamily="34" charset="0"/>
              <a:ea typeface="Verdana" panose="020B0604030504040204" pitchFamily="34" charset="0"/>
            </a:endParaRPr>
          </a:p>
        </p:txBody>
      </p:sp>
      <p:sp>
        <p:nvSpPr>
          <p:cNvPr id="9" name="Slide Number Placeholder 8">
            <a:extLst>
              <a:ext uri="{FF2B5EF4-FFF2-40B4-BE49-F238E27FC236}">
                <a16:creationId xmlns:a16="http://schemas.microsoft.com/office/drawing/2014/main" id="{692166EE-E508-4525-BBC3-758CF439E19C}"/>
              </a:ext>
            </a:extLst>
          </p:cNvPr>
          <p:cNvSpPr>
            <a:spLocks noGrp="1"/>
          </p:cNvSpPr>
          <p:nvPr>
            <p:ph type="sldNum" sz="quarter" idx="12"/>
          </p:nvPr>
        </p:nvSpPr>
        <p:spPr/>
        <p:txBody>
          <a:bodyPr/>
          <a:lstStyle/>
          <a:p>
            <a:fld id="{7C4E1ADF-A29C-4101-B98B-FF5C172F6D6A}" type="slidenum">
              <a:rPr lang="en-IN" smtClean="0"/>
              <a:t>9</a:t>
            </a:fld>
            <a:endParaRPr lang="en-IN" dirty="0"/>
          </a:p>
        </p:txBody>
      </p:sp>
      <p:sp>
        <p:nvSpPr>
          <p:cNvPr id="8" name="Rectangle 7">
            <a:extLst>
              <a:ext uri="{FF2B5EF4-FFF2-40B4-BE49-F238E27FC236}">
                <a16:creationId xmlns:a16="http://schemas.microsoft.com/office/drawing/2014/main" id="{452C39F3-3A32-4AEA-BA11-EFCD418EB222}"/>
              </a:ext>
            </a:extLst>
          </p:cNvPr>
          <p:cNvSpPr/>
          <p:nvPr/>
        </p:nvSpPr>
        <p:spPr>
          <a:xfrm>
            <a:off x="719576" y="1317559"/>
            <a:ext cx="9734748" cy="615553"/>
          </a:xfrm>
          <a:prstGeom prst="rect">
            <a:avLst/>
          </a:prstGeom>
        </p:spPr>
        <p:txBody>
          <a:bodyPr wrap="square">
            <a:spAutoFit/>
          </a:bodyPr>
          <a:lstStyle/>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 name="Oval 2">
            <a:extLst>
              <a:ext uri="{FF2B5EF4-FFF2-40B4-BE49-F238E27FC236}">
                <a16:creationId xmlns:a16="http://schemas.microsoft.com/office/drawing/2014/main" id="{C2EF45F9-1B31-4BD3-A6B1-5B0D6D759968}"/>
              </a:ext>
            </a:extLst>
          </p:cNvPr>
          <p:cNvSpPr/>
          <p:nvPr/>
        </p:nvSpPr>
        <p:spPr>
          <a:xfrm>
            <a:off x="37706" y="142666"/>
            <a:ext cx="395926" cy="404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1" name="Rectangle 10">
            <a:extLst>
              <a:ext uri="{FF2B5EF4-FFF2-40B4-BE49-F238E27FC236}">
                <a16:creationId xmlns:a16="http://schemas.microsoft.com/office/drawing/2014/main" id="{4A3ADAB4-DE08-4F88-B748-614D79BF34A5}"/>
              </a:ext>
            </a:extLst>
          </p:cNvPr>
          <p:cNvSpPr/>
          <p:nvPr/>
        </p:nvSpPr>
        <p:spPr>
          <a:xfrm>
            <a:off x="719576" y="1317559"/>
            <a:ext cx="10862824" cy="4339650"/>
          </a:xfrm>
          <a:prstGeom prst="rect">
            <a:avLst/>
          </a:prstGeom>
        </p:spPr>
        <p:txBody>
          <a:bodyPr wrap="square">
            <a:spAutoFit/>
          </a:bodyPr>
          <a:lstStyle/>
          <a:p>
            <a:r>
              <a:rPr lang="en-US" dirty="0">
                <a:solidFill>
                  <a:srgbClr val="002060"/>
                </a:solidFill>
                <a:latin typeface="Verdana" panose="020B0604030504040204" pitchFamily="34" charset="0"/>
                <a:ea typeface="Verdana" panose="020B0604030504040204" pitchFamily="34" charset="0"/>
              </a:rPr>
              <a:t>Multiple Linear Regression</a:t>
            </a:r>
          </a:p>
          <a:p>
            <a:endParaRPr lang="en-US" dirty="0">
              <a:solidFill>
                <a:srgbClr val="002060"/>
              </a:solidFill>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The intercept consider the effect of variables that we have not considered</a:t>
            </a:r>
            <a:endParaRPr lang="en-IN" dirty="0">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R square interpretation - 63% of the variation in the flight price is explained by the independent variables used in the model</a:t>
            </a:r>
            <a:endParaRPr lang="en-IN" dirty="0">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Adjusted R square shows the effect of adding more variables in the model. For e.g. current model is explained 63% by the independent variables which means remaining 40% of model is unexplained or by residuals.</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Model metrics </a:t>
            </a:r>
            <a:r>
              <a:rPr lang="en-US" dirty="0">
                <a:latin typeface="Verdana" panose="020B0604030504040204" pitchFamily="34" charset="0"/>
                <a:ea typeface="Verdana" panose="020B0604030504040204" pitchFamily="34" charset="0"/>
                <a:sym typeface="Wingdings" panose="05000000000000000000" pitchFamily="2" charset="2"/>
              </a:rPr>
              <a:t> </a:t>
            </a:r>
            <a:r>
              <a:rPr lang="en-US" dirty="0">
                <a:latin typeface="Verdana" panose="020B0604030504040204" pitchFamily="34" charset="0"/>
                <a:ea typeface="Verdana" panose="020B0604030504040204" pitchFamily="34" charset="0"/>
              </a:rPr>
              <a:t>RMSE – 2629.4    , R2 - .633</a:t>
            </a:r>
          </a:p>
          <a:p>
            <a:endParaRPr lang="en-US" dirty="0">
              <a:latin typeface="Verdana" panose="020B0604030504040204" pitchFamily="34" charset="0"/>
              <a:ea typeface="Verdana" panose="020B0604030504040204" pitchFamily="34" charset="0"/>
            </a:endParaRPr>
          </a:p>
          <a:p>
            <a:pPr marL="342900" lvl="0" indent="-342900">
              <a:buFont typeface="+mj-lt"/>
              <a:buAutoNum type="arabicPeriod" startAt="8"/>
            </a:pPr>
            <a:endParaRPr lang="en-IN" sz="1400" dirty="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pic>
        <p:nvPicPr>
          <p:cNvPr id="12" name="Picture">
            <a:extLst>
              <a:ext uri="{FF2B5EF4-FFF2-40B4-BE49-F238E27FC236}">
                <a16:creationId xmlns:a16="http://schemas.microsoft.com/office/drawing/2014/main" id="{30759BEC-CEEC-4993-A904-96C86CEEE672}"/>
              </a:ext>
            </a:extLst>
          </p:cNvPr>
          <p:cNvPicPr/>
          <p:nvPr/>
        </p:nvPicPr>
        <p:blipFill>
          <a:blip r:embed="rId2"/>
          <a:stretch>
            <a:fillRect/>
          </a:stretch>
        </p:blipFill>
        <p:spPr bwMode="auto">
          <a:xfrm>
            <a:off x="942926" y="4326903"/>
            <a:ext cx="2589227" cy="2024281"/>
          </a:xfrm>
          <a:prstGeom prst="rect">
            <a:avLst/>
          </a:prstGeom>
          <a:noFill/>
          <a:ln w="9525">
            <a:noFill/>
            <a:headEnd/>
            <a:tailEnd/>
          </a:ln>
        </p:spPr>
      </p:pic>
      <p:pic>
        <p:nvPicPr>
          <p:cNvPr id="13" name="Picture">
            <a:extLst>
              <a:ext uri="{FF2B5EF4-FFF2-40B4-BE49-F238E27FC236}">
                <a16:creationId xmlns:a16="http://schemas.microsoft.com/office/drawing/2014/main" id="{58E29B2A-36B2-419A-9755-374FF9955650}"/>
              </a:ext>
            </a:extLst>
          </p:cNvPr>
          <p:cNvPicPr/>
          <p:nvPr/>
        </p:nvPicPr>
        <p:blipFill>
          <a:blip r:embed="rId3"/>
          <a:stretch>
            <a:fillRect/>
          </a:stretch>
        </p:blipFill>
        <p:spPr bwMode="auto">
          <a:xfrm>
            <a:off x="3949831" y="4310860"/>
            <a:ext cx="2900558" cy="2142572"/>
          </a:xfrm>
          <a:prstGeom prst="rect">
            <a:avLst/>
          </a:prstGeom>
          <a:noFill/>
          <a:ln w="9525">
            <a:noFill/>
            <a:headEnd/>
            <a:tailEnd/>
          </a:ln>
        </p:spPr>
      </p:pic>
      <p:pic>
        <p:nvPicPr>
          <p:cNvPr id="14" name="Picture">
            <a:extLst>
              <a:ext uri="{FF2B5EF4-FFF2-40B4-BE49-F238E27FC236}">
                <a16:creationId xmlns:a16="http://schemas.microsoft.com/office/drawing/2014/main" id="{8E1A5564-2F99-46D6-B649-908542A29256}"/>
              </a:ext>
            </a:extLst>
          </p:cNvPr>
          <p:cNvPicPr/>
          <p:nvPr/>
        </p:nvPicPr>
        <p:blipFill>
          <a:blip r:embed="rId4"/>
          <a:stretch>
            <a:fillRect/>
          </a:stretch>
        </p:blipFill>
        <p:spPr bwMode="auto">
          <a:xfrm>
            <a:off x="7561589" y="4212347"/>
            <a:ext cx="3142022" cy="2339597"/>
          </a:xfrm>
          <a:prstGeom prst="rect">
            <a:avLst/>
          </a:prstGeom>
          <a:noFill/>
          <a:ln w="9525">
            <a:noFill/>
            <a:headEnd/>
            <a:tailEnd/>
          </a:ln>
        </p:spPr>
      </p:pic>
      <p:sp>
        <p:nvSpPr>
          <p:cNvPr id="15" name="Footer Placeholder 9">
            <a:extLst>
              <a:ext uri="{FF2B5EF4-FFF2-40B4-BE49-F238E27FC236}">
                <a16:creationId xmlns:a16="http://schemas.microsoft.com/office/drawing/2014/main" id="{CF1B57F4-A714-4678-9ADA-65DE8326F948}"/>
              </a:ext>
            </a:extLst>
          </p:cNvPr>
          <p:cNvSpPr>
            <a:spLocks noGrp="1"/>
          </p:cNvSpPr>
          <p:nvPr>
            <p:ph type="ftr" sz="quarter" idx="11"/>
          </p:nvPr>
        </p:nvSpPr>
        <p:spPr>
          <a:xfrm>
            <a:off x="4188572" y="6492875"/>
            <a:ext cx="3814856" cy="365125"/>
          </a:xfrm>
        </p:spPr>
        <p:txBody>
          <a:bodyPr/>
          <a:lstStyle/>
          <a:p>
            <a:pPr algn="ctr"/>
            <a:r>
              <a:rPr lang="en-US"/>
              <a:t>Flight Price Prediction - Nitin Yadav</a:t>
            </a:r>
            <a:endParaRPr lang="en-IN" dirty="0"/>
          </a:p>
        </p:txBody>
      </p:sp>
    </p:spTree>
    <p:extLst>
      <p:ext uri="{BB962C8B-B14F-4D97-AF65-F5344CB8AC3E}">
        <p14:creationId xmlns:p14="http://schemas.microsoft.com/office/powerpoint/2010/main" val="51472494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526</TotalTime>
  <Words>1928</Words>
  <Application>Microsoft Office PowerPoint</Application>
  <PresentationFormat>Widescreen</PresentationFormat>
  <Paragraphs>276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Schoolbook</vt:lpstr>
      <vt:lpstr>Corbel</vt:lpstr>
      <vt:lpstr>Verdana</vt:lpstr>
      <vt:lpstr>Headlines</vt:lpstr>
      <vt:lpstr>Capstone Presentation</vt:lpstr>
      <vt:lpstr>Table of Content </vt:lpstr>
      <vt:lpstr>Business Problem </vt:lpstr>
      <vt:lpstr>Need of Study and Business Opportunity</vt:lpstr>
      <vt:lpstr>Data Understanding , EDA &amp; Insights  </vt:lpstr>
      <vt:lpstr>Data Understanding , EDA &amp; Insights  </vt:lpstr>
      <vt:lpstr>Data Understanding , EDA &amp; Insights  </vt:lpstr>
      <vt:lpstr>Hypothesis Testing and Feature Engg.</vt:lpstr>
      <vt:lpstr>Model Building and Interpretation</vt:lpstr>
      <vt:lpstr>Model Building and Interpretation</vt:lpstr>
      <vt:lpstr>Model Building and Interpretation</vt:lpstr>
      <vt:lpstr>Model Building and Interpretation</vt:lpstr>
      <vt:lpstr>Model Building and Interpretation</vt:lpstr>
      <vt:lpstr>Model Building and Interpretation</vt:lpstr>
      <vt:lpstr>Model Building and Interpretation</vt:lpstr>
      <vt:lpstr>Final Result and Conclusion</vt:lpstr>
      <vt:lpstr>Conclusion and Future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Shaleen Agarwal</dc:creator>
  <cp:lastModifiedBy>Nitin Yadav</cp:lastModifiedBy>
  <cp:revision>30</cp:revision>
  <dcterms:created xsi:type="dcterms:W3CDTF">2019-10-25T09:40:07Z</dcterms:created>
  <dcterms:modified xsi:type="dcterms:W3CDTF">2020-03-27T17:21:33Z</dcterms:modified>
</cp:coreProperties>
</file>