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0005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Classification:</a:t>
            </a:r>
            <a:r>
              <a:rPr spc="80" dirty="0"/>
              <a:t> </a:t>
            </a:r>
            <a:r>
              <a:rPr spc="-10" dirty="0"/>
              <a:t>Private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pPr marL="87630">
              <a:lnSpc>
                <a:spcPts val="168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05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Classification:</a:t>
            </a:r>
            <a:r>
              <a:rPr spc="80" dirty="0"/>
              <a:t> </a:t>
            </a:r>
            <a:r>
              <a:rPr spc="-10" dirty="0"/>
              <a:t>Private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pPr marL="87630">
              <a:lnSpc>
                <a:spcPts val="168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978" y="0"/>
                </a:moveTo>
                <a:lnTo>
                  <a:pt x="0" y="0"/>
                </a:lnTo>
                <a:lnTo>
                  <a:pt x="0" y="6857999"/>
                </a:lnTo>
                <a:lnTo>
                  <a:pt x="740978" y="6857999"/>
                </a:lnTo>
                <a:lnTo>
                  <a:pt x="740978" y="0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Classification:</a:t>
            </a:r>
            <a:r>
              <a:rPr spc="80" dirty="0"/>
              <a:t> </a:t>
            </a:r>
            <a:r>
              <a:rPr spc="-10" dirty="0"/>
              <a:t>Private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pPr marL="87630">
              <a:lnSpc>
                <a:spcPts val="168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978" y="0"/>
                </a:moveTo>
                <a:lnTo>
                  <a:pt x="0" y="0"/>
                </a:lnTo>
                <a:lnTo>
                  <a:pt x="0" y="6857999"/>
                </a:lnTo>
                <a:lnTo>
                  <a:pt x="740978" y="6857999"/>
                </a:lnTo>
                <a:lnTo>
                  <a:pt x="740978" y="0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94" y="6323097"/>
            <a:ext cx="119644" cy="17539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1014" y="6325505"/>
            <a:ext cx="112236" cy="12668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2513" y="6289945"/>
            <a:ext cx="344857" cy="16205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314230" y="6325505"/>
            <a:ext cx="113030" cy="127000"/>
          </a:xfrm>
          <a:custGeom>
            <a:avLst/>
            <a:gdLst/>
            <a:ahLst/>
            <a:cxnLst/>
            <a:rect l="l" t="t" r="r" b="b"/>
            <a:pathLst>
              <a:path w="113030" h="127000">
                <a:moveTo>
                  <a:pt x="111310" y="0"/>
                </a:moveTo>
                <a:lnTo>
                  <a:pt x="87417" y="0"/>
                </a:lnTo>
                <a:lnTo>
                  <a:pt x="86122" y="69823"/>
                </a:lnTo>
                <a:lnTo>
                  <a:pt x="83343" y="84825"/>
                </a:lnTo>
                <a:lnTo>
                  <a:pt x="72231" y="98345"/>
                </a:lnTo>
                <a:lnTo>
                  <a:pt x="56673" y="102605"/>
                </a:lnTo>
                <a:lnTo>
                  <a:pt x="42598" y="99642"/>
                </a:lnTo>
                <a:lnTo>
                  <a:pt x="30189" y="86677"/>
                </a:lnTo>
                <a:lnTo>
                  <a:pt x="26669" y="71675"/>
                </a:lnTo>
                <a:lnTo>
                  <a:pt x="26669" y="1111"/>
                </a:lnTo>
                <a:lnTo>
                  <a:pt x="1296" y="0"/>
                </a:lnTo>
                <a:lnTo>
                  <a:pt x="0" y="68527"/>
                </a:lnTo>
                <a:lnTo>
                  <a:pt x="20002" y="116495"/>
                </a:lnTo>
                <a:lnTo>
                  <a:pt x="52785" y="126682"/>
                </a:lnTo>
                <a:lnTo>
                  <a:pt x="67045" y="124274"/>
                </a:lnTo>
                <a:lnTo>
                  <a:pt x="81492" y="115940"/>
                </a:lnTo>
                <a:lnTo>
                  <a:pt x="111310" y="124274"/>
                </a:lnTo>
                <a:lnTo>
                  <a:pt x="112607" y="1111"/>
                </a:lnTo>
                <a:lnTo>
                  <a:pt x="111310" y="0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50729" y="6323097"/>
            <a:ext cx="178170" cy="12668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2266442" y="6277546"/>
            <a:ext cx="29845" cy="172720"/>
          </a:xfrm>
          <a:custGeom>
            <a:avLst/>
            <a:gdLst/>
            <a:ahLst/>
            <a:cxnLst/>
            <a:rect l="l" t="t" r="r" b="b"/>
            <a:pathLst>
              <a:path w="29844" h="172720">
                <a:moveTo>
                  <a:pt x="27965" y="49072"/>
                </a:moveTo>
                <a:lnTo>
                  <a:pt x="26670" y="47967"/>
                </a:lnTo>
                <a:lnTo>
                  <a:pt x="2959" y="47967"/>
                </a:lnTo>
                <a:lnTo>
                  <a:pt x="1663" y="170942"/>
                </a:lnTo>
                <a:lnTo>
                  <a:pt x="26670" y="172237"/>
                </a:lnTo>
                <a:lnTo>
                  <a:pt x="27965" y="49072"/>
                </a:lnTo>
                <a:close/>
              </a:path>
              <a:path w="29844" h="172720">
                <a:moveTo>
                  <a:pt x="29629" y="9436"/>
                </a:moveTo>
                <a:lnTo>
                  <a:pt x="14998" y="0"/>
                </a:lnTo>
                <a:lnTo>
                  <a:pt x="1663" y="7035"/>
                </a:lnTo>
                <a:lnTo>
                  <a:pt x="0" y="21856"/>
                </a:lnTo>
                <a:lnTo>
                  <a:pt x="14998" y="31851"/>
                </a:lnTo>
                <a:lnTo>
                  <a:pt x="27965" y="24815"/>
                </a:lnTo>
                <a:lnTo>
                  <a:pt x="29629" y="9436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06500" y="6209379"/>
            <a:ext cx="360045" cy="359410"/>
          </a:xfrm>
          <a:custGeom>
            <a:avLst/>
            <a:gdLst/>
            <a:ahLst/>
            <a:cxnLst/>
            <a:rect l="l" t="t" r="r" b="b"/>
            <a:pathLst>
              <a:path w="360044" h="359409">
                <a:moveTo>
                  <a:pt x="337634" y="315224"/>
                </a:moveTo>
                <a:lnTo>
                  <a:pt x="324855" y="318928"/>
                </a:lnTo>
                <a:lnTo>
                  <a:pt x="315594" y="333374"/>
                </a:lnTo>
                <a:lnTo>
                  <a:pt x="316891" y="346339"/>
                </a:lnTo>
                <a:lnTo>
                  <a:pt x="330967" y="359118"/>
                </a:lnTo>
                <a:lnTo>
                  <a:pt x="344302" y="359118"/>
                </a:lnTo>
                <a:lnTo>
                  <a:pt x="357266" y="348191"/>
                </a:lnTo>
                <a:lnTo>
                  <a:pt x="359488" y="333374"/>
                </a:lnTo>
                <a:lnTo>
                  <a:pt x="351895" y="320595"/>
                </a:lnTo>
                <a:lnTo>
                  <a:pt x="337634" y="315224"/>
                </a:lnTo>
                <a:close/>
              </a:path>
              <a:path w="360044" h="359409">
                <a:moveTo>
                  <a:pt x="188356" y="0"/>
                </a:moveTo>
                <a:lnTo>
                  <a:pt x="179096" y="0"/>
                </a:lnTo>
                <a:lnTo>
                  <a:pt x="160760" y="925"/>
                </a:lnTo>
                <a:lnTo>
                  <a:pt x="109458" y="14075"/>
                </a:lnTo>
                <a:lnTo>
                  <a:pt x="65192" y="40745"/>
                </a:lnTo>
                <a:lnTo>
                  <a:pt x="35559" y="71860"/>
                </a:lnTo>
                <a:lnTo>
                  <a:pt x="10742" y="117422"/>
                </a:lnTo>
                <a:lnTo>
                  <a:pt x="0" y="170021"/>
                </a:lnTo>
                <a:lnTo>
                  <a:pt x="0" y="188542"/>
                </a:lnTo>
                <a:lnTo>
                  <a:pt x="10742" y="240955"/>
                </a:lnTo>
                <a:lnTo>
                  <a:pt x="35559" y="286517"/>
                </a:lnTo>
                <a:lnTo>
                  <a:pt x="65192" y="317632"/>
                </a:lnTo>
                <a:lnTo>
                  <a:pt x="109458" y="344487"/>
                </a:lnTo>
                <a:lnTo>
                  <a:pt x="160760" y="357452"/>
                </a:lnTo>
                <a:lnTo>
                  <a:pt x="179096" y="358378"/>
                </a:lnTo>
                <a:lnTo>
                  <a:pt x="197617" y="357452"/>
                </a:lnTo>
                <a:lnTo>
                  <a:pt x="248919" y="344487"/>
                </a:lnTo>
                <a:lnTo>
                  <a:pt x="292999" y="317632"/>
                </a:lnTo>
                <a:lnTo>
                  <a:pt x="311447" y="299852"/>
                </a:lnTo>
                <a:lnTo>
                  <a:pt x="266329" y="299852"/>
                </a:lnTo>
                <a:lnTo>
                  <a:pt x="253365" y="297259"/>
                </a:lnTo>
                <a:lnTo>
                  <a:pt x="240215" y="287813"/>
                </a:lnTo>
                <a:lnTo>
                  <a:pt x="233177" y="273182"/>
                </a:lnTo>
                <a:lnTo>
                  <a:pt x="233177" y="259476"/>
                </a:lnTo>
                <a:lnTo>
                  <a:pt x="239758" y="246141"/>
                </a:lnTo>
                <a:lnTo>
                  <a:pt x="172798" y="246141"/>
                </a:lnTo>
                <a:lnTo>
                  <a:pt x="131683" y="226694"/>
                </a:lnTo>
                <a:lnTo>
                  <a:pt x="113347" y="191875"/>
                </a:lnTo>
                <a:lnTo>
                  <a:pt x="112236" y="172799"/>
                </a:lnTo>
                <a:lnTo>
                  <a:pt x="116866" y="153722"/>
                </a:lnTo>
                <a:lnTo>
                  <a:pt x="127053" y="136868"/>
                </a:lnTo>
                <a:lnTo>
                  <a:pt x="142240" y="123163"/>
                </a:lnTo>
                <a:lnTo>
                  <a:pt x="160019" y="114643"/>
                </a:lnTo>
                <a:lnTo>
                  <a:pt x="172798" y="112421"/>
                </a:lnTo>
                <a:lnTo>
                  <a:pt x="345413" y="112421"/>
                </a:lnTo>
                <a:lnTo>
                  <a:pt x="344302" y="109458"/>
                </a:lnTo>
                <a:lnTo>
                  <a:pt x="317632" y="65193"/>
                </a:lnTo>
                <a:lnTo>
                  <a:pt x="286331" y="35745"/>
                </a:lnTo>
                <a:lnTo>
                  <a:pt x="240955" y="10742"/>
                </a:lnTo>
                <a:lnTo>
                  <a:pt x="206507" y="1852"/>
                </a:lnTo>
                <a:lnTo>
                  <a:pt x="188356" y="0"/>
                </a:lnTo>
                <a:close/>
              </a:path>
              <a:path w="360044" h="359409">
                <a:moveTo>
                  <a:pt x="350345" y="232621"/>
                </a:moveTo>
                <a:lnTo>
                  <a:pt x="266329" y="232621"/>
                </a:lnTo>
                <a:lnTo>
                  <a:pt x="279478" y="235214"/>
                </a:lnTo>
                <a:lnTo>
                  <a:pt x="294110" y="247623"/>
                </a:lnTo>
                <a:lnTo>
                  <a:pt x="299666" y="262995"/>
                </a:lnTo>
                <a:lnTo>
                  <a:pt x="298555" y="276330"/>
                </a:lnTo>
                <a:lnTo>
                  <a:pt x="289850" y="290036"/>
                </a:lnTo>
                <a:lnTo>
                  <a:pt x="276144" y="298555"/>
                </a:lnTo>
                <a:lnTo>
                  <a:pt x="266329" y="299852"/>
                </a:lnTo>
                <a:lnTo>
                  <a:pt x="311447" y="299852"/>
                </a:lnTo>
                <a:lnTo>
                  <a:pt x="317632" y="293184"/>
                </a:lnTo>
                <a:lnTo>
                  <a:pt x="327818" y="279479"/>
                </a:lnTo>
                <a:lnTo>
                  <a:pt x="336708" y="264477"/>
                </a:lnTo>
                <a:lnTo>
                  <a:pt x="344302" y="248919"/>
                </a:lnTo>
                <a:lnTo>
                  <a:pt x="350345" y="232621"/>
                </a:lnTo>
                <a:close/>
              </a:path>
              <a:path w="360044" h="359409">
                <a:moveTo>
                  <a:pt x="345413" y="112421"/>
                </a:moveTo>
                <a:lnTo>
                  <a:pt x="185578" y="112421"/>
                </a:lnTo>
                <a:lnTo>
                  <a:pt x="204284" y="116866"/>
                </a:lnTo>
                <a:lnTo>
                  <a:pt x="221509" y="127052"/>
                </a:lnTo>
                <a:lnTo>
                  <a:pt x="235214" y="142239"/>
                </a:lnTo>
                <a:lnTo>
                  <a:pt x="243363" y="160205"/>
                </a:lnTo>
                <a:lnTo>
                  <a:pt x="246326" y="179281"/>
                </a:lnTo>
                <a:lnTo>
                  <a:pt x="243478" y="197617"/>
                </a:lnTo>
                <a:lnTo>
                  <a:pt x="243363" y="198358"/>
                </a:lnTo>
                <a:lnTo>
                  <a:pt x="235214" y="216138"/>
                </a:lnTo>
                <a:lnTo>
                  <a:pt x="221509" y="231510"/>
                </a:lnTo>
                <a:lnTo>
                  <a:pt x="204284" y="241696"/>
                </a:lnTo>
                <a:lnTo>
                  <a:pt x="185578" y="246141"/>
                </a:lnTo>
                <a:lnTo>
                  <a:pt x="239758" y="246141"/>
                </a:lnTo>
                <a:lnTo>
                  <a:pt x="240215" y="245215"/>
                </a:lnTo>
                <a:lnTo>
                  <a:pt x="253365" y="235214"/>
                </a:lnTo>
                <a:lnTo>
                  <a:pt x="266329" y="232621"/>
                </a:lnTo>
                <a:lnTo>
                  <a:pt x="350345" y="232621"/>
                </a:lnTo>
                <a:lnTo>
                  <a:pt x="350414" y="232436"/>
                </a:lnTo>
                <a:lnTo>
                  <a:pt x="354859" y="215212"/>
                </a:lnTo>
                <a:lnTo>
                  <a:pt x="357164" y="198358"/>
                </a:lnTo>
                <a:lnTo>
                  <a:pt x="357266" y="197617"/>
                </a:lnTo>
                <a:lnTo>
                  <a:pt x="358377" y="179281"/>
                </a:lnTo>
                <a:lnTo>
                  <a:pt x="357266" y="160760"/>
                </a:lnTo>
                <a:lnTo>
                  <a:pt x="354859" y="142980"/>
                </a:lnTo>
                <a:lnTo>
                  <a:pt x="350414" y="125756"/>
                </a:lnTo>
                <a:lnTo>
                  <a:pt x="345413" y="112421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40567" y="0"/>
            <a:ext cx="6846570" cy="2466975"/>
          </a:xfrm>
          <a:custGeom>
            <a:avLst/>
            <a:gdLst/>
            <a:ahLst/>
            <a:cxnLst/>
            <a:rect l="l" t="t" r="r" b="b"/>
            <a:pathLst>
              <a:path w="6846570" h="2466975">
                <a:moveTo>
                  <a:pt x="6846093" y="0"/>
                </a:moveTo>
                <a:lnTo>
                  <a:pt x="0" y="0"/>
                </a:lnTo>
                <a:lnTo>
                  <a:pt x="0" y="2466975"/>
                </a:lnTo>
                <a:lnTo>
                  <a:pt x="6846093" y="2466975"/>
                </a:lnTo>
                <a:lnTo>
                  <a:pt x="6846093" y="0"/>
                </a:lnTo>
                <a:close/>
              </a:path>
            </a:pathLst>
          </a:custGeom>
          <a:solidFill>
            <a:srgbClr val="ECE8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Classification:</a:t>
            </a:r>
            <a:r>
              <a:rPr spc="80" dirty="0"/>
              <a:t> </a:t>
            </a:r>
            <a:r>
              <a:rPr spc="-10" dirty="0"/>
              <a:t>Private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pPr marL="87630">
              <a:lnSpc>
                <a:spcPts val="168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978" y="0"/>
                </a:moveTo>
                <a:lnTo>
                  <a:pt x="0" y="0"/>
                </a:lnTo>
                <a:lnTo>
                  <a:pt x="0" y="6857999"/>
                </a:lnTo>
                <a:lnTo>
                  <a:pt x="740978" y="6857999"/>
                </a:lnTo>
                <a:lnTo>
                  <a:pt x="740978" y="0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Classification:</a:t>
            </a:r>
            <a:r>
              <a:rPr spc="80" dirty="0"/>
              <a:t> </a:t>
            </a:r>
            <a:r>
              <a:rPr spc="-10" dirty="0"/>
              <a:t>Private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pPr marL="87630">
              <a:lnSpc>
                <a:spcPts val="168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978" y="0"/>
                </a:moveTo>
                <a:lnTo>
                  <a:pt x="0" y="0"/>
                </a:lnTo>
                <a:lnTo>
                  <a:pt x="0" y="6857999"/>
                </a:lnTo>
                <a:lnTo>
                  <a:pt x="740978" y="6857999"/>
                </a:lnTo>
                <a:lnTo>
                  <a:pt x="740978" y="0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2294" y="6323097"/>
            <a:ext cx="119644" cy="17539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71014" y="6325505"/>
            <a:ext cx="112236" cy="12668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02513" y="6289945"/>
            <a:ext cx="344857" cy="16205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314230" y="6325505"/>
            <a:ext cx="113030" cy="127000"/>
          </a:xfrm>
          <a:custGeom>
            <a:avLst/>
            <a:gdLst/>
            <a:ahLst/>
            <a:cxnLst/>
            <a:rect l="l" t="t" r="r" b="b"/>
            <a:pathLst>
              <a:path w="113030" h="127000">
                <a:moveTo>
                  <a:pt x="111310" y="0"/>
                </a:moveTo>
                <a:lnTo>
                  <a:pt x="87417" y="0"/>
                </a:lnTo>
                <a:lnTo>
                  <a:pt x="86122" y="69823"/>
                </a:lnTo>
                <a:lnTo>
                  <a:pt x="83343" y="84825"/>
                </a:lnTo>
                <a:lnTo>
                  <a:pt x="72231" y="98345"/>
                </a:lnTo>
                <a:lnTo>
                  <a:pt x="56673" y="102605"/>
                </a:lnTo>
                <a:lnTo>
                  <a:pt x="42598" y="99642"/>
                </a:lnTo>
                <a:lnTo>
                  <a:pt x="30189" y="86677"/>
                </a:lnTo>
                <a:lnTo>
                  <a:pt x="26669" y="71675"/>
                </a:lnTo>
                <a:lnTo>
                  <a:pt x="26669" y="1111"/>
                </a:lnTo>
                <a:lnTo>
                  <a:pt x="1296" y="0"/>
                </a:lnTo>
                <a:lnTo>
                  <a:pt x="0" y="68527"/>
                </a:lnTo>
                <a:lnTo>
                  <a:pt x="20002" y="116495"/>
                </a:lnTo>
                <a:lnTo>
                  <a:pt x="52785" y="126682"/>
                </a:lnTo>
                <a:lnTo>
                  <a:pt x="67045" y="124274"/>
                </a:lnTo>
                <a:lnTo>
                  <a:pt x="81492" y="115940"/>
                </a:lnTo>
                <a:lnTo>
                  <a:pt x="111310" y="124274"/>
                </a:lnTo>
                <a:lnTo>
                  <a:pt x="112607" y="1111"/>
                </a:lnTo>
                <a:lnTo>
                  <a:pt x="111310" y="0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50729" y="6323097"/>
            <a:ext cx="178170" cy="12668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2266442" y="6277546"/>
            <a:ext cx="29845" cy="172720"/>
          </a:xfrm>
          <a:custGeom>
            <a:avLst/>
            <a:gdLst/>
            <a:ahLst/>
            <a:cxnLst/>
            <a:rect l="l" t="t" r="r" b="b"/>
            <a:pathLst>
              <a:path w="29844" h="172720">
                <a:moveTo>
                  <a:pt x="27965" y="49072"/>
                </a:moveTo>
                <a:lnTo>
                  <a:pt x="26670" y="47967"/>
                </a:lnTo>
                <a:lnTo>
                  <a:pt x="2959" y="47967"/>
                </a:lnTo>
                <a:lnTo>
                  <a:pt x="1663" y="170942"/>
                </a:lnTo>
                <a:lnTo>
                  <a:pt x="26670" y="172237"/>
                </a:lnTo>
                <a:lnTo>
                  <a:pt x="27965" y="49072"/>
                </a:lnTo>
                <a:close/>
              </a:path>
              <a:path w="29844" h="172720">
                <a:moveTo>
                  <a:pt x="29629" y="9436"/>
                </a:moveTo>
                <a:lnTo>
                  <a:pt x="14998" y="0"/>
                </a:lnTo>
                <a:lnTo>
                  <a:pt x="1663" y="7035"/>
                </a:lnTo>
                <a:lnTo>
                  <a:pt x="0" y="21856"/>
                </a:lnTo>
                <a:lnTo>
                  <a:pt x="14998" y="31851"/>
                </a:lnTo>
                <a:lnTo>
                  <a:pt x="27965" y="24815"/>
                </a:lnTo>
                <a:lnTo>
                  <a:pt x="29629" y="9436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06500" y="6209379"/>
            <a:ext cx="360045" cy="359410"/>
          </a:xfrm>
          <a:custGeom>
            <a:avLst/>
            <a:gdLst/>
            <a:ahLst/>
            <a:cxnLst/>
            <a:rect l="l" t="t" r="r" b="b"/>
            <a:pathLst>
              <a:path w="360044" h="359409">
                <a:moveTo>
                  <a:pt x="337634" y="315224"/>
                </a:moveTo>
                <a:lnTo>
                  <a:pt x="324855" y="318928"/>
                </a:lnTo>
                <a:lnTo>
                  <a:pt x="315594" y="333374"/>
                </a:lnTo>
                <a:lnTo>
                  <a:pt x="316891" y="346339"/>
                </a:lnTo>
                <a:lnTo>
                  <a:pt x="330967" y="359118"/>
                </a:lnTo>
                <a:lnTo>
                  <a:pt x="344302" y="359118"/>
                </a:lnTo>
                <a:lnTo>
                  <a:pt x="357266" y="348191"/>
                </a:lnTo>
                <a:lnTo>
                  <a:pt x="359488" y="333374"/>
                </a:lnTo>
                <a:lnTo>
                  <a:pt x="351895" y="320595"/>
                </a:lnTo>
                <a:lnTo>
                  <a:pt x="337634" y="315224"/>
                </a:lnTo>
                <a:close/>
              </a:path>
              <a:path w="360044" h="359409">
                <a:moveTo>
                  <a:pt x="188356" y="0"/>
                </a:moveTo>
                <a:lnTo>
                  <a:pt x="179096" y="0"/>
                </a:lnTo>
                <a:lnTo>
                  <a:pt x="160760" y="925"/>
                </a:lnTo>
                <a:lnTo>
                  <a:pt x="109458" y="14075"/>
                </a:lnTo>
                <a:lnTo>
                  <a:pt x="65192" y="40745"/>
                </a:lnTo>
                <a:lnTo>
                  <a:pt x="35559" y="71860"/>
                </a:lnTo>
                <a:lnTo>
                  <a:pt x="10742" y="117422"/>
                </a:lnTo>
                <a:lnTo>
                  <a:pt x="0" y="170021"/>
                </a:lnTo>
                <a:lnTo>
                  <a:pt x="0" y="188542"/>
                </a:lnTo>
                <a:lnTo>
                  <a:pt x="10742" y="240955"/>
                </a:lnTo>
                <a:lnTo>
                  <a:pt x="35559" y="286517"/>
                </a:lnTo>
                <a:lnTo>
                  <a:pt x="65192" y="317632"/>
                </a:lnTo>
                <a:lnTo>
                  <a:pt x="109458" y="344487"/>
                </a:lnTo>
                <a:lnTo>
                  <a:pt x="160760" y="357452"/>
                </a:lnTo>
                <a:lnTo>
                  <a:pt x="179096" y="358378"/>
                </a:lnTo>
                <a:lnTo>
                  <a:pt x="197617" y="357452"/>
                </a:lnTo>
                <a:lnTo>
                  <a:pt x="248919" y="344487"/>
                </a:lnTo>
                <a:lnTo>
                  <a:pt x="292999" y="317632"/>
                </a:lnTo>
                <a:lnTo>
                  <a:pt x="311447" y="299852"/>
                </a:lnTo>
                <a:lnTo>
                  <a:pt x="266329" y="299852"/>
                </a:lnTo>
                <a:lnTo>
                  <a:pt x="253365" y="297259"/>
                </a:lnTo>
                <a:lnTo>
                  <a:pt x="240215" y="287813"/>
                </a:lnTo>
                <a:lnTo>
                  <a:pt x="233177" y="273182"/>
                </a:lnTo>
                <a:lnTo>
                  <a:pt x="233177" y="259476"/>
                </a:lnTo>
                <a:lnTo>
                  <a:pt x="239758" y="246141"/>
                </a:lnTo>
                <a:lnTo>
                  <a:pt x="172798" y="246141"/>
                </a:lnTo>
                <a:lnTo>
                  <a:pt x="131683" y="226694"/>
                </a:lnTo>
                <a:lnTo>
                  <a:pt x="113347" y="191875"/>
                </a:lnTo>
                <a:lnTo>
                  <a:pt x="112236" y="172799"/>
                </a:lnTo>
                <a:lnTo>
                  <a:pt x="116866" y="153722"/>
                </a:lnTo>
                <a:lnTo>
                  <a:pt x="127053" y="136868"/>
                </a:lnTo>
                <a:lnTo>
                  <a:pt x="142240" y="123163"/>
                </a:lnTo>
                <a:lnTo>
                  <a:pt x="160019" y="114643"/>
                </a:lnTo>
                <a:lnTo>
                  <a:pt x="172798" y="112421"/>
                </a:lnTo>
                <a:lnTo>
                  <a:pt x="345413" y="112421"/>
                </a:lnTo>
                <a:lnTo>
                  <a:pt x="344302" y="109458"/>
                </a:lnTo>
                <a:lnTo>
                  <a:pt x="317632" y="65193"/>
                </a:lnTo>
                <a:lnTo>
                  <a:pt x="286331" y="35745"/>
                </a:lnTo>
                <a:lnTo>
                  <a:pt x="240955" y="10742"/>
                </a:lnTo>
                <a:lnTo>
                  <a:pt x="206507" y="1852"/>
                </a:lnTo>
                <a:lnTo>
                  <a:pt x="188356" y="0"/>
                </a:lnTo>
                <a:close/>
              </a:path>
              <a:path w="360044" h="359409">
                <a:moveTo>
                  <a:pt x="350345" y="232621"/>
                </a:moveTo>
                <a:lnTo>
                  <a:pt x="266329" y="232621"/>
                </a:lnTo>
                <a:lnTo>
                  <a:pt x="279478" y="235214"/>
                </a:lnTo>
                <a:lnTo>
                  <a:pt x="294110" y="247623"/>
                </a:lnTo>
                <a:lnTo>
                  <a:pt x="299666" y="262995"/>
                </a:lnTo>
                <a:lnTo>
                  <a:pt x="298555" y="276330"/>
                </a:lnTo>
                <a:lnTo>
                  <a:pt x="289850" y="290036"/>
                </a:lnTo>
                <a:lnTo>
                  <a:pt x="276144" y="298555"/>
                </a:lnTo>
                <a:lnTo>
                  <a:pt x="266329" y="299852"/>
                </a:lnTo>
                <a:lnTo>
                  <a:pt x="311447" y="299852"/>
                </a:lnTo>
                <a:lnTo>
                  <a:pt x="317632" y="293184"/>
                </a:lnTo>
                <a:lnTo>
                  <a:pt x="327818" y="279479"/>
                </a:lnTo>
                <a:lnTo>
                  <a:pt x="336708" y="264477"/>
                </a:lnTo>
                <a:lnTo>
                  <a:pt x="344302" y="248919"/>
                </a:lnTo>
                <a:lnTo>
                  <a:pt x="350345" y="232621"/>
                </a:lnTo>
                <a:close/>
              </a:path>
              <a:path w="360044" h="359409">
                <a:moveTo>
                  <a:pt x="345413" y="112421"/>
                </a:moveTo>
                <a:lnTo>
                  <a:pt x="185578" y="112421"/>
                </a:lnTo>
                <a:lnTo>
                  <a:pt x="204284" y="116866"/>
                </a:lnTo>
                <a:lnTo>
                  <a:pt x="221509" y="127052"/>
                </a:lnTo>
                <a:lnTo>
                  <a:pt x="235214" y="142239"/>
                </a:lnTo>
                <a:lnTo>
                  <a:pt x="243363" y="160205"/>
                </a:lnTo>
                <a:lnTo>
                  <a:pt x="246326" y="179281"/>
                </a:lnTo>
                <a:lnTo>
                  <a:pt x="243478" y="197617"/>
                </a:lnTo>
                <a:lnTo>
                  <a:pt x="243363" y="198358"/>
                </a:lnTo>
                <a:lnTo>
                  <a:pt x="235214" y="216138"/>
                </a:lnTo>
                <a:lnTo>
                  <a:pt x="221509" y="231510"/>
                </a:lnTo>
                <a:lnTo>
                  <a:pt x="204284" y="241696"/>
                </a:lnTo>
                <a:lnTo>
                  <a:pt x="185578" y="246141"/>
                </a:lnTo>
                <a:lnTo>
                  <a:pt x="239758" y="246141"/>
                </a:lnTo>
                <a:lnTo>
                  <a:pt x="240215" y="245215"/>
                </a:lnTo>
                <a:lnTo>
                  <a:pt x="253365" y="235214"/>
                </a:lnTo>
                <a:lnTo>
                  <a:pt x="266329" y="232621"/>
                </a:lnTo>
                <a:lnTo>
                  <a:pt x="350345" y="232621"/>
                </a:lnTo>
                <a:lnTo>
                  <a:pt x="350414" y="232436"/>
                </a:lnTo>
                <a:lnTo>
                  <a:pt x="354859" y="215212"/>
                </a:lnTo>
                <a:lnTo>
                  <a:pt x="357164" y="198358"/>
                </a:lnTo>
                <a:lnTo>
                  <a:pt x="357266" y="197617"/>
                </a:lnTo>
                <a:lnTo>
                  <a:pt x="358377" y="179281"/>
                </a:lnTo>
                <a:lnTo>
                  <a:pt x="357266" y="160760"/>
                </a:lnTo>
                <a:lnTo>
                  <a:pt x="354859" y="142980"/>
                </a:lnTo>
                <a:lnTo>
                  <a:pt x="350414" y="125756"/>
                </a:lnTo>
                <a:lnTo>
                  <a:pt x="345413" y="112421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3799" y="426211"/>
            <a:ext cx="10347325" cy="760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5037" y="1514347"/>
            <a:ext cx="5086350" cy="1567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0005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36405" y="6629889"/>
            <a:ext cx="1119504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Classification:</a:t>
            </a:r>
            <a:r>
              <a:rPr spc="80" dirty="0"/>
              <a:t> </a:t>
            </a:r>
            <a:r>
              <a:rPr spc="-10" dirty="0"/>
              <a:t>Private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486" y="6271916"/>
            <a:ext cx="288925" cy="23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pPr marL="87630">
              <a:lnSpc>
                <a:spcPts val="168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593" y="6284616"/>
            <a:ext cx="10033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400" b="1" spc="-80" dirty="0">
                <a:solidFill>
                  <a:srgbClr val="FFFFFF"/>
                </a:solidFill>
                <a:latin typeface="Roboto Bk"/>
                <a:cs typeface="Roboto Bk"/>
              </a:rPr>
              <a:t>1</a:t>
            </a:r>
            <a:endParaRPr sz="1400">
              <a:latin typeface="Roboto Bk"/>
              <a:cs typeface="Roboto B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32294" y="6289945"/>
            <a:ext cx="615315" cy="208915"/>
            <a:chOff x="1632294" y="6289945"/>
            <a:chExt cx="615315" cy="208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2294" y="6323097"/>
              <a:ext cx="119644" cy="1753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014" y="6325505"/>
              <a:ext cx="112236" cy="1266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2513" y="6289945"/>
              <a:ext cx="344857" cy="16205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266447" y="6277536"/>
            <a:ext cx="362585" cy="175260"/>
            <a:chOff x="2266447" y="6277536"/>
            <a:chExt cx="362585" cy="175260"/>
          </a:xfrm>
        </p:grpSpPr>
        <p:sp>
          <p:nvSpPr>
            <p:cNvPr id="8" name="object 8"/>
            <p:cNvSpPr/>
            <p:nvPr/>
          </p:nvSpPr>
          <p:spPr>
            <a:xfrm>
              <a:off x="2314230" y="6325505"/>
              <a:ext cx="113030" cy="127000"/>
            </a:xfrm>
            <a:custGeom>
              <a:avLst/>
              <a:gdLst/>
              <a:ahLst/>
              <a:cxnLst/>
              <a:rect l="l" t="t" r="r" b="b"/>
              <a:pathLst>
                <a:path w="113030" h="127000">
                  <a:moveTo>
                    <a:pt x="111310" y="0"/>
                  </a:moveTo>
                  <a:lnTo>
                    <a:pt x="87417" y="0"/>
                  </a:lnTo>
                  <a:lnTo>
                    <a:pt x="86122" y="69823"/>
                  </a:lnTo>
                  <a:lnTo>
                    <a:pt x="83343" y="84825"/>
                  </a:lnTo>
                  <a:lnTo>
                    <a:pt x="72231" y="98345"/>
                  </a:lnTo>
                  <a:lnTo>
                    <a:pt x="56673" y="102605"/>
                  </a:lnTo>
                  <a:lnTo>
                    <a:pt x="42598" y="99642"/>
                  </a:lnTo>
                  <a:lnTo>
                    <a:pt x="30189" y="86677"/>
                  </a:lnTo>
                  <a:lnTo>
                    <a:pt x="26669" y="71675"/>
                  </a:lnTo>
                  <a:lnTo>
                    <a:pt x="26669" y="1111"/>
                  </a:lnTo>
                  <a:lnTo>
                    <a:pt x="1296" y="0"/>
                  </a:lnTo>
                  <a:lnTo>
                    <a:pt x="0" y="68527"/>
                  </a:lnTo>
                  <a:lnTo>
                    <a:pt x="20002" y="116495"/>
                  </a:lnTo>
                  <a:lnTo>
                    <a:pt x="52785" y="126682"/>
                  </a:lnTo>
                  <a:lnTo>
                    <a:pt x="67045" y="124274"/>
                  </a:lnTo>
                  <a:lnTo>
                    <a:pt x="81492" y="115940"/>
                  </a:lnTo>
                  <a:lnTo>
                    <a:pt x="111310" y="124274"/>
                  </a:lnTo>
                  <a:lnTo>
                    <a:pt x="112607" y="1111"/>
                  </a:lnTo>
                  <a:lnTo>
                    <a:pt x="111310" y="0"/>
                  </a:lnTo>
                  <a:close/>
                </a:path>
              </a:pathLst>
            </a:custGeom>
            <a:solidFill>
              <a:srgbClr val="000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0729" y="6323097"/>
              <a:ext cx="178170" cy="12668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66442" y="6277546"/>
              <a:ext cx="29845" cy="172720"/>
            </a:xfrm>
            <a:custGeom>
              <a:avLst/>
              <a:gdLst/>
              <a:ahLst/>
              <a:cxnLst/>
              <a:rect l="l" t="t" r="r" b="b"/>
              <a:pathLst>
                <a:path w="29844" h="172720">
                  <a:moveTo>
                    <a:pt x="27965" y="49072"/>
                  </a:moveTo>
                  <a:lnTo>
                    <a:pt x="26670" y="47967"/>
                  </a:lnTo>
                  <a:lnTo>
                    <a:pt x="2959" y="47967"/>
                  </a:lnTo>
                  <a:lnTo>
                    <a:pt x="1663" y="170942"/>
                  </a:lnTo>
                  <a:lnTo>
                    <a:pt x="26670" y="172237"/>
                  </a:lnTo>
                  <a:lnTo>
                    <a:pt x="27965" y="49072"/>
                  </a:lnTo>
                  <a:close/>
                </a:path>
                <a:path w="29844" h="172720">
                  <a:moveTo>
                    <a:pt x="29629" y="9436"/>
                  </a:moveTo>
                  <a:lnTo>
                    <a:pt x="14998" y="0"/>
                  </a:lnTo>
                  <a:lnTo>
                    <a:pt x="1663" y="7035"/>
                  </a:lnTo>
                  <a:lnTo>
                    <a:pt x="0" y="21856"/>
                  </a:lnTo>
                  <a:lnTo>
                    <a:pt x="14998" y="31851"/>
                  </a:lnTo>
                  <a:lnTo>
                    <a:pt x="27965" y="24815"/>
                  </a:lnTo>
                  <a:lnTo>
                    <a:pt x="29629" y="9436"/>
                  </a:lnTo>
                  <a:close/>
                </a:path>
              </a:pathLst>
            </a:custGeom>
            <a:solidFill>
              <a:srgbClr val="000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206500" y="6209379"/>
            <a:ext cx="360045" cy="359410"/>
          </a:xfrm>
          <a:custGeom>
            <a:avLst/>
            <a:gdLst/>
            <a:ahLst/>
            <a:cxnLst/>
            <a:rect l="l" t="t" r="r" b="b"/>
            <a:pathLst>
              <a:path w="360044" h="359409">
                <a:moveTo>
                  <a:pt x="337634" y="315224"/>
                </a:moveTo>
                <a:lnTo>
                  <a:pt x="324855" y="318928"/>
                </a:lnTo>
                <a:lnTo>
                  <a:pt x="315594" y="333374"/>
                </a:lnTo>
                <a:lnTo>
                  <a:pt x="316891" y="346339"/>
                </a:lnTo>
                <a:lnTo>
                  <a:pt x="330967" y="359118"/>
                </a:lnTo>
                <a:lnTo>
                  <a:pt x="344302" y="359118"/>
                </a:lnTo>
                <a:lnTo>
                  <a:pt x="357266" y="348191"/>
                </a:lnTo>
                <a:lnTo>
                  <a:pt x="359488" y="333374"/>
                </a:lnTo>
                <a:lnTo>
                  <a:pt x="351895" y="320595"/>
                </a:lnTo>
                <a:lnTo>
                  <a:pt x="337634" y="315224"/>
                </a:lnTo>
                <a:close/>
              </a:path>
              <a:path w="360044" h="359409">
                <a:moveTo>
                  <a:pt x="188356" y="0"/>
                </a:moveTo>
                <a:lnTo>
                  <a:pt x="179096" y="0"/>
                </a:lnTo>
                <a:lnTo>
                  <a:pt x="160760" y="925"/>
                </a:lnTo>
                <a:lnTo>
                  <a:pt x="109458" y="14075"/>
                </a:lnTo>
                <a:lnTo>
                  <a:pt x="65192" y="40745"/>
                </a:lnTo>
                <a:lnTo>
                  <a:pt x="35559" y="71860"/>
                </a:lnTo>
                <a:lnTo>
                  <a:pt x="10742" y="117422"/>
                </a:lnTo>
                <a:lnTo>
                  <a:pt x="0" y="170021"/>
                </a:lnTo>
                <a:lnTo>
                  <a:pt x="0" y="188542"/>
                </a:lnTo>
                <a:lnTo>
                  <a:pt x="10742" y="240955"/>
                </a:lnTo>
                <a:lnTo>
                  <a:pt x="35559" y="286517"/>
                </a:lnTo>
                <a:lnTo>
                  <a:pt x="65192" y="317632"/>
                </a:lnTo>
                <a:lnTo>
                  <a:pt x="109458" y="344487"/>
                </a:lnTo>
                <a:lnTo>
                  <a:pt x="160760" y="357452"/>
                </a:lnTo>
                <a:lnTo>
                  <a:pt x="179096" y="358378"/>
                </a:lnTo>
                <a:lnTo>
                  <a:pt x="197617" y="357452"/>
                </a:lnTo>
                <a:lnTo>
                  <a:pt x="248919" y="344487"/>
                </a:lnTo>
                <a:lnTo>
                  <a:pt x="292999" y="317632"/>
                </a:lnTo>
                <a:lnTo>
                  <a:pt x="311447" y="299852"/>
                </a:lnTo>
                <a:lnTo>
                  <a:pt x="266329" y="299852"/>
                </a:lnTo>
                <a:lnTo>
                  <a:pt x="253365" y="297259"/>
                </a:lnTo>
                <a:lnTo>
                  <a:pt x="240215" y="287813"/>
                </a:lnTo>
                <a:lnTo>
                  <a:pt x="233177" y="273182"/>
                </a:lnTo>
                <a:lnTo>
                  <a:pt x="233177" y="259476"/>
                </a:lnTo>
                <a:lnTo>
                  <a:pt x="239758" y="246141"/>
                </a:lnTo>
                <a:lnTo>
                  <a:pt x="172798" y="246141"/>
                </a:lnTo>
                <a:lnTo>
                  <a:pt x="131683" y="226694"/>
                </a:lnTo>
                <a:lnTo>
                  <a:pt x="113347" y="191875"/>
                </a:lnTo>
                <a:lnTo>
                  <a:pt x="112236" y="172799"/>
                </a:lnTo>
                <a:lnTo>
                  <a:pt x="116866" y="153722"/>
                </a:lnTo>
                <a:lnTo>
                  <a:pt x="127053" y="136868"/>
                </a:lnTo>
                <a:lnTo>
                  <a:pt x="142240" y="123163"/>
                </a:lnTo>
                <a:lnTo>
                  <a:pt x="160019" y="114643"/>
                </a:lnTo>
                <a:lnTo>
                  <a:pt x="172798" y="112421"/>
                </a:lnTo>
                <a:lnTo>
                  <a:pt x="345413" y="112421"/>
                </a:lnTo>
                <a:lnTo>
                  <a:pt x="344302" y="109458"/>
                </a:lnTo>
                <a:lnTo>
                  <a:pt x="317632" y="65193"/>
                </a:lnTo>
                <a:lnTo>
                  <a:pt x="286331" y="35745"/>
                </a:lnTo>
                <a:lnTo>
                  <a:pt x="240955" y="10742"/>
                </a:lnTo>
                <a:lnTo>
                  <a:pt x="206507" y="1852"/>
                </a:lnTo>
                <a:lnTo>
                  <a:pt x="188356" y="0"/>
                </a:lnTo>
                <a:close/>
              </a:path>
              <a:path w="360044" h="359409">
                <a:moveTo>
                  <a:pt x="350345" y="232621"/>
                </a:moveTo>
                <a:lnTo>
                  <a:pt x="266329" y="232621"/>
                </a:lnTo>
                <a:lnTo>
                  <a:pt x="279478" y="235214"/>
                </a:lnTo>
                <a:lnTo>
                  <a:pt x="294110" y="247623"/>
                </a:lnTo>
                <a:lnTo>
                  <a:pt x="299666" y="262995"/>
                </a:lnTo>
                <a:lnTo>
                  <a:pt x="298555" y="276330"/>
                </a:lnTo>
                <a:lnTo>
                  <a:pt x="289850" y="290036"/>
                </a:lnTo>
                <a:lnTo>
                  <a:pt x="276144" y="298555"/>
                </a:lnTo>
                <a:lnTo>
                  <a:pt x="266329" y="299852"/>
                </a:lnTo>
                <a:lnTo>
                  <a:pt x="311447" y="299852"/>
                </a:lnTo>
                <a:lnTo>
                  <a:pt x="317632" y="293184"/>
                </a:lnTo>
                <a:lnTo>
                  <a:pt x="327818" y="279479"/>
                </a:lnTo>
                <a:lnTo>
                  <a:pt x="336708" y="264477"/>
                </a:lnTo>
                <a:lnTo>
                  <a:pt x="344302" y="248919"/>
                </a:lnTo>
                <a:lnTo>
                  <a:pt x="350345" y="232621"/>
                </a:lnTo>
                <a:close/>
              </a:path>
              <a:path w="360044" h="359409">
                <a:moveTo>
                  <a:pt x="345413" y="112421"/>
                </a:moveTo>
                <a:lnTo>
                  <a:pt x="185578" y="112421"/>
                </a:lnTo>
                <a:lnTo>
                  <a:pt x="204284" y="116866"/>
                </a:lnTo>
                <a:lnTo>
                  <a:pt x="221509" y="127052"/>
                </a:lnTo>
                <a:lnTo>
                  <a:pt x="235214" y="142239"/>
                </a:lnTo>
                <a:lnTo>
                  <a:pt x="243363" y="160205"/>
                </a:lnTo>
                <a:lnTo>
                  <a:pt x="246326" y="179281"/>
                </a:lnTo>
                <a:lnTo>
                  <a:pt x="243478" y="197617"/>
                </a:lnTo>
                <a:lnTo>
                  <a:pt x="243363" y="198358"/>
                </a:lnTo>
                <a:lnTo>
                  <a:pt x="235214" y="216138"/>
                </a:lnTo>
                <a:lnTo>
                  <a:pt x="221509" y="231510"/>
                </a:lnTo>
                <a:lnTo>
                  <a:pt x="204284" y="241696"/>
                </a:lnTo>
                <a:lnTo>
                  <a:pt x="185578" y="246141"/>
                </a:lnTo>
                <a:lnTo>
                  <a:pt x="239758" y="246141"/>
                </a:lnTo>
                <a:lnTo>
                  <a:pt x="240215" y="245215"/>
                </a:lnTo>
                <a:lnTo>
                  <a:pt x="253365" y="235214"/>
                </a:lnTo>
                <a:lnTo>
                  <a:pt x="266329" y="232621"/>
                </a:lnTo>
                <a:lnTo>
                  <a:pt x="350345" y="232621"/>
                </a:lnTo>
                <a:lnTo>
                  <a:pt x="350414" y="232436"/>
                </a:lnTo>
                <a:lnTo>
                  <a:pt x="354859" y="215212"/>
                </a:lnTo>
                <a:lnTo>
                  <a:pt x="357164" y="198358"/>
                </a:lnTo>
                <a:lnTo>
                  <a:pt x="357266" y="197617"/>
                </a:lnTo>
                <a:lnTo>
                  <a:pt x="358377" y="179281"/>
                </a:lnTo>
                <a:lnTo>
                  <a:pt x="357266" y="160760"/>
                </a:lnTo>
                <a:lnTo>
                  <a:pt x="354859" y="142980"/>
                </a:lnTo>
                <a:lnTo>
                  <a:pt x="350414" y="125756"/>
                </a:lnTo>
                <a:lnTo>
                  <a:pt x="345413" y="112421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36405" y="6623811"/>
            <a:ext cx="11195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Calibri"/>
                <a:cs typeface="Calibri"/>
              </a:rPr>
              <a:t>Classification:</a:t>
            </a:r>
            <a:r>
              <a:rPr sz="1000" spc="8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Private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9682" y="6202836"/>
            <a:ext cx="377190" cy="377190"/>
          </a:xfrm>
          <a:custGeom>
            <a:avLst/>
            <a:gdLst/>
            <a:ahLst/>
            <a:cxnLst/>
            <a:rect l="l" t="t" r="r" b="b"/>
            <a:pathLst>
              <a:path w="377190" h="377190">
                <a:moveTo>
                  <a:pt x="377072" y="0"/>
                </a:moveTo>
                <a:lnTo>
                  <a:pt x="0" y="0"/>
                </a:lnTo>
                <a:lnTo>
                  <a:pt x="0" y="377072"/>
                </a:lnTo>
                <a:lnTo>
                  <a:pt x="377072" y="377072"/>
                </a:lnTo>
                <a:lnTo>
                  <a:pt x="377072" y="0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80398" y="0"/>
            <a:ext cx="4611599" cy="68580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00152" y="3030728"/>
            <a:ext cx="3613785" cy="877804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190"/>
              </a:lnSpc>
              <a:spcBef>
                <a:spcPts val="245"/>
              </a:spcBef>
            </a:pPr>
            <a:r>
              <a:rPr lang="en-US" sz="2700" dirty="0">
                <a:solidFill>
                  <a:srgbClr val="000005"/>
                </a:solidFill>
                <a:latin typeface="Roboto Lt"/>
                <a:cs typeface="Roboto Lt"/>
              </a:rPr>
              <a:t>Analysis Of Sales For </a:t>
            </a:r>
          </a:p>
          <a:p>
            <a:pPr marL="12700" marR="5080">
              <a:lnSpc>
                <a:spcPts val="3190"/>
              </a:lnSpc>
              <a:spcBef>
                <a:spcPts val="245"/>
              </a:spcBef>
            </a:pPr>
            <a:r>
              <a:rPr sz="2700" dirty="0">
                <a:solidFill>
                  <a:srgbClr val="000005"/>
                </a:solidFill>
                <a:latin typeface="Roboto Lt"/>
                <a:cs typeface="Roboto Lt"/>
              </a:rPr>
              <a:t>Chips</a:t>
            </a:r>
            <a:r>
              <a:rPr sz="2700" spc="-105" dirty="0">
                <a:solidFill>
                  <a:srgbClr val="000005"/>
                </a:solidFill>
                <a:latin typeface="Roboto Lt"/>
                <a:cs typeface="Roboto Lt"/>
              </a:rPr>
              <a:t> </a:t>
            </a:r>
            <a:r>
              <a:rPr sz="2700" dirty="0">
                <a:solidFill>
                  <a:srgbClr val="000005"/>
                </a:solidFill>
                <a:latin typeface="Roboto Lt"/>
                <a:cs typeface="Roboto Lt"/>
              </a:rPr>
              <a:t>Snack</a:t>
            </a:r>
            <a:endParaRPr sz="2700" dirty="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800" y="1370076"/>
            <a:ext cx="4359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Roboto Bk"/>
                <a:cs typeface="Roboto Bk"/>
              </a:rPr>
              <a:t>Snack</a:t>
            </a:r>
            <a:r>
              <a:rPr sz="1400" b="1" spc="-7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Food</a:t>
            </a:r>
            <a:r>
              <a:rPr sz="1400" b="1" spc="-70" dirty="0">
                <a:latin typeface="Roboto Bk"/>
                <a:cs typeface="Roboto Bk"/>
              </a:rPr>
              <a:t> </a:t>
            </a:r>
            <a:r>
              <a:rPr sz="1400" b="1" spc="-210" dirty="0">
                <a:latin typeface="Roboto Bk"/>
                <a:cs typeface="Roboto Bk"/>
              </a:rPr>
              <a:t>-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Chips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–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Avg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spc="-30" dirty="0">
                <a:latin typeface="Roboto Bk"/>
                <a:cs typeface="Roboto Bk"/>
              </a:rPr>
              <a:t>monthly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store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sales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over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time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70" dirty="0"/>
              <a:t>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dirty="0"/>
              <a:t>store</a:t>
            </a:r>
            <a:r>
              <a:rPr spc="-65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dirty="0"/>
              <a:t>constructed</a:t>
            </a:r>
            <a:r>
              <a:rPr spc="-7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spc="-10" dirty="0"/>
              <a:t>reflect</a:t>
            </a:r>
            <a:r>
              <a:rPr spc="-65" dirty="0"/>
              <a:t> </a:t>
            </a:r>
            <a:r>
              <a:rPr dirty="0"/>
              <a:t>performance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30" dirty="0"/>
              <a:t>trial</a:t>
            </a:r>
            <a:r>
              <a:rPr spc="-65" dirty="0"/>
              <a:t> </a:t>
            </a:r>
            <a:r>
              <a:rPr spc="-10" dirty="0"/>
              <a:t>store rather</a:t>
            </a:r>
            <a:r>
              <a:rPr spc="-95" dirty="0"/>
              <a:t> </a:t>
            </a:r>
            <a:r>
              <a:rPr dirty="0"/>
              <a:t>than</a:t>
            </a:r>
            <a:r>
              <a:rPr spc="-85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dirty="0"/>
              <a:t>average</a:t>
            </a:r>
            <a:r>
              <a:rPr spc="-8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other</a:t>
            </a:r>
            <a:r>
              <a:rPr spc="-90" dirty="0"/>
              <a:t> </a:t>
            </a:r>
            <a:r>
              <a:rPr spc="-10" dirty="0"/>
              <a:t>stores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5606" y="92427"/>
            <a:ext cx="20447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spc="-50" dirty="0">
                <a:solidFill>
                  <a:srgbClr val="C8C8C8"/>
                </a:solidFill>
                <a:latin typeface="Cambria Math"/>
                <a:cs typeface="Cambria Math"/>
              </a:rPr>
              <a:t>↺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5510" y="5302078"/>
            <a:ext cx="9711055" cy="0"/>
          </a:xfrm>
          <a:custGeom>
            <a:avLst/>
            <a:gdLst/>
            <a:ahLst/>
            <a:cxnLst/>
            <a:rect l="l" t="t" r="r" b="b"/>
            <a:pathLst>
              <a:path w="9711055">
                <a:moveTo>
                  <a:pt x="0" y="0"/>
                </a:moveTo>
                <a:lnTo>
                  <a:pt x="9710971" y="1"/>
                </a:lnTo>
              </a:path>
            </a:pathLst>
          </a:custGeom>
          <a:ln w="9525">
            <a:solidFill>
              <a:srgbClr val="0000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407047" y="3847509"/>
            <a:ext cx="8548370" cy="625475"/>
            <a:chOff x="2407047" y="3847509"/>
            <a:chExt cx="8548370" cy="625475"/>
          </a:xfrm>
        </p:grpSpPr>
        <p:sp>
          <p:nvSpPr>
            <p:cNvPr id="7" name="object 7"/>
            <p:cNvSpPr/>
            <p:nvPr/>
          </p:nvSpPr>
          <p:spPr>
            <a:xfrm>
              <a:off x="2432447" y="3902281"/>
              <a:ext cx="8497570" cy="545465"/>
            </a:xfrm>
            <a:custGeom>
              <a:avLst/>
              <a:gdLst/>
              <a:ahLst/>
              <a:cxnLst/>
              <a:rect l="l" t="t" r="r" b="b"/>
              <a:pathLst>
                <a:path w="8497570" h="545464">
                  <a:moveTo>
                    <a:pt x="0" y="0"/>
                  </a:moveTo>
                  <a:lnTo>
                    <a:pt x="1212453" y="22018"/>
                  </a:lnTo>
                  <a:lnTo>
                    <a:pt x="2431653" y="301418"/>
                  </a:lnTo>
                  <a:lnTo>
                    <a:pt x="3638153" y="504618"/>
                  </a:lnTo>
                  <a:lnTo>
                    <a:pt x="4857353" y="377618"/>
                  </a:lnTo>
                  <a:lnTo>
                    <a:pt x="6063853" y="47418"/>
                  </a:lnTo>
                  <a:lnTo>
                    <a:pt x="7283053" y="545088"/>
                  </a:lnTo>
                  <a:lnTo>
                    <a:pt x="8497099" y="225218"/>
                  </a:lnTo>
                </a:path>
              </a:pathLst>
            </a:custGeom>
            <a:ln w="50800">
              <a:solidFill>
                <a:srgbClr val="3F68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2447" y="3872909"/>
              <a:ext cx="8497570" cy="445134"/>
            </a:xfrm>
            <a:custGeom>
              <a:avLst/>
              <a:gdLst/>
              <a:ahLst/>
              <a:cxnLst/>
              <a:rect l="l" t="t" r="r" b="b"/>
              <a:pathLst>
                <a:path w="8497570" h="445135">
                  <a:moveTo>
                    <a:pt x="0" y="0"/>
                  </a:moveTo>
                  <a:lnTo>
                    <a:pt x="1212453" y="203791"/>
                  </a:lnTo>
                  <a:lnTo>
                    <a:pt x="2431653" y="343491"/>
                  </a:lnTo>
                  <a:lnTo>
                    <a:pt x="3638153" y="445091"/>
                  </a:lnTo>
                  <a:lnTo>
                    <a:pt x="4857353" y="241891"/>
                  </a:lnTo>
                  <a:lnTo>
                    <a:pt x="6063853" y="140291"/>
                  </a:lnTo>
                  <a:lnTo>
                    <a:pt x="7283053" y="444930"/>
                  </a:lnTo>
                  <a:lnTo>
                    <a:pt x="8497099" y="292691"/>
                  </a:lnTo>
                </a:path>
              </a:pathLst>
            </a:custGeom>
            <a:ln w="50800">
              <a:solidFill>
                <a:srgbClr val="44B5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2432447" y="2214289"/>
            <a:ext cx="8497570" cy="327660"/>
          </a:xfrm>
          <a:custGeom>
            <a:avLst/>
            <a:gdLst/>
            <a:ahLst/>
            <a:cxnLst/>
            <a:rect l="l" t="t" r="r" b="b"/>
            <a:pathLst>
              <a:path w="8497570" h="327660">
                <a:moveTo>
                  <a:pt x="0" y="84410"/>
                </a:moveTo>
                <a:lnTo>
                  <a:pt x="1212453" y="186010"/>
                </a:lnTo>
                <a:lnTo>
                  <a:pt x="2431653" y="147910"/>
                </a:lnTo>
                <a:lnTo>
                  <a:pt x="3638153" y="84410"/>
                </a:lnTo>
                <a:lnTo>
                  <a:pt x="4857353" y="147910"/>
                </a:lnTo>
                <a:lnTo>
                  <a:pt x="6063853" y="0"/>
                </a:lnTo>
                <a:lnTo>
                  <a:pt x="7283053" y="97110"/>
                </a:lnTo>
                <a:lnTo>
                  <a:pt x="8497099" y="327540"/>
                </a:lnTo>
              </a:path>
            </a:pathLst>
          </a:custGeom>
          <a:ln w="50800">
            <a:solidFill>
              <a:srgbClr val="44D6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15568" y="5216652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 Light"/>
                <a:cs typeface="Calibri Light"/>
              </a:rPr>
              <a:t>$0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2569" y="4735067"/>
            <a:ext cx="2286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 Light"/>
                <a:cs typeface="Calibri Light"/>
              </a:rPr>
              <a:t>$100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2569" y="4253484"/>
            <a:ext cx="2286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 Light"/>
                <a:cs typeface="Calibri Light"/>
              </a:rPr>
              <a:t>$200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2569" y="3771900"/>
            <a:ext cx="2286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 Light"/>
                <a:cs typeface="Calibri Light"/>
              </a:rPr>
              <a:t>$300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2569" y="3290315"/>
            <a:ext cx="2286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 Light"/>
                <a:cs typeface="Calibri Light"/>
              </a:rPr>
              <a:t>$400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2569" y="2808732"/>
            <a:ext cx="2286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 Light"/>
                <a:cs typeface="Calibri Light"/>
              </a:rPr>
              <a:t>$500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2569" y="2327147"/>
            <a:ext cx="2286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 Light"/>
                <a:cs typeface="Calibri Light"/>
              </a:rPr>
              <a:t>$600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12569" y="1845564"/>
            <a:ext cx="2286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 Light"/>
                <a:cs typeface="Calibri Light"/>
              </a:rPr>
              <a:t>$700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0310" y="5353811"/>
            <a:ext cx="169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 Light"/>
                <a:cs typeface="Calibri Light"/>
              </a:rPr>
              <a:t>JUL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0813" y="5353811"/>
            <a:ext cx="2165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 Light"/>
                <a:cs typeface="Calibri Light"/>
              </a:rPr>
              <a:t>AUG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73861" y="5353811"/>
            <a:ext cx="1790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 Light"/>
                <a:cs typeface="Calibri Light"/>
              </a:rPr>
              <a:t>SEP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6397" y="5353811"/>
            <a:ext cx="2019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 Light"/>
                <a:cs typeface="Calibri Light"/>
              </a:rPr>
              <a:t>OC</a:t>
            </a:r>
            <a:r>
              <a:rPr sz="800" spc="-95" dirty="0">
                <a:latin typeface="Calibri Light"/>
                <a:cs typeface="Calibri Light"/>
              </a:rPr>
              <a:t> </a:t>
            </a:r>
            <a:r>
              <a:rPr sz="800" spc="-50" dirty="0"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81408" y="5353811"/>
            <a:ext cx="2089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 Light"/>
                <a:cs typeface="Calibri Light"/>
              </a:rPr>
              <a:t>NOV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06268" y="5353811"/>
            <a:ext cx="1943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 Light"/>
                <a:cs typeface="Calibri Light"/>
              </a:rPr>
              <a:t>DEC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26044" y="5353811"/>
            <a:ext cx="1790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 Light"/>
                <a:cs typeface="Calibri Light"/>
              </a:rPr>
              <a:t>JAN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41471" y="5353811"/>
            <a:ext cx="1816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 Light"/>
                <a:cs typeface="Calibri Light"/>
              </a:rPr>
              <a:t>FEB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1256" y="3199230"/>
            <a:ext cx="144780" cy="26733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-10" dirty="0">
                <a:latin typeface="Roboto Bk"/>
                <a:cs typeface="Roboto Bk"/>
              </a:rPr>
              <a:t>Sales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3900" y="5765799"/>
            <a:ext cx="1270000" cy="22860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4860925" y="5804916"/>
            <a:ext cx="6172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0" dirty="0">
                <a:solidFill>
                  <a:srgbClr val="FFFFFF"/>
                </a:solidFill>
                <a:latin typeface="Roboto Bk"/>
                <a:cs typeface="Roboto Bk"/>
              </a:rPr>
              <a:t>Control</a:t>
            </a:r>
            <a:r>
              <a:rPr sz="800" b="1" spc="2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Store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9300" y="5765799"/>
            <a:ext cx="1270000" cy="22860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223000" y="5804916"/>
            <a:ext cx="48323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0" dirty="0">
                <a:solidFill>
                  <a:srgbClr val="FFFFFF"/>
                </a:solidFill>
                <a:latin typeface="Roboto Bk"/>
                <a:cs typeface="Roboto Bk"/>
              </a:rPr>
              <a:t>Trial</a:t>
            </a: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Store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24700" y="5765799"/>
            <a:ext cx="1270000" cy="22860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7467600" y="5804916"/>
            <a:ext cx="5854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Other</a:t>
            </a:r>
            <a:r>
              <a:rPr sz="800" b="1" spc="-3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Stores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4" name="object 34"/>
          <p:cNvSpPr txBox="1"/>
          <p:nvPr/>
        </p:nvSpPr>
        <p:spPr>
          <a:xfrm>
            <a:off x="8354993" y="6354802"/>
            <a:ext cx="323342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Source:</a:t>
            </a:r>
            <a:r>
              <a:rPr sz="800" b="1" spc="1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5" dirty="0">
                <a:solidFill>
                  <a:srgbClr val="93908D"/>
                </a:solidFill>
                <a:latin typeface="Roboto Bk"/>
                <a:cs typeface="Roboto Bk"/>
              </a:rPr>
              <a:t>Q.Checkout,</a:t>
            </a:r>
            <a:r>
              <a:rPr sz="800" b="1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52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weeks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30" dirty="0">
                <a:solidFill>
                  <a:srgbClr val="93908D"/>
                </a:solidFill>
                <a:latin typeface="Roboto Bk"/>
                <a:cs typeface="Roboto Bk"/>
              </a:rPr>
              <a:t>to</a:t>
            </a:r>
            <a:r>
              <a:rPr sz="800" b="1" spc="-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31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June</a:t>
            </a:r>
            <a:r>
              <a:rPr sz="800" b="1" spc="-1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70" dirty="0">
                <a:solidFill>
                  <a:srgbClr val="93908D"/>
                </a:solidFill>
                <a:latin typeface="Roboto Bk"/>
                <a:cs typeface="Roboto Bk"/>
              </a:rPr>
              <a:t>2019;</a:t>
            </a:r>
            <a:r>
              <a:rPr sz="800" b="1" spc="1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5" dirty="0">
                <a:solidFill>
                  <a:srgbClr val="93908D"/>
                </a:solidFill>
                <a:latin typeface="Roboto Bk"/>
                <a:cs typeface="Roboto Bk"/>
              </a:rPr>
              <a:t>Universe:</a:t>
            </a:r>
            <a:r>
              <a:rPr sz="800" b="1" spc="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Snack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30" dirty="0">
                <a:solidFill>
                  <a:srgbClr val="93908D"/>
                </a:solidFill>
                <a:latin typeface="Roboto Bk"/>
                <a:cs typeface="Roboto Bk"/>
              </a:rPr>
              <a:t>Food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120" dirty="0">
                <a:solidFill>
                  <a:srgbClr val="93908D"/>
                </a:solidFill>
                <a:latin typeface="Roboto Bk"/>
                <a:cs typeface="Roboto Bk"/>
              </a:rPr>
              <a:t>-</a:t>
            </a:r>
            <a:r>
              <a:rPr sz="800" b="1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Chips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Classification:</a:t>
            </a:r>
            <a:r>
              <a:rPr spc="80" dirty="0"/>
              <a:t> </a:t>
            </a:r>
            <a:r>
              <a:rPr spc="-10" dirty="0"/>
              <a:t>Private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4026" y="1845766"/>
            <a:ext cx="9820275" cy="3733800"/>
            <a:chOff x="1724026" y="1845766"/>
            <a:chExt cx="9820275" cy="3733800"/>
          </a:xfrm>
        </p:grpSpPr>
        <p:sp>
          <p:nvSpPr>
            <p:cNvPr id="3" name="object 3"/>
            <p:cNvSpPr/>
            <p:nvPr/>
          </p:nvSpPr>
          <p:spPr>
            <a:xfrm>
              <a:off x="7875036" y="1845766"/>
              <a:ext cx="2467610" cy="3733800"/>
            </a:xfrm>
            <a:custGeom>
              <a:avLst/>
              <a:gdLst/>
              <a:ahLst/>
              <a:cxnLst/>
              <a:rect l="l" t="t" r="r" b="b"/>
              <a:pathLst>
                <a:path w="2467609" h="3733800">
                  <a:moveTo>
                    <a:pt x="2467020" y="0"/>
                  </a:moveTo>
                  <a:lnTo>
                    <a:pt x="0" y="0"/>
                  </a:lnTo>
                  <a:lnTo>
                    <a:pt x="0" y="3733800"/>
                  </a:lnTo>
                  <a:lnTo>
                    <a:pt x="2467020" y="3733800"/>
                  </a:lnTo>
                  <a:lnTo>
                    <a:pt x="2467020" y="0"/>
                  </a:lnTo>
                  <a:close/>
                </a:path>
              </a:pathLst>
            </a:custGeom>
            <a:solidFill>
              <a:srgbClr val="ECE8E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4026" y="5308526"/>
              <a:ext cx="9820275" cy="0"/>
            </a:xfrm>
            <a:custGeom>
              <a:avLst/>
              <a:gdLst/>
              <a:ahLst/>
              <a:cxnLst/>
              <a:rect l="l" t="t" r="r" b="b"/>
              <a:pathLst>
                <a:path w="9820275">
                  <a:moveTo>
                    <a:pt x="0" y="0"/>
                  </a:moveTo>
                  <a:lnTo>
                    <a:pt x="9820273" y="1"/>
                  </a:lnTo>
                </a:path>
              </a:pathLst>
            </a:custGeom>
            <a:ln w="9525">
              <a:solidFill>
                <a:srgbClr val="0000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203" y="2564986"/>
              <a:ext cx="9002395" cy="1299845"/>
            </a:xfrm>
            <a:custGeom>
              <a:avLst/>
              <a:gdLst/>
              <a:ahLst/>
              <a:cxnLst/>
              <a:rect l="l" t="t" r="r" b="b"/>
              <a:pathLst>
                <a:path w="9002395" h="1299845">
                  <a:moveTo>
                    <a:pt x="0" y="292514"/>
                  </a:moveTo>
                  <a:lnTo>
                    <a:pt x="813196" y="432214"/>
                  </a:lnTo>
                  <a:lnTo>
                    <a:pt x="1638696" y="724314"/>
                  </a:lnTo>
                  <a:lnTo>
                    <a:pt x="2451496" y="1054514"/>
                  </a:lnTo>
                  <a:lnTo>
                    <a:pt x="3276996" y="813214"/>
                  </a:lnTo>
                  <a:lnTo>
                    <a:pt x="4089796" y="483014"/>
                  </a:lnTo>
                  <a:lnTo>
                    <a:pt x="4915296" y="1054514"/>
                  </a:lnTo>
                  <a:lnTo>
                    <a:pt x="5728096" y="571914"/>
                  </a:lnTo>
                  <a:lnTo>
                    <a:pt x="6540896" y="813214"/>
                  </a:lnTo>
                  <a:lnTo>
                    <a:pt x="7366396" y="1299571"/>
                  </a:lnTo>
                  <a:lnTo>
                    <a:pt x="8179196" y="0"/>
                  </a:lnTo>
                  <a:lnTo>
                    <a:pt x="9001917" y="775114"/>
                  </a:lnTo>
                </a:path>
              </a:pathLst>
            </a:custGeom>
            <a:ln w="28575">
              <a:solidFill>
                <a:srgbClr val="3F68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3203" y="2665073"/>
              <a:ext cx="9002395" cy="1252220"/>
            </a:xfrm>
            <a:custGeom>
              <a:avLst/>
              <a:gdLst/>
              <a:ahLst/>
              <a:cxnLst/>
              <a:rect l="l" t="t" r="r" b="b"/>
              <a:pathLst>
                <a:path w="9002395" h="1252220">
                  <a:moveTo>
                    <a:pt x="0" y="281326"/>
                  </a:moveTo>
                  <a:lnTo>
                    <a:pt x="813196" y="421026"/>
                  </a:lnTo>
                  <a:lnTo>
                    <a:pt x="1638696" y="700426"/>
                  </a:lnTo>
                  <a:lnTo>
                    <a:pt x="2451496" y="1017926"/>
                  </a:lnTo>
                  <a:lnTo>
                    <a:pt x="3276996" y="789326"/>
                  </a:lnTo>
                  <a:lnTo>
                    <a:pt x="4089796" y="459126"/>
                  </a:lnTo>
                  <a:lnTo>
                    <a:pt x="4915296" y="1017926"/>
                  </a:lnTo>
                  <a:lnTo>
                    <a:pt x="5728096" y="560726"/>
                  </a:lnTo>
                  <a:lnTo>
                    <a:pt x="6540896" y="789326"/>
                  </a:lnTo>
                  <a:lnTo>
                    <a:pt x="7366396" y="1252162"/>
                  </a:lnTo>
                  <a:lnTo>
                    <a:pt x="8179196" y="0"/>
                  </a:lnTo>
                  <a:lnTo>
                    <a:pt x="9001917" y="738526"/>
                  </a:lnTo>
                </a:path>
              </a:pathLst>
            </a:custGeom>
            <a:ln w="28575">
              <a:solidFill>
                <a:srgbClr val="44B5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203" y="2464897"/>
              <a:ext cx="9002395" cy="1347470"/>
            </a:xfrm>
            <a:custGeom>
              <a:avLst/>
              <a:gdLst/>
              <a:ahLst/>
              <a:cxnLst/>
              <a:rect l="l" t="t" r="r" b="b"/>
              <a:pathLst>
                <a:path w="9002395" h="1347470">
                  <a:moveTo>
                    <a:pt x="0" y="303703"/>
                  </a:moveTo>
                  <a:lnTo>
                    <a:pt x="813196" y="443403"/>
                  </a:lnTo>
                  <a:lnTo>
                    <a:pt x="1638696" y="748203"/>
                  </a:lnTo>
                  <a:lnTo>
                    <a:pt x="2451496" y="1103803"/>
                  </a:lnTo>
                  <a:lnTo>
                    <a:pt x="3276996" y="849803"/>
                  </a:lnTo>
                  <a:lnTo>
                    <a:pt x="4089796" y="494203"/>
                  </a:lnTo>
                  <a:lnTo>
                    <a:pt x="4915296" y="1103803"/>
                  </a:lnTo>
                  <a:lnTo>
                    <a:pt x="5728096" y="595803"/>
                  </a:lnTo>
                  <a:lnTo>
                    <a:pt x="6540896" y="849803"/>
                  </a:lnTo>
                  <a:lnTo>
                    <a:pt x="7366396" y="1346982"/>
                  </a:lnTo>
                  <a:lnTo>
                    <a:pt x="8179196" y="0"/>
                  </a:lnTo>
                  <a:lnTo>
                    <a:pt x="9001917" y="799003"/>
                  </a:lnTo>
                </a:path>
              </a:pathLst>
            </a:custGeom>
            <a:ln w="28575">
              <a:solidFill>
                <a:srgbClr val="3CD6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3203" y="2661249"/>
              <a:ext cx="9002395" cy="962660"/>
            </a:xfrm>
            <a:custGeom>
              <a:avLst/>
              <a:gdLst/>
              <a:ahLst/>
              <a:cxnLst/>
              <a:rect l="l" t="t" r="r" b="b"/>
              <a:pathLst>
                <a:path w="9002395" h="962660">
                  <a:moveTo>
                    <a:pt x="0" y="196250"/>
                  </a:moveTo>
                  <a:lnTo>
                    <a:pt x="813196" y="386750"/>
                  </a:lnTo>
                  <a:lnTo>
                    <a:pt x="1638696" y="628050"/>
                  </a:lnTo>
                  <a:lnTo>
                    <a:pt x="2451496" y="869350"/>
                  </a:lnTo>
                  <a:lnTo>
                    <a:pt x="3276996" y="678850"/>
                  </a:lnTo>
                  <a:lnTo>
                    <a:pt x="4089796" y="437550"/>
                  </a:lnTo>
                  <a:lnTo>
                    <a:pt x="4915296" y="962646"/>
                  </a:lnTo>
                  <a:lnTo>
                    <a:pt x="5728096" y="475650"/>
                  </a:lnTo>
                  <a:lnTo>
                    <a:pt x="6540896" y="234350"/>
                  </a:lnTo>
                  <a:lnTo>
                    <a:pt x="7366396" y="386750"/>
                  </a:lnTo>
                  <a:lnTo>
                    <a:pt x="8179196" y="0"/>
                  </a:lnTo>
                  <a:lnTo>
                    <a:pt x="9001917" y="678850"/>
                  </a:lnTo>
                </a:path>
              </a:pathLst>
            </a:custGeom>
            <a:ln w="28575">
              <a:solidFill>
                <a:srgbClr val="EACC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65582" y="5222747"/>
            <a:ext cx="774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4082" y="4741164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10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4082" y="4259579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20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4082" y="3777996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30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4082" y="3299459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40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4082" y="2817876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50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4082" y="2336291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60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4082" y="1854708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70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50336" y="5359908"/>
            <a:ext cx="1701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JUL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44816" y="5359908"/>
            <a:ext cx="2165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AUG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82824" y="5359908"/>
            <a:ext cx="1797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SEP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90100" y="5359908"/>
            <a:ext cx="2019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5" dirty="0">
                <a:latin typeface="Calibri"/>
                <a:cs typeface="Calibri"/>
              </a:rPr>
              <a:t>OC</a:t>
            </a:r>
            <a:r>
              <a:rPr sz="800" spc="-110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8677" y="5359908"/>
            <a:ext cx="210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NOV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29162" y="5359908"/>
            <a:ext cx="1943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DEC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52250" y="5359908"/>
            <a:ext cx="1803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JAN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73241" y="5359908"/>
            <a:ext cx="1828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FEB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66928" y="5359908"/>
            <a:ext cx="2203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MAR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02458" y="5359908"/>
            <a:ext cx="1949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APR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206465" y="5359908"/>
            <a:ext cx="2152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MAY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40822" y="5359908"/>
            <a:ext cx="1930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JUN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59804" y="2991386"/>
            <a:ext cx="144780" cy="1017269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dirty="0">
                <a:latin typeface="Roboto Bk"/>
                <a:cs typeface="Roboto Bk"/>
              </a:rPr>
              <a:t>Number</a:t>
            </a:r>
            <a:r>
              <a:rPr sz="800" b="1" spc="-35" dirty="0">
                <a:latin typeface="Roboto Bk"/>
                <a:cs typeface="Roboto Bk"/>
              </a:rPr>
              <a:t> </a:t>
            </a:r>
            <a:r>
              <a:rPr sz="800" b="1" dirty="0">
                <a:latin typeface="Roboto Bk"/>
                <a:cs typeface="Roboto Bk"/>
              </a:rPr>
              <a:t>of</a:t>
            </a:r>
            <a:r>
              <a:rPr sz="800" b="1" spc="-30" dirty="0">
                <a:latin typeface="Roboto Bk"/>
                <a:cs typeface="Roboto Bk"/>
              </a:rPr>
              <a:t> </a:t>
            </a:r>
            <a:r>
              <a:rPr sz="800" b="1" spc="-10" dirty="0">
                <a:latin typeface="Roboto Bk"/>
                <a:cs typeface="Roboto Bk"/>
              </a:rPr>
              <a:t>Customers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93800" y="1370076"/>
            <a:ext cx="42754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Roboto Bk"/>
                <a:cs typeface="Roboto Bk"/>
              </a:rPr>
              <a:t>Snack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Food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–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Chips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–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Number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of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customers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over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time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185981" y="429259"/>
            <a:ext cx="10106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From</a:t>
            </a:r>
            <a:r>
              <a:rPr spc="-80" dirty="0"/>
              <a:t> </a:t>
            </a:r>
            <a:r>
              <a:rPr dirty="0"/>
              <a:t>Feb</a:t>
            </a:r>
            <a:r>
              <a:rPr spc="-6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May</a:t>
            </a:r>
            <a:r>
              <a:rPr spc="-7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30" dirty="0"/>
              <a:t>trial</a:t>
            </a:r>
            <a:r>
              <a:rPr spc="-70" dirty="0"/>
              <a:t> </a:t>
            </a:r>
            <a:r>
              <a:rPr dirty="0"/>
              <a:t>store</a:t>
            </a:r>
            <a:r>
              <a:rPr spc="-65" dirty="0"/>
              <a:t> </a:t>
            </a:r>
            <a:r>
              <a:rPr spc="-10" dirty="0"/>
              <a:t>outperformed</a:t>
            </a:r>
            <a:r>
              <a:rPr spc="-7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control</a:t>
            </a:r>
            <a:r>
              <a:rPr spc="-70" dirty="0"/>
              <a:t> </a:t>
            </a:r>
            <a:r>
              <a:rPr dirty="0"/>
              <a:t>store</a:t>
            </a:r>
            <a:r>
              <a:rPr spc="-65" dirty="0"/>
              <a:t> </a:t>
            </a:r>
            <a:r>
              <a:rPr spc="-10" dirty="0"/>
              <a:t>highlighting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success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new</a:t>
            </a:r>
            <a:r>
              <a:rPr spc="-40" dirty="0"/>
              <a:t> </a:t>
            </a:r>
            <a:r>
              <a:rPr dirty="0"/>
              <a:t>store</a:t>
            </a:r>
            <a:r>
              <a:rPr spc="-30" dirty="0"/>
              <a:t> </a:t>
            </a:r>
            <a:r>
              <a:rPr spc="-10" dirty="0"/>
              <a:t>layout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1835606" y="92427"/>
            <a:ext cx="20447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spc="-50" dirty="0">
                <a:solidFill>
                  <a:srgbClr val="C8C8C8"/>
                </a:solidFill>
                <a:latin typeface="Cambria Math"/>
                <a:cs typeface="Cambria Math"/>
              </a:rPr>
              <a:t>↺</a:t>
            </a:r>
            <a:endParaRPr sz="1750">
              <a:latin typeface="Cambria Math"/>
              <a:cs typeface="Cambria Math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5572" y="5765799"/>
            <a:ext cx="1270000" cy="228600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192597" y="5804916"/>
            <a:ext cx="6172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0" dirty="0">
                <a:solidFill>
                  <a:srgbClr val="FFFFFF"/>
                </a:solidFill>
                <a:latin typeface="Roboto Bk"/>
                <a:cs typeface="Roboto Bk"/>
              </a:rPr>
              <a:t>Control</a:t>
            </a:r>
            <a:r>
              <a:rPr sz="800" b="1" spc="2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Store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0972" y="5765799"/>
            <a:ext cx="1270000" cy="22860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276066" y="5743955"/>
            <a:ext cx="1040765" cy="26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35"/>
              </a:lnSpc>
              <a:spcBef>
                <a:spcPts val="100"/>
              </a:spcBef>
            </a:pPr>
            <a:r>
              <a:rPr sz="800" b="1" spc="-20" dirty="0">
                <a:solidFill>
                  <a:srgbClr val="FFFFFF"/>
                </a:solidFill>
                <a:latin typeface="Roboto Bk"/>
                <a:cs typeface="Roboto Bk"/>
              </a:rPr>
              <a:t>Control</a:t>
            </a:r>
            <a:r>
              <a:rPr sz="800" b="1" spc="2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Store</a:t>
            </a:r>
            <a:endParaRPr sz="800">
              <a:latin typeface="Roboto Bk"/>
              <a:cs typeface="Roboto Bk"/>
            </a:endParaRPr>
          </a:p>
          <a:p>
            <a:pPr algn="ctr">
              <a:lnSpc>
                <a:spcPts val="935"/>
              </a:lnSpc>
            </a:pPr>
            <a:r>
              <a:rPr sz="800" b="1" dirty="0">
                <a:solidFill>
                  <a:srgbClr val="FFFFFF"/>
                </a:solidFill>
                <a:latin typeface="Roboto Bk"/>
                <a:cs typeface="Roboto Bk"/>
              </a:rPr>
              <a:t>5%</a:t>
            </a:r>
            <a:r>
              <a:rPr sz="800" b="1" spc="-4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Confidence</a:t>
            </a:r>
            <a:r>
              <a:rPr sz="800" b="1" spc="-3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Interval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6372" y="5765799"/>
            <a:ext cx="1270000" cy="22860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6543685" y="5743955"/>
            <a:ext cx="1096645" cy="26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35"/>
              </a:lnSpc>
              <a:spcBef>
                <a:spcPts val="100"/>
              </a:spcBef>
            </a:pPr>
            <a:r>
              <a:rPr sz="800" b="1" spc="-20" dirty="0">
                <a:solidFill>
                  <a:srgbClr val="FFFFFF"/>
                </a:solidFill>
                <a:latin typeface="Roboto Bk"/>
                <a:cs typeface="Roboto Bk"/>
              </a:rPr>
              <a:t>Control</a:t>
            </a:r>
            <a:r>
              <a:rPr sz="800" b="1" spc="2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Store</a:t>
            </a:r>
            <a:endParaRPr sz="800">
              <a:latin typeface="Roboto Bk"/>
              <a:cs typeface="Roboto Bk"/>
            </a:endParaRPr>
          </a:p>
          <a:p>
            <a:pPr algn="ctr">
              <a:lnSpc>
                <a:spcPts val="935"/>
              </a:lnSpc>
            </a:pPr>
            <a:r>
              <a:rPr sz="800" b="1" spc="-20" dirty="0">
                <a:solidFill>
                  <a:srgbClr val="FFFFFF"/>
                </a:solidFill>
                <a:latin typeface="Roboto Bk"/>
                <a:cs typeface="Roboto Bk"/>
              </a:rPr>
              <a:t>95%</a:t>
            </a:r>
            <a:r>
              <a:rPr sz="800" b="1" spc="-3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Confidence</a:t>
            </a:r>
            <a:r>
              <a:rPr sz="800" b="1" spc="-2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Interval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756439" y="5765799"/>
            <a:ext cx="1270000" cy="228600"/>
          </a:xfrm>
          <a:custGeom>
            <a:avLst/>
            <a:gdLst/>
            <a:ahLst/>
            <a:cxnLst/>
            <a:rect l="l" t="t" r="r" b="b"/>
            <a:pathLst>
              <a:path w="1270000" h="228600">
                <a:moveTo>
                  <a:pt x="1270000" y="0"/>
                </a:moveTo>
                <a:lnTo>
                  <a:pt x="0" y="0"/>
                </a:lnTo>
                <a:lnTo>
                  <a:pt x="0" y="228600"/>
                </a:lnTo>
                <a:lnTo>
                  <a:pt x="1270000" y="228600"/>
                </a:lnTo>
                <a:lnTo>
                  <a:pt x="1270000" y="0"/>
                </a:lnTo>
                <a:close/>
              </a:path>
            </a:pathLst>
          </a:custGeom>
          <a:solidFill>
            <a:srgbClr val="EA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756439" y="5804916"/>
            <a:ext cx="1270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800" b="1" spc="-20" dirty="0">
                <a:solidFill>
                  <a:srgbClr val="FFFFFF"/>
                </a:solidFill>
                <a:latin typeface="Roboto Bk"/>
                <a:cs typeface="Roboto Bk"/>
              </a:rPr>
              <a:t>Trial</a:t>
            </a:r>
            <a:r>
              <a:rPr sz="800" b="1" spc="-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50" dirty="0">
                <a:solidFill>
                  <a:srgbClr val="FFFFFF"/>
                </a:solidFill>
                <a:latin typeface="Roboto Bk"/>
                <a:cs typeface="Roboto Bk"/>
              </a:rPr>
              <a:t>l</a:t>
            </a:r>
            <a:r>
              <a:rPr sz="800" b="1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Store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8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42" name="object 42"/>
          <p:cNvSpPr txBox="1"/>
          <p:nvPr/>
        </p:nvSpPr>
        <p:spPr>
          <a:xfrm>
            <a:off x="8354993" y="6354802"/>
            <a:ext cx="323342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Source:</a:t>
            </a:r>
            <a:r>
              <a:rPr sz="800" b="1" spc="1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5" dirty="0">
                <a:solidFill>
                  <a:srgbClr val="93908D"/>
                </a:solidFill>
                <a:latin typeface="Roboto Bk"/>
                <a:cs typeface="Roboto Bk"/>
              </a:rPr>
              <a:t>Q.Checkout,</a:t>
            </a:r>
            <a:r>
              <a:rPr sz="800" b="1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52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weeks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30" dirty="0">
                <a:solidFill>
                  <a:srgbClr val="93908D"/>
                </a:solidFill>
                <a:latin typeface="Roboto Bk"/>
                <a:cs typeface="Roboto Bk"/>
              </a:rPr>
              <a:t>to</a:t>
            </a:r>
            <a:r>
              <a:rPr sz="800" b="1" spc="-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31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June</a:t>
            </a:r>
            <a:r>
              <a:rPr sz="800" b="1" spc="-1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70" dirty="0">
                <a:solidFill>
                  <a:srgbClr val="93908D"/>
                </a:solidFill>
                <a:latin typeface="Roboto Bk"/>
                <a:cs typeface="Roboto Bk"/>
              </a:rPr>
              <a:t>2019;</a:t>
            </a:r>
            <a:r>
              <a:rPr sz="800" b="1" spc="1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5" dirty="0">
                <a:solidFill>
                  <a:srgbClr val="93908D"/>
                </a:solidFill>
                <a:latin typeface="Roboto Bk"/>
                <a:cs typeface="Roboto Bk"/>
              </a:rPr>
              <a:t>Universe:</a:t>
            </a:r>
            <a:r>
              <a:rPr sz="800" b="1" spc="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Snack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30" dirty="0">
                <a:solidFill>
                  <a:srgbClr val="93908D"/>
                </a:solidFill>
                <a:latin typeface="Roboto Bk"/>
                <a:cs typeface="Roboto Bk"/>
              </a:rPr>
              <a:t>Food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120" dirty="0">
                <a:solidFill>
                  <a:srgbClr val="93908D"/>
                </a:solidFill>
                <a:latin typeface="Roboto Bk"/>
                <a:cs typeface="Roboto Bk"/>
              </a:rPr>
              <a:t>-</a:t>
            </a:r>
            <a:r>
              <a:rPr sz="800" b="1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Chips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Classification:</a:t>
            </a:r>
            <a:r>
              <a:rPr spc="80" dirty="0"/>
              <a:t> </a:t>
            </a:r>
            <a:r>
              <a:rPr spc="-10" dirty="0"/>
              <a:t>Private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6" y="6284616"/>
            <a:ext cx="200025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400" b="1" spc="-50" dirty="0">
                <a:solidFill>
                  <a:srgbClr val="FFFFFF"/>
                </a:solidFill>
                <a:latin typeface="Roboto Bk"/>
                <a:cs typeface="Roboto Bk"/>
              </a:rPr>
              <a:t>12</a:t>
            </a:r>
            <a:endParaRPr sz="1400">
              <a:latin typeface="Roboto Bk"/>
              <a:cs typeface="Roboto B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32294" y="6289945"/>
            <a:ext cx="615315" cy="208915"/>
            <a:chOff x="1632294" y="6289945"/>
            <a:chExt cx="615315" cy="208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2294" y="6323097"/>
              <a:ext cx="119644" cy="1753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014" y="6325505"/>
              <a:ext cx="112236" cy="1266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2513" y="6289945"/>
              <a:ext cx="344857" cy="16205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266447" y="6277536"/>
            <a:ext cx="362585" cy="175260"/>
            <a:chOff x="2266447" y="6277536"/>
            <a:chExt cx="362585" cy="175260"/>
          </a:xfrm>
        </p:grpSpPr>
        <p:sp>
          <p:nvSpPr>
            <p:cNvPr id="8" name="object 8"/>
            <p:cNvSpPr/>
            <p:nvPr/>
          </p:nvSpPr>
          <p:spPr>
            <a:xfrm>
              <a:off x="2314230" y="6325505"/>
              <a:ext cx="113030" cy="127000"/>
            </a:xfrm>
            <a:custGeom>
              <a:avLst/>
              <a:gdLst/>
              <a:ahLst/>
              <a:cxnLst/>
              <a:rect l="l" t="t" r="r" b="b"/>
              <a:pathLst>
                <a:path w="113030" h="127000">
                  <a:moveTo>
                    <a:pt x="111310" y="0"/>
                  </a:moveTo>
                  <a:lnTo>
                    <a:pt x="87417" y="0"/>
                  </a:lnTo>
                  <a:lnTo>
                    <a:pt x="86122" y="69823"/>
                  </a:lnTo>
                  <a:lnTo>
                    <a:pt x="83343" y="84825"/>
                  </a:lnTo>
                  <a:lnTo>
                    <a:pt x="72231" y="98345"/>
                  </a:lnTo>
                  <a:lnTo>
                    <a:pt x="56673" y="102605"/>
                  </a:lnTo>
                  <a:lnTo>
                    <a:pt x="42598" y="99642"/>
                  </a:lnTo>
                  <a:lnTo>
                    <a:pt x="30189" y="86677"/>
                  </a:lnTo>
                  <a:lnTo>
                    <a:pt x="26669" y="71675"/>
                  </a:lnTo>
                  <a:lnTo>
                    <a:pt x="26669" y="1111"/>
                  </a:lnTo>
                  <a:lnTo>
                    <a:pt x="1296" y="0"/>
                  </a:lnTo>
                  <a:lnTo>
                    <a:pt x="0" y="68527"/>
                  </a:lnTo>
                  <a:lnTo>
                    <a:pt x="20002" y="116495"/>
                  </a:lnTo>
                  <a:lnTo>
                    <a:pt x="52785" y="126682"/>
                  </a:lnTo>
                  <a:lnTo>
                    <a:pt x="67045" y="124274"/>
                  </a:lnTo>
                  <a:lnTo>
                    <a:pt x="81492" y="115940"/>
                  </a:lnTo>
                  <a:lnTo>
                    <a:pt x="111310" y="124274"/>
                  </a:lnTo>
                  <a:lnTo>
                    <a:pt x="112607" y="1111"/>
                  </a:lnTo>
                  <a:lnTo>
                    <a:pt x="111310" y="0"/>
                  </a:lnTo>
                  <a:close/>
                </a:path>
              </a:pathLst>
            </a:custGeom>
            <a:solidFill>
              <a:srgbClr val="000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0729" y="6323097"/>
              <a:ext cx="178170" cy="12668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66442" y="6277546"/>
              <a:ext cx="29845" cy="172720"/>
            </a:xfrm>
            <a:custGeom>
              <a:avLst/>
              <a:gdLst/>
              <a:ahLst/>
              <a:cxnLst/>
              <a:rect l="l" t="t" r="r" b="b"/>
              <a:pathLst>
                <a:path w="29844" h="172720">
                  <a:moveTo>
                    <a:pt x="27965" y="49072"/>
                  </a:moveTo>
                  <a:lnTo>
                    <a:pt x="26670" y="47967"/>
                  </a:lnTo>
                  <a:lnTo>
                    <a:pt x="2959" y="47967"/>
                  </a:lnTo>
                  <a:lnTo>
                    <a:pt x="1663" y="170942"/>
                  </a:lnTo>
                  <a:lnTo>
                    <a:pt x="26670" y="172237"/>
                  </a:lnTo>
                  <a:lnTo>
                    <a:pt x="27965" y="49072"/>
                  </a:lnTo>
                  <a:close/>
                </a:path>
                <a:path w="29844" h="172720">
                  <a:moveTo>
                    <a:pt x="29629" y="9436"/>
                  </a:moveTo>
                  <a:lnTo>
                    <a:pt x="14998" y="0"/>
                  </a:lnTo>
                  <a:lnTo>
                    <a:pt x="1663" y="7035"/>
                  </a:lnTo>
                  <a:lnTo>
                    <a:pt x="0" y="21856"/>
                  </a:lnTo>
                  <a:lnTo>
                    <a:pt x="14998" y="31851"/>
                  </a:lnTo>
                  <a:lnTo>
                    <a:pt x="27965" y="24815"/>
                  </a:lnTo>
                  <a:lnTo>
                    <a:pt x="29629" y="9436"/>
                  </a:lnTo>
                  <a:close/>
                </a:path>
              </a:pathLst>
            </a:custGeom>
            <a:solidFill>
              <a:srgbClr val="000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206500" y="6209379"/>
            <a:ext cx="360045" cy="359410"/>
          </a:xfrm>
          <a:custGeom>
            <a:avLst/>
            <a:gdLst/>
            <a:ahLst/>
            <a:cxnLst/>
            <a:rect l="l" t="t" r="r" b="b"/>
            <a:pathLst>
              <a:path w="360044" h="359409">
                <a:moveTo>
                  <a:pt x="337634" y="315224"/>
                </a:moveTo>
                <a:lnTo>
                  <a:pt x="324855" y="318928"/>
                </a:lnTo>
                <a:lnTo>
                  <a:pt x="315594" y="333374"/>
                </a:lnTo>
                <a:lnTo>
                  <a:pt x="316891" y="346339"/>
                </a:lnTo>
                <a:lnTo>
                  <a:pt x="330967" y="359118"/>
                </a:lnTo>
                <a:lnTo>
                  <a:pt x="344302" y="359118"/>
                </a:lnTo>
                <a:lnTo>
                  <a:pt x="357266" y="348191"/>
                </a:lnTo>
                <a:lnTo>
                  <a:pt x="359488" y="333374"/>
                </a:lnTo>
                <a:lnTo>
                  <a:pt x="351895" y="320595"/>
                </a:lnTo>
                <a:lnTo>
                  <a:pt x="337634" y="315224"/>
                </a:lnTo>
                <a:close/>
              </a:path>
              <a:path w="360044" h="359409">
                <a:moveTo>
                  <a:pt x="188356" y="0"/>
                </a:moveTo>
                <a:lnTo>
                  <a:pt x="179096" y="0"/>
                </a:lnTo>
                <a:lnTo>
                  <a:pt x="160760" y="925"/>
                </a:lnTo>
                <a:lnTo>
                  <a:pt x="109458" y="14075"/>
                </a:lnTo>
                <a:lnTo>
                  <a:pt x="65192" y="40745"/>
                </a:lnTo>
                <a:lnTo>
                  <a:pt x="35559" y="71860"/>
                </a:lnTo>
                <a:lnTo>
                  <a:pt x="10742" y="117422"/>
                </a:lnTo>
                <a:lnTo>
                  <a:pt x="0" y="170021"/>
                </a:lnTo>
                <a:lnTo>
                  <a:pt x="0" y="188542"/>
                </a:lnTo>
                <a:lnTo>
                  <a:pt x="10742" y="240955"/>
                </a:lnTo>
                <a:lnTo>
                  <a:pt x="35559" y="286517"/>
                </a:lnTo>
                <a:lnTo>
                  <a:pt x="65192" y="317632"/>
                </a:lnTo>
                <a:lnTo>
                  <a:pt x="109458" y="344487"/>
                </a:lnTo>
                <a:lnTo>
                  <a:pt x="160760" y="357452"/>
                </a:lnTo>
                <a:lnTo>
                  <a:pt x="179096" y="358378"/>
                </a:lnTo>
                <a:lnTo>
                  <a:pt x="197617" y="357452"/>
                </a:lnTo>
                <a:lnTo>
                  <a:pt x="248919" y="344487"/>
                </a:lnTo>
                <a:lnTo>
                  <a:pt x="292999" y="317632"/>
                </a:lnTo>
                <a:lnTo>
                  <a:pt x="311447" y="299852"/>
                </a:lnTo>
                <a:lnTo>
                  <a:pt x="266329" y="299852"/>
                </a:lnTo>
                <a:lnTo>
                  <a:pt x="253365" y="297259"/>
                </a:lnTo>
                <a:lnTo>
                  <a:pt x="240215" y="287813"/>
                </a:lnTo>
                <a:lnTo>
                  <a:pt x="233177" y="273182"/>
                </a:lnTo>
                <a:lnTo>
                  <a:pt x="233177" y="259476"/>
                </a:lnTo>
                <a:lnTo>
                  <a:pt x="239758" y="246141"/>
                </a:lnTo>
                <a:lnTo>
                  <a:pt x="172798" y="246141"/>
                </a:lnTo>
                <a:lnTo>
                  <a:pt x="131683" y="226694"/>
                </a:lnTo>
                <a:lnTo>
                  <a:pt x="113347" y="191875"/>
                </a:lnTo>
                <a:lnTo>
                  <a:pt x="112236" y="172799"/>
                </a:lnTo>
                <a:lnTo>
                  <a:pt x="116866" y="153722"/>
                </a:lnTo>
                <a:lnTo>
                  <a:pt x="127053" y="136868"/>
                </a:lnTo>
                <a:lnTo>
                  <a:pt x="142240" y="123163"/>
                </a:lnTo>
                <a:lnTo>
                  <a:pt x="160019" y="114643"/>
                </a:lnTo>
                <a:lnTo>
                  <a:pt x="172798" y="112421"/>
                </a:lnTo>
                <a:lnTo>
                  <a:pt x="345413" y="112421"/>
                </a:lnTo>
                <a:lnTo>
                  <a:pt x="344302" y="109458"/>
                </a:lnTo>
                <a:lnTo>
                  <a:pt x="317632" y="65193"/>
                </a:lnTo>
                <a:lnTo>
                  <a:pt x="286331" y="35745"/>
                </a:lnTo>
                <a:lnTo>
                  <a:pt x="240955" y="10742"/>
                </a:lnTo>
                <a:lnTo>
                  <a:pt x="206507" y="1852"/>
                </a:lnTo>
                <a:lnTo>
                  <a:pt x="188356" y="0"/>
                </a:lnTo>
                <a:close/>
              </a:path>
              <a:path w="360044" h="359409">
                <a:moveTo>
                  <a:pt x="350345" y="232621"/>
                </a:moveTo>
                <a:lnTo>
                  <a:pt x="266329" y="232621"/>
                </a:lnTo>
                <a:lnTo>
                  <a:pt x="279478" y="235214"/>
                </a:lnTo>
                <a:lnTo>
                  <a:pt x="294110" y="247623"/>
                </a:lnTo>
                <a:lnTo>
                  <a:pt x="299666" y="262995"/>
                </a:lnTo>
                <a:lnTo>
                  <a:pt x="298555" y="276330"/>
                </a:lnTo>
                <a:lnTo>
                  <a:pt x="289850" y="290036"/>
                </a:lnTo>
                <a:lnTo>
                  <a:pt x="276144" y="298555"/>
                </a:lnTo>
                <a:lnTo>
                  <a:pt x="266329" y="299852"/>
                </a:lnTo>
                <a:lnTo>
                  <a:pt x="311447" y="299852"/>
                </a:lnTo>
                <a:lnTo>
                  <a:pt x="317632" y="293184"/>
                </a:lnTo>
                <a:lnTo>
                  <a:pt x="327818" y="279479"/>
                </a:lnTo>
                <a:lnTo>
                  <a:pt x="336708" y="264477"/>
                </a:lnTo>
                <a:lnTo>
                  <a:pt x="344302" y="248919"/>
                </a:lnTo>
                <a:lnTo>
                  <a:pt x="350345" y="232621"/>
                </a:lnTo>
                <a:close/>
              </a:path>
              <a:path w="360044" h="359409">
                <a:moveTo>
                  <a:pt x="345413" y="112421"/>
                </a:moveTo>
                <a:lnTo>
                  <a:pt x="185578" y="112421"/>
                </a:lnTo>
                <a:lnTo>
                  <a:pt x="204284" y="116866"/>
                </a:lnTo>
                <a:lnTo>
                  <a:pt x="221509" y="127052"/>
                </a:lnTo>
                <a:lnTo>
                  <a:pt x="235214" y="142239"/>
                </a:lnTo>
                <a:lnTo>
                  <a:pt x="243363" y="160205"/>
                </a:lnTo>
                <a:lnTo>
                  <a:pt x="246326" y="179281"/>
                </a:lnTo>
                <a:lnTo>
                  <a:pt x="243478" y="197617"/>
                </a:lnTo>
                <a:lnTo>
                  <a:pt x="243363" y="198358"/>
                </a:lnTo>
                <a:lnTo>
                  <a:pt x="235214" y="216138"/>
                </a:lnTo>
                <a:lnTo>
                  <a:pt x="221509" y="231510"/>
                </a:lnTo>
                <a:lnTo>
                  <a:pt x="204284" y="241696"/>
                </a:lnTo>
                <a:lnTo>
                  <a:pt x="185578" y="246141"/>
                </a:lnTo>
                <a:lnTo>
                  <a:pt x="239758" y="246141"/>
                </a:lnTo>
                <a:lnTo>
                  <a:pt x="240215" y="245215"/>
                </a:lnTo>
                <a:lnTo>
                  <a:pt x="253365" y="235214"/>
                </a:lnTo>
                <a:lnTo>
                  <a:pt x="266329" y="232621"/>
                </a:lnTo>
                <a:lnTo>
                  <a:pt x="350345" y="232621"/>
                </a:lnTo>
                <a:lnTo>
                  <a:pt x="350414" y="232436"/>
                </a:lnTo>
                <a:lnTo>
                  <a:pt x="354859" y="215212"/>
                </a:lnTo>
                <a:lnTo>
                  <a:pt x="357164" y="198358"/>
                </a:lnTo>
                <a:lnTo>
                  <a:pt x="357266" y="197617"/>
                </a:lnTo>
                <a:lnTo>
                  <a:pt x="358377" y="179281"/>
                </a:lnTo>
                <a:lnTo>
                  <a:pt x="357266" y="160760"/>
                </a:lnTo>
                <a:lnTo>
                  <a:pt x="354859" y="142980"/>
                </a:lnTo>
                <a:lnTo>
                  <a:pt x="350414" y="125756"/>
                </a:lnTo>
                <a:lnTo>
                  <a:pt x="345413" y="112421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800" y="6222999"/>
            <a:ext cx="336550" cy="300355"/>
          </a:xfrm>
          <a:custGeom>
            <a:avLst/>
            <a:gdLst/>
            <a:ahLst/>
            <a:cxnLst/>
            <a:rect l="l" t="t" r="r" b="b"/>
            <a:pathLst>
              <a:path w="336550" h="300354">
                <a:moveTo>
                  <a:pt x="336550" y="0"/>
                </a:moveTo>
                <a:lnTo>
                  <a:pt x="0" y="0"/>
                </a:lnTo>
                <a:lnTo>
                  <a:pt x="0" y="299968"/>
                </a:lnTo>
                <a:lnTo>
                  <a:pt x="336550" y="299968"/>
                </a:lnTo>
                <a:lnTo>
                  <a:pt x="336550" y="0"/>
                </a:lnTo>
                <a:close/>
              </a:path>
            </a:pathLst>
          </a:custGeom>
          <a:solidFill>
            <a:srgbClr val="0000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18960" y="4788916"/>
            <a:ext cx="797940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736D67"/>
                </a:solidFill>
                <a:latin typeface="Roboto Lt"/>
                <a:cs typeface="Roboto Lt"/>
              </a:rPr>
              <a:t>Disclaimer:</a:t>
            </a:r>
            <a:r>
              <a:rPr sz="1000" spc="80" dirty="0">
                <a:solidFill>
                  <a:srgbClr val="736D67"/>
                </a:solidFill>
                <a:latin typeface="Roboto Lt"/>
                <a:cs typeface="Roboto Lt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This</a:t>
            </a:r>
            <a:r>
              <a:rPr sz="1000" b="1" spc="8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document</a:t>
            </a:r>
            <a:r>
              <a:rPr sz="1000" b="1" spc="8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comprises,</a:t>
            </a:r>
            <a:r>
              <a:rPr sz="1000" b="1" spc="8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and</a:t>
            </a:r>
            <a:r>
              <a:rPr sz="1000" b="1" spc="8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is</a:t>
            </a:r>
            <a:r>
              <a:rPr sz="1000" b="1" spc="9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the</a:t>
            </a:r>
            <a:r>
              <a:rPr sz="1000" b="1" spc="8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subject</a:t>
            </a:r>
            <a:r>
              <a:rPr sz="1000" b="1" spc="9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of</a:t>
            </a:r>
            <a:r>
              <a:rPr sz="1000" b="1" spc="8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intellectual</a:t>
            </a:r>
            <a:r>
              <a:rPr sz="1000" b="1" spc="8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property</a:t>
            </a:r>
            <a:r>
              <a:rPr sz="1000" b="1" spc="8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(including</a:t>
            </a:r>
            <a:r>
              <a:rPr sz="1000" b="1" spc="8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copyright)</a:t>
            </a:r>
            <a:r>
              <a:rPr sz="1000" b="1" spc="8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and</a:t>
            </a:r>
            <a:r>
              <a:rPr sz="1000" b="1" spc="8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confidentiality</a:t>
            </a:r>
            <a:r>
              <a:rPr sz="1000" b="1" spc="8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rights</a:t>
            </a:r>
            <a:r>
              <a:rPr sz="1000" b="1" spc="9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of</a:t>
            </a:r>
            <a:r>
              <a:rPr sz="1000" b="1" spc="8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one</a:t>
            </a:r>
            <a:r>
              <a:rPr sz="1000" b="1" spc="8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or multiple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owners,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30" dirty="0">
                <a:solidFill>
                  <a:srgbClr val="736D67"/>
                </a:solidFill>
                <a:latin typeface="Roboto Bk"/>
                <a:cs typeface="Roboto Bk"/>
              </a:rPr>
              <a:t>including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The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Quantium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Group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Pty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Limited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and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its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30" dirty="0">
                <a:solidFill>
                  <a:srgbClr val="736D67"/>
                </a:solidFill>
                <a:latin typeface="Roboto Bk"/>
                <a:cs typeface="Roboto Bk"/>
              </a:rPr>
              <a:t>affiliates</a:t>
            </a:r>
            <a:r>
              <a:rPr sz="1000" b="1" spc="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(</a:t>
            </a:r>
            <a:r>
              <a:rPr sz="1000" spc="-20" dirty="0">
                <a:solidFill>
                  <a:srgbClr val="736D67"/>
                </a:solidFill>
                <a:latin typeface="Roboto Lt"/>
                <a:cs typeface="Roboto Lt"/>
              </a:rPr>
              <a:t>Quantium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)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and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where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30" dirty="0">
                <a:solidFill>
                  <a:srgbClr val="736D67"/>
                </a:solidFill>
                <a:latin typeface="Roboto Bk"/>
                <a:cs typeface="Roboto Bk"/>
              </a:rPr>
              <a:t>applicable,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its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55" dirty="0">
                <a:solidFill>
                  <a:srgbClr val="736D67"/>
                </a:solidFill>
                <a:latin typeface="Roboto Bk"/>
                <a:cs typeface="Roboto Bk"/>
              </a:rPr>
              <a:t>third-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party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data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owners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(</a:t>
            </a:r>
            <a:r>
              <a:rPr sz="1000" spc="-10" dirty="0">
                <a:solidFill>
                  <a:srgbClr val="736D67"/>
                </a:solidFill>
                <a:latin typeface="Roboto Lt"/>
                <a:cs typeface="Roboto Lt"/>
              </a:rPr>
              <a:t>Data </a:t>
            </a:r>
            <a:r>
              <a:rPr sz="1000" dirty="0">
                <a:solidFill>
                  <a:srgbClr val="736D67"/>
                </a:solidFill>
                <a:latin typeface="Roboto Lt"/>
                <a:cs typeface="Roboto Lt"/>
              </a:rPr>
              <a:t>Providers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),</a:t>
            </a:r>
            <a:r>
              <a:rPr sz="1000" b="1" spc="5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together</a:t>
            </a:r>
            <a:r>
              <a:rPr sz="1000" b="1" spc="6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(</a:t>
            </a:r>
            <a:r>
              <a:rPr sz="1000" dirty="0">
                <a:solidFill>
                  <a:srgbClr val="736D67"/>
                </a:solidFill>
                <a:latin typeface="Roboto Lt"/>
                <a:cs typeface="Roboto Lt"/>
              </a:rPr>
              <a:t>IP</a:t>
            </a:r>
            <a:r>
              <a:rPr sz="1000" spc="60" dirty="0">
                <a:solidFill>
                  <a:srgbClr val="736D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D67"/>
                </a:solidFill>
                <a:latin typeface="Roboto Lt"/>
                <a:cs typeface="Roboto Lt"/>
              </a:rPr>
              <a:t>Owners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).</a:t>
            </a:r>
            <a:r>
              <a:rPr sz="1000" b="1" spc="6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The</a:t>
            </a:r>
            <a:r>
              <a:rPr sz="1000" b="1" spc="5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information</a:t>
            </a:r>
            <a:r>
              <a:rPr sz="1000" b="1" spc="6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contained</a:t>
            </a:r>
            <a:r>
              <a:rPr sz="1000" b="1" spc="5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in</a:t>
            </a:r>
            <a:r>
              <a:rPr sz="1000" b="1" spc="6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this</a:t>
            </a:r>
            <a:r>
              <a:rPr sz="1000" b="1" spc="6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document</a:t>
            </a:r>
            <a:r>
              <a:rPr sz="1000" b="1" spc="6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may</a:t>
            </a:r>
            <a:r>
              <a:rPr sz="1000" b="1" spc="6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have</a:t>
            </a:r>
            <a:r>
              <a:rPr sz="1000" b="1" spc="6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been</a:t>
            </a:r>
            <a:r>
              <a:rPr sz="1000" b="1" spc="6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prepared</a:t>
            </a:r>
            <a:r>
              <a:rPr sz="1000" b="1" spc="5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using</a:t>
            </a:r>
            <a:r>
              <a:rPr sz="1000" b="1" spc="5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raw</a:t>
            </a:r>
            <a:r>
              <a:rPr sz="1000" b="1" spc="5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data</a:t>
            </a:r>
            <a:r>
              <a:rPr sz="1000" b="1" spc="6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owned</a:t>
            </a:r>
            <a:r>
              <a:rPr sz="1000" b="1" spc="5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by</a:t>
            </a:r>
            <a:r>
              <a:rPr sz="1000" b="1" spc="6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the</a:t>
            </a:r>
            <a:r>
              <a:rPr sz="1000" b="1" spc="5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Data Providers.</a:t>
            </a:r>
            <a:r>
              <a:rPr sz="1000" b="1" spc="3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The</a:t>
            </a:r>
            <a:r>
              <a:rPr sz="1000" b="1" spc="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Data</a:t>
            </a:r>
            <a:r>
              <a:rPr sz="1000" b="1" spc="3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Providers</a:t>
            </a:r>
            <a:r>
              <a:rPr sz="1000" b="1" spc="3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have</a:t>
            </a:r>
            <a:r>
              <a:rPr sz="1000" b="1" spc="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not</a:t>
            </a:r>
            <a:r>
              <a:rPr sz="1000" b="1" spc="3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been</a:t>
            </a:r>
            <a:r>
              <a:rPr sz="1000" b="1" spc="3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involved</a:t>
            </a:r>
            <a:r>
              <a:rPr sz="1000" b="1" spc="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in</a:t>
            </a:r>
            <a:r>
              <a:rPr sz="1000" b="1" spc="3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the</a:t>
            </a:r>
            <a:r>
              <a:rPr sz="1000" b="1" spc="3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analysis</a:t>
            </a:r>
            <a:r>
              <a:rPr sz="1000" b="1" spc="3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of</a:t>
            </a:r>
            <a:r>
              <a:rPr sz="1000" b="1" spc="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the</a:t>
            </a:r>
            <a:r>
              <a:rPr sz="1000" b="1" spc="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raw</a:t>
            </a:r>
            <a:r>
              <a:rPr sz="1000" b="1" spc="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data,</a:t>
            </a:r>
            <a:r>
              <a:rPr sz="1000" b="1" spc="3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the</a:t>
            </a:r>
            <a:r>
              <a:rPr sz="1000" b="1" spc="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preparation</a:t>
            </a:r>
            <a:r>
              <a:rPr sz="1000" b="1" spc="3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of,</a:t>
            </a:r>
            <a:r>
              <a:rPr sz="1000" b="1" spc="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or</a:t>
            </a:r>
            <a:r>
              <a:rPr sz="1000" b="1" spc="3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the</a:t>
            </a:r>
            <a:r>
              <a:rPr sz="1000" b="1" spc="3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information</a:t>
            </a:r>
            <a:r>
              <a:rPr sz="1000" b="1" spc="3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contained</a:t>
            </a:r>
            <a:r>
              <a:rPr sz="1000" b="1" spc="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in</a:t>
            </a:r>
            <a:r>
              <a:rPr sz="1000" b="1" spc="3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the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document.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 The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IP Owners</a:t>
            </a:r>
            <a:r>
              <a:rPr sz="1000" b="1" spc="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do</a:t>
            </a:r>
            <a:r>
              <a:rPr sz="1000" b="1" spc="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not</a:t>
            </a:r>
            <a:r>
              <a:rPr sz="1000" b="1" spc="1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make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any</a:t>
            </a:r>
            <a:r>
              <a:rPr sz="1000" b="1" spc="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representation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(express</a:t>
            </a:r>
            <a:r>
              <a:rPr sz="1000" b="1" spc="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or</a:t>
            </a:r>
            <a:r>
              <a:rPr sz="1000" b="1" spc="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35" dirty="0">
                <a:solidFill>
                  <a:srgbClr val="736D67"/>
                </a:solidFill>
                <a:latin typeface="Roboto Bk"/>
                <a:cs typeface="Roboto Bk"/>
              </a:rPr>
              <a:t>implied),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nor</a:t>
            </a:r>
            <a:r>
              <a:rPr sz="1000" b="1" spc="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give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any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guarantee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 or warranty</a:t>
            </a:r>
            <a:r>
              <a:rPr sz="1000" b="1" spc="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in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relation</a:t>
            </a:r>
            <a:r>
              <a:rPr sz="1000" b="1" spc="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to the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accuracy, completeness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or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appropriateness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of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the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raw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data,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nor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the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analysis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contained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in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this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document.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None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of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the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IP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Owners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will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have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any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35" dirty="0">
                <a:solidFill>
                  <a:srgbClr val="736D67"/>
                </a:solidFill>
                <a:latin typeface="Roboto Bk"/>
                <a:cs typeface="Roboto Bk"/>
              </a:rPr>
              <a:t>liability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for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any</a:t>
            </a:r>
            <a:r>
              <a:rPr sz="1000" b="1" spc="-3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use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or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disclosure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by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the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recipient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of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any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information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contained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60" dirty="0">
                <a:solidFill>
                  <a:srgbClr val="736D67"/>
                </a:solidFill>
                <a:latin typeface="Roboto Bk"/>
                <a:cs typeface="Roboto Bk"/>
              </a:rPr>
              <a:t>in,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 or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derived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from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this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document.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To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the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maximum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extent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permitted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by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law,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the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IP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Owners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expressly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disclaim,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take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no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30" dirty="0">
                <a:solidFill>
                  <a:srgbClr val="736D67"/>
                </a:solidFill>
                <a:latin typeface="Roboto Bk"/>
                <a:cs typeface="Roboto Bk"/>
              </a:rPr>
              <a:t>responsibility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for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and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have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no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35" dirty="0">
                <a:solidFill>
                  <a:srgbClr val="736D67"/>
                </a:solidFill>
                <a:latin typeface="Roboto Bk"/>
                <a:cs typeface="Roboto Bk"/>
              </a:rPr>
              <a:t>liability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for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the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preparation,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contents,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accuracy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or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completeness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of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this document,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nor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the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analysis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on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which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it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is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based.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This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document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is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provided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in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confidence,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may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only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be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used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for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the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purpose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30" dirty="0">
                <a:solidFill>
                  <a:srgbClr val="736D67"/>
                </a:solidFill>
                <a:latin typeface="Roboto Bk"/>
                <a:cs typeface="Roboto Bk"/>
              </a:rPr>
              <a:t>provided,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and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 may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not be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copied,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reproduced,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30" dirty="0">
                <a:solidFill>
                  <a:srgbClr val="736D67"/>
                </a:solidFill>
                <a:latin typeface="Roboto Bk"/>
                <a:cs typeface="Roboto Bk"/>
              </a:rPr>
              <a:t>distributed,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disclosed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or made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available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 to</a:t>
            </a:r>
            <a:r>
              <a:rPr sz="1000" b="1" spc="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a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third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party in any way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except</a:t>
            </a:r>
            <a:r>
              <a:rPr sz="1000" b="1" spc="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strictly</a:t>
            </a:r>
            <a:r>
              <a:rPr sz="1000" b="1" spc="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in accordance</a:t>
            </a:r>
            <a:r>
              <a:rPr sz="1000" b="1" spc="-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with the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applicable</a:t>
            </a:r>
            <a:endParaRPr sz="1000">
              <a:latin typeface="Roboto Bk"/>
              <a:cs typeface="Roboto B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18960" y="6322093"/>
            <a:ext cx="6185535" cy="174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written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terms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and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 conditions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 between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you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and</a:t>
            </a:r>
            <a:r>
              <a:rPr sz="1000" b="1" spc="-2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30" dirty="0">
                <a:solidFill>
                  <a:srgbClr val="736D67"/>
                </a:solidFill>
                <a:latin typeface="Roboto Bk"/>
                <a:cs typeface="Roboto Bk"/>
              </a:rPr>
              <a:t>Quantium,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dirty="0">
                <a:solidFill>
                  <a:srgbClr val="736D67"/>
                </a:solidFill>
                <a:latin typeface="Roboto Bk"/>
                <a:cs typeface="Roboto Bk"/>
              </a:rPr>
              <a:t>or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 otherwise with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30" dirty="0">
                <a:solidFill>
                  <a:srgbClr val="736D67"/>
                </a:solidFill>
                <a:latin typeface="Roboto Bk"/>
                <a:cs typeface="Roboto Bk"/>
              </a:rPr>
              <a:t>Quantium’s</a:t>
            </a:r>
            <a:r>
              <a:rPr sz="1000" b="1" spc="-15" dirty="0">
                <a:solidFill>
                  <a:srgbClr val="736D67"/>
                </a:solidFill>
                <a:latin typeface="Roboto Bk"/>
                <a:cs typeface="Roboto Bk"/>
              </a:rPr>
              <a:t> </a:t>
            </a:r>
            <a:r>
              <a:rPr sz="1000" b="1" spc="-20" dirty="0">
                <a:solidFill>
                  <a:srgbClr val="736D67"/>
                </a:solidFill>
                <a:latin typeface="Roboto Bk"/>
                <a:cs typeface="Roboto Bk"/>
              </a:rPr>
              <a:t>prior written </a:t>
            </a:r>
            <a:r>
              <a:rPr sz="1000" b="1" spc="-10" dirty="0">
                <a:solidFill>
                  <a:srgbClr val="736D67"/>
                </a:solidFill>
                <a:latin typeface="Roboto Bk"/>
                <a:cs typeface="Roboto Bk"/>
              </a:rPr>
              <a:t>permission</a:t>
            </a:r>
            <a:endParaRPr sz="1000">
              <a:latin typeface="Roboto Bk"/>
              <a:cs typeface="Roboto Bk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Classification:</a:t>
            </a:r>
            <a:r>
              <a:rPr spc="80" dirty="0"/>
              <a:t> </a:t>
            </a:r>
            <a:r>
              <a:rPr spc="-10" dirty="0"/>
              <a:t>Private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978" y="0"/>
                </a:moveTo>
                <a:lnTo>
                  <a:pt x="0" y="0"/>
                </a:lnTo>
                <a:lnTo>
                  <a:pt x="0" y="6857999"/>
                </a:lnTo>
                <a:lnTo>
                  <a:pt x="740978" y="6857999"/>
                </a:lnTo>
                <a:lnTo>
                  <a:pt x="740978" y="0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49105" y="6642589"/>
            <a:ext cx="109410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10" dirty="0">
                <a:latin typeface="Calibri"/>
                <a:cs typeface="Calibri"/>
              </a:rPr>
              <a:t>Classification:</a:t>
            </a:r>
            <a:r>
              <a:rPr sz="1000" spc="8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Private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0568" y="-2"/>
            <a:ext cx="11451590" cy="6858000"/>
            <a:chOff x="740568" y="-2"/>
            <a:chExt cx="11451590" cy="6858000"/>
          </a:xfrm>
        </p:grpSpPr>
        <p:sp>
          <p:nvSpPr>
            <p:cNvPr id="5" name="object 5"/>
            <p:cNvSpPr/>
            <p:nvPr/>
          </p:nvSpPr>
          <p:spPr>
            <a:xfrm>
              <a:off x="740568" y="1777834"/>
              <a:ext cx="8263890" cy="5080635"/>
            </a:xfrm>
            <a:custGeom>
              <a:avLst/>
              <a:gdLst/>
              <a:ahLst/>
              <a:cxnLst/>
              <a:rect l="l" t="t" r="r" b="b"/>
              <a:pathLst>
                <a:path w="8263890" h="5080634">
                  <a:moveTo>
                    <a:pt x="0" y="5080163"/>
                  </a:moveTo>
                  <a:lnTo>
                    <a:pt x="8263730" y="5080163"/>
                  </a:lnTo>
                  <a:lnTo>
                    <a:pt x="8263730" y="0"/>
                  </a:lnTo>
                  <a:lnTo>
                    <a:pt x="0" y="0"/>
                  </a:lnTo>
                  <a:lnTo>
                    <a:pt x="0" y="5080163"/>
                  </a:lnTo>
                  <a:close/>
                </a:path>
              </a:pathLst>
            </a:custGeom>
            <a:solidFill>
              <a:srgbClr val="ECE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04300" y="-2"/>
              <a:ext cx="3187700" cy="6858000"/>
            </a:xfrm>
            <a:custGeom>
              <a:avLst/>
              <a:gdLst/>
              <a:ahLst/>
              <a:cxnLst/>
              <a:rect l="l" t="t" r="r" b="b"/>
              <a:pathLst>
                <a:path w="3187700" h="6858000">
                  <a:moveTo>
                    <a:pt x="3187697" y="0"/>
                  </a:moveTo>
                  <a:lnTo>
                    <a:pt x="0" y="0"/>
                  </a:lnTo>
                  <a:lnTo>
                    <a:pt x="0" y="6858002"/>
                  </a:lnTo>
                  <a:lnTo>
                    <a:pt x="3187697" y="6858002"/>
                  </a:lnTo>
                  <a:lnTo>
                    <a:pt x="3187697" y="0"/>
                  </a:lnTo>
                  <a:close/>
                </a:path>
              </a:pathLst>
            </a:custGeom>
            <a:solidFill>
              <a:srgbClr val="000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677650" y="501060"/>
              <a:ext cx="514350" cy="1071245"/>
            </a:xfrm>
            <a:custGeom>
              <a:avLst/>
              <a:gdLst/>
              <a:ahLst/>
              <a:cxnLst/>
              <a:rect l="l" t="t" r="r" b="b"/>
              <a:pathLst>
                <a:path w="514350" h="1071245">
                  <a:moveTo>
                    <a:pt x="514350" y="0"/>
                  </a:moveTo>
                  <a:lnTo>
                    <a:pt x="440124" y="7647"/>
                  </a:lnTo>
                  <a:lnTo>
                    <a:pt x="393931" y="18169"/>
                  </a:lnTo>
                  <a:lnTo>
                    <a:pt x="349346" y="32571"/>
                  </a:lnTo>
                  <a:lnTo>
                    <a:pt x="306557" y="50665"/>
                  </a:lnTo>
                  <a:lnTo>
                    <a:pt x="265754" y="72260"/>
                  </a:lnTo>
                  <a:lnTo>
                    <a:pt x="227128" y="97167"/>
                  </a:lnTo>
                  <a:lnTo>
                    <a:pt x="190866" y="125197"/>
                  </a:lnTo>
                  <a:lnTo>
                    <a:pt x="157158" y="156161"/>
                  </a:lnTo>
                  <a:lnTo>
                    <a:pt x="126195" y="189868"/>
                  </a:lnTo>
                  <a:lnTo>
                    <a:pt x="98165" y="226130"/>
                  </a:lnTo>
                  <a:lnTo>
                    <a:pt x="73258" y="264757"/>
                  </a:lnTo>
                  <a:lnTo>
                    <a:pt x="51662" y="305560"/>
                  </a:lnTo>
                  <a:lnTo>
                    <a:pt x="33569" y="348348"/>
                  </a:lnTo>
                  <a:lnTo>
                    <a:pt x="19166" y="392934"/>
                  </a:lnTo>
                  <a:lnTo>
                    <a:pt x="8644" y="439127"/>
                  </a:lnTo>
                  <a:lnTo>
                    <a:pt x="2192" y="486737"/>
                  </a:lnTo>
                  <a:lnTo>
                    <a:pt x="0" y="535577"/>
                  </a:lnTo>
                  <a:lnTo>
                    <a:pt x="2192" y="584416"/>
                  </a:lnTo>
                  <a:lnTo>
                    <a:pt x="8644" y="632027"/>
                  </a:lnTo>
                  <a:lnTo>
                    <a:pt x="19166" y="678220"/>
                  </a:lnTo>
                  <a:lnTo>
                    <a:pt x="33569" y="722805"/>
                  </a:lnTo>
                  <a:lnTo>
                    <a:pt x="51662" y="765594"/>
                  </a:lnTo>
                  <a:lnTo>
                    <a:pt x="73258" y="806397"/>
                  </a:lnTo>
                  <a:lnTo>
                    <a:pt x="98165" y="845024"/>
                  </a:lnTo>
                  <a:lnTo>
                    <a:pt x="126195" y="881285"/>
                  </a:lnTo>
                  <a:lnTo>
                    <a:pt x="157158" y="914993"/>
                  </a:lnTo>
                  <a:lnTo>
                    <a:pt x="190866" y="945956"/>
                  </a:lnTo>
                  <a:lnTo>
                    <a:pt x="227128" y="973986"/>
                  </a:lnTo>
                  <a:lnTo>
                    <a:pt x="265754" y="998894"/>
                  </a:lnTo>
                  <a:lnTo>
                    <a:pt x="306557" y="1020489"/>
                  </a:lnTo>
                  <a:lnTo>
                    <a:pt x="349346" y="1038582"/>
                  </a:lnTo>
                  <a:lnTo>
                    <a:pt x="393931" y="1052985"/>
                  </a:lnTo>
                  <a:lnTo>
                    <a:pt x="440124" y="1063507"/>
                  </a:lnTo>
                  <a:lnTo>
                    <a:pt x="487735" y="1069959"/>
                  </a:lnTo>
                  <a:lnTo>
                    <a:pt x="514350" y="1071154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2294" y="6323097"/>
              <a:ext cx="119644" cy="1753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015" y="6325505"/>
              <a:ext cx="112236" cy="1266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2513" y="6289945"/>
              <a:ext cx="344857" cy="16205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14230" y="6325505"/>
              <a:ext cx="113030" cy="127000"/>
            </a:xfrm>
            <a:custGeom>
              <a:avLst/>
              <a:gdLst/>
              <a:ahLst/>
              <a:cxnLst/>
              <a:rect l="l" t="t" r="r" b="b"/>
              <a:pathLst>
                <a:path w="113030" h="127000">
                  <a:moveTo>
                    <a:pt x="111310" y="0"/>
                  </a:moveTo>
                  <a:lnTo>
                    <a:pt x="87417" y="0"/>
                  </a:lnTo>
                  <a:lnTo>
                    <a:pt x="86122" y="69823"/>
                  </a:lnTo>
                  <a:lnTo>
                    <a:pt x="83343" y="84825"/>
                  </a:lnTo>
                  <a:lnTo>
                    <a:pt x="72231" y="98345"/>
                  </a:lnTo>
                  <a:lnTo>
                    <a:pt x="56673" y="102605"/>
                  </a:lnTo>
                  <a:lnTo>
                    <a:pt x="42598" y="99642"/>
                  </a:lnTo>
                  <a:lnTo>
                    <a:pt x="30189" y="86677"/>
                  </a:lnTo>
                  <a:lnTo>
                    <a:pt x="26669" y="71675"/>
                  </a:lnTo>
                  <a:lnTo>
                    <a:pt x="26669" y="1111"/>
                  </a:lnTo>
                  <a:lnTo>
                    <a:pt x="1296" y="0"/>
                  </a:lnTo>
                  <a:lnTo>
                    <a:pt x="0" y="68527"/>
                  </a:lnTo>
                  <a:lnTo>
                    <a:pt x="20002" y="116495"/>
                  </a:lnTo>
                  <a:lnTo>
                    <a:pt x="52785" y="126682"/>
                  </a:lnTo>
                  <a:lnTo>
                    <a:pt x="67045" y="124274"/>
                  </a:lnTo>
                  <a:lnTo>
                    <a:pt x="81492" y="115940"/>
                  </a:lnTo>
                  <a:lnTo>
                    <a:pt x="111310" y="124274"/>
                  </a:lnTo>
                  <a:lnTo>
                    <a:pt x="112607" y="1111"/>
                  </a:lnTo>
                  <a:lnTo>
                    <a:pt x="111310" y="0"/>
                  </a:lnTo>
                  <a:close/>
                </a:path>
              </a:pathLst>
            </a:custGeom>
            <a:solidFill>
              <a:srgbClr val="000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0729" y="6323097"/>
              <a:ext cx="178170" cy="12668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06500" y="6209385"/>
              <a:ext cx="1089660" cy="359410"/>
            </a:xfrm>
            <a:custGeom>
              <a:avLst/>
              <a:gdLst/>
              <a:ahLst/>
              <a:cxnLst/>
              <a:rect l="l" t="t" r="r" b="b"/>
              <a:pathLst>
                <a:path w="1089660" h="359409">
                  <a:moveTo>
                    <a:pt x="358368" y="179285"/>
                  </a:moveTo>
                  <a:lnTo>
                    <a:pt x="357263" y="160756"/>
                  </a:lnTo>
                  <a:lnTo>
                    <a:pt x="354850" y="142976"/>
                  </a:lnTo>
                  <a:lnTo>
                    <a:pt x="350405" y="125755"/>
                  </a:lnTo>
                  <a:lnTo>
                    <a:pt x="345401" y="112420"/>
                  </a:lnTo>
                  <a:lnTo>
                    <a:pt x="344297" y="109461"/>
                  </a:lnTo>
                  <a:lnTo>
                    <a:pt x="336702" y="93535"/>
                  </a:lnTo>
                  <a:lnTo>
                    <a:pt x="327812" y="78905"/>
                  </a:lnTo>
                  <a:lnTo>
                    <a:pt x="317627" y="65189"/>
                  </a:lnTo>
                  <a:lnTo>
                    <a:pt x="299656" y="46482"/>
                  </a:lnTo>
                  <a:lnTo>
                    <a:pt x="299656" y="262991"/>
                  </a:lnTo>
                  <a:lnTo>
                    <a:pt x="298551" y="276326"/>
                  </a:lnTo>
                  <a:lnTo>
                    <a:pt x="289839" y="290042"/>
                  </a:lnTo>
                  <a:lnTo>
                    <a:pt x="276136" y="298551"/>
                  </a:lnTo>
                  <a:lnTo>
                    <a:pt x="266319" y="299847"/>
                  </a:lnTo>
                  <a:lnTo>
                    <a:pt x="253365" y="297256"/>
                  </a:lnTo>
                  <a:lnTo>
                    <a:pt x="240207" y="287820"/>
                  </a:lnTo>
                  <a:lnTo>
                    <a:pt x="233172" y="273177"/>
                  </a:lnTo>
                  <a:lnTo>
                    <a:pt x="233172" y="259473"/>
                  </a:lnTo>
                  <a:lnTo>
                    <a:pt x="239750" y="246138"/>
                  </a:lnTo>
                  <a:lnTo>
                    <a:pt x="240207" y="245211"/>
                  </a:lnTo>
                  <a:lnTo>
                    <a:pt x="253365" y="235216"/>
                  </a:lnTo>
                  <a:lnTo>
                    <a:pt x="266319" y="232625"/>
                  </a:lnTo>
                  <a:lnTo>
                    <a:pt x="279476" y="235216"/>
                  </a:lnTo>
                  <a:lnTo>
                    <a:pt x="294106" y="247624"/>
                  </a:lnTo>
                  <a:lnTo>
                    <a:pt x="299656" y="262991"/>
                  </a:lnTo>
                  <a:lnTo>
                    <a:pt x="299656" y="46482"/>
                  </a:lnTo>
                  <a:lnTo>
                    <a:pt x="286321" y="35750"/>
                  </a:lnTo>
                  <a:lnTo>
                    <a:pt x="272059" y="25742"/>
                  </a:lnTo>
                  <a:lnTo>
                    <a:pt x="256882" y="17589"/>
                  </a:lnTo>
                  <a:lnTo>
                    <a:pt x="246316" y="13055"/>
                  </a:lnTo>
                  <a:lnTo>
                    <a:pt x="246316" y="179285"/>
                  </a:lnTo>
                  <a:lnTo>
                    <a:pt x="243471" y="197612"/>
                  </a:lnTo>
                  <a:lnTo>
                    <a:pt x="221500" y="231508"/>
                  </a:lnTo>
                  <a:lnTo>
                    <a:pt x="185572" y="246138"/>
                  </a:lnTo>
                  <a:lnTo>
                    <a:pt x="172796" y="246138"/>
                  </a:lnTo>
                  <a:lnTo>
                    <a:pt x="131673" y="226695"/>
                  </a:lnTo>
                  <a:lnTo>
                    <a:pt x="113347" y="191871"/>
                  </a:lnTo>
                  <a:lnTo>
                    <a:pt x="112229" y="172796"/>
                  </a:lnTo>
                  <a:lnTo>
                    <a:pt x="116865" y="153720"/>
                  </a:lnTo>
                  <a:lnTo>
                    <a:pt x="127050" y="136867"/>
                  </a:lnTo>
                  <a:lnTo>
                    <a:pt x="142240" y="123164"/>
                  </a:lnTo>
                  <a:lnTo>
                    <a:pt x="160020" y="114642"/>
                  </a:lnTo>
                  <a:lnTo>
                    <a:pt x="172796" y="112420"/>
                  </a:lnTo>
                  <a:lnTo>
                    <a:pt x="185572" y="112420"/>
                  </a:lnTo>
                  <a:lnTo>
                    <a:pt x="221500" y="127050"/>
                  </a:lnTo>
                  <a:lnTo>
                    <a:pt x="243357" y="160210"/>
                  </a:lnTo>
                  <a:lnTo>
                    <a:pt x="246316" y="179285"/>
                  </a:lnTo>
                  <a:lnTo>
                    <a:pt x="246316" y="13055"/>
                  </a:lnTo>
                  <a:lnTo>
                    <a:pt x="240944" y="10744"/>
                  </a:lnTo>
                  <a:lnTo>
                    <a:pt x="224091" y="5372"/>
                  </a:lnTo>
                  <a:lnTo>
                    <a:pt x="206502" y="1854"/>
                  </a:lnTo>
                  <a:lnTo>
                    <a:pt x="188353" y="0"/>
                  </a:lnTo>
                  <a:lnTo>
                    <a:pt x="179095" y="0"/>
                  </a:lnTo>
                  <a:lnTo>
                    <a:pt x="125755" y="7962"/>
                  </a:lnTo>
                  <a:lnTo>
                    <a:pt x="78892" y="30556"/>
                  </a:lnTo>
                  <a:lnTo>
                    <a:pt x="35560" y="71856"/>
                  </a:lnTo>
                  <a:lnTo>
                    <a:pt x="10731" y="117424"/>
                  </a:lnTo>
                  <a:lnTo>
                    <a:pt x="0" y="170027"/>
                  </a:lnTo>
                  <a:lnTo>
                    <a:pt x="0" y="188544"/>
                  </a:lnTo>
                  <a:lnTo>
                    <a:pt x="10731" y="240957"/>
                  </a:lnTo>
                  <a:lnTo>
                    <a:pt x="35560" y="286512"/>
                  </a:lnTo>
                  <a:lnTo>
                    <a:pt x="65189" y="317627"/>
                  </a:lnTo>
                  <a:lnTo>
                    <a:pt x="109448" y="344487"/>
                  </a:lnTo>
                  <a:lnTo>
                    <a:pt x="160756" y="357454"/>
                  </a:lnTo>
                  <a:lnTo>
                    <a:pt x="179095" y="358381"/>
                  </a:lnTo>
                  <a:lnTo>
                    <a:pt x="197612" y="357454"/>
                  </a:lnTo>
                  <a:lnTo>
                    <a:pt x="248920" y="344487"/>
                  </a:lnTo>
                  <a:lnTo>
                    <a:pt x="292989" y="317627"/>
                  </a:lnTo>
                  <a:lnTo>
                    <a:pt x="311442" y="299847"/>
                  </a:lnTo>
                  <a:lnTo>
                    <a:pt x="317627" y="293179"/>
                  </a:lnTo>
                  <a:lnTo>
                    <a:pt x="344297" y="248920"/>
                  </a:lnTo>
                  <a:lnTo>
                    <a:pt x="357162" y="198361"/>
                  </a:lnTo>
                  <a:lnTo>
                    <a:pt x="357263" y="197612"/>
                  </a:lnTo>
                  <a:lnTo>
                    <a:pt x="358368" y="179285"/>
                  </a:lnTo>
                  <a:close/>
                </a:path>
                <a:path w="1089660" h="359409">
                  <a:moveTo>
                    <a:pt x="359486" y="333375"/>
                  </a:moveTo>
                  <a:lnTo>
                    <a:pt x="351891" y="320598"/>
                  </a:lnTo>
                  <a:lnTo>
                    <a:pt x="337629" y="315226"/>
                  </a:lnTo>
                  <a:lnTo>
                    <a:pt x="324853" y="318935"/>
                  </a:lnTo>
                  <a:lnTo>
                    <a:pt x="315595" y="333375"/>
                  </a:lnTo>
                  <a:lnTo>
                    <a:pt x="316890" y="346341"/>
                  </a:lnTo>
                  <a:lnTo>
                    <a:pt x="330962" y="359117"/>
                  </a:lnTo>
                  <a:lnTo>
                    <a:pt x="344297" y="359117"/>
                  </a:lnTo>
                  <a:lnTo>
                    <a:pt x="357263" y="348195"/>
                  </a:lnTo>
                  <a:lnTo>
                    <a:pt x="359486" y="333375"/>
                  </a:lnTo>
                  <a:close/>
                </a:path>
                <a:path w="1089660" h="359409">
                  <a:moveTo>
                    <a:pt x="1087907" y="117233"/>
                  </a:moveTo>
                  <a:lnTo>
                    <a:pt x="1086612" y="116128"/>
                  </a:lnTo>
                  <a:lnTo>
                    <a:pt x="1062901" y="116128"/>
                  </a:lnTo>
                  <a:lnTo>
                    <a:pt x="1061605" y="239102"/>
                  </a:lnTo>
                  <a:lnTo>
                    <a:pt x="1086612" y="240398"/>
                  </a:lnTo>
                  <a:lnTo>
                    <a:pt x="1087907" y="117233"/>
                  </a:lnTo>
                  <a:close/>
                </a:path>
                <a:path w="1089660" h="359409">
                  <a:moveTo>
                    <a:pt x="1089571" y="77597"/>
                  </a:moveTo>
                  <a:lnTo>
                    <a:pt x="1074940" y="68160"/>
                  </a:lnTo>
                  <a:lnTo>
                    <a:pt x="1061605" y="75196"/>
                  </a:lnTo>
                  <a:lnTo>
                    <a:pt x="1059942" y="90017"/>
                  </a:lnTo>
                  <a:lnTo>
                    <a:pt x="1074940" y="100012"/>
                  </a:lnTo>
                  <a:lnTo>
                    <a:pt x="1087907" y="92976"/>
                  </a:lnTo>
                  <a:lnTo>
                    <a:pt x="1089571" y="77597"/>
                  </a:lnTo>
                  <a:close/>
                </a:path>
              </a:pathLst>
            </a:custGeom>
            <a:solidFill>
              <a:srgbClr val="0000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84274" y="405891"/>
            <a:ext cx="684085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solidFill>
                  <a:srgbClr val="000005"/>
                </a:solidFill>
              </a:rPr>
              <a:t>Our</a:t>
            </a:r>
            <a:r>
              <a:rPr sz="2800" spc="-120" dirty="0">
                <a:solidFill>
                  <a:srgbClr val="000005"/>
                </a:solidFill>
              </a:rPr>
              <a:t> </a:t>
            </a:r>
            <a:r>
              <a:rPr sz="2800" dirty="0">
                <a:solidFill>
                  <a:srgbClr val="000005"/>
                </a:solidFill>
              </a:rPr>
              <a:t>17</a:t>
            </a:r>
            <a:r>
              <a:rPr sz="2800" spc="-120" dirty="0">
                <a:solidFill>
                  <a:srgbClr val="000005"/>
                </a:solidFill>
              </a:rPr>
              <a:t> </a:t>
            </a:r>
            <a:r>
              <a:rPr sz="2800" dirty="0">
                <a:solidFill>
                  <a:srgbClr val="000005"/>
                </a:solidFill>
              </a:rPr>
              <a:t>year</a:t>
            </a:r>
            <a:r>
              <a:rPr sz="2800" spc="-120" dirty="0">
                <a:solidFill>
                  <a:srgbClr val="000005"/>
                </a:solidFill>
              </a:rPr>
              <a:t> </a:t>
            </a:r>
            <a:r>
              <a:rPr sz="2800" spc="-35" dirty="0">
                <a:solidFill>
                  <a:srgbClr val="000005"/>
                </a:solidFill>
              </a:rPr>
              <a:t>history</a:t>
            </a:r>
            <a:r>
              <a:rPr sz="2800" spc="-120" dirty="0">
                <a:solidFill>
                  <a:srgbClr val="000005"/>
                </a:solidFill>
              </a:rPr>
              <a:t> </a:t>
            </a:r>
            <a:r>
              <a:rPr sz="2800" dirty="0">
                <a:solidFill>
                  <a:srgbClr val="000005"/>
                </a:solidFill>
              </a:rPr>
              <a:t>assures</a:t>
            </a:r>
            <a:r>
              <a:rPr sz="2800" spc="-114" dirty="0">
                <a:solidFill>
                  <a:srgbClr val="000005"/>
                </a:solidFill>
              </a:rPr>
              <a:t> </a:t>
            </a:r>
            <a:r>
              <a:rPr sz="2800" dirty="0">
                <a:solidFill>
                  <a:srgbClr val="000005"/>
                </a:solidFill>
              </a:rPr>
              <a:t>best</a:t>
            </a:r>
            <a:r>
              <a:rPr sz="2800" spc="-125" dirty="0">
                <a:solidFill>
                  <a:srgbClr val="000005"/>
                </a:solidFill>
              </a:rPr>
              <a:t> </a:t>
            </a:r>
            <a:r>
              <a:rPr sz="2800" dirty="0">
                <a:solidFill>
                  <a:srgbClr val="000005"/>
                </a:solidFill>
              </a:rPr>
              <a:t>practice</a:t>
            </a:r>
            <a:r>
              <a:rPr sz="2800" spc="-120" dirty="0">
                <a:solidFill>
                  <a:srgbClr val="000005"/>
                </a:solidFill>
              </a:rPr>
              <a:t> </a:t>
            </a:r>
            <a:r>
              <a:rPr sz="2800" spc="-25" dirty="0">
                <a:solidFill>
                  <a:srgbClr val="000005"/>
                </a:solidFill>
              </a:rPr>
              <a:t>in </a:t>
            </a:r>
            <a:r>
              <a:rPr sz="2800" spc="-65" dirty="0">
                <a:solidFill>
                  <a:srgbClr val="000005"/>
                </a:solidFill>
              </a:rPr>
              <a:t>privacy,</a:t>
            </a:r>
            <a:r>
              <a:rPr sz="2800" spc="-75" dirty="0">
                <a:solidFill>
                  <a:srgbClr val="000005"/>
                </a:solidFill>
              </a:rPr>
              <a:t> </a:t>
            </a:r>
            <a:r>
              <a:rPr sz="2800" spc="-30" dirty="0">
                <a:solidFill>
                  <a:srgbClr val="000005"/>
                </a:solidFill>
              </a:rPr>
              <a:t>security</a:t>
            </a:r>
            <a:r>
              <a:rPr sz="2800" spc="-70" dirty="0">
                <a:solidFill>
                  <a:srgbClr val="000005"/>
                </a:solidFill>
              </a:rPr>
              <a:t> </a:t>
            </a:r>
            <a:r>
              <a:rPr sz="2800" dirty="0">
                <a:solidFill>
                  <a:srgbClr val="000005"/>
                </a:solidFill>
              </a:rPr>
              <a:t>and</a:t>
            </a:r>
            <a:r>
              <a:rPr sz="2800" spc="-80" dirty="0">
                <a:solidFill>
                  <a:srgbClr val="000005"/>
                </a:solidFill>
              </a:rPr>
              <a:t> </a:t>
            </a:r>
            <a:r>
              <a:rPr sz="2800" dirty="0">
                <a:solidFill>
                  <a:srgbClr val="000005"/>
                </a:solidFill>
              </a:rPr>
              <a:t>the</a:t>
            </a:r>
            <a:r>
              <a:rPr sz="2800" spc="-70" dirty="0">
                <a:solidFill>
                  <a:srgbClr val="000005"/>
                </a:solidFill>
              </a:rPr>
              <a:t> </a:t>
            </a:r>
            <a:r>
              <a:rPr sz="2800" spc="-20" dirty="0">
                <a:solidFill>
                  <a:srgbClr val="000005"/>
                </a:solidFill>
              </a:rPr>
              <a:t>ethical</a:t>
            </a:r>
            <a:r>
              <a:rPr sz="2800" spc="-80" dirty="0">
                <a:solidFill>
                  <a:srgbClr val="000005"/>
                </a:solidFill>
              </a:rPr>
              <a:t> </a:t>
            </a:r>
            <a:r>
              <a:rPr sz="2800" dirty="0">
                <a:solidFill>
                  <a:srgbClr val="000005"/>
                </a:solidFill>
              </a:rPr>
              <a:t>use</a:t>
            </a:r>
            <a:r>
              <a:rPr sz="2800" spc="-70" dirty="0">
                <a:solidFill>
                  <a:srgbClr val="000005"/>
                </a:solidFill>
              </a:rPr>
              <a:t> </a:t>
            </a:r>
            <a:r>
              <a:rPr sz="2800" dirty="0">
                <a:solidFill>
                  <a:srgbClr val="000005"/>
                </a:solidFill>
              </a:rPr>
              <a:t>of</a:t>
            </a:r>
            <a:r>
              <a:rPr sz="2800" spc="-75" dirty="0">
                <a:solidFill>
                  <a:srgbClr val="000005"/>
                </a:solidFill>
              </a:rPr>
              <a:t> </a:t>
            </a:r>
            <a:r>
              <a:rPr sz="2800" spc="-20" dirty="0">
                <a:solidFill>
                  <a:srgbClr val="000005"/>
                </a:solidFill>
              </a:rPr>
              <a:t>data</a:t>
            </a:r>
            <a:endParaRPr sz="2800"/>
          </a:p>
        </p:txBody>
      </p:sp>
      <p:sp>
        <p:nvSpPr>
          <p:cNvPr id="15" name="object 15"/>
          <p:cNvSpPr txBox="1"/>
          <p:nvPr/>
        </p:nvSpPr>
        <p:spPr>
          <a:xfrm>
            <a:off x="9394914" y="2468371"/>
            <a:ext cx="2331085" cy="202818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sz="1800" b="1" spc="-35" dirty="0">
                <a:solidFill>
                  <a:srgbClr val="FFFFFF"/>
                </a:solidFill>
                <a:latin typeface="Roboto Bk"/>
                <a:cs typeface="Roboto Bk"/>
              </a:rPr>
              <a:t>Quantium</a:t>
            </a:r>
            <a:r>
              <a:rPr sz="1800" b="1" spc="-4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40" dirty="0">
                <a:solidFill>
                  <a:srgbClr val="FFFFFF"/>
                </a:solidFill>
                <a:latin typeface="Roboto Bk"/>
                <a:cs typeface="Roboto Bk"/>
              </a:rPr>
              <a:t>believes</a:t>
            </a:r>
            <a:r>
              <a:rPr sz="1800" b="1" spc="-4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Roboto Bk"/>
                <a:cs typeface="Roboto Bk"/>
              </a:rPr>
              <a:t>in using</a:t>
            </a:r>
            <a:r>
              <a:rPr sz="1800" b="1" spc="-7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 Bk"/>
                <a:cs typeface="Roboto Bk"/>
              </a:rPr>
              <a:t>data</a:t>
            </a:r>
            <a:r>
              <a:rPr sz="1800" b="1" spc="-8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Roboto Bk"/>
                <a:cs typeface="Roboto Bk"/>
              </a:rPr>
              <a:t>for </a:t>
            </a:r>
            <a:r>
              <a:rPr sz="1800" b="1" spc="-35" dirty="0">
                <a:solidFill>
                  <a:srgbClr val="FFFFFF"/>
                </a:solidFill>
                <a:latin typeface="Roboto Bk"/>
                <a:cs typeface="Roboto Bk"/>
              </a:rPr>
              <a:t>progress,</a:t>
            </a:r>
            <a:r>
              <a:rPr sz="1800" b="1" spc="-6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Roboto Bk"/>
                <a:cs typeface="Roboto Bk"/>
              </a:rPr>
              <a:t>with</a:t>
            </a:r>
            <a:r>
              <a:rPr sz="1800" b="1" spc="-7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Roboto Bk"/>
                <a:cs typeface="Roboto Bk"/>
              </a:rPr>
              <a:t>great </a:t>
            </a:r>
            <a:r>
              <a:rPr sz="1800" b="1" dirty="0">
                <a:solidFill>
                  <a:srgbClr val="FFFFFF"/>
                </a:solidFill>
                <a:latin typeface="Roboto Bk"/>
                <a:cs typeface="Roboto Bk"/>
              </a:rPr>
              <a:t>care</a:t>
            </a:r>
            <a:r>
              <a:rPr sz="1800" b="1" spc="-7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 Bk"/>
                <a:cs typeface="Roboto Bk"/>
              </a:rPr>
              <a:t>and</a:t>
            </a:r>
            <a:r>
              <a:rPr sz="1800" b="1" spc="-6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Roboto Bk"/>
                <a:cs typeface="Roboto Bk"/>
              </a:rPr>
              <a:t>responsibility. </a:t>
            </a:r>
            <a:r>
              <a:rPr sz="1800" b="1" dirty="0">
                <a:solidFill>
                  <a:srgbClr val="FFFFFF"/>
                </a:solidFill>
                <a:latin typeface="Roboto Bk"/>
                <a:cs typeface="Roboto Bk"/>
              </a:rPr>
              <a:t>As</a:t>
            </a:r>
            <a:r>
              <a:rPr sz="1800" b="1" spc="-7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 Bk"/>
                <a:cs typeface="Roboto Bk"/>
              </a:rPr>
              <a:t>such</a:t>
            </a:r>
            <a:r>
              <a:rPr sz="1800" b="1" spc="-7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Roboto Bk"/>
                <a:cs typeface="Roboto Bk"/>
              </a:rPr>
              <a:t>please</a:t>
            </a:r>
            <a:r>
              <a:rPr sz="1800" b="1" spc="-7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Roboto Bk"/>
                <a:cs typeface="Roboto Bk"/>
              </a:rPr>
              <a:t>respect </a:t>
            </a:r>
            <a:r>
              <a:rPr sz="1800" b="1" spc="-20" dirty="0">
                <a:solidFill>
                  <a:srgbClr val="FFFFFF"/>
                </a:solidFill>
                <a:latin typeface="Roboto Bk"/>
                <a:cs typeface="Roboto Bk"/>
              </a:rPr>
              <a:t>the</a:t>
            </a:r>
            <a:r>
              <a:rPr sz="1800" b="1" spc="-9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Roboto Bk"/>
                <a:cs typeface="Roboto Bk"/>
              </a:rPr>
              <a:t>commercial</a:t>
            </a:r>
            <a:r>
              <a:rPr sz="1800" b="1" spc="-8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Roboto Bk"/>
                <a:cs typeface="Roboto Bk"/>
              </a:rPr>
              <a:t>in </a:t>
            </a:r>
            <a:r>
              <a:rPr sz="1800" b="1" spc="-30" dirty="0">
                <a:solidFill>
                  <a:srgbClr val="FFFFFF"/>
                </a:solidFill>
                <a:latin typeface="Roboto Bk"/>
                <a:cs typeface="Roboto Bk"/>
              </a:rPr>
              <a:t>confidence</a:t>
            </a:r>
            <a:r>
              <a:rPr sz="1800" b="1" spc="-4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Roboto Bk"/>
                <a:cs typeface="Roboto Bk"/>
              </a:rPr>
              <a:t>nature</a:t>
            </a:r>
            <a:r>
              <a:rPr sz="1800" b="1" spc="-4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Roboto Bk"/>
                <a:cs typeface="Roboto Bk"/>
              </a:rPr>
              <a:t>of </a:t>
            </a:r>
            <a:r>
              <a:rPr sz="1800" b="1" spc="-45" dirty="0">
                <a:solidFill>
                  <a:srgbClr val="FFFFFF"/>
                </a:solidFill>
                <a:latin typeface="Roboto Bk"/>
                <a:cs typeface="Roboto Bk"/>
              </a:rPr>
              <a:t>this </a:t>
            </a:r>
            <a:r>
              <a:rPr sz="1800" b="1" spc="-10" dirty="0">
                <a:solidFill>
                  <a:srgbClr val="FFFFFF"/>
                </a:solidFill>
                <a:latin typeface="Roboto Bk"/>
                <a:cs typeface="Roboto Bk"/>
              </a:rPr>
              <a:t>document.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94914" y="435355"/>
            <a:ext cx="1833880" cy="13817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380"/>
              </a:spcBef>
            </a:pPr>
            <a:r>
              <a:rPr sz="2400" b="1" dirty="0">
                <a:solidFill>
                  <a:srgbClr val="FFFFFF"/>
                </a:solidFill>
                <a:latin typeface="Roboto Bk"/>
                <a:cs typeface="Roboto Bk"/>
              </a:rPr>
              <a:t>We</a:t>
            </a:r>
            <a:r>
              <a:rPr sz="2400" b="1" spc="-7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Roboto Bk"/>
                <a:cs typeface="Roboto Bk"/>
              </a:rPr>
              <a:t>all</a:t>
            </a:r>
            <a:r>
              <a:rPr sz="2400" b="1" spc="-7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dirty="0">
                <a:solidFill>
                  <a:srgbClr val="FFFFFF"/>
                </a:solidFill>
                <a:latin typeface="Roboto Bk"/>
                <a:cs typeface="Roboto Bk"/>
              </a:rPr>
              <a:t>have</a:t>
            </a:r>
            <a:r>
              <a:rPr sz="2400" b="1" spc="-7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Roboto Bk"/>
                <a:cs typeface="Roboto Bk"/>
              </a:rPr>
              <a:t>a </a:t>
            </a:r>
            <a:r>
              <a:rPr sz="2400" b="1" spc="-40" dirty="0">
                <a:solidFill>
                  <a:srgbClr val="FFFFFF"/>
                </a:solidFill>
                <a:latin typeface="Roboto Bk"/>
                <a:cs typeface="Roboto Bk"/>
              </a:rPr>
              <a:t>responsibility </a:t>
            </a:r>
            <a:r>
              <a:rPr sz="2400" b="1" dirty="0">
                <a:solidFill>
                  <a:srgbClr val="FFFFFF"/>
                </a:solidFill>
                <a:latin typeface="Roboto Bk"/>
                <a:cs typeface="Roboto Bk"/>
              </a:rPr>
              <a:t>to</a:t>
            </a:r>
            <a:r>
              <a:rPr sz="2400" b="1" spc="-4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dirty="0">
                <a:solidFill>
                  <a:srgbClr val="FFFFFF"/>
                </a:solidFill>
                <a:latin typeface="Roboto Bk"/>
                <a:cs typeface="Roboto Bk"/>
              </a:rPr>
              <a:t>use</a:t>
            </a:r>
            <a:r>
              <a:rPr sz="2400" b="1" spc="-3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Roboto Bk"/>
                <a:cs typeface="Roboto Bk"/>
              </a:rPr>
              <a:t>data </a:t>
            </a:r>
            <a:r>
              <a:rPr sz="2400" b="1" dirty="0">
                <a:solidFill>
                  <a:srgbClr val="FFFFFF"/>
                </a:solidFill>
                <a:latin typeface="Roboto Bk"/>
                <a:cs typeface="Roboto Bk"/>
              </a:rPr>
              <a:t>for</a:t>
            </a:r>
            <a:r>
              <a:rPr sz="2400" b="1" spc="-6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Roboto Bk"/>
                <a:cs typeface="Roboto Bk"/>
              </a:rPr>
              <a:t>good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6975" y="1994915"/>
            <a:ext cx="600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05"/>
                </a:solidFill>
                <a:latin typeface="Roboto Lt"/>
                <a:cs typeface="Roboto Lt"/>
              </a:rPr>
              <a:t>Privacy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6974" y="2261616"/>
            <a:ext cx="2261235" cy="186943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79070" marR="5080" indent="-179705" algn="just">
              <a:lnSpc>
                <a:spcPct val="102699"/>
              </a:lnSpc>
              <a:spcBef>
                <a:spcPts val="160"/>
              </a:spcBef>
              <a:buChar char="•"/>
              <a:tabLst>
                <a:tab pos="179070" algn="l"/>
              </a:tabLst>
            </a:pP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We</a:t>
            </a:r>
            <a:r>
              <a:rPr sz="1100" b="1" spc="-5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have</a:t>
            </a:r>
            <a:r>
              <a:rPr sz="1100" b="1" spc="-4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built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our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business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based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on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privacy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by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design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principles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for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the</a:t>
            </a:r>
            <a:r>
              <a:rPr sz="1100" b="1" spc="-5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past</a:t>
            </a:r>
            <a:r>
              <a:rPr sz="1100" b="1" spc="-6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17</a:t>
            </a:r>
            <a:r>
              <a:rPr sz="1100" b="1" spc="-4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years</a:t>
            </a:r>
            <a:endParaRPr sz="1100">
              <a:latin typeface="Roboto Bk"/>
              <a:cs typeface="Roboto Bk"/>
            </a:endParaRPr>
          </a:p>
          <a:p>
            <a:pPr marL="179070" marR="51435" indent="-179705">
              <a:lnSpc>
                <a:spcPts val="1300"/>
              </a:lnSpc>
              <a:spcBef>
                <a:spcPts val="635"/>
              </a:spcBef>
              <a:buChar char="•"/>
              <a:tabLst>
                <a:tab pos="179070" algn="l"/>
              </a:tabLst>
            </a:pP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Quantium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has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 strict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protocols around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the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receipt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and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storage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of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personal</a:t>
            </a:r>
            <a:r>
              <a:rPr sz="1100" b="1" spc="-5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information</a:t>
            </a:r>
            <a:endParaRPr sz="1100">
              <a:latin typeface="Roboto Bk"/>
              <a:cs typeface="Roboto Bk"/>
            </a:endParaRPr>
          </a:p>
          <a:p>
            <a:pPr marL="179070" marR="74295" indent="-179705">
              <a:lnSpc>
                <a:spcPts val="1300"/>
              </a:lnSpc>
              <a:spcBef>
                <a:spcPts val="710"/>
              </a:spcBef>
              <a:buChar char="•"/>
              <a:tabLst>
                <a:tab pos="179070" algn="l"/>
              </a:tabLst>
            </a:pP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All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information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is </a:t>
            </a:r>
            <a:r>
              <a:rPr sz="1100" b="1" spc="-70" dirty="0">
                <a:solidFill>
                  <a:srgbClr val="000005"/>
                </a:solidFill>
                <a:latin typeface="Roboto Bk"/>
                <a:cs typeface="Roboto Bk"/>
              </a:rPr>
              <a:t>de-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identified using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an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irreversible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tokenisation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process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with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no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ability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to</a:t>
            </a:r>
            <a:endParaRPr sz="1100">
              <a:latin typeface="Roboto Bk"/>
              <a:cs typeface="Roboto Bk"/>
            </a:endParaRPr>
          </a:p>
          <a:p>
            <a:pPr marL="179070">
              <a:lnSpc>
                <a:spcPts val="1250"/>
              </a:lnSpc>
            </a:pPr>
            <a:r>
              <a:rPr sz="1100" b="1" spc="-75" dirty="0">
                <a:solidFill>
                  <a:srgbClr val="000005"/>
                </a:solidFill>
                <a:latin typeface="Roboto Bk"/>
                <a:cs typeface="Roboto Bk"/>
              </a:rPr>
              <a:t>re-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identify</a:t>
            </a:r>
            <a:r>
              <a:rPr sz="1100" b="1" spc="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individuals</a:t>
            </a:r>
            <a:endParaRPr sz="1100">
              <a:latin typeface="Roboto Bk"/>
              <a:cs typeface="Roboto B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57637" y="1994915"/>
            <a:ext cx="6616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05"/>
                </a:solidFill>
                <a:latin typeface="Roboto Lt"/>
                <a:cs typeface="Roboto Lt"/>
              </a:rPr>
              <a:t>Security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57637" y="2261616"/>
            <a:ext cx="2206625" cy="34455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79070" marR="14604" indent="-179705">
              <a:lnSpc>
                <a:spcPct val="100499"/>
              </a:lnSpc>
              <a:spcBef>
                <a:spcPts val="190"/>
              </a:spcBef>
              <a:buChar char="•"/>
              <a:tabLst>
                <a:tab pos="179070" algn="l"/>
              </a:tabLst>
            </a:pP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We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are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ISO27001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certified</a:t>
            </a:r>
            <a:r>
              <a:rPr sz="1100" b="1" spc="-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50" dirty="0">
                <a:solidFill>
                  <a:srgbClr val="000005"/>
                </a:solidFill>
                <a:latin typeface="Roboto Bk"/>
                <a:cs typeface="Roboto Bk"/>
              </a:rPr>
              <a:t>- 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internationally</a:t>
            </a:r>
            <a:r>
              <a:rPr sz="1100" b="1" spc="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recognised</a:t>
            </a:r>
            <a:r>
              <a:rPr sz="1100" b="1" spc="1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for</a:t>
            </a:r>
            <a:r>
              <a:rPr sz="1100" b="1" spc="2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our 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ability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to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uphold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best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practice standards</a:t>
            </a:r>
            <a:r>
              <a:rPr sz="1100" b="1" spc="-4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across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information security</a:t>
            </a:r>
            <a:endParaRPr sz="1100">
              <a:latin typeface="Roboto Bk"/>
              <a:cs typeface="Roboto Bk"/>
            </a:endParaRPr>
          </a:p>
          <a:p>
            <a:pPr marL="179070" marR="135255" indent="-179705">
              <a:lnSpc>
                <a:spcPct val="107300"/>
              </a:lnSpc>
              <a:spcBef>
                <a:spcPts val="480"/>
              </a:spcBef>
              <a:buChar char="•"/>
              <a:tabLst>
                <a:tab pos="179070" algn="l"/>
              </a:tabLst>
            </a:pP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We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use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‘bank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 grade’ security to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store</a:t>
            </a:r>
            <a:r>
              <a:rPr sz="1100" b="1" spc="-4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and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process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our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data</a:t>
            </a:r>
            <a:endParaRPr sz="1100">
              <a:latin typeface="Roboto Bk"/>
              <a:cs typeface="Roboto Bk"/>
            </a:endParaRPr>
          </a:p>
          <a:p>
            <a:pPr marL="179070" marR="365760" indent="-179705">
              <a:lnSpc>
                <a:spcPts val="1300"/>
              </a:lnSpc>
              <a:spcBef>
                <a:spcPts val="635"/>
              </a:spcBef>
              <a:buChar char="•"/>
              <a:tabLst>
                <a:tab pos="179070" algn="l"/>
              </a:tabLst>
            </a:pP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Comply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with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200+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security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requirements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from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NAB,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Woolworths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and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other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data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partners</a:t>
            </a:r>
            <a:endParaRPr sz="1100">
              <a:latin typeface="Roboto Bk"/>
              <a:cs typeface="Roboto Bk"/>
            </a:endParaRPr>
          </a:p>
          <a:p>
            <a:pPr marL="179070" marR="5080" indent="-179705">
              <a:lnSpc>
                <a:spcPts val="1300"/>
              </a:lnSpc>
              <a:spcBef>
                <a:spcPts val="705"/>
              </a:spcBef>
              <a:buChar char="•"/>
              <a:tabLst>
                <a:tab pos="179070" algn="l"/>
              </a:tabLst>
            </a:pP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All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partner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data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is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held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in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separate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restricted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environments</a:t>
            </a:r>
            <a:endParaRPr sz="1100">
              <a:latin typeface="Roboto Bk"/>
              <a:cs typeface="Roboto Bk"/>
            </a:endParaRPr>
          </a:p>
          <a:p>
            <a:pPr marL="179070" marR="271145" indent="-179705">
              <a:lnSpc>
                <a:spcPts val="1300"/>
              </a:lnSpc>
              <a:spcBef>
                <a:spcPts val="590"/>
              </a:spcBef>
              <a:buChar char="•"/>
              <a:tabLst>
                <a:tab pos="179070" algn="l"/>
              </a:tabLst>
            </a:pP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All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access</a:t>
            </a:r>
            <a:r>
              <a:rPr sz="1100" b="1" spc="-4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to</a:t>
            </a:r>
            <a:r>
              <a:rPr sz="1100" b="1" spc="-4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partner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data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is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limited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to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essential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staff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only</a:t>
            </a:r>
            <a:endParaRPr sz="1100">
              <a:latin typeface="Roboto Bk"/>
              <a:cs typeface="Roboto Bk"/>
            </a:endParaRPr>
          </a:p>
          <a:p>
            <a:pPr marL="179070" marR="161925" indent="-179705">
              <a:lnSpc>
                <a:spcPct val="102699"/>
              </a:lnSpc>
              <a:spcBef>
                <a:spcPts val="495"/>
              </a:spcBef>
              <a:buChar char="•"/>
              <a:tabLst>
                <a:tab pos="179070" algn="l"/>
              </a:tabLst>
            </a:pP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Security</a:t>
            </a:r>
            <a:r>
              <a:rPr sz="1100" b="1" spc="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environment</a:t>
            </a:r>
            <a:r>
              <a:rPr sz="1100" b="1" spc="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and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processes</a:t>
            </a:r>
            <a:r>
              <a:rPr sz="11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regularly</a:t>
            </a:r>
            <a:r>
              <a:rPr sz="11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audited</a:t>
            </a:r>
            <a:r>
              <a:rPr sz="1100" b="1" spc="-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by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our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data</a:t>
            </a:r>
            <a:r>
              <a:rPr sz="1100" b="1" spc="-4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partners</a:t>
            </a:r>
            <a:endParaRPr sz="1100">
              <a:latin typeface="Roboto Bk"/>
              <a:cs typeface="Roboto B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18300" y="1911511"/>
            <a:ext cx="1972945" cy="122936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5"/>
              </a:spcBef>
            </a:pPr>
            <a:r>
              <a:rPr sz="1400" dirty="0">
                <a:solidFill>
                  <a:srgbClr val="000005"/>
                </a:solidFill>
                <a:latin typeface="Roboto Lt"/>
                <a:cs typeface="Roboto Lt"/>
              </a:rPr>
              <a:t>Ethical</a:t>
            </a:r>
            <a:r>
              <a:rPr sz="1400" spc="-10" dirty="0">
                <a:solidFill>
                  <a:srgbClr val="000005"/>
                </a:solidFill>
                <a:latin typeface="Roboto Lt"/>
                <a:cs typeface="Roboto Lt"/>
              </a:rPr>
              <a:t> </a:t>
            </a:r>
            <a:r>
              <a:rPr sz="1400" dirty="0">
                <a:solidFill>
                  <a:srgbClr val="000005"/>
                </a:solidFill>
                <a:latin typeface="Roboto Lt"/>
                <a:cs typeface="Roboto Lt"/>
              </a:rPr>
              <a:t>use</a:t>
            </a:r>
            <a:r>
              <a:rPr sz="1400" spc="-10" dirty="0">
                <a:solidFill>
                  <a:srgbClr val="000005"/>
                </a:solidFill>
                <a:latin typeface="Roboto Lt"/>
                <a:cs typeface="Roboto Lt"/>
              </a:rPr>
              <a:t> </a:t>
            </a:r>
            <a:r>
              <a:rPr sz="1400" dirty="0">
                <a:solidFill>
                  <a:srgbClr val="000005"/>
                </a:solidFill>
                <a:latin typeface="Roboto Lt"/>
                <a:cs typeface="Roboto Lt"/>
              </a:rPr>
              <a:t>of</a:t>
            </a:r>
            <a:r>
              <a:rPr sz="1400" spc="-10" dirty="0">
                <a:solidFill>
                  <a:srgbClr val="000005"/>
                </a:solidFill>
                <a:latin typeface="Roboto Lt"/>
                <a:cs typeface="Roboto Lt"/>
              </a:rPr>
              <a:t> </a:t>
            </a:r>
            <a:r>
              <a:rPr sz="1400" spc="-20" dirty="0">
                <a:solidFill>
                  <a:srgbClr val="000005"/>
                </a:solidFill>
                <a:latin typeface="Roboto Lt"/>
                <a:cs typeface="Roboto Lt"/>
              </a:rPr>
              <a:t>data</a:t>
            </a:r>
            <a:endParaRPr sz="1400">
              <a:latin typeface="Roboto Lt"/>
              <a:cs typeface="Roboto Lt"/>
            </a:endParaRPr>
          </a:p>
          <a:p>
            <a:pPr marR="5080">
              <a:lnSpc>
                <a:spcPct val="100499"/>
              </a:lnSpc>
              <a:spcBef>
                <a:spcPts val="509"/>
              </a:spcBef>
            </a:pP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Applies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to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all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facets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of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our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work,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from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the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initiatives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we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take</a:t>
            </a:r>
            <a:r>
              <a:rPr sz="11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on,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the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 information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we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use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and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how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our</a:t>
            </a:r>
            <a:r>
              <a:rPr sz="11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spc="-25" dirty="0">
                <a:solidFill>
                  <a:srgbClr val="000005"/>
                </a:solidFill>
                <a:latin typeface="Roboto Bk"/>
                <a:cs typeface="Roboto Bk"/>
              </a:rPr>
              <a:t>solutions 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impact</a:t>
            </a:r>
            <a:r>
              <a:rPr sz="1100" b="1" spc="-35" dirty="0">
                <a:solidFill>
                  <a:srgbClr val="000005"/>
                </a:solidFill>
                <a:latin typeface="Roboto Bk"/>
                <a:cs typeface="Roboto Bk"/>
              </a:rPr>
              <a:t> individuals, </a:t>
            </a:r>
            <a:r>
              <a:rPr sz="1100" b="1" spc="-20" dirty="0">
                <a:solidFill>
                  <a:srgbClr val="000005"/>
                </a:solidFill>
                <a:latin typeface="Roboto Bk"/>
                <a:cs typeface="Roboto Bk"/>
              </a:rPr>
              <a:t>organisations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000005"/>
                </a:solidFill>
                <a:latin typeface="Roboto Bk"/>
                <a:cs typeface="Roboto Bk"/>
              </a:rPr>
              <a:t>and</a:t>
            </a:r>
            <a:r>
              <a:rPr sz="1100" b="1" spc="-10" dirty="0">
                <a:solidFill>
                  <a:srgbClr val="000005"/>
                </a:solidFill>
                <a:latin typeface="Roboto Bk"/>
                <a:cs typeface="Roboto Bk"/>
              </a:rPr>
              <a:t> society.</a:t>
            </a:r>
            <a:endParaRPr sz="1100">
              <a:latin typeface="Roboto Bk"/>
              <a:cs typeface="Roboto B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29706" y="1987962"/>
            <a:ext cx="2767330" cy="3790950"/>
            <a:chOff x="3729706" y="1987962"/>
            <a:chExt cx="2767330" cy="3790950"/>
          </a:xfrm>
        </p:grpSpPr>
        <p:sp>
          <p:nvSpPr>
            <p:cNvPr id="23" name="object 23"/>
            <p:cNvSpPr/>
            <p:nvPr/>
          </p:nvSpPr>
          <p:spPr>
            <a:xfrm>
              <a:off x="3732881" y="1987962"/>
              <a:ext cx="0" cy="3790950"/>
            </a:xfrm>
            <a:custGeom>
              <a:avLst/>
              <a:gdLst/>
              <a:ahLst/>
              <a:cxnLst/>
              <a:rect l="l" t="t" r="r" b="b"/>
              <a:pathLst>
                <a:path h="3790950">
                  <a:moveTo>
                    <a:pt x="0" y="0"/>
                  </a:moveTo>
                  <a:lnTo>
                    <a:pt x="1" y="3790715"/>
                  </a:lnTo>
                </a:path>
              </a:pathLst>
            </a:custGeom>
            <a:ln w="6350">
              <a:solidFill>
                <a:srgbClr val="BCB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93545" y="1987962"/>
              <a:ext cx="0" cy="3790950"/>
            </a:xfrm>
            <a:custGeom>
              <a:avLst/>
              <a:gdLst/>
              <a:ahLst/>
              <a:cxnLst/>
              <a:rect l="l" t="t" r="r" b="b"/>
              <a:pathLst>
                <a:path h="3790950">
                  <a:moveTo>
                    <a:pt x="0" y="0"/>
                  </a:moveTo>
                  <a:lnTo>
                    <a:pt x="1" y="3790715"/>
                  </a:lnTo>
                </a:path>
              </a:pathLst>
            </a:custGeom>
            <a:ln w="6350">
              <a:solidFill>
                <a:srgbClr val="BCB5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168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9105" y="6642589"/>
            <a:ext cx="109410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10" dirty="0">
                <a:latin typeface="Calibri"/>
                <a:cs typeface="Calibri"/>
              </a:rPr>
              <a:t>Classification:</a:t>
            </a:r>
            <a:r>
              <a:rPr sz="1000" spc="8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Private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90288" y="-2438"/>
            <a:ext cx="7602220" cy="6858000"/>
            <a:chOff x="4590288" y="-2438"/>
            <a:chExt cx="760222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0288" y="0"/>
              <a:ext cx="2292096" cy="68555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81812" y="-2438"/>
              <a:ext cx="5310505" cy="6858000"/>
            </a:xfrm>
            <a:custGeom>
              <a:avLst/>
              <a:gdLst/>
              <a:ahLst/>
              <a:cxnLst/>
              <a:rect l="l" t="t" r="r" b="b"/>
              <a:pathLst>
                <a:path w="5310505" h="6858000">
                  <a:moveTo>
                    <a:pt x="531018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310187" y="6858000"/>
                  </a:lnTo>
                  <a:lnTo>
                    <a:pt x="5310187" y="0"/>
                  </a:lnTo>
                  <a:close/>
                </a:path>
              </a:pathLst>
            </a:custGeom>
            <a:solidFill>
              <a:srgbClr val="000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72385" y="1880108"/>
            <a:ext cx="3936365" cy="314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80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Roboto Bk"/>
                <a:cs typeface="Roboto Bk"/>
              </a:rPr>
              <a:t>What</a:t>
            </a:r>
            <a:r>
              <a:rPr sz="2400" b="1" spc="-6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Roboto Bk"/>
                <a:cs typeface="Roboto Bk"/>
              </a:rPr>
              <a:t>this</a:t>
            </a:r>
            <a:r>
              <a:rPr sz="2400" b="1" spc="-6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dirty="0">
                <a:solidFill>
                  <a:srgbClr val="FFFFFF"/>
                </a:solidFill>
                <a:latin typeface="Roboto Bk"/>
                <a:cs typeface="Roboto Bk"/>
              </a:rPr>
              <a:t>means</a:t>
            </a:r>
            <a:r>
              <a:rPr sz="2400" b="1" spc="-7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Roboto Bk"/>
                <a:cs typeface="Roboto Bk"/>
              </a:rPr>
              <a:t>for </a:t>
            </a:r>
            <a:r>
              <a:rPr sz="2400" b="1" dirty="0">
                <a:solidFill>
                  <a:srgbClr val="FFFFFF"/>
                </a:solidFill>
                <a:latin typeface="Roboto Bk"/>
                <a:cs typeface="Roboto Bk"/>
              </a:rPr>
              <a:t>our</a:t>
            </a:r>
            <a:r>
              <a:rPr sz="2400" b="1" spc="-7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Roboto Bk"/>
                <a:cs typeface="Roboto Bk"/>
              </a:rPr>
              <a:t>clients</a:t>
            </a:r>
            <a:r>
              <a:rPr sz="2400" b="1" spc="-6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dirty="0">
                <a:solidFill>
                  <a:srgbClr val="FFFFFF"/>
                </a:solidFill>
                <a:latin typeface="Roboto Bk"/>
                <a:cs typeface="Roboto Bk"/>
              </a:rPr>
              <a:t>and</a:t>
            </a:r>
            <a:r>
              <a:rPr sz="2400" b="1" spc="-7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Roboto Bk"/>
                <a:cs typeface="Roboto Bk"/>
              </a:rPr>
              <a:t>partners</a:t>
            </a:r>
            <a:endParaRPr sz="24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-20" dirty="0">
                <a:solidFill>
                  <a:srgbClr val="FFFFFF"/>
                </a:solidFill>
                <a:latin typeface="Roboto Bk"/>
                <a:cs typeface="Roboto Bk"/>
              </a:rPr>
              <a:t>Best</a:t>
            </a:r>
            <a:r>
              <a:rPr sz="2000" b="1" spc="-10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Roboto Bk"/>
                <a:cs typeface="Roboto Bk"/>
              </a:rPr>
              <a:t>practice</a:t>
            </a:r>
            <a:r>
              <a:rPr sz="2000" b="1" spc="-9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dirty="0">
                <a:solidFill>
                  <a:srgbClr val="FFFFFF"/>
                </a:solidFill>
                <a:latin typeface="Roboto Bk"/>
                <a:cs typeface="Roboto Bk"/>
              </a:rPr>
              <a:t>data</a:t>
            </a:r>
            <a:r>
              <a:rPr sz="2000" b="1" spc="-9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Roboto Bk"/>
                <a:cs typeface="Roboto Bk"/>
              </a:rPr>
              <a:t>governance</a:t>
            </a:r>
            <a:endParaRPr sz="2000">
              <a:latin typeface="Roboto Bk"/>
              <a:cs typeface="Roboto Bk"/>
            </a:endParaRPr>
          </a:p>
          <a:p>
            <a:pPr marL="12700" marR="5080">
              <a:lnSpc>
                <a:spcPct val="100000"/>
              </a:lnSpc>
              <a:spcBef>
                <a:spcPts val="1580"/>
              </a:spcBef>
            </a:pPr>
            <a:r>
              <a:rPr sz="2000" b="1" spc="-10" dirty="0">
                <a:solidFill>
                  <a:srgbClr val="FFFFFF"/>
                </a:solidFill>
                <a:latin typeface="Roboto Bk"/>
                <a:cs typeface="Roboto Bk"/>
              </a:rPr>
              <a:t>Greater</a:t>
            </a:r>
            <a:r>
              <a:rPr sz="2000" b="1" spc="-9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Roboto Bk"/>
                <a:cs typeface="Roboto Bk"/>
              </a:rPr>
              <a:t>assurance</a:t>
            </a:r>
            <a:r>
              <a:rPr sz="2000" b="1" spc="-9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dirty="0">
                <a:solidFill>
                  <a:srgbClr val="FFFFFF"/>
                </a:solidFill>
                <a:latin typeface="Roboto Bk"/>
                <a:cs typeface="Roboto Bk"/>
              </a:rPr>
              <a:t>for</a:t>
            </a:r>
            <a:r>
              <a:rPr sz="2000" b="1" spc="-9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Roboto Bk"/>
                <a:cs typeface="Roboto Bk"/>
              </a:rPr>
              <a:t>stakeholders </a:t>
            </a:r>
            <a:r>
              <a:rPr sz="2000" b="1" spc="-25" dirty="0">
                <a:solidFill>
                  <a:srgbClr val="FFFFFF"/>
                </a:solidFill>
                <a:latin typeface="Roboto Bk"/>
                <a:cs typeface="Roboto Bk"/>
              </a:rPr>
              <a:t>through</a:t>
            </a:r>
            <a:r>
              <a:rPr sz="2000" b="1" spc="-6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Roboto Bk"/>
                <a:cs typeface="Roboto Bk"/>
              </a:rPr>
              <a:t>robust</a:t>
            </a:r>
            <a:r>
              <a:rPr sz="2000" b="1" spc="-6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55" dirty="0">
                <a:solidFill>
                  <a:srgbClr val="FFFFFF"/>
                </a:solidFill>
                <a:latin typeface="Roboto Bk"/>
                <a:cs typeface="Roboto Bk"/>
              </a:rPr>
              <a:t>risk</a:t>
            </a:r>
            <a:r>
              <a:rPr sz="2000" b="1" spc="-6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Roboto Bk"/>
                <a:cs typeface="Roboto Bk"/>
              </a:rPr>
              <a:t>management </a:t>
            </a:r>
            <a:r>
              <a:rPr sz="2000" b="1" dirty="0">
                <a:solidFill>
                  <a:srgbClr val="FFFFFF"/>
                </a:solidFill>
                <a:latin typeface="Roboto Bk"/>
                <a:cs typeface="Roboto Bk"/>
              </a:rPr>
              <a:t>and</a:t>
            </a:r>
            <a:r>
              <a:rPr sz="2000" b="1" spc="-6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Roboto Bk"/>
                <a:cs typeface="Roboto Bk"/>
              </a:rPr>
              <a:t>security</a:t>
            </a:r>
            <a:r>
              <a:rPr sz="2000" b="1" spc="-7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Roboto Bk"/>
                <a:cs typeface="Roboto Bk"/>
              </a:rPr>
              <a:t>procedures</a:t>
            </a:r>
            <a:endParaRPr sz="2000">
              <a:latin typeface="Roboto Bk"/>
              <a:cs typeface="Roboto Bk"/>
            </a:endParaRPr>
          </a:p>
          <a:p>
            <a:pPr marL="12700" marR="1108710">
              <a:lnSpc>
                <a:spcPct val="100000"/>
              </a:lnSpc>
              <a:spcBef>
                <a:spcPts val="1610"/>
              </a:spcBef>
            </a:pPr>
            <a:r>
              <a:rPr sz="2000" b="1" dirty="0">
                <a:solidFill>
                  <a:srgbClr val="FFFFFF"/>
                </a:solidFill>
                <a:latin typeface="Roboto Bk"/>
                <a:cs typeface="Roboto Bk"/>
              </a:rPr>
              <a:t>Our</a:t>
            </a:r>
            <a:r>
              <a:rPr sz="2000" b="1" spc="-1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Roboto Bk"/>
                <a:cs typeface="Roboto Bk"/>
              </a:rPr>
              <a:t>processes</a:t>
            </a:r>
            <a:r>
              <a:rPr sz="2000" b="1" spc="-10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Roboto Bk"/>
                <a:cs typeface="Roboto Bk"/>
              </a:rPr>
              <a:t>have</a:t>
            </a:r>
            <a:r>
              <a:rPr sz="2000" b="1" spc="-1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Roboto Bk"/>
                <a:cs typeface="Roboto Bk"/>
              </a:rPr>
              <a:t>been </a:t>
            </a:r>
            <a:r>
              <a:rPr sz="2000" b="1" spc="-25" dirty="0">
                <a:solidFill>
                  <a:srgbClr val="FFFFFF"/>
                </a:solidFill>
                <a:latin typeface="Roboto Bk"/>
                <a:cs typeface="Roboto Bk"/>
              </a:rPr>
              <a:t>tested</a:t>
            </a:r>
            <a:r>
              <a:rPr sz="2000" b="1" spc="-8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dirty="0">
                <a:solidFill>
                  <a:srgbClr val="FFFFFF"/>
                </a:solidFill>
                <a:latin typeface="Roboto Bk"/>
                <a:cs typeface="Roboto Bk"/>
              </a:rPr>
              <a:t>and</a:t>
            </a:r>
            <a:r>
              <a:rPr sz="2000" b="1" spc="-7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Roboto Bk"/>
                <a:cs typeface="Roboto Bk"/>
              </a:rPr>
              <a:t>proven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81850" y="3254100"/>
            <a:ext cx="279400" cy="419100"/>
          </a:xfrm>
          <a:custGeom>
            <a:avLst/>
            <a:gdLst/>
            <a:ahLst/>
            <a:cxnLst/>
            <a:rect l="l" t="t" r="r" b="b"/>
            <a:pathLst>
              <a:path w="279400" h="419100">
                <a:moveTo>
                  <a:pt x="25400" y="0"/>
                </a:moveTo>
                <a:lnTo>
                  <a:pt x="22542" y="0"/>
                </a:lnTo>
                <a:lnTo>
                  <a:pt x="20320" y="264"/>
                </a:lnTo>
                <a:lnTo>
                  <a:pt x="17145" y="1322"/>
                </a:lnTo>
                <a:lnTo>
                  <a:pt x="14604" y="2115"/>
                </a:lnTo>
                <a:lnTo>
                  <a:pt x="12382" y="3703"/>
                </a:lnTo>
                <a:lnTo>
                  <a:pt x="10159" y="5026"/>
                </a:lnTo>
                <a:lnTo>
                  <a:pt x="8254" y="6878"/>
                </a:lnTo>
                <a:lnTo>
                  <a:pt x="6032" y="8731"/>
                </a:lnTo>
                <a:lnTo>
                  <a:pt x="3175" y="12434"/>
                </a:lnTo>
                <a:lnTo>
                  <a:pt x="952" y="16932"/>
                </a:lnTo>
                <a:lnTo>
                  <a:pt x="0" y="21165"/>
                </a:lnTo>
                <a:lnTo>
                  <a:pt x="0" y="26457"/>
                </a:lnTo>
                <a:lnTo>
                  <a:pt x="178752" y="180709"/>
                </a:lnTo>
                <a:lnTo>
                  <a:pt x="189865" y="189970"/>
                </a:lnTo>
                <a:lnTo>
                  <a:pt x="193675" y="193409"/>
                </a:lnTo>
                <a:lnTo>
                  <a:pt x="196215" y="195526"/>
                </a:lnTo>
                <a:lnTo>
                  <a:pt x="198754" y="197907"/>
                </a:lnTo>
                <a:lnTo>
                  <a:pt x="200977" y="200553"/>
                </a:lnTo>
                <a:lnTo>
                  <a:pt x="202882" y="203464"/>
                </a:lnTo>
                <a:lnTo>
                  <a:pt x="204152" y="206375"/>
                </a:lnTo>
                <a:lnTo>
                  <a:pt x="204470" y="207962"/>
                </a:lnTo>
                <a:lnTo>
                  <a:pt x="204787" y="209284"/>
                </a:lnTo>
                <a:lnTo>
                  <a:pt x="204470" y="211137"/>
                </a:lnTo>
                <a:lnTo>
                  <a:pt x="204258" y="212195"/>
                </a:lnTo>
                <a:lnTo>
                  <a:pt x="203834" y="214576"/>
                </a:lnTo>
                <a:lnTo>
                  <a:pt x="142240" y="270139"/>
                </a:lnTo>
                <a:lnTo>
                  <a:pt x="83820" y="316970"/>
                </a:lnTo>
                <a:lnTo>
                  <a:pt x="9207" y="375972"/>
                </a:lnTo>
                <a:lnTo>
                  <a:pt x="5079" y="379676"/>
                </a:lnTo>
                <a:lnTo>
                  <a:pt x="2540" y="383381"/>
                </a:lnTo>
                <a:lnTo>
                  <a:pt x="952" y="387878"/>
                </a:lnTo>
                <a:lnTo>
                  <a:pt x="0" y="392376"/>
                </a:lnTo>
                <a:lnTo>
                  <a:pt x="0" y="397668"/>
                </a:lnTo>
                <a:lnTo>
                  <a:pt x="952" y="402165"/>
                </a:lnTo>
                <a:lnTo>
                  <a:pt x="3175" y="406664"/>
                </a:lnTo>
                <a:lnTo>
                  <a:pt x="6032" y="410368"/>
                </a:lnTo>
                <a:lnTo>
                  <a:pt x="8254" y="411956"/>
                </a:lnTo>
                <a:lnTo>
                  <a:pt x="10159" y="414072"/>
                </a:lnTo>
                <a:lnTo>
                  <a:pt x="12382" y="415395"/>
                </a:lnTo>
                <a:lnTo>
                  <a:pt x="14604" y="416982"/>
                </a:lnTo>
                <a:lnTo>
                  <a:pt x="17145" y="417512"/>
                </a:lnTo>
                <a:lnTo>
                  <a:pt x="20320" y="418570"/>
                </a:lnTo>
                <a:lnTo>
                  <a:pt x="22542" y="419099"/>
                </a:lnTo>
                <a:lnTo>
                  <a:pt x="25400" y="419099"/>
                </a:lnTo>
                <a:lnTo>
                  <a:pt x="270192" y="228070"/>
                </a:lnTo>
                <a:lnTo>
                  <a:pt x="272732" y="226218"/>
                </a:lnTo>
                <a:lnTo>
                  <a:pt x="275907" y="221984"/>
                </a:lnTo>
                <a:lnTo>
                  <a:pt x="277177" y="219603"/>
                </a:lnTo>
                <a:lnTo>
                  <a:pt x="278129" y="217222"/>
                </a:lnTo>
                <a:lnTo>
                  <a:pt x="278765" y="214576"/>
                </a:lnTo>
                <a:lnTo>
                  <a:pt x="279400" y="212195"/>
                </a:lnTo>
                <a:lnTo>
                  <a:pt x="270192" y="191028"/>
                </a:lnTo>
                <a:lnTo>
                  <a:pt x="42227" y="5820"/>
                </a:lnTo>
                <a:lnTo>
                  <a:pt x="38417" y="3175"/>
                </a:lnTo>
                <a:lnTo>
                  <a:pt x="33972" y="1322"/>
                </a:lnTo>
                <a:lnTo>
                  <a:pt x="29527" y="264"/>
                </a:lnTo>
                <a:lnTo>
                  <a:pt x="25400" y="0"/>
                </a:lnTo>
                <a:close/>
              </a:path>
            </a:pathLst>
          </a:custGeom>
          <a:solidFill>
            <a:srgbClr val="BC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0423" y="1898396"/>
            <a:ext cx="2379345" cy="14827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4"/>
              </a:spcBef>
            </a:pPr>
            <a:r>
              <a:rPr sz="2400" b="1" dirty="0">
                <a:solidFill>
                  <a:srgbClr val="000005"/>
                </a:solidFill>
                <a:latin typeface="Roboto Bk"/>
                <a:cs typeface="Roboto Bk"/>
              </a:rPr>
              <a:t>An</a:t>
            </a:r>
            <a:r>
              <a:rPr sz="2400" b="1" spc="-114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2400" b="1" spc="-10" dirty="0">
                <a:solidFill>
                  <a:srgbClr val="000005"/>
                </a:solidFill>
                <a:latin typeface="Roboto Bk"/>
                <a:cs typeface="Roboto Bk"/>
              </a:rPr>
              <a:t>international </a:t>
            </a:r>
            <a:r>
              <a:rPr sz="2400" b="1" spc="-45" dirty="0">
                <a:solidFill>
                  <a:srgbClr val="000005"/>
                </a:solidFill>
                <a:latin typeface="Roboto Bk"/>
                <a:cs typeface="Roboto Bk"/>
              </a:rPr>
              <a:t>recognition</a:t>
            </a:r>
            <a:r>
              <a:rPr sz="2400" b="1" spc="-7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2400" b="1" spc="-20" dirty="0">
                <a:solidFill>
                  <a:srgbClr val="000005"/>
                </a:solidFill>
                <a:latin typeface="Roboto Bk"/>
                <a:cs typeface="Roboto Bk"/>
              </a:rPr>
              <a:t>that </a:t>
            </a:r>
            <a:r>
              <a:rPr sz="2400" b="1" spc="-45" dirty="0">
                <a:solidFill>
                  <a:srgbClr val="000005"/>
                </a:solidFill>
                <a:latin typeface="Roboto Bk"/>
                <a:cs typeface="Roboto Bk"/>
              </a:rPr>
              <a:t>security</a:t>
            </a:r>
            <a:r>
              <a:rPr sz="2400" b="1" spc="-11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2400" b="1" spc="-30" dirty="0">
                <a:solidFill>
                  <a:srgbClr val="000005"/>
                </a:solidFill>
                <a:latin typeface="Roboto Bk"/>
                <a:cs typeface="Roboto Bk"/>
              </a:rPr>
              <a:t>is</a:t>
            </a:r>
            <a:r>
              <a:rPr sz="2400" b="1" spc="-10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2400" b="1" dirty="0">
                <a:solidFill>
                  <a:srgbClr val="000005"/>
                </a:solidFill>
                <a:latin typeface="Roboto Bk"/>
                <a:cs typeface="Roboto Bk"/>
              </a:rPr>
              <a:t>core</a:t>
            </a:r>
            <a:r>
              <a:rPr sz="2400" b="1" spc="-9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2400" b="1" spc="-25" dirty="0">
                <a:solidFill>
                  <a:srgbClr val="000005"/>
                </a:solidFill>
                <a:latin typeface="Roboto Bk"/>
                <a:cs typeface="Roboto Bk"/>
              </a:rPr>
              <a:t>to </a:t>
            </a:r>
            <a:r>
              <a:rPr sz="2400" b="1" dirty="0">
                <a:solidFill>
                  <a:srgbClr val="000005"/>
                </a:solidFill>
                <a:latin typeface="Roboto Bk"/>
                <a:cs typeface="Roboto Bk"/>
              </a:rPr>
              <a:t>how</a:t>
            </a:r>
            <a:r>
              <a:rPr sz="2400" b="1" spc="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2400" b="1" dirty="0">
                <a:solidFill>
                  <a:srgbClr val="000005"/>
                </a:solidFill>
                <a:latin typeface="Roboto Bk"/>
                <a:cs typeface="Roboto Bk"/>
              </a:rPr>
              <a:t>we</a:t>
            </a:r>
            <a:r>
              <a:rPr sz="2400" b="1" spc="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2400" b="1" spc="-10" dirty="0">
                <a:solidFill>
                  <a:srgbClr val="000005"/>
                </a:solidFill>
                <a:latin typeface="Roboto Bk"/>
                <a:cs typeface="Roboto Bk"/>
              </a:rPr>
              <a:t>operate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4274" y="405891"/>
            <a:ext cx="300799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solidFill>
                  <a:srgbClr val="000005"/>
                </a:solidFill>
              </a:rPr>
              <a:t>We</a:t>
            </a:r>
            <a:r>
              <a:rPr sz="2800" spc="-10" dirty="0">
                <a:solidFill>
                  <a:srgbClr val="000005"/>
                </a:solidFill>
              </a:rPr>
              <a:t> </a:t>
            </a:r>
            <a:r>
              <a:rPr sz="2800" dirty="0">
                <a:solidFill>
                  <a:srgbClr val="000005"/>
                </a:solidFill>
              </a:rPr>
              <a:t>are</a:t>
            </a:r>
            <a:r>
              <a:rPr sz="2800" spc="-5" dirty="0">
                <a:solidFill>
                  <a:srgbClr val="000005"/>
                </a:solidFill>
              </a:rPr>
              <a:t> </a:t>
            </a:r>
            <a:r>
              <a:rPr sz="2800" spc="-10" dirty="0">
                <a:solidFill>
                  <a:srgbClr val="000005"/>
                </a:solidFill>
              </a:rPr>
              <a:t>proudly </a:t>
            </a:r>
            <a:r>
              <a:rPr sz="2800" spc="-50" dirty="0">
                <a:solidFill>
                  <a:srgbClr val="000005"/>
                </a:solidFill>
              </a:rPr>
              <a:t>ISO27001</a:t>
            </a:r>
            <a:r>
              <a:rPr sz="2800" spc="-125" dirty="0">
                <a:solidFill>
                  <a:srgbClr val="000005"/>
                </a:solidFill>
              </a:rPr>
              <a:t> </a:t>
            </a:r>
            <a:r>
              <a:rPr sz="2800" spc="-25" dirty="0">
                <a:solidFill>
                  <a:srgbClr val="000005"/>
                </a:solidFill>
              </a:rPr>
              <a:t>Certified</a:t>
            </a:r>
            <a:endParaRPr sz="28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4697" y="4978034"/>
            <a:ext cx="746295" cy="10102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0882" y="5014812"/>
            <a:ext cx="1042622" cy="985438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500270" y="4990038"/>
            <a:ext cx="0" cy="984885"/>
          </a:xfrm>
          <a:custGeom>
            <a:avLst/>
            <a:gdLst/>
            <a:ahLst/>
            <a:cxnLst/>
            <a:rect l="l" t="t" r="r" b="b"/>
            <a:pathLst>
              <a:path h="984885">
                <a:moveTo>
                  <a:pt x="0" y="0"/>
                </a:moveTo>
                <a:lnTo>
                  <a:pt x="1" y="98445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168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5"/>
                </a:solidFill>
              </a:rPr>
              <a:t>Executive</a:t>
            </a:r>
            <a:r>
              <a:rPr spc="-60" dirty="0">
                <a:solidFill>
                  <a:srgbClr val="000005"/>
                </a:solidFill>
              </a:rPr>
              <a:t> </a:t>
            </a:r>
            <a:r>
              <a:rPr spc="-10" dirty="0">
                <a:solidFill>
                  <a:srgbClr val="000005"/>
                </a:solidFill>
              </a:rPr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8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number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chips </a:t>
            </a:r>
            <a:r>
              <a:rPr spc="-25" dirty="0"/>
              <a:t>transactions</a:t>
            </a:r>
            <a:r>
              <a:rPr spc="-20" dirty="0"/>
              <a:t> </a:t>
            </a:r>
            <a:r>
              <a:rPr spc="-30" dirty="0"/>
              <a:t>dramatically</a:t>
            </a:r>
            <a:r>
              <a:rPr spc="-20" dirty="0"/>
              <a:t> </a:t>
            </a:r>
            <a:r>
              <a:rPr spc="-10" dirty="0"/>
              <a:t>increases</a:t>
            </a:r>
            <a:r>
              <a:rPr spc="-15" dirty="0"/>
              <a:t> </a:t>
            </a:r>
            <a:r>
              <a:rPr spc="-25" dirty="0"/>
              <a:t>prior </a:t>
            </a: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Christmas. </a:t>
            </a:r>
            <a:r>
              <a:rPr spc="-25" dirty="0"/>
              <a:t>Thus,</a:t>
            </a:r>
            <a:r>
              <a:rPr spc="-35" dirty="0"/>
              <a:t> </a:t>
            </a:r>
            <a:r>
              <a:rPr spc="-10" dirty="0"/>
              <a:t>added</a:t>
            </a:r>
            <a:r>
              <a:rPr spc="-30" dirty="0"/>
              <a:t> </a:t>
            </a:r>
            <a:r>
              <a:rPr spc="-40" dirty="0"/>
              <a:t>visibility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customers</a:t>
            </a:r>
            <a:r>
              <a:rPr spc="-25" dirty="0"/>
              <a:t> </a:t>
            </a:r>
            <a:r>
              <a:rPr spc="-30" dirty="0"/>
              <a:t>via </a:t>
            </a:r>
            <a:r>
              <a:rPr dirty="0"/>
              <a:t>a</a:t>
            </a:r>
            <a:r>
              <a:rPr spc="-35" dirty="0"/>
              <a:t> </a:t>
            </a:r>
            <a:r>
              <a:rPr spc="-25" dirty="0"/>
              <a:t>promotional</a:t>
            </a:r>
            <a:r>
              <a:rPr spc="-15" dirty="0"/>
              <a:t> </a:t>
            </a:r>
            <a:r>
              <a:rPr spc="-25" dirty="0"/>
              <a:t>display </a:t>
            </a:r>
            <a:r>
              <a:rPr dirty="0"/>
              <a:t>or</a:t>
            </a:r>
            <a:r>
              <a:rPr spc="-25" dirty="0"/>
              <a:t> </a:t>
            </a:r>
            <a:r>
              <a:rPr spc="-10" dirty="0"/>
              <a:t>Gondola</a:t>
            </a:r>
            <a:r>
              <a:rPr spc="-35" dirty="0"/>
              <a:t> </a:t>
            </a:r>
            <a:r>
              <a:rPr spc="-25" dirty="0"/>
              <a:t>end </a:t>
            </a:r>
            <a:r>
              <a:rPr spc="-10" dirty="0"/>
              <a:t>would</a:t>
            </a:r>
            <a:r>
              <a:rPr spc="-45" dirty="0"/>
              <a:t> </a:t>
            </a:r>
            <a:r>
              <a:rPr spc="-20" dirty="0"/>
              <a:t>increase</a:t>
            </a:r>
            <a:r>
              <a:rPr spc="-30" dirty="0"/>
              <a:t> </a:t>
            </a:r>
            <a:r>
              <a:rPr spc="-10" dirty="0"/>
              <a:t>purchases</a:t>
            </a:r>
            <a:r>
              <a:rPr spc="-35" dirty="0"/>
              <a:t> </a:t>
            </a:r>
            <a:r>
              <a:rPr spc="-30" dirty="0"/>
              <a:t>driving</a:t>
            </a:r>
            <a:r>
              <a:rPr spc="-35" dirty="0"/>
              <a:t> </a:t>
            </a:r>
            <a:r>
              <a:rPr spc="-10" dirty="0"/>
              <a:t>sales</a:t>
            </a:r>
            <a:r>
              <a:rPr spc="-30" dirty="0"/>
              <a:t> </a:t>
            </a:r>
            <a:r>
              <a:rPr spc="-10" dirty="0"/>
              <a:t>growth</a:t>
            </a:r>
            <a:r>
              <a:rPr spc="-35" dirty="0"/>
              <a:t> </a:t>
            </a:r>
            <a:r>
              <a:rPr spc="-10" dirty="0"/>
              <a:t>over</a:t>
            </a:r>
            <a:r>
              <a:rPr spc="-35" dirty="0"/>
              <a:t> </a:t>
            </a:r>
            <a:r>
              <a:rPr spc="-20" dirty="0"/>
              <a:t>this</a:t>
            </a:r>
            <a:r>
              <a:rPr spc="-30" dirty="0"/>
              <a:t> holiday</a:t>
            </a:r>
            <a:r>
              <a:rPr spc="-35" dirty="0"/>
              <a:t> </a:t>
            </a:r>
            <a:r>
              <a:rPr spc="-10" dirty="0"/>
              <a:t>period.</a:t>
            </a:r>
          </a:p>
          <a:p>
            <a:pPr marL="12700" algn="just">
              <a:lnSpc>
                <a:spcPct val="100000"/>
              </a:lnSpc>
              <a:spcBef>
                <a:spcPts val="1060"/>
              </a:spcBef>
            </a:pPr>
            <a:r>
              <a:rPr spc="-20" dirty="0"/>
              <a:t>Mainstream</a:t>
            </a:r>
            <a:r>
              <a:rPr spc="-55" dirty="0"/>
              <a:t> </a:t>
            </a:r>
            <a:r>
              <a:rPr spc="-20" dirty="0"/>
              <a:t>Young</a:t>
            </a:r>
            <a:r>
              <a:rPr spc="-40" dirty="0"/>
              <a:t> </a:t>
            </a:r>
            <a:r>
              <a:rPr spc="-25" dirty="0"/>
              <a:t>Singles</a:t>
            </a:r>
            <a:r>
              <a:rPr spc="-30" dirty="0"/>
              <a:t> </a:t>
            </a:r>
            <a:r>
              <a:rPr spc="-90" dirty="0"/>
              <a:t>&amp;</a:t>
            </a:r>
            <a:r>
              <a:rPr spc="-15" dirty="0"/>
              <a:t> </a:t>
            </a:r>
            <a:r>
              <a:rPr spc="-10" dirty="0"/>
              <a:t>Couples</a:t>
            </a:r>
            <a:r>
              <a:rPr spc="-30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spc="-10" dirty="0"/>
              <a:t>the</a:t>
            </a:r>
            <a:r>
              <a:rPr spc="-30" dirty="0"/>
              <a:t> </a:t>
            </a:r>
            <a:r>
              <a:rPr spc="-20" dirty="0"/>
              <a:t>primary</a:t>
            </a:r>
            <a:r>
              <a:rPr spc="-30" dirty="0"/>
              <a:t> </a:t>
            </a:r>
            <a:r>
              <a:rPr spc="-10" dirty="0"/>
              <a:t>shopper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chips.</a:t>
            </a:r>
          </a:p>
          <a:p>
            <a:pPr marL="12700" marR="177800">
              <a:lnSpc>
                <a:spcPct val="100800"/>
              </a:lnSpc>
              <a:spcBef>
                <a:spcPts val="944"/>
              </a:spcBef>
            </a:pPr>
            <a:r>
              <a:rPr spc="-20" dirty="0"/>
              <a:t>Young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20" dirty="0"/>
              <a:t>Older</a:t>
            </a:r>
            <a:r>
              <a:rPr spc="-40" dirty="0"/>
              <a:t> </a:t>
            </a:r>
            <a:r>
              <a:rPr spc="-20" dirty="0"/>
              <a:t>Families</a:t>
            </a:r>
            <a:r>
              <a:rPr spc="-40" dirty="0"/>
              <a:t> </a:t>
            </a:r>
            <a:r>
              <a:rPr spc="-10" dirty="0"/>
              <a:t>make</a:t>
            </a:r>
            <a:r>
              <a:rPr spc="-35" dirty="0"/>
              <a:t> </a:t>
            </a:r>
            <a:r>
              <a:rPr dirty="0"/>
              <a:t>up</a:t>
            </a:r>
            <a:r>
              <a:rPr spc="-45" dirty="0"/>
              <a:t> </a:t>
            </a:r>
            <a:r>
              <a:rPr spc="-20" dirty="0"/>
              <a:t>26%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Chips</a:t>
            </a:r>
            <a:r>
              <a:rPr spc="-35" dirty="0"/>
              <a:t> </a:t>
            </a:r>
            <a:r>
              <a:rPr spc="-10" dirty="0"/>
              <a:t>shoppes</a:t>
            </a:r>
            <a:r>
              <a:rPr spc="-3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spc="-10" dirty="0"/>
              <a:t>average purchase</a:t>
            </a:r>
            <a:r>
              <a:rPr spc="-35" dirty="0"/>
              <a:t> </a:t>
            </a:r>
            <a:r>
              <a:rPr spc="-20" dirty="0"/>
              <a:t>larger</a:t>
            </a:r>
            <a:r>
              <a:rPr spc="-45" dirty="0"/>
              <a:t> </a:t>
            </a:r>
            <a:r>
              <a:rPr spc="-30" dirty="0"/>
              <a:t>baskets.</a:t>
            </a:r>
            <a:r>
              <a:rPr spc="-40" dirty="0"/>
              <a:t> </a:t>
            </a:r>
            <a:r>
              <a:rPr dirty="0"/>
              <a:t>There</a:t>
            </a:r>
            <a:r>
              <a:rPr spc="-3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more</a:t>
            </a:r>
            <a:r>
              <a:rPr spc="-35" dirty="0"/>
              <a:t> </a:t>
            </a:r>
            <a:r>
              <a:rPr spc="-30" dirty="0"/>
              <a:t>opportunity</a:t>
            </a:r>
            <a:r>
              <a:rPr spc="-35" dirty="0"/>
              <a:t> </a:t>
            </a:r>
            <a:r>
              <a:rPr spc="-10" dirty="0"/>
              <a:t>for</a:t>
            </a:r>
            <a:r>
              <a:rPr spc="-40" dirty="0"/>
              <a:t> </a:t>
            </a:r>
            <a:r>
              <a:rPr spc="-10" dirty="0"/>
              <a:t>sales</a:t>
            </a:r>
            <a:r>
              <a:rPr spc="-35" dirty="0"/>
              <a:t> </a:t>
            </a:r>
            <a:r>
              <a:rPr spc="-10" dirty="0"/>
              <a:t>with</a:t>
            </a:r>
            <a:r>
              <a:rPr spc="-35" dirty="0"/>
              <a:t> </a:t>
            </a:r>
            <a:r>
              <a:rPr spc="-10" dirty="0"/>
              <a:t>these shoppers.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5037" y="3757676"/>
            <a:ext cx="5290185" cy="1071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ct val="103299"/>
              </a:lnSpc>
              <a:spcBef>
                <a:spcPts val="50"/>
              </a:spcBef>
            </a:pPr>
            <a:r>
              <a:rPr sz="1200" b="1" dirty="0">
                <a:solidFill>
                  <a:srgbClr val="000005"/>
                </a:solidFill>
                <a:latin typeface="Roboto Bk"/>
                <a:cs typeface="Roboto Bk"/>
              </a:rPr>
              <a:t>A</a:t>
            </a:r>
            <a:r>
              <a:rPr sz="12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control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store</a:t>
            </a:r>
            <a:r>
              <a:rPr sz="12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dirty="0">
                <a:solidFill>
                  <a:srgbClr val="000005"/>
                </a:solidFill>
                <a:latin typeface="Roboto Bk"/>
                <a:cs typeface="Roboto Bk"/>
              </a:rPr>
              <a:t>was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constructed</a:t>
            </a:r>
            <a:r>
              <a:rPr sz="12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dirty="0">
                <a:solidFill>
                  <a:srgbClr val="000005"/>
                </a:solidFill>
                <a:latin typeface="Roboto Bk"/>
                <a:cs typeface="Roboto Bk"/>
              </a:rPr>
              <a:t>to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reflect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the</a:t>
            </a:r>
            <a:r>
              <a:rPr sz="12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prior</a:t>
            </a:r>
            <a:r>
              <a:rPr sz="1200" b="1" spc="-4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performance</a:t>
            </a:r>
            <a:r>
              <a:rPr sz="12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dirty="0">
                <a:solidFill>
                  <a:srgbClr val="000005"/>
                </a:solidFill>
                <a:latin typeface="Roboto Bk"/>
                <a:cs typeface="Roboto Bk"/>
              </a:rPr>
              <a:t>of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the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selected 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trial</a:t>
            </a:r>
            <a:r>
              <a:rPr sz="12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store.</a:t>
            </a:r>
            <a:endParaRPr sz="1200">
              <a:latin typeface="Roboto Bk"/>
              <a:cs typeface="Roboto Bk"/>
            </a:endParaRPr>
          </a:p>
          <a:p>
            <a:pPr marL="12700" marR="81280" algn="just">
              <a:lnSpc>
                <a:spcPct val="100800"/>
              </a:lnSpc>
              <a:spcBef>
                <a:spcPts val="950"/>
              </a:spcBef>
            </a:pP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After</a:t>
            </a:r>
            <a:r>
              <a:rPr sz="1200" b="1" spc="-4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implementing</a:t>
            </a:r>
            <a:r>
              <a:rPr sz="12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the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dirty="0">
                <a:solidFill>
                  <a:srgbClr val="000005"/>
                </a:solidFill>
                <a:latin typeface="Roboto Bk"/>
                <a:cs typeface="Roboto Bk"/>
              </a:rPr>
              <a:t>new</a:t>
            </a:r>
            <a:r>
              <a:rPr sz="12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store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layout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the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performance</a:t>
            </a:r>
            <a:r>
              <a:rPr sz="12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dirty="0">
                <a:solidFill>
                  <a:srgbClr val="000005"/>
                </a:solidFill>
                <a:latin typeface="Roboto Bk"/>
                <a:cs typeface="Roboto Bk"/>
              </a:rPr>
              <a:t>of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the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 trial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store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and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the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 control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store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dirty="0">
                <a:solidFill>
                  <a:srgbClr val="000005"/>
                </a:solidFill>
                <a:latin typeface="Roboto Bk"/>
                <a:cs typeface="Roboto Bk"/>
              </a:rPr>
              <a:t>were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compared. </a:t>
            </a:r>
            <a:r>
              <a:rPr sz="1200" b="1" dirty="0">
                <a:solidFill>
                  <a:srgbClr val="000005"/>
                </a:solidFill>
                <a:latin typeface="Roboto Bk"/>
                <a:cs typeface="Roboto Bk"/>
              </a:rPr>
              <a:t>The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trial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store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dirty="0">
                <a:solidFill>
                  <a:srgbClr val="000005"/>
                </a:solidFill>
                <a:latin typeface="Roboto Bk"/>
                <a:cs typeface="Roboto Bk"/>
              </a:rPr>
              <a:t>saw</a:t>
            </a:r>
            <a:r>
              <a:rPr sz="1200" b="1" spc="-3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30" dirty="0">
                <a:solidFill>
                  <a:srgbClr val="000005"/>
                </a:solidFill>
                <a:latin typeface="Roboto Bk"/>
                <a:cs typeface="Roboto Bk"/>
              </a:rPr>
              <a:t>significant</a:t>
            </a:r>
            <a:r>
              <a:rPr sz="1200" b="1" spc="-2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30" dirty="0">
                <a:solidFill>
                  <a:srgbClr val="000005"/>
                </a:solidFill>
                <a:latin typeface="Roboto Bk"/>
                <a:cs typeface="Roboto Bk"/>
              </a:rPr>
              <a:t>uplift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dirty="0">
                <a:solidFill>
                  <a:srgbClr val="000005"/>
                </a:solidFill>
                <a:latin typeface="Roboto Bk"/>
                <a:cs typeface="Roboto Bk"/>
              </a:rPr>
              <a:t>from</a:t>
            </a:r>
            <a:r>
              <a:rPr sz="12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25" dirty="0">
                <a:solidFill>
                  <a:srgbClr val="000005"/>
                </a:solidFill>
                <a:latin typeface="Roboto Bk"/>
                <a:cs typeface="Roboto Bk"/>
              </a:rPr>
              <a:t>the </a:t>
            </a:r>
            <a:r>
              <a:rPr sz="1200" b="1" dirty="0">
                <a:solidFill>
                  <a:srgbClr val="000005"/>
                </a:solidFill>
                <a:latin typeface="Roboto Bk"/>
                <a:cs typeface="Roboto Bk"/>
              </a:rPr>
              <a:t>new</a:t>
            </a:r>
            <a:r>
              <a:rPr sz="1200" b="1" spc="-4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store</a:t>
            </a:r>
            <a:r>
              <a:rPr sz="1200" b="1" spc="-3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200" b="1" spc="-10" dirty="0">
                <a:solidFill>
                  <a:srgbClr val="000005"/>
                </a:solidFill>
                <a:latin typeface="Roboto Bk"/>
                <a:cs typeface="Roboto Bk"/>
              </a:rPr>
              <a:t>layout.</a:t>
            </a:r>
            <a:endParaRPr sz="1200">
              <a:latin typeface="Roboto Bk"/>
              <a:cs typeface="Roboto B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4526" y="1662684"/>
            <a:ext cx="18345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0005"/>
                </a:solidFill>
                <a:latin typeface="Roboto Bk"/>
                <a:cs typeface="Roboto Bk"/>
              </a:rPr>
              <a:t>Chips</a:t>
            </a:r>
            <a:r>
              <a:rPr sz="1400" b="1" spc="-7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400" b="1" dirty="0">
                <a:solidFill>
                  <a:srgbClr val="000005"/>
                </a:solidFill>
                <a:latin typeface="Roboto Bk"/>
                <a:cs typeface="Roboto Bk"/>
              </a:rPr>
              <a:t>Category</a:t>
            </a:r>
            <a:r>
              <a:rPr sz="1400" b="1" spc="-7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400" b="1" spc="-10" dirty="0">
                <a:solidFill>
                  <a:srgbClr val="000005"/>
                </a:solidFill>
                <a:latin typeface="Roboto Bk"/>
                <a:cs typeface="Roboto Bk"/>
              </a:rPr>
              <a:t>Review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4526" y="3860292"/>
            <a:ext cx="154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0005"/>
                </a:solidFill>
                <a:latin typeface="Roboto Bk"/>
                <a:cs typeface="Roboto Bk"/>
              </a:rPr>
              <a:t>Trial</a:t>
            </a:r>
            <a:r>
              <a:rPr sz="1400" b="1" spc="-60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400" b="1" spc="-10" dirty="0">
                <a:solidFill>
                  <a:srgbClr val="000005"/>
                </a:solidFill>
                <a:latin typeface="Roboto Bk"/>
                <a:cs typeface="Roboto Bk"/>
              </a:rPr>
              <a:t>Store</a:t>
            </a:r>
            <a:r>
              <a:rPr sz="1400" b="1" spc="-5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1400" b="1" spc="-10" dirty="0">
                <a:solidFill>
                  <a:srgbClr val="000005"/>
                </a:solidFill>
                <a:latin typeface="Roboto Bk"/>
                <a:cs typeface="Roboto Bk"/>
              </a:rPr>
              <a:t>Analysis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57737" y="3432065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>
                <a:moveTo>
                  <a:pt x="0" y="0"/>
                </a:moveTo>
                <a:lnTo>
                  <a:pt x="600075" y="1"/>
                </a:lnTo>
              </a:path>
            </a:pathLst>
          </a:custGeom>
          <a:ln w="6350">
            <a:solidFill>
              <a:srgbClr val="0000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7226" y="3432065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>
                <a:moveTo>
                  <a:pt x="0" y="0"/>
                </a:moveTo>
                <a:lnTo>
                  <a:pt x="600075" y="1"/>
                </a:lnTo>
              </a:path>
            </a:pathLst>
          </a:custGeom>
          <a:ln w="6350">
            <a:solidFill>
              <a:srgbClr val="0000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6975" y="1519444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80" h="487680">
                <a:moveTo>
                  <a:pt x="0" y="243652"/>
                </a:moveTo>
                <a:lnTo>
                  <a:pt x="4950" y="194548"/>
                </a:lnTo>
                <a:lnTo>
                  <a:pt x="19147" y="148811"/>
                </a:lnTo>
                <a:lnTo>
                  <a:pt x="41612" y="107424"/>
                </a:lnTo>
                <a:lnTo>
                  <a:pt x="71364" y="71364"/>
                </a:lnTo>
                <a:lnTo>
                  <a:pt x="107424" y="41612"/>
                </a:lnTo>
                <a:lnTo>
                  <a:pt x="148811" y="19147"/>
                </a:lnTo>
                <a:lnTo>
                  <a:pt x="194548" y="4950"/>
                </a:lnTo>
                <a:lnTo>
                  <a:pt x="243652" y="0"/>
                </a:lnTo>
                <a:lnTo>
                  <a:pt x="292756" y="4950"/>
                </a:lnTo>
                <a:lnTo>
                  <a:pt x="338493" y="19147"/>
                </a:lnTo>
                <a:lnTo>
                  <a:pt x="379880" y="41612"/>
                </a:lnTo>
                <a:lnTo>
                  <a:pt x="415940" y="71364"/>
                </a:lnTo>
                <a:lnTo>
                  <a:pt x="445692" y="107424"/>
                </a:lnTo>
                <a:lnTo>
                  <a:pt x="468157" y="148811"/>
                </a:lnTo>
                <a:lnTo>
                  <a:pt x="482354" y="194548"/>
                </a:lnTo>
                <a:lnTo>
                  <a:pt x="487305" y="243652"/>
                </a:lnTo>
                <a:lnTo>
                  <a:pt x="482354" y="292756"/>
                </a:lnTo>
                <a:lnTo>
                  <a:pt x="468157" y="338493"/>
                </a:lnTo>
                <a:lnTo>
                  <a:pt x="445692" y="379880"/>
                </a:lnTo>
                <a:lnTo>
                  <a:pt x="415940" y="415940"/>
                </a:lnTo>
                <a:lnTo>
                  <a:pt x="379880" y="445692"/>
                </a:lnTo>
                <a:lnTo>
                  <a:pt x="338493" y="468157"/>
                </a:lnTo>
                <a:lnTo>
                  <a:pt x="292756" y="482354"/>
                </a:lnTo>
                <a:lnTo>
                  <a:pt x="243652" y="487305"/>
                </a:lnTo>
                <a:lnTo>
                  <a:pt x="194548" y="482354"/>
                </a:lnTo>
                <a:lnTo>
                  <a:pt x="148811" y="468157"/>
                </a:lnTo>
                <a:lnTo>
                  <a:pt x="107424" y="445692"/>
                </a:lnTo>
                <a:lnTo>
                  <a:pt x="71364" y="415940"/>
                </a:lnTo>
                <a:lnTo>
                  <a:pt x="41612" y="379880"/>
                </a:lnTo>
                <a:lnTo>
                  <a:pt x="19147" y="338493"/>
                </a:lnTo>
                <a:lnTo>
                  <a:pt x="4950" y="292756"/>
                </a:lnTo>
                <a:lnTo>
                  <a:pt x="0" y="243652"/>
                </a:lnTo>
                <a:close/>
              </a:path>
            </a:pathLst>
          </a:custGeom>
          <a:ln w="12700">
            <a:solidFill>
              <a:srgbClr val="0000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00927" y="159969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0005"/>
                </a:solidFill>
                <a:latin typeface="Roboto Bk"/>
                <a:cs typeface="Roboto Bk"/>
              </a:rPr>
              <a:t>01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6975" y="3770793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80" h="487679">
                <a:moveTo>
                  <a:pt x="0" y="243652"/>
                </a:moveTo>
                <a:lnTo>
                  <a:pt x="4950" y="194548"/>
                </a:lnTo>
                <a:lnTo>
                  <a:pt x="19147" y="148811"/>
                </a:lnTo>
                <a:lnTo>
                  <a:pt x="41612" y="107424"/>
                </a:lnTo>
                <a:lnTo>
                  <a:pt x="71364" y="71364"/>
                </a:lnTo>
                <a:lnTo>
                  <a:pt x="107424" y="41612"/>
                </a:lnTo>
                <a:lnTo>
                  <a:pt x="148811" y="19147"/>
                </a:lnTo>
                <a:lnTo>
                  <a:pt x="194548" y="4950"/>
                </a:lnTo>
                <a:lnTo>
                  <a:pt x="243652" y="0"/>
                </a:lnTo>
                <a:lnTo>
                  <a:pt x="292756" y="4950"/>
                </a:lnTo>
                <a:lnTo>
                  <a:pt x="338493" y="19147"/>
                </a:lnTo>
                <a:lnTo>
                  <a:pt x="379880" y="41612"/>
                </a:lnTo>
                <a:lnTo>
                  <a:pt x="415940" y="71364"/>
                </a:lnTo>
                <a:lnTo>
                  <a:pt x="445692" y="107424"/>
                </a:lnTo>
                <a:lnTo>
                  <a:pt x="468157" y="148811"/>
                </a:lnTo>
                <a:lnTo>
                  <a:pt x="482354" y="194548"/>
                </a:lnTo>
                <a:lnTo>
                  <a:pt x="487305" y="243652"/>
                </a:lnTo>
                <a:lnTo>
                  <a:pt x="482354" y="292756"/>
                </a:lnTo>
                <a:lnTo>
                  <a:pt x="468157" y="338493"/>
                </a:lnTo>
                <a:lnTo>
                  <a:pt x="445692" y="379880"/>
                </a:lnTo>
                <a:lnTo>
                  <a:pt x="415940" y="415940"/>
                </a:lnTo>
                <a:lnTo>
                  <a:pt x="379880" y="445692"/>
                </a:lnTo>
                <a:lnTo>
                  <a:pt x="338493" y="468157"/>
                </a:lnTo>
                <a:lnTo>
                  <a:pt x="292756" y="482354"/>
                </a:lnTo>
                <a:lnTo>
                  <a:pt x="243652" y="487305"/>
                </a:lnTo>
                <a:lnTo>
                  <a:pt x="194548" y="482354"/>
                </a:lnTo>
                <a:lnTo>
                  <a:pt x="148811" y="468157"/>
                </a:lnTo>
                <a:lnTo>
                  <a:pt x="107424" y="445692"/>
                </a:lnTo>
                <a:lnTo>
                  <a:pt x="71364" y="415940"/>
                </a:lnTo>
                <a:lnTo>
                  <a:pt x="41612" y="379880"/>
                </a:lnTo>
                <a:lnTo>
                  <a:pt x="19147" y="338493"/>
                </a:lnTo>
                <a:lnTo>
                  <a:pt x="4950" y="292756"/>
                </a:lnTo>
                <a:lnTo>
                  <a:pt x="0" y="243652"/>
                </a:lnTo>
                <a:close/>
              </a:path>
            </a:pathLst>
          </a:custGeom>
          <a:ln w="12700">
            <a:solidFill>
              <a:srgbClr val="0000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00927" y="3852164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0005"/>
                </a:solidFill>
                <a:latin typeface="Roboto Bk"/>
                <a:cs typeface="Roboto Bk"/>
              </a:rPr>
              <a:t>02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168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Classification:</a:t>
            </a:r>
            <a:r>
              <a:rPr spc="80" dirty="0"/>
              <a:t> </a:t>
            </a:r>
            <a:r>
              <a:rPr spc="-10" dirty="0"/>
              <a:t>Private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0398" y="0"/>
            <a:ext cx="461159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9037" y="3096259"/>
            <a:ext cx="1257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000005"/>
                </a:solidFill>
                <a:latin typeface="Roboto Lt"/>
                <a:cs typeface="Roboto Lt"/>
              </a:rPr>
              <a:t>Category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168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Classification:</a:t>
            </a:r>
            <a:r>
              <a:rPr spc="80" dirty="0"/>
              <a:t> </a:t>
            </a:r>
            <a:r>
              <a:rPr spc="-10" dirty="0"/>
              <a:t>Private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4332" y="5367760"/>
            <a:ext cx="9940925" cy="0"/>
          </a:xfrm>
          <a:custGeom>
            <a:avLst/>
            <a:gdLst/>
            <a:ahLst/>
            <a:cxnLst/>
            <a:rect l="l" t="t" r="r" b="b"/>
            <a:pathLst>
              <a:path w="9940925">
                <a:moveTo>
                  <a:pt x="0" y="0"/>
                </a:moveTo>
                <a:lnTo>
                  <a:pt x="9940468" y="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75624" y="2465733"/>
            <a:ext cx="9778365" cy="1643380"/>
            <a:chOff x="1875624" y="2465733"/>
            <a:chExt cx="9778365" cy="1643380"/>
          </a:xfrm>
        </p:grpSpPr>
        <p:sp>
          <p:nvSpPr>
            <p:cNvPr id="4" name="object 4"/>
            <p:cNvSpPr/>
            <p:nvPr/>
          </p:nvSpPr>
          <p:spPr>
            <a:xfrm>
              <a:off x="1889912" y="2480020"/>
              <a:ext cx="9749790" cy="826135"/>
            </a:xfrm>
            <a:custGeom>
              <a:avLst/>
              <a:gdLst/>
              <a:ahLst/>
              <a:cxnLst/>
              <a:rect l="l" t="t" r="r" b="b"/>
              <a:pathLst>
                <a:path w="9749790" h="826135">
                  <a:moveTo>
                    <a:pt x="0" y="466379"/>
                  </a:moveTo>
                  <a:lnTo>
                    <a:pt x="192887" y="453679"/>
                  </a:lnTo>
                  <a:lnTo>
                    <a:pt x="383387" y="440979"/>
                  </a:lnTo>
                  <a:lnTo>
                    <a:pt x="573887" y="517179"/>
                  </a:lnTo>
                  <a:lnTo>
                    <a:pt x="764387" y="491779"/>
                  </a:lnTo>
                  <a:lnTo>
                    <a:pt x="954887" y="440979"/>
                  </a:lnTo>
                  <a:lnTo>
                    <a:pt x="1145387" y="440979"/>
                  </a:lnTo>
                  <a:lnTo>
                    <a:pt x="1335887" y="517179"/>
                  </a:lnTo>
                  <a:lnTo>
                    <a:pt x="1526387" y="529879"/>
                  </a:lnTo>
                  <a:lnTo>
                    <a:pt x="1716887" y="440979"/>
                  </a:lnTo>
                  <a:lnTo>
                    <a:pt x="1907387" y="186979"/>
                  </a:lnTo>
                  <a:lnTo>
                    <a:pt x="2097887" y="479079"/>
                  </a:lnTo>
                  <a:lnTo>
                    <a:pt x="2288387" y="466379"/>
                  </a:lnTo>
                  <a:lnTo>
                    <a:pt x="2478887" y="517179"/>
                  </a:lnTo>
                  <a:lnTo>
                    <a:pt x="2682087" y="466379"/>
                  </a:lnTo>
                  <a:lnTo>
                    <a:pt x="2872587" y="504479"/>
                  </a:lnTo>
                  <a:lnTo>
                    <a:pt x="3063087" y="491779"/>
                  </a:lnTo>
                  <a:lnTo>
                    <a:pt x="3253587" y="479079"/>
                  </a:lnTo>
                  <a:lnTo>
                    <a:pt x="3444087" y="440979"/>
                  </a:lnTo>
                  <a:lnTo>
                    <a:pt x="3634587" y="453679"/>
                  </a:lnTo>
                  <a:lnTo>
                    <a:pt x="3825087" y="491779"/>
                  </a:lnTo>
                  <a:lnTo>
                    <a:pt x="4015587" y="504479"/>
                  </a:lnTo>
                  <a:lnTo>
                    <a:pt x="4206087" y="542579"/>
                  </a:lnTo>
                  <a:lnTo>
                    <a:pt x="4396587" y="479079"/>
                  </a:lnTo>
                  <a:lnTo>
                    <a:pt x="4587087" y="0"/>
                  </a:lnTo>
                  <a:lnTo>
                    <a:pt x="4777587" y="707679"/>
                  </a:lnTo>
                  <a:lnTo>
                    <a:pt x="4968087" y="529879"/>
                  </a:lnTo>
                  <a:lnTo>
                    <a:pt x="5158587" y="504479"/>
                  </a:lnTo>
                  <a:lnTo>
                    <a:pt x="5349087" y="491779"/>
                  </a:lnTo>
                  <a:lnTo>
                    <a:pt x="5539587" y="542579"/>
                  </a:lnTo>
                  <a:lnTo>
                    <a:pt x="5730087" y="440979"/>
                  </a:lnTo>
                  <a:lnTo>
                    <a:pt x="5920587" y="466379"/>
                  </a:lnTo>
                  <a:lnTo>
                    <a:pt x="6111087" y="466379"/>
                  </a:lnTo>
                  <a:lnTo>
                    <a:pt x="6314287" y="491779"/>
                  </a:lnTo>
                  <a:lnTo>
                    <a:pt x="6504787" y="479079"/>
                  </a:lnTo>
                  <a:lnTo>
                    <a:pt x="6695287" y="826018"/>
                  </a:lnTo>
                  <a:lnTo>
                    <a:pt x="6885787" y="440979"/>
                  </a:lnTo>
                  <a:lnTo>
                    <a:pt x="7076287" y="453679"/>
                  </a:lnTo>
                  <a:lnTo>
                    <a:pt x="7266787" y="453679"/>
                  </a:lnTo>
                  <a:lnTo>
                    <a:pt x="7457287" y="466379"/>
                  </a:lnTo>
                  <a:lnTo>
                    <a:pt x="7647787" y="542579"/>
                  </a:lnTo>
                  <a:lnTo>
                    <a:pt x="7838287" y="479079"/>
                  </a:lnTo>
                  <a:lnTo>
                    <a:pt x="8028787" y="440979"/>
                  </a:lnTo>
                  <a:lnTo>
                    <a:pt x="8219287" y="517179"/>
                  </a:lnTo>
                  <a:lnTo>
                    <a:pt x="8409787" y="453679"/>
                  </a:lnTo>
                  <a:lnTo>
                    <a:pt x="8600287" y="542579"/>
                  </a:lnTo>
                  <a:lnTo>
                    <a:pt x="8790787" y="440979"/>
                  </a:lnTo>
                  <a:lnTo>
                    <a:pt x="8981287" y="466379"/>
                  </a:lnTo>
                  <a:lnTo>
                    <a:pt x="9171787" y="453679"/>
                  </a:lnTo>
                  <a:lnTo>
                    <a:pt x="9362287" y="440979"/>
                  </a:lnTo>
                  <a:lnTo>
                    <a:pt x="9552787" y="491779"/>
                  </a:lnTo>
                  <a:lnTo>
                    <a:pt x="9749306" y="504479"/>
                  </a:lnTo>
                </a:path>
              </a:pathLst>
            </a:custGeom>
            <a:ln w="28575">
              <a:solidFill>
                <a:srgbClr val="3F68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30179" y="3183552"/>
              <a:ext cx="76200" cy="922019"/>
            </a:xfrm>
            <a:custGeom>
              <a:avLst/>
              <a:gdLst/>
              <a:ahLst/>
              <a:cxnLst/>
              <a:rect l="l" t="t" r="r" b="b"/>
              <a:pathLst>
                <a:path w="76200" h="922020">
                  <a:moveTo>
                    <a:pt x="34924" y="75559"/>
                  </a:moveTo>
                  <a:lnTo>
                    <a:pt x="34923" y="921917"/>
                  </a:lnTo>
                  <a:lnTo>
                    <a:pt x="41273" y="921917"/>
                  </a:lnTo>
                  <a:lnTo>
                    <a:pt x="41274" y="76200"/>
                  </a:lnTo>
                  <a:lnTo>
                    <a:pt x="38099" y="76200"/>
                  </a:lnTo>
                  <a:lnTo>
                    <a:pt x="34924" y="75559"/>
                  </a:lnTo>
                  <a:close/>
                </a:path>
                <a:path w="76200" h="922020">
                  <a:moveTo>
                    <a:pt x="41274" y="38101"/>
                  </a:moveTo>
                  <a:lnTo>
                    <a:pt x="34924" y="38101"/>
                  </a:lnTo>
                  <a:lnTo>
                    <a:pt x="34924" y="75559"/>
                  </a:lnTo>
                  <a:lnTo>
                    <a:pt x="38099" y="76200"/>
                  </a:lnTo>
                  <a:lnTo>
                    <a:pt x="41274" y="75559"/>
                  </a:lnTo>
                  <a:lnTo>
                    <a:pt x="41274" y="38101"/>
                  </a:lnTo>
                  <a:close/>
                </a:path>
                <a:path w="76200" h="922020">
                  <a:moveTo>
                    <a:pt x="41274" y="75559"/>
                  </a:moveTo>
                  <a:lnTo>
                    <a:pt x="38099" y="76200"/>
                  </a:lnTo>
                  <a:lnTo>
                    <a:pt x="41274" y="76200"/>
                  </a:lnTo>
                  <a:lnTo>
                    <a:pt x="41274" y="75559"/>
                  </a:lnTo>
                  <a:close/>
                </a:path>
                <a:path w="76200" h="922020">
                  <a:moveTo>
                    <a:pt x="38099" y="0"/>
                  </a:moveTo>
                  <a:lnTo>
                    <a:pt x="23269" y="2994"/>
                  </a:lnTo>
                  <a:lnTo>
                    <a:pt x="11158" y="11159"/>
                  </a:lnTo>
                  <a:lnTo>
                    <a:pt x="2993" y="23270"/>
                  </a:lnTo>
                  <a:lnTo>
                    <a:pt x="0" y="38101"/>
                  </a:lnTo>
                  <a:lnTo>
                    <a:pt x="2994" y="52931"/>
                  </a:lnTo>
                  <a:lnTo>
                    <a:pt x="11158" y="65041"/>
                  </a:lnTo>
                  <a:lnTo>
                    <a:pt x="23269" y="73206"/>
                  </a:lnTo>
                  <a:lnTo>
                    <a:pt x="34924" y="75559"/>
                  </a:lnTo>
                  <a:lnTo>
                    <a:pt x="34924" y="38101"/>
                  </a:lnTo>
                  <a:lnTo>
                    <a:pt x="76199" y="38101"/>
                  </a:lnTo>
                  <a:lnTo>
                    <a:pt x="73205" y="23270"/>
                  </a:lnTo>
                  <a:lnTo>
                    <a:pt x="65040" y="11159"/>
                  </a:lnTo>
                  <a:lnTo>
                    <a:pt x="52929" y="2994"/>
                  </a:lnTo>
                  <a:lnTo>
                    <a:pt x="38099" y="0"/>
                  </a:lnTo>
                  <a:close/>
                </a:path>
                <a:path w="76200" h="922020">
                  <a:moveTo>
                    <a:pt x="76199" y="38101"/>
                  </a:moveTo>
                  <a:lnTo>
                    <a:pt x="41274" y="38101"/>
                  </a:lnTo>
                  <a:lnTo>
                    <a:pt x="41274" y="75559"/>
                  </a:lnTo>
                  <a:lnTo>
                    <a:pt x="52929" y="73206"/>
                  </a:lnTo>
                  <a:lnTo>
                    <a:pt x="65040" y="65041"/>
                  </a:lnTo>
                  <a:lnTo>
                    <a:pt x="73205" y="52931"/>
                  </a:lnTo>
                  <a:lnTo>
                    <a:pt x="76199" y="38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68278" y="4105469"/>
              <a:ext cx="414020" cy="0"/>
            </a:xfrm>
            <a:custGeom>
              <a:avLst/>
              <a:gdLst/>
              <a:ahLst/>
              <a:cxnLst/>
              <a:rect l="l" t="t" r="r" b="b"/>
              <a:pathLst>
                <a:path w="414020">
                  <a:moveTo>
                    <a:pt x="0" y="0"/>
                  </a:moveTo>
                  <a:lnTo>
                    <a:pt x="413657" y="1"/>
                  </a:lnTo>
                </a:path>
              </a:pathLst>
            </a:custGeom>
            <a:ln w="6350">
              <a:solidFill>
                <a:srgbClr val="0000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12569" y="5283708"/>
            <a:ext cx="198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"/>
                <a:cs typeface="Calibri"/>
              </a:rPr>
              <a:t>0.0k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168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3" name="object 33"/>
          <p:cNvSpPr txBox="1"/>
          <p:nvPr/>
        </p:nvSpPr>
        <p:spPr>
          <a:xfrm>
            <a:off x="8354993" y="6354802"/>
            <a:ext cx="323342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Source:</a:t>
            </a:r>
            <a:r>
              <a:rPr sz="800" b="1" spc="1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5" dirty="0">
                <a:solidFill>
                  <a:srgbClr val="93908D"/>
                </a:solidFill>
                <a:latin typeface="Roboto Bk"/>
                <a:cs typeface="Roboto Bk"/>
              </a:rPr>
              <a:t>Q.Checkout,</a:t>
            </a:r>
            <a:r>
              <a:rPr sz="800" b="1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52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weeks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30" dirty="0">
                <a:solidFill>
                  <a:srgbClr val="93908D"/>
                </a:solidFill>
                <a:latin typeface="Roboto Bk"/>
                <a:cs typeface="Roboto Bk"/>
              </a:rPr>
              <a:t>to</a:t>
            </a:r>
            <a:r>
              <a:rPr sz="800" b="1" spc="-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31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June</a:t>
            </a:r>
            <a:r>
              <a:rPr sz="800" b="1" spc="-1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70" dirty="0">
                <a:solidFill>
                  <a:srgbClr val="93908D"/>
                </a:solidFill>
                <a:latin typeface="Roboto Bk"/>
                <a:cs typeface="Roboto Bk"/>
              </a:rPr>
              <a:t>2019;</a:t>
            </a:r>
            <a:r>
              <a:rPr sz="800" b="1" spc="1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5" dirty="0">
                <a:solidFill>
                  <a:srgbClr val="93908D"/>
                </a:solidFill>
                <a:latin typeface="Roboto Bk"/>
                <a:cs typeface="Roboto Bk"/>
              </a:rPr>
              <a:t>Universe:</a:t>
            </a:r>
            <a:r>
              <a:rPr sz="800" b="1" spc="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Snack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30" dirty="0">
                <a:solidFill>
                  <a:srgbClr val="93908D"/>
                </a:solidFill>
                <a:latin typeface="Roboto Bk"/>
                <a:cs typeface="Roboto Bk"/>
              </a:rPr>
              <a:t>Food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120" dirty="0">
                <a:solidFill>
                  <a:srgbClr val="93908D"/>
                </a:solidFill>
                <a:latin typeface="Roboto Bk"/>
                <a:cs typeface="Roboto Bk"/>
              </a:rPr>
              <a:t>-</a:t>
            </a:r>
            <a:r>
              <a:rPr sz="800" b="1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Chips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Classification:</a:t>
            </a:r>
            <a:r>
              <a:rPr spc="80" dirty="0"/>
              <a:t> </a:t>
            </a:r>
            <a:r>
              <a:rPr spc="-10" dirty="0"/>
              <a:t>Private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12569" y="4808220"/>
            <a:ext cx="198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"/>
                <a:cs typeface="Calibri"/>
              </a:rPr>
              <a:t>1.0k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2569" y="4332732"/>
            <a:ext cx="198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"/>
                <a:cs typeface="Calibri"/>
              </a:rPr>
              <a:t>2.0k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2569" y="3857244"/>
            <a:ext cx="198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"/>
                <a:cs typeface="Calibri"/>
              </a:rPr>
              <a:t>3.0k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2569" y="3384803"/>
            <a:ext cx="198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"/>
                <a:cs typeface="Calibri"/>
              </a:rPr>
              <a:t>4.0k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2569" y="2909315"/>
            <a:ext cx="198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"/>
                <a:cs typeface="Calibri"/>
              </a:rPr>
              <a:t>5.0k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2569" y="2433828"/>
            <a:ext cx="198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"/>
                <a:cs typeface="Calibri"/>
              </a:rPr>
              <a:t>6.0k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2569" y="1958340"/>
            <a:ext cx="198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"/>
                <a:cs typeface="Calibri"/>
              </a:rPr>
              <a:t>7.0k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7044" y="5420867"/>
            <a:ext cx="1701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JUL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7820" y="5420867"/>
            <a:ext cx="2165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AUG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07359" y="5420867"/>
            <a:ext cx="227329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libri"/>
                <a:cs typeface="Calibri"/>
              </a:rPr>
              <a:t>SEPT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6858" y="5420867"/>
            <a:ext cx="2019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5" dirty="0">
                <a:latin typeface="Calibri"/>
                <a:cs typeface="Calibri"/>
              </a:rPr>
              <a:t>OC</a:t>
            </a:r>
            <a:r>
              <a:rPr sz="800" spc="-110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1731" y="5420867"/>
            <a:ext cx="210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NOV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08510" y="5420867"/>
            <a:ext cx="1943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DEC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69055" y="5420867"/>
            <a:ext cx="1803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JAN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36342" y="5420867"/>
            <a:ext cx="1828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FEB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76324" y="5420867"/>
            <a:ext cx="2203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MAR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49314" y="5420867"/>
            <a:ext cx="1949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APR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99616" y="5420867"/>
            <a:ext cx="2152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MAY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80268" y="5420867"/>
            <a:ext cx="1930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JUN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20192" y="3493883"/>
            <a:ext cx="144780" cy="110934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dirty="0">
                <a:latin typeface="Roboto Bk"/>
                <a:cs typeface="Roboto Bk"/>
              </a:rPr>
              <a:t>Number</a:t>
            </a:r>
            <a:r>
              <a:rPr sz="800" b="1" spc="-35" dirty="0">
                <a:latin typeface="Roboto Bk"/>
                <a:cs typeface="Roboto Bk"/>
              </a:rPr>
              <a:t> </a:t>
            </a:r>
            <a:r>
              <a:rPr sz="800" b="1" dirty="0">
                <a:latin typeface="Roboto Bk"/>
                <a:cs typeface="Roboto Bk"/>
              </a:rPr>
              <a:t>of</a:t>
            </a:r>
            <a:r>
              <a:rPr sz="800" b="1" spc="-30" dirty="0">
                <a:latin typeface="Roboto Bk"/>
                <a:cs typeface="Roboto Bk"/>
              </a:rPr>
              <a:t> </a:t>
            </a:r>
            <a:r>
              <a:rPr sz="800" b="1" spc="-10" dirty="0">
                <a:latin typeface="Roboto Bk"/>
                <a:cs typeface="Roboto Bk"/>
              </a:rPr>
              <a:t>Transactions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30195" y="3688588"/>
            <a:ext cx="15932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Roboto Bk"/>
                <a:cs typeface="Roboto Bk"/>
              </a:rPr>
              <a:t>The</a:t>
            </a:r>
            <a:r>
              <a:rPr sz="1000" b="1" spc="-25" dirty="0">
                <a:latin typeface="Roboto Bk"/>
                <a:cs typeface="Roboto Bk"/>
              </a:rPr>
              <a:t> </a:t>
            </a:r>
            <a:r>
              <a:rPr sz="1000" b="1" spc="-20" dirty="0">
                <a:latin typeface="Roboto Bk"/>
                <a:cs typeface="Roboto Bk"/>
              </a:rPr>
              <a:t>total </a:t>
            </a:r>
            <a:r>
              <a:rPr sz="1000" b="1" spc="-10" dirty="0">
                <a:latin typeface="Roboto Bk"/>
                <a:cs typeface="Roboto Bk"/>
              </a:rPr>
              <a:t>number</a:t>
            </a:r>
            <a:r>
              <a:rPr sz="1000" b="1" spc="-20" dirty="0">
                <a:latin typeface="Roboto Bk"/>
                <a:cs typeface="Roboto Bk"/>
              </a:rPr>
              <a:t> </a:t>
            </a:r>
            <a:r>
              <a:rPr sz="1000" b="1" spc="-25" dirty="0">
                <a:latin typeface="Roboto Bk"/>
                <a:cs typeface="Roboto Bk"/>
              </a:rPr>
              <a:t>of </a:t>
            </a:r>
            <a:r>
              <a:rPr sz="1000" b="1" spc="-20" dirty="0">
                <a:latin typeface="Roboto Bk"/>
                <a:cs typeface="Roboto Bk"/>
              </a:rPr>
              <a:t>transactions</a:t>
            </a:r>
            <a:r>
              <a:rPr sz="1000" b="1" dirty="0">
                <a:latin typeface="Roboto Bk"/>
                <a:cs typeface="Roboto Bk"/>
              </a:rPr>
              <a:t> </a:t>
            </a:r>
            <a:r>
              <a:rPr sz="1000" b="1" spc="-30" dirty="0">
                <a:latin typeface="Roboto Bk"/>
                <a:cs typeface="Roboto Bk"/>
              </a:rPr>
              <a:t>in</a:t>
            </a:r>
            <a:r>
              <a:rPr sz="1000" b="1" spc="-5" dirty="0">
                <a:latin typeface="Roboto Bk"/>
                <a:cs typeface="Roboto Bk"/>
              </a:rPr>
              <a:t> </a:t>
            </a:r>
            <a:r>
              <a:rPr sz="1000" b="1" spc="-10" dirty="0">
                <a:latin typeface="Roboto Bk"/>
                <a:cs typeface="Roboto Bk"/>
              </a:rPr>
              <a:t>the</a:t>
            </a:r>
            <a:r>
              <a:rPr sz="1000" b="1" spc="-5" dirty="0">
                <a:latin typeface="Roboto Bk"/>
                <a:cs typeface="Roboto Bk"/>
              </a:rPr>
              <a:t> </a:t>
            </a:r>
            <a:r>
              <a:rPr sz="1000" b="1" spc="-20" dirty="0">
                <a:latin typeface="Roboto Bk"/>
                <a:cs typeface="Roboto Bk"/>
              </a:rPr>
              <a:t>week </a:t>
            </a:r>
            <a:r>
              <a:rPr sz="1000" b="1" spc="-30" dirty="0">
                <a:latin typeface="Roboto Bk"/>
                <a:cs typeface="Roboto Bk"/>
              </a:rPr>
              <a:t>including</a:t>
            </a:r>
            <a:r>
              <a:rPr sz="1000" b="1" spc="-10" dirty="0">
                <a:latin typeface="Roboto Bk"/>
                <a:cs typeface="Roboto Bk"/>
              </a:rPr>
              <a:t> Christmas</a:t>
            </a:r>
            <a:r>
              <a:rPr sz="1000" b="1" dirty="0">
                <a:latin typeface="Roboto Bk"/>
                <a:cs typeface="Roboto Bk"/>
              </a:rPr>
              <a:t> </a:t>
            </a:r>
            <a:r>
              <a:rPr sz="1000" b="1" spc="-25" dirty="0">
                <a:latin typeface="Roboto Bk"/>
                <a:cs typeface="Roboto Bk"/>
              </a:rPr>
              <a:t>was </a:t>
            </a:r>
            <a:r>
              <a:rPr sz="1000" b="1" spc="-30" dirty="0">
                <a:latin typeface="Roboto Bk"/>
                <a:cs typeface="Roboto Bk"/>
              </a:rPr>
              <a:t>negatively</a:t>
            </a:r>
            <a:r>
              <a:rPr sz="1000" b="1" spc="-20" dirty="0">
                <a:latin typeface="Roboto Bk"/>
                <a:cs typeface="Roboto Bk"/>
              </a:rPr>
              <a:t> affected </a:t>
            </a:r>
            <a:r>
              <a:rPr sz="1000" b="1" spc="-10" dirty="0">
                <a:latin typeface="Roboto Bk"/>
                <a:cs typeface="Roboto Bk"/>
              </a:rPr>
              <a:t>by</a:t>
            </a:r>
            <a:r>
              <a:rPr sz="1000" b="1" spc="-20" dirty="0">
                <a:latin typeface="Roboto Bk"/>
                <a:cs typeface="Roboto Bk"/>
              </a:rPr>
              <a:t> public </a:t>
            </a:r>
            <a:r>
              <a:rPr sz="1000" b="1" spc="-25" dirty="0">
                <a:latin typeface="Roboto Bk"/>
                <a:cs typeface="Roboto Bk"/>
              </a:rPr>
              <a:t>holiday</a:t>
            </a:r>
            <a:r>
              <a:rPr sz="1000" b="1" spc="-30" dirty="0">
                <a:latin typeface="Roboto Bk"/>
                <a:cs typeface="Roboto Bk"/>
              </a:rPr>
              <a:t> </a:t>
            </a:r>
            <a:r>
              <a:rPr sz="1000" b="1" spc="-10" dirty="0">
                <a:latin typeface="Roboto Bk"/>
                <a:cs typeface="Roboto Bk"/>
              </a:rPr>
              <a:t>store</a:t>
            </a:r>
            <a:r>
              <a:rPr sz="1000" b="1" spc="-30" dirty="0">
                <a:latin typeface="Roboto Bk"/>
                <a:cs typeface="Roboto Bk"/>
              </a:rPr>
              <a:t> </a:t>
            </a:r>
            <a:r>
              <a:rPr sz="1000" b="1" spc="-10" dirty="0">
                <a:latin typeface="Roboto Bk"/>
                <a:cs typeface="Roboto Bk"/>
              </a:rPr>
              <a:t>closures</a:t>
            </a:r>
            <a:endParaRPr sz="1000">
              <a:latin typeface="Roboto Bk"/>
              <a:cs typeface="Roboto B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93800" y="1370076"/>
            <a:ext cx="40659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Roboto Bk"/>
                <a:cs typeface="Roboto Bk"/>
              </a:rPr>
              <a:t>Snack</a:t>
            </a:r>
            <a:r>
              <a:rPr sz="1400" b="1" spc="-7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Food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spc="-210" dirty="0">
                <a:latin typeface="Roboto Bk"/>
                <a:cs typeface="Roboto Bk"/>
              </a:rPr>
              <a:t>-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Chips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–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spc="-40" dirty="0">
                <a:latin typeface="Roboto Bk"/>
                <a:cs typeface="Roboto Bk"/>
              </a:rPr>
              <a:t>Weekly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transactions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over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time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number</a:t>
            </a:r>
            <a:r>
              <a:rPr spc="-6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Chips</a:t>
            </a:r>
            <a:r>
              <a:rPr spc="-60" dirty="0"/>
              <a:t> </a:t>
            </a:r>
            <a:r>
              <a:rPr spc="-25" dirty="0"/>
              <a:t>transitions</a:t>
            </a:r>
            <a:r>
              <a:rPr spc="-60" dirty="0"/>
              <a:t> </a:t>
            </a:r>
            <a:r>
              <a:rPr dirty="0"/>
              <a:t>has</a:t>
            </a:r>
            <a:r>
              <a:rPr spc="-55" dirty="0"/>
              <a:t> </a:t>
            </a:r>
            <a:r>
              <a:rPr dirty="0"/>
              <a:t>remained</a:t>
            </a:r>
            <a:r>
              <a:rPr spc="-65" dirty="0"/>
              <a:t> </a:t>
            </a:r>
            <a:r>
              <a:rPr spc="-45" dirty="0"/>
              <a:t>relatively</a:t>
            </a:r>
            <a:r>
              <a:rPr spc="-55" dirty="0"/>
              <a:t> </a:t>
            </a:r>
            <a:r>
              <a:rPr spc="-10" dirty="0"/>
              <a:t>consistent</a:t>
            </a:r>
            <a:r>
              <a:rPr spc="-55" dirty="0"/>
              <a:t> </a:t>
            </a:r>
            <a:r>
              <a:rPr dirty="0"/>
              <a:t>over</a:t>
            </a:r>
            <a:r>
              <a:rPr spc="-60" dirty="0"/>
              <a:t> </a:t>
            </a:r>
            <a:r>
              <a:rPr spc="-25" dirty="0"/>
              <a:t>the </a:t>
            </a:r>
            <a:r>
              <a:rPr dirty="0"/>
              <a:t>last</a:t>
            </a:r>
            <a:r>
              <a:rPr spc="-70" dirty="0"/>
              <a:t> </a:t>
            </a:r>
            <a:r>
              <a:rPr spc="-35" dirty="0"/>
              <a:t>52wks;</a:t>
            </a:r>
            <a:r>
              <a:rPr spc="-7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notable</a:t>
            </a:r>
            <a:r>
              <a:rPr spc="-70" dirty="0"/>
              <a:t> </a:t>
            </a:r>
            <a:r>
              <a:rPr dirty="0"/>
              <a:t>increase</a:t>
            </a:r>
            <a:r>
              <a:rPr spc="-70" dirty="0"/>
              <a:t> </a:t>
            </a:r>
            <a:r>
              <a:rPr dirty="0"/>
              <a:t>occurred</a:t>
            </a:r>
            <a:r>
              <a:rPr spc="-75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week</a:t>
            </a:r>
            <a:r>
              <a:rPr spc="-75" dirty="0"/>
              <a:t> </a:t>
            </a:r>
            <a:r>
              <a:rPr spc="-10" dirty="0"/>
              <a:t>leading</a:t>
            </a:r>
            <a:r>
              <a:rPr spc="-70" dirty="0"/>
              <a:t> </a:t>
            </a:r>
            <a:r>
              <a:rPr dirty="0"/>
              <a:t>up</a:t>
            </a:r>
            <a:r>
              <a:rPr spc="-7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spc="-10" dirty="0"/>
              <a:t>Christmas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1835606" y="92427"/>
            <a:ext cx="20447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spc="-50" dirty="0">
                <a:solidFill>
                  <a:srgbClr val="C8C8C8"/>
                </a:solidFill>
                <a:latin typeface="Cambria Math"/>
                <a:cs typeface="Cambria Math"/>
              </a:rPr>
              <a:t>↺</a:t>
            </a:r>
            <a:endParaRPr sz="17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0924" y="1905001"/>
            <a:ext cx="10015855" cy="3733800"/>
            <a:chOff x="1720924" y="1905001"/>
            <a:chExt cx="10015855" cy="3733800"/>
          </a:xfrm>
        </p:grpSpPr>
        <p:sp>
          <p:nvSpPr>
            <p:cNvPr id="3" name="object 3"/>
            <p:cNvSpPr/>
            <p:nvPr/>
          </p:nvSpPr>
          <p:spPr>
            <a:xfrm>
              <a:off x="8929398" y="1905001"/>
              <a:ext cx="1315720" cy="3733800"/>
            </a:xfrm>
            <a:custGeom>
              <a:avLst/>
              <a:gdLst/>
              <a:ahLst/>
              <a:cxnLst/>
              <a:rect l="l" t="t" r="r" b="b"/>
              <a:pathLst>
                <a:path w="1315720" h="3733800">
                  <a:moveTo>
                    <a:pt x="1315617" y="0"/>
                  </a:moveTo>
                  <a:lnTo>
                    <a:pt x="0" y="0"/>
                  </a:lnTo>
                  <a:lnTo>
                    <a:pt x="0" y="3733799"/>
                  </a:lnTo>
                  <a:lnTo>
                    <a:pt x="1315617" y="3733799"/>
                  </a:lnTo>
                  <a:lnTo>
                    <a:pt x="1315617" y="0"/>
                  </a:lnTo>
                  <a:close/>
                </a:path>
              </a:pathLst>
            </a:custGeom>
            <a:solidFill>
              <a:srgbClr val="ECE8E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93900" y="2679699"/>
              <a:ext cx="8839200" cy="2612390"/>
            </a:xfrm>
            <a:custGeom>
              <a:avLst/>
              <a:gdLst/>
              <a:ahLst/>
              <a:cxnLst/>
              <a:rect l="l" t="t" r="r" b="b"/>
              <a:pathLst>
                <a:path w="8839200" h="2612390">
                  <a:moveTo>
                    <a:pt x="254000" y="1422400"/>
                  </a:moveTo>
                  <a:lnTo>
                    <a:pt x="0" y="1422400"/>
                  </a:lnTo>
                  <a:lnTo>
                    <a:pt x="0" y="2611869"/>
                  </a:lnTo>
                  <a:lnTo>
                    <a:pt x="254000" y="2611869"/>
                  </a:lnTo>
                  <a:lnTo>
                    <a:pt x="254000" y="1422400"/>
                  </a:lnTo>
                  <a:close/>
                </a:path>
                <a:path w="8839200" h="2612390">
                  <a:moveTo>
                    <a:pt x="1676400" y="901700"/>
                  </a:moveTo>
                  <a:lnTo>
                    <a:pt x="1435100" y="901700"/>
                  </a:lnTo>
                  <a:lnTo>
                    <a:pt x="1435100" y="2611869"/>
                  </a:lnTo>
                  <a:lnTo>
                    <a:pt x="1676400" y="2611869"/>
                  </a:lnTo>
                  <a:lnTo>
                    <a:pt x="1676400" y="901700"/>
                  </a:lnTo>
                  <a:close/>
                </a:path>
                <a:path w="8839200" h="2612390">
                  <a:moveTo>
                    <a:pt x="3111500" y="673100"/>
                  </a:moveTo>
                  <a:lnTo>
                    <a:pt x="2857500" y="673100"/>
                  </a:lnTo>
                  <a:lnTo>
                    <a:pt x="2857500" y="2611869"/>
                  </a:lnTo>
                  <a:lnTo>
                    <a:pt x="3111500" y="2611869"/>
                  </a:lnTo>
                  <a:lnTo>
                    <a:pt x="3111500" y="673100"/>
                  </a:lnTo>
                  <a:close/>
                </a:path>
                <a:path w="8839200" h="2612390">
                  <a:moveTo>
                    <a:pt x="4546600" y="1257300"/>
                  </a:moveTo>
                  <a:lnTo>
                    <a:pt x="4292600" y="1257300"/>
                  </a:lnTo>
                  <a:lnTo>
                    <a:pt x="4292600" y="2611869"/>
                  </a:lnTo>
                  <a:lnTo>
                    <a:pt x="4546600" y="2611869"/>
                  </a:lnTo>
                  <a:lnTo>
                    <a:pt x="4546600" y="1257300"/>
                  </a:lnTo>
                  <a:close/>
                </a:path>
                <a:path w="8839200" h="2612390">
                  <a:moveTo>
                    <a:pt x="5969000" y="114300"/>
                  </a:moveTo>
                  <a:lnTo>
                    <a:pt x="5727700" y="114300"/>
                  </a:lnTo>
                  <a:lnTo>
                    <a:pt x="5727700" y="2611869"/>
                  </a:lnTo>
                  <a:lnTo>
                    <a:pt x="5969000" y="2611869"/>
                  </a:lnTo>
                  <a:lnTo>
                    <a:pt x="5969000" y="114300"/>
                  </a:lnTo>
                  <a:close/>
                </a:path>
                <a:path w="8839200" h="2612390">
                  <a:moveTo>
                    <a:pt x="7404100" y="0"/>
                  </a:moveTo>
                  <a:lnTo>
                    <a:pt x="7150100" y="0"/>
                  </a:lnTo>
                  <a:lnTo>
                    <a:pt x="7150100" y="2611869"/>
                  </a:lnTo>
                  <a:lnTo>
                    <a:pt x="7404100" y="2611869"/>
                  </a:lnTo>
                  <a:lnTo>
                    <a:pt x="7404100" y="0"/>
                  </a:lnTo>
                  <a:close/>
                </a:path>
                <a:path w="8839200" h="2612390">
                  <a:moveTo>
                    <a:pt x="8839200" y="863600"/>
                  </a:moveTo>
                  <a:lnTo>
                    <a:pt x="8585200" y="863600"/>
                  </a:lnTo>
                  <a:lnTo>
                    <a:pt x="8585200" y="2611869"/>
                  </a:lnTo>
                  <a:lnTo>
                    <a:pt x="8839200" y="2611869"/>
                  </a:lnTo>
                  <a:lnTo>
                    <a:pt x="8839200" y="863600"/>
                  </a:lnTo>
                  <a:close/>
                </a:path>
              </a:pathLst>
            </a:custGeom>
            <a:solidFill>
              <a:srgbClr val="3F6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11400" y="2641599"/>
              <a:ext cx="8839200" cy="2650490"/>
            </a:xfrm>
            <a:custGeom>
              <a:avLst/>
              <a:gdLst/>
              <a:ahLst/>
              <a:cxnLst/>
              <a:rect l="l" t="t" r="r" b="b"/>
              <a:pathLst>
                <a:path w="8839200" h="2650490">
                  <a:moveTo>
                    <a:pt x="254000" y="1358900"/>
                  </a:moveTo>
                  <a:lnTo>
                    <a:pt x="0" y="1358900"/>
                  </a:lnTo>
                  <a:lnTo>
                    <a:pt x="0" y="2649969"/>
                  </a:lnTo>
                  <a:lnTo>
                    <a:pt x="254000" y="2649969"/>
                  </a:lnTo>
                  <a:lnTo>
                    <a:pt x="254000" y="1358900"/>
                  </a:lnTo>
                  <a:close/>
                </a:path>
                <a:path w="8839200" h="2650490">
                  <a:moveTo>
                    <a:pt x="1676400" y="812800"/>
                  </a:moveTo>
                  <a:lnTo>
                    <a:pt x="1435100" y="812800"/>
                  </a:lnTo>
                  <a:lnTo>
                    <a:pt x="1435100" y="2649969"/>
                  </a:lnTo>
                  <a:lnTo>
                    <a:pt x="1676400" y="2649969"/>
                  </a:lnTo>
                  <a:lnTo>
                    <a:pt x="1676400" y="812800"/>
                  </a:lnTo>
                  <a:close/>
                </a:path>
                <a:path w="8839200" h="2650490">
                  <a:moveTo>
                    <a:pt x="3111500" y="723900"/>
                  </a:moveTo>
                  <a:lnTo>
                    <a:pt x="2857500" y="723900"/>
                  </a:lnTo>
                  <a:lnTo>
                    <a:pt x="2857500" y="2649969"/>
                  </a:lnTo>
                  <a:lnTo>
                    <a:pt x="3111500" y="2649969"/>
                  </a:lnTo>
                  <a:lnTo>
                    <a:pt x="3111500" y="723900"/>
                  </a:lnTo>
                  <a:close/>
                </a:path>
                <a:path w="8839200" h="2650490">
                  <a:moveTo>
                    <a:pt x="4546600" y="1270000"/>
                  </a:moveTo>
                  <a:lnTo>
                    <a:pt x="4292600" y="1270000"/>
                  </a:lnTo>
                  <a:lnTo>
                    <a:pt x="4292600" y="2649969"/>
                  </a:lnTo>
                  <a:lnTo>
                    <a:pt x="4546600" y="2649969"/>
                  </a:lnTo>
                  <a:lnTo>
                    <a:pt x="4546600" y="1270000"/>
                  </a:lnTo>
                  <a:close/>
                </a:path>
                <a:path w="8839200" h="2650490">
                  <a:moveTo>
                    <a:pt x="5969000" y="165100"/>
                  </a:moveTo>
                  <a:lnTo>
                    <a:pt x="5727700" y="165100"/>
                  </a:lnTo>
                  <a:lnTo>
                    <a:pt x="5727700" y="2649969"/>
                  </a:lnTo>
                  <a:lnTo>
                    <a:pt x="5969000" y="2649969"/>
                  </a:lnTo>
                  <a:lnTo>
                    <a:pt x="5969000" y="165100"/>
                  </a:lnTo>
                  <a:close/>
                </a:path>
                <a:path w="8839200" h="2650490">
                  <a:moveTo>
                    <a:pt x="7404100" y="0"/>
                  </a:moveTo>
                  <a:lnTo>
                    <a:pt x="7150100" y="0"/>
                  </a:lnTo>
                  <a:lnTo>
                    <a:pt x="7150100" y="2649969"/>
                  </a:lnTo>
                  <a:lnTo>
                    <a:pt x="7404100" y="2649969"/>
                  </a:lnTo>
                  <a:lnTo>
                    <a:pt x="7404100" y="0"/>
                  </a:lnTo>
                  <a:close/>
                </a:path>
                <a:path w="8839200" h="2650490">
                  <a:moveTo>
                    <a:pt x="8839200" y="952500"/>
                  </a:moveTo>
                  <a:lnTo>
                    <a:pt x="8585200" y="952500"/>
                  </a:lnTo>
                  <a:lnTo>
                    <a:pt x="8585200" y="2649969"/>
                  </a:lnTo>
                  <a:lnTo>
                    <a:pt x="8839200" y="2649969"/>
                  </a:lnTo>
                  <a:lnTo>
                    <a:pt x="8839200" y="952500"/>
                  </a:lnTo>
                  <a:close/>
                </a:path>
              </a:pathLst>
            </a:custGeom>
            <a:solidFill>
              <a:srgbClr val="44B6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8900" y="2705099"/>
              <a:ext cx="8826500" cy="2586990"/>
            </a:xfrm>
            <a:custGeom>
              <a:avLst/>
              <a:gdLst/>
              <a:ahLst/>
              <a:cxnLst/>
              <a:rect l="l" t="t" r="r" b="b"/>
              <a:pathLst>
                <a:path w="8826500" h="2586990">
                  <a:moveTo>
                    <a:pt x="254000" y="1397000"/>
                  </a:moveTo>
                  <a:lnTo>
                    <a:pt x="0" y="1397000"/>
                  </a:lnTo>
                  <a:lnTo>
                    <a:pt x="0" y="2586469"/>
                  </a:lnTo>
                  <a:lnTo>
                    <a:pt x="254000" y="2586469"/>
                  </a:lnTo>
                  <a:lnTo>
                    <a:pt x="254000" y="1397000"/>
                  </a:lnTo>
                  <a:close/>
                </a:path>
                <a:path w="8826500" h="2586990">
                  <a:moveTo>
                    <a:pt x="1676400" y="863600"/>
                  </a:moveTo>
                  <a:lnTo>
                    <a:pt x="1435100" y="863600"/>
                  </a:lnTo>
                  <a:lnTo>
                    <a:pt x="1435100" y="2586469"/>
                  </a:lnTo>
                  <a:lnTo>
                    <a:pt x="1676400" y="2586469"/>
                  </a:lnTo>
                  <a:lnTo>
                    <a:pt x="1676400" y="863600"/>
                  </a:lnTo>
                  <a:close/>
                </a:path>
                <a:path w="8826500" h="2586990">
                  <a:moveTo>
                    <a:pt x="3111500" y="647700"/>
                  </a:moveTo>
                  <a:lnTo>
                    <a:pt x="2857500" y="647700"/>
                  </a:lnTo>
                  <a:lnTo>
                    <a:pt x="2857500" y="2586469"/>
                  </a:lnTo>
                  <a:lnTo>
                    <a:pt x="3111500" y="2586469"/>
                  </a:lnTo>
                  <a:lnTo>
                    <a:pt x="3111500" y="647700"/>
                  </a:lnTo>
                  <a:close/>
                </a:path>
                <a:path w="8826500" h="2586990">
                  <a:moveTo>
                    <a:pt x="4546600" y="1231900"/>
                  </a:moveTo>
                  <a:lnTo>
                    <a:pt x="4292600" y="1231900"/>
                  </a:lnTo>
                  <a:lnTo>
                    <a:pt x="4292600" y="2586469"/>
                  </a:lnTo>
                  <a:lnTo>
                    <a:pt x="4546600" y="2586469"/>
                  </a:lnTo>
                  <a:lnTo>
                    <a:pt x="4546600" y="1231900"/>
                  </a:lnTo>
                  <a:close/>
                </a:path>
                <a:path w="8826500" h="2586990">
                  <a:moveTo>
                    <a:pt x="5969000" y="88900"/>
                  </a:moveTo>
                  <a:lnTo>
                    <a:pt x="5727700" y="88900"/>
                  </a:lnTo>
                  <a:lnTo>
                    <a:pt x="5727700" y="2586469"/>
                  </a:lnTo>
                  <a:lnTo>
                    <a:pt x="5969000" y="2586469"/>
                  </a:lnTo>
                  <a:lnTo>
                    <a:pt x="5969000" y="88900"/>
                  </a:lnTo>
                  <a:close/>
                </a:path>
                <a:path w="8826500" h="2586990">
                  <a:moveTo>
                    <a:pt x="7404100" y="0"/>
                  </a:moveTo>
                  <a:lnTo>
                    <a:pt x="7150100" y="0"/>
                  </a:lnTo>
                  <a:lnTo>
                    <a:pt x="7150100" y="2586469"/>
                  </a:lnTo>
                  <a:lnTo>
                    <a:pt x="7404100" y="2586469"/>
                  </a:lnTo>
                  <a:lnTo>
                    <a:pt x="7404100" y="0"/>
                  </a:lnTo>
                  <a:close/>
                </a:path>
                <a:path w="8826500" h="2586990">
                  <a:moveTo>
                    <a:pt x="8826500" y="850900"/>
                  </a:moveTo>
                  <a:lnTo>
                    <a:pt x="8585200" y="850900"/>
                  </a:lnTo>
                  <a:lnTo>
                    <a:pt x="8585200" y="2586469"/>
                  </a:lnTo>
                  <a:lnTo>
                    <a:pt x="8826500" y="2586469"/>
                  </a:lnTo>
                  <a:lnTo>
                    <a:pt x="8826500" y="850900"/>
                  </a:lnTo>
                  <a:close/>
                </a:path>
              </a:pathLst>
            </a:custGeom>
            <a:solidFill>
              <a:srgbClr val="44D5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2512" y="5291560"/>
              <a:ext cx="10012680" cy="0"/>
            </a:xfrm>
            <a:custGeom>
              <a:avLst/>
              <a:gdLst/>
              <a:ahLst/>
              <a:cxnLst/>
              <a:rect l="l" t="t" r="r" b="b"/>
              <a:pathLst>
                <a:path w="10012680">
                  <a:moveTo>
                    <a:pt x="0" y="0"/>
                  </a:moveTo>
                  <a:lnTo>
                    <a:pt x="10012287" y="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22512" y="5259322"/>
              <a:ext cx="10012680" cy="64769"/>
            </a:xfrm>
            <a:custGeom>
              <a:avLst/>
              <a:gdLst/>
              <a:ahLst/>
              <a:cxnLst/>
              <a:rect l="l" t="t" r="r" b="b"/>
              <a:pathLst>
                <a:path w="10012680" h="64770">
                  <a:moveTo>
                    <a:pt x="0" y="0"/>
                  </a:moveTo>
                  <a:lnTo>
                    <a:pt x="0" y="64474"/>
                  </a:lnTo>
                </a:path>
                <a:path w="10012680" h="64770">
                  <a:moveTo>
                    <a:pt x="1427087" y="0"/>
                  </a:moveTo>
                  <a:lnTo>
                    <a:pt x="1427087" y="64474"/>
                  </a:lnTo>
                </a:path>
                <a:path w="10012680" h="64770">
                  <a:moveTo>
                    <a:pt x="2862187" y="0"/>
                  </a:moveTo>
                  <a:lnTo>
                    <a:pt x="2862187" y="64474"/>
                  </a:lnTo>
                </a:path>
                <a:path w="10012680" h="64770">
                  <a:moveTo>
                    <a:pt x="4297287" y="0"/>
                  </a:moveTo>
                  <a:lnTo>
                    <a:pt x="4297287" y="64474"/>
                  </a:lnTo>
                </a:path>
                <a:path w="10012680" h="64770">
                  <a:moveTo>
                    <a:pt x="5719687" y="0"/>
                  </a:moveTo>
                  <a:lnTo>
                    <a:pt x="5719687" y="64474"/>
                  </a:lnTo>
                </a:path>
                <a:path w="10012680" h="64770">
                  <a:moveTo>
                    <a:pt x="7154787" y="0"/>
                  </a:moveTo>
                  <a:lnTo>
                    <a:pt x="7154787" y="64474"/>
                  </a:lnTo>
                </a:path>
                <a:path w="10012680" h="64770">
                  <a:moveTo>
                    <a:pt x="8577187" y="0"/>
                  </a:moveTo>
                  <a:lnTo>
                    <a:pt x="8577187" y="64474"/>
                  </a:lnTo>
                </a:path>
                <a:path w="10012680" h="64770">
                  <a:moveTo>
                    <a:pt x="10012287" y="0"/>
                  </a:moveTo>
                  <a:lnTo>
                    <a:pt x="10012287" y="644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39504" y="3906011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4.4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9830" y="3390900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6.3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0157" y="3165347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7.1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0485" y="3744467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5.0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0811" y="2601467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9.2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91137" y="2491740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9.6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21464" y="3351276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6.5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6523" y="3808476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4.8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86850" y="3259835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6.8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7176" y="3177540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7.1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47502" y="3723132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5.1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77830" y="2616708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9.2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08156" y="2446020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9.8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38481" y="3409188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6.3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73540" y="3909060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4.4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03867" y="3372611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6.4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4195" y="3165347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7.2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64521" y="3738372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5.0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94847" y="2607564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9.2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25174" y="2506979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9.6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55502" y="3360420"/>
            <a:ext cx="1625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6.4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64068" y="5207508"/>
            <a:ext cx="774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64068" y="4664964"/>
            <a:ext cx="774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64068" y="4125467"/>
            <a:ext cx="774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64068" y="3582923"/>
            <a:ext cx="774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alibri"/>
                <a:cs typeface="Calibri"/>
              </a:rPr>
              <a:t>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64068" y="3040379"/>
            <a:ext cx="774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Calibri"/>
                <a:cs typeface="Calibri"/>
              </a:rPr>
              <a:t>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12569" y="2500884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10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12569" y="1958340"/>
            <a:ext cx="127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Calibri"/>
                <a:cs typeface="Calibri"/>
              </a:rPr>
              <a:t>12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20496" y="5420867"/>
            <a:ext cx="10306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Young</a:t>
            </a:r>
            <a:r>
              <a:rPr sz="800" spc="-6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Singles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&amp;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Couples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24407" y="5420867"/>
            <a:ext cx="10814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Midage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Singles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&amp;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Couples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95057" y="5420867"/>
            <a:ext cx="10052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Older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Singels </a:t>
            </a:r>
            <a:r>
              <a:rPr sz="800" dirty="0">
                <a:latin typeface="Calibri"/>
                <a:cs typeface="Calibri"/>
              </a:rPr>
              <a:t>&amp;</a:t>
            </a:r>
            <a:r>
              <a:rPr sz="800" spc="-4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Couples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41730" y="5420867"/>
            <a:ext cx="5734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New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Families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37575" y="5420867"/>
            <a:ext cx="6369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Young</a:t>
            </a:r>
            <a:r>
              <a:rPr sz="800" spc="-5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Families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81810" y="5420867"/>
            <a:ext cx="6115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Older</a:t>
            </a:r>
            <a:r>
              <a:rPr sz="800" spc="-10" dirty="0">
                <a:latin typeface="Calibri"/>
                <a:cs typeface="Calibri"/>
              </a:rPr>
              <a:t> Families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837264" y="5420867"/>
            <a:ext cx="3702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Retirees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58292" y="2935582"/>
            <a:ext cx="144780" cy="136588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-10" dirty="0">
                <a:latin typeface="Roboto Bk"/>
                <a:cs typeface="Roboto Bk"/>
              </a:rPr>
              <a:t>Average</a:t>
            </a:r>
            <a:r>
              <a:rPr sz="800" b="1" spc="-25" dirty="0">
                <a:latin typeface="Roboto Bk"/>
                <a:cs typeface="Roboto Bk"/>
              </a:rPr>
              <a:t> Units</a:t>
            </a:r>
            <a:r>
              <a:rPr sz="800" b="1" spc="-20" dirty="0">
                <a:latin typeface="Roboto Bk"/>
                <a:cs typeface="Roboto Bk"/>
              </a:rPr>
              <a:t> </a:t>
            </a:r>
            <a:r>
              <a:rPr sz="800" b="1" dirty="0">
                <a:latin typeface="Roboto Bk"/>
                <a:cs typeface="Roboto Bk"/>
              </a:rPr>
              <a:t>per</a:t>
            </a:r>
            <a:r>
              <a:rPr sz="800" b="1" spc="-25" dirty="0">
                <a:latin typeface="Roboto Bk"/>
                <a:cs typeface="Roboto Bk"/>
              </a:rPr>
              <a:t> </a:t>
            </a:r>
            <a:r>
              <a:rPr sz="800" b="1" spc="-10" dirty="0">
                <a:latin typeface="Roboto Bk"/>
                <a:cs typeface="Roboto Bk"/>
              </a:rPr>
              <a:t>Transaction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100" y="5765799"/>
            <a:ext cx="1270000" cy="228600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5073650" y="5804916"/>
            <a:ext cx="3422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Budget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0" y="5765799"/>
            <a:ext cx="1270000" cy="228600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6260305" y="5804916"/>
            <a:ext cx="5600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Mainstream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0900" y="5765799"/>
            <a:ext cx="1270000" cy="228600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7619206" y="5804916"/>
            <a:ext cx="4330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Premium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168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55" name="object 55"/>
          <p:cNvSpPr txBox="1"/>
          <p:nvPr/>
        </p:nvSpPr>
        <p:spPr>
          <a:xfrm>
            <a:off x="8299008" y="6354802"/>
            <a:ext cx="3268345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Source:</a:t>
            </a:r>
            <a:r>
              <a:rPr sz="800" b="1" spc="1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5" dirty="0">
                <a:solidFill>
                  <a:srgbClr val="93908D"/>
                </a:solidFill>
                <a:latin typeface="Roboto Bk"/>
                <a:cs typeface="Roboto Bk"/>
              </a:rPr>
              <a:t>Q.Checkout,</a:t>
            </a:r>
            <a:r>
              <a:rPr sz="800" b="1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52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weeks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30" dirty="0">
                <a:solidFill>
                  <a:srgbClr val="93908D"/>
                </a:solidFill>
                <a:latin typeface="Roboto Bk"/>
                <a:cs typeface="Roboto Bk"/>
              </a:rPr>
              <a:t>to</a:t>
            </a:r>
            <a:r>
              <a:rPr sz="800" b="1" spc="-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31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June</a:t>
            </a:r>
            <a:r>
              <a:rPr sz="800" b="1" spc="-1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70" dirty="0">
                <a:solidFill>
                  <a:srgbClr val="93908D"/>
                </a:solidFill>
                <a:latin typeface="Roboto Bk"/>
                <a:cs typeface="Roboto Bk"/>
              </a:rPr>
              <a:t>2019;</a:t>
            </a:r>
            <a:r>
              <a:rPr sz="800" b="1" spc="1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5" dirty="0">
                <a:solidFill>
                  <a:srgbClr val="93908D"/>
                </a:solidFill>
                <a:latin typeface="Roboto Bk"/>
                <a:cs typeface="Roboto Bk"/>
              </a:rPr>
              <a:t>Universe:</a:t>
            </a:r>
            <a:r>
              <a:rPr sz="800" b="1" spc="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Snack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30" dirty="0">
                <a:solidFill>
                  <a:srgbClr val="93908D"/>
                </a:solidFill>
                <a:latin typeface="Roboto Bk"/>
                <a:cs typeface="Roboto Bk"/>
              </a:rPr>
              <a:t>Food</a:t>
            </a:r>
            <a:r>
              <a:rPr sz="800" b="1" spc="-2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–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Chips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Classification:</a:t>
            </a:r>
            <a:r>
              <a:rPr spc="80" dirty="0"/>
              <a:t> </a:t>
            </a:r>
            <a:r>
              <a:rPr spc="-10" dirty="0"/>
              <a:t>Private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193800" y="1370076"/>
            <a:ext cx="6616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Roboto Bk"/>
                <a:cs typeface="Roboto Bk"/>
              </a:rPr>
              <a:t>Snack</a:t>
            </a:r>
            <a:r>
              <a:rPr sz="1400" b="1" spc="-6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Food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spc="-210" dirty="0">
                <a:latin typeface="Roboto Bk"/>
                <a:cs typeface="Roboto Bk"/>
              </a:rPr>
              <a:t>-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Chips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–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Average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30" dirty="0">
                <a:latin typeface="Roboto Bk"/>
                <a:cs typeface="Roboto Bk"/>
              </a:rPr>
              <a:t>units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per</a:t>
            </a:r>
            <a:r>
              <a:rPr sz="1400" b="1" spc="-30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transaction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by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affluence</a:t>
            </a:r>
            <a:r>
              <a:rPr sz="1400" b="1" spc="-3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and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spc="-55" dirty="0">
                <a:latin typeface="Roboto Bk"/>
                <a:cs typeface="Roboto Bk"/>
              </a:rPr>
              <a:t>life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stage</a:t>
            </a:r>
            <a:r>
              <a:rPr sz="1400" b="1" spc="-3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profile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/>
              <a:t>Affluence</a:t>
            </a:r>
            <a:r>
              <a:rPr spc="-55" dirty="0"/>
              <a:t> </a:t>
            </a:r>
            <a:r>
              <a:rPr dirty="0"/>
              <a:t>appears</a:t>
            </a:r>
            <a:r>
              <a:rPr spc="-55" dirty="0"/>
              <a:t> </a:t>
            </a:r>
            <a:r>
              <a:rPr spc="-10" dirty="0"/>
              <a:t>consistent</a:t>
            </a:r>
            <a:r>
              <a:rPr spc="-55" dirty="0"/>
              <a:t> </a:t>
            </a:r>
            <a:r>
              <a:rPr dirty="0"/>
              <a:t>across</a:t>
            </a:r>
            <a:r>
              <a:rPr spc="-55" dirty="0"/>
              <a:t> </a:t>
            </a:r>
            <a:r>
              <a:rPr dirty="0"/>
              <a:t>each</a:t>
            </a:r>
            <a:r>
              <a:rPr spc="-55" dirty="0"/>
              <a:t> </a:t>
            </a:r>
            <a:r>
              <a:rPr spc="-40" dirty="0"/>
              <a:t>individual</a:t>
            </a:r>
            <a:r>
              <a:rPr spc="-50" dirty="0"/>
              <a:t> </a:t>
            </a:r>
            <a:r>
              <a:rPr spc="-10" dirty="0"/>
              <a:t>life</a:t>
            </a:r>
            <a:r>
              <a:rPr spc="-55" dirty="0"/>
              <a:t> </a:t>
            </a:r>
            <a:r>
              <a:rPr dirty="0"/>
              <a:t>stage</a:t>
            </a:r>
            <a:r>
              <a:rPr spc="-50" dirty="0"/>
              <a:t> </a:t>
            </a:r>
            <a:r>
              <a:rPr spc="-35" dirty="0"/>
              <a:t>profile;</a:t>
            </a:r>
            <a:r>
              <a:rPr spc="-55" dirty="0"/>
              <a:t> </a:t>
            </a:r>
            <a:r>
              <a:rPr spc="-10" dirty="0"/>
              <a:t>Older </a:t>
            </a:r>
            <a:r>
              <a:rPr dirty="0"/>
              <a:t>and</a:t>
            </a:r>
            <a:r>
              <a:rPr spc="-80" dirty="0"/>
              <a:t> </a:t>
            </a:r>
            <a:r>
              <a:rPr spc="-10" dirty="0"/>
              <a:t>Young</a:t>
            </a:r>
            <a:r>
              <a:rPr spc="-70" dirty="0"/>
              <a:t> </a:t>
            </a:r>
            <a:r>
              <a:rPr spc="-25" dirty="0"/>
              <a:t>Family</a:t>
            </a:r>
            <a:r>
              <a:rPr spc="-75" dirty="0"/>
              <a:t> </a:t>
            </a:r>
            <a:r>
              <a:rPr dirty="0"/>
              <a:t>shoppers</a:t>
            </a:r>
            <a:r>
              <a:rPr spc="-70" dirty="0"/>
              <a:t> </a:t>
            </a:r>
            <a:r>
              <a:rPr dirty="0"/>
              <a:t>purchase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20" dirty="0"/>
              <a:t>highest</a:t>
            </a:r>
            <a:r>
              <a:rPr spc="-75" dirty="0"/>
              <a:t> </a:t>
            </a:r>
            <a:r>
              <a:rPr dirty="0"/>
              <a:t>avg</a:t>
            </a:r>
            <a:r>
              <a:rPr spc="-70" dirty="0"/>
              <a:t> </a:t>
            </a:r>
            <a:r>
              <a:rPr spc="-20" dirty="0"/>
              <a:t>units</a:t>
            </a:r>
            <a:r>
              <a:rPr spc="-70" dirty="0"/>
              <a:t> </a:t>
            </a:r>
            <a:r>
              <a:rPr dirty="0"/>
              <a:t>per</a:t>
            </a:r>
            <a:r>
              <a:rPr spc="-75" dirty="0"/>
              <a:t> </a:t>
            </a:r>
            <a:r>
              <a:rPr spc="-10" dirty="0"/>
              <a:t>transaction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1835606" y="92427"/>
            <a:ext cx="20447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spc="-50" dirty="0">
                <a:solidFill>
                  <a:srgbClr val="C8C8C8"/>
                </a:solidFill>
                <a:latin typeface="Cambria Math"/>
                <a:cs typeface="Cambria Math"/>
              </a:rPr>
              <a:t>↺</a:t>
            </a:r>
            <a:endParaRPr sz="17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6860" y="5765799"/>
            <a:ext cx="1270000" cy="228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20410" y="5804916"/>
            <a:ext cx="3422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Budget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2260" y="5765799"/>
            <a:ext cx="1270000" cy="228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07065" y="5804916"/>
            <a:ext cx="5600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Mainstream</a:t>
            </a:r>
            <a:endParaRPr sz="800">
              <a:latin typeface="Roboto Bk"/>
              <a:cs typeface="Roboto Bk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7659" y="5765799"/>
            <a:ext cx="1270000" cy="228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65965" y="5804916"/>
            <a:ext cx="4330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FFFFFF"/>
                </a:solidFill>
                <a:latin typeface="Roboto Bk"/>
                <a:cs typeface="Roboto Bk"/>
              </a:rPr>
              <a:t>Premium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3800" y="1370076"/>
            <a:ext cx="6263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Roboto Bk"/>
                <a:cs typeface="Roboto Bk"/>
              </a:rPr>
              <a:t>Snack</a:t>
            </a:r>
            <a:r>
              <a:rPr sz="1400" b="1" spc="-6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Food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spc="-210" dirty="0">
                <a:latin typeface="Roboto Bk"/>
                <a:cs typeface="Roboto Bk"/>
              </a:rPr>
              <a:t>-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Chips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–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Proportion</a:t>
            </a:r>
            <a:r>
              <a:rPr sz="1400" b="1" spc="-3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of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Customers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by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affluence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and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spc="-55" dirty="0">
                <a:latin typeface="Roboto Bk"/>
                <a:cs typeface="Roboto Bk"/>
              </a:rPr>
              <a:t>life</a:t>
            </a:r>
            <a:r>
              <a:rPr sz="1400" b="1" spc="-3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stage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profile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pc="-10" dirty="0"/>
              <a:t>Mainstream</a:t>
            </a:r>
            <a:r>
              <a:rPr spc="-95" dirty="0"/>
              <a:t> </a:t>
            </a:r>
            <a:r>
              <a:rPr spc="-10" dirty="0"/>
              <a:t>Young</a:t>
            </a:r>
            <a:r>
              <a:rPr spc="-90" dirty="0"/>
              <a:t> </a:t>
            </a:r>
            <a:r>
              <a:rPr spc="-20" dirty="0"/>
              <a:t>Singles</a:t>
            </a:r>
            <a:r>
              <a:rPr spc="-90" dirty="0"/>
              <a:t> </a:t>
            </a:r>
            <a:r>
              <a:rPr dirty="0"/>
              <a:t>&amp;</a:t>
            </a:r>
            <a:r>
              <a:rPr spc="-90" dirty="0"/>
              <a:t> </a:t>
            </a:r>
            <a:r>
              <a:rPr dirty="0"/>
              <a:t>Couples</a:t>
            </a:r>
            <a:r>
              <a:rPr spc="-90" dirty="0"/>
              <a:t> </a:t>
            </a:r>
            <a:r>
              <a:rPr dirty="0"/>
              <a:t>make</a:t>
            </a:r>
            <a:r>
              <a:rPr spc="-90" dirty="0"/>
              <a:t> </a:t>
            </a:r>
            <a:r>
              <a:rPr dirty="0"/>
              <a:t>up</a:t>
            </a:r>
            <a:r>
              <a:rPr spc="-8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spc="-10" dirty="0"/>
              <a:t>largest</a:t>
            </a:r>
            <a:r>
              <a:rPr spc="-85" dirty="0"/>
              <a:t> </a:t>
            </a:r>
            <a:r>
              <a:rPr spc="-10" dirty="0"/>
              <a:t>proportion</a:t>
            </a:r>
            <a:r>
              <a:rPr spc="-90" dirty="0"/>
              <a:t> </a:t>
            </a:r>
            <a:r>
              <a:rPr spc="-25" dirty="0"/>
              <a:t>of Snacking</a:t>
            </a:r>
            <a:r>
              <a:rPr spc="-80" dirty="0"/>
              <a:t> </a:t>
            </a:r>
            <a:r>
              <a:rPr dirty="0"/>
              <a:t>Chips</a:t>
            </a:r>
            <a:r>
              <a:rPr spc="-80" dirty="0"/>
              <a:t> </a:t>
            </a:r>
            <a:r>
              <a:rPr spc="-10" dirty="0"/>
              <a:t>shoppers;</a:t>
            </a:r>
            <a:r>
              <a:rPr spc="-75" dirty="0"/>
              <a:t> </a:t>
            </a:r>
            <a:r>
              <a:rPr spc="-10" dirty="0"/>
              <a:t>Mainstream</a:t>
            </a:r>
            <a:r>
              <a:rPr spc="-85" dirty="0"/>
              <a:t> </a:t>
            </a:r>
            <a:r>
              <a:rPr spc="-10" dirty="0"/>
              <a:t>Retirees</a:t>
            </a:r>
            <a:r>
              <a:rPr spc="-80" dirty="0"/>
              <a:t> </a:t>
            </a:r>
            <a:r>
              <a:rPr dirty="0"/>
              <a:t>also</a:t>
            </a:r>
            <a:r>
              <a:rPr spc="-75" dirty="0"/>
              <a:t> </a:t>
            </a:r>
            <a:r>
              <a:rPr dirty="0"/>
              <a:t>have</a:t>
            </a:r>
            <a:r>
              <a:rPr spc="-75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25" dirty="0"/>
              <a:t>significant</a:t>
            </a:r>
            <a:r>
              <a:rPr spc="-75" dirty="0"/>
              <a:t> </a:t>
            </a:r>
            <a:r>
              <a:rPr spc="-10" dirty="0"/>
              <a:t>share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35606" y="92427"/>
            <a:ext cx="20447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spc="-50" dirty="0">
                <a:solidFill>
                  <a:srgbClr val="C8C8C8"/>
                </a:solidFill>
                <a:latin typeface="Cambria Math"/>
                <a:cs typeface="Cambria Math"/>
              </a:rPr>
              <a:t>↺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45767" y="4051300"/>
            <a:ext cx="9783445" cy="1369695"/>
            <a:chOff x="1845767" y="4051300"/>
            <a:chExt cx="9783445" cy="1369695"/>
          </a:xfrm>
        </p:grpSpPr>
        <p:sp>
          <p:nvSpPr>
            <p:cNvPr id="12" name="object 12"/>
            <p:cNvSpPr/>
            <p:nvPr/>
          </p:nvSpPr>
          <p:spPr>
            <a:xfrm>
              <a:off x="6273800" y="4051299"/>
              <a:ext cx="2324100" cy="1365250"/>
            </a:xfrm>
            <a:custGeom>
              <a:avLst/>
              <a:gdLst/>
              <a:ahLst/>
              <a:cxnLst/>
              <a:rect l="l" t="t" r="r" b="b"/>
              <a:pathLst>
                <a:path w="2324100" h="1365250">
                  <a:moveTo>
                    <a:pt x="927100" y="12700"/>
                  </a:moveTo>
                  <a:lnTo>
                    <a:pt x="0" y="12700"/>
                  </a:lnTo>
                  <a:lnTo>
                    <a:pt x="0" y="1364665"/>
                  </a:lnTo>
                  <a:lnTo>
                    <a:pt x="927100" y="1364665"/>
                  </a:lnTo>
                  <a:lnTo>
                    <a:pt x="927100" y="12700"/>
                  </a:lnTo>
                  <a:close/>
                </a:path>
                <a:path w="2324100" h="1365250">
                  <a:moveTo>
                    <a:pt x="2324100" y="0"/>
                  </a:moveTo>
                  <a:lnTo>
                    <a:pt x="1397000" y="0"/>
                  </a:lnTo>
                  <a:lnTo>
                    <a:pt x="1397000" y="1364665"/>
                  </a:lnTo>
                  <a:lnTo>
                    <a:pt x="2324100" y="1364665"/>
                  </a:lnTo>
                  <a:lnTo>
                    <a:pt x="2324100" y="0"/>
                  </a:lnTo>
                  <a:close/>
                </a:path>
              </a:pathLst>
            </a:custGeom>
            <a:solidFill>
              <a:srgbClr val="3F68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45767" y="5415959"/>
              <a:ext cx="9783445" cy="0"/>
            </a:xfrm>
            <a:custGeom>
              <a:avLst/>
              <a:gdLst/>
              <a:ahLst/>
              <a:cxnLst/>
              <a:rect l="l" t="t" r="r" b="b"/>
              <a:pathLst>
                <a:path w="9783445">
                  <a:moveTo>
                    <a:pt x="0" y="0"/>
                  </a:moveTo>
                  <a:lnTo>
                    <a:pt x="9783442" y="1"/>
                  </a:lnTo>
                </a:path>
              </a:pathLst>
            </a:custGeom>
            <a:ln w="9525">
              <a:solidFill>
                <a:srgbClr val="0000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82800" y="4597400"/>
            <a:ext cx="927100" cy="819150"/>
          </a:xfrm>
          <a:prstGeom prst="rect">
            <a:avLst/>
          </a:prstGeom>
          <a:solidFill>
            <a:srgbClr val="3F68A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90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26.17%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168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58" name="object 58"/>
          <p:cNvSpPr txBox="1"/>
          <p:nvPr/>
        </p:nvSpPr>
        <p:spPr>
          <a:xfrm>
            <a:off x="8299008" y="6354802"/>
            <a:ext cx="3268345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Source:</a:t>
            </a:r>
            <a:r>
              <a:rPr sz="800" b="1" spc="1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5" dirty="0">
                <a:solidFill>
                  <a:srgbClr val="93908D"/>
                </a:solidFill>
                <a:latin typeface="Roboto Bk"/>
                <a:cs typeface="Roboto Bk"/>
              </a:rPr>
              <a:t>Q.Checkout,</a:t>
            </a:r>
            <a:r>
              <a:rPr sz="800" b="1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52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weeks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30" dirty="0">
                <a:solidFill>
                  <a:srgbClr val="93908D"/>
                </a:solidFill>
                <a:latin typeface="Roboto Bk"/>
                <a:cs typeface="Roboto Bk"/>
              </a:rPr>
              <a:t>to</a:t>
            </a:r>
            <a:r>
              <a:rPr sz="800" b="1" spc="-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5" dirty="0">
                <a:solidFill>
                  <a:srgbClr val="93908D"/>
                </a:solidFill>
                <a:latin typeface="Roboto Bk"/>
                <a:cs typeface="Roboto Bk"/>
              </a:rPr>
              <a:t>31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June</a:t>
            </a:r>
            <a:r>
              <a:rPr sz="800" b="1" spc="-1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70" dirty="0">
                <a:solidFill>
                  <a:srgbClr val="93908D"/>
                </a:solidFill>
                <a:latin typeface="Roboto Bk"/>
                <a:cs typeface="Roboto Bk"/>
              </a:rPr>
              <a:t>2019;</a:t>
            </a:r>
            <a:r>
              <a:rPr sz="800" b="1" spc="10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5" dirty="0">
                <a:solidFill>
                  <a:srgbClr val="93908D"/>
                </a:solidFill>
                <a:latin typeface="Roboto Bk"/>
                <a:cs typeface="Roboto Bk"/>
              </a:rPr>
              <a:t>Universe:</a:t>
            </a:r>
            <a:r>
              <a:rPr sz="800" b="1" spc="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50" dirty="0">
                <a:solidFill>
                  <a:srgbClr val="93908D"/>
                </a:solidFill>
                <a:latin typeface="Roboto Bk"/>
                <a:cs typeface="Roboto Bk"/>
              </a:rPr>
              <a:t>Snack</a:t>
            </a:r>
            <a:r>
              <a:rPr sz="800" b="1" spc="-1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30" dirty="0">
                <a:solidFill>
                  <a:srgbClr val="93908D"/>
                </a:solidFill>
                <a:latin typeface="Roboto Bk"/>
                <a:cs typeface="Roboto Bk"/>
              </a:rPr>
              <a:t>Food</a:t>
            </a:r>
            <a:r>
              <a:rPr sz="800" b="1" spc="-25" dirty="0">
                <a:solidFill>
                  <a:srgbClr val="93908D"/>
                </a:solidFill>
                <a:latin typeface="Roboto Bk"/>
                <a:cs typeface="Roboto Bk"/>
              </a:rPr>
              <a:t> </a:t>
            </a:r>
            <a:r>
              <a:rPr sz="800" b="1" spc="-40" dirty="0">
                <a:solidFill>
                  <a:srgbClr val="93908D"/>
                </a:solidFill>
                <a:latin typeface="Roboto Bk"/>
                <a:cs typeface="Roboto Bk"/>
              </a:rPr>
              <a:t>–</a:t>
            </a:r>
            <a:r>
              <a:rPr sz="800" b="1" spc="-20" dirty="0">
                <a:solidFill>
                  <a:srgbClr val="93908D"/>
                </a:solidFill>
                <a:latin typeface="Roboto Bk"/>
                <a:cs typeface="Roboto Bk"/>
              </a:rPr>
              <a:t> Chips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Classification:</a:t>
            </a:r>
            <a:r>
              <a:rPr spc="80" dirty="0"/>
              <a:t> </a:t>
            </a:r>
            <a:r>
              <a:rPr spc="-10" dirty="0"/>
              <a:t>Private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79800" y="4775200"/>
            <a:ext cx="927100" cy="641350"/>
          </a:xfrm>
          <a:prstGeom prst="rect">
            <a:avLst/>
          </a:prstGeom>
          <a:solidFill>
            <a:srgbClr val="3F68AD"/>
          </a:solidFill>
        </p:spPr>
        <p:txBody>
          <a:bodyPr vert="horz" wrap="square" lIns="0" tIns="1174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25"/>
              </a:spcBef>
            </a:pPr>
            <a:endParaRPr sz="9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20.67%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6800" y="4368800"/>
            <a:ext cx="927100" cy="1047750"/>
          </a:xfrm>
          <a:prstGeom prst="rect">
            <a:avLst/>
          </a:prstGeom>
          <a:solidFill>
            <a:srgbClr val="3F68A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90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33.74%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4861" y="4655311"/>
            <a:ext cx="378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Roboto Bk"/>
                <a:cs typeface="Roboto Bk"/>
              </a:rPr>
              <a:t>43.62%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52495" y="4652264"/>
            <a:ext cx="378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Roboto Bk"/>
                <a:cs typeface="Roboto Bk"/>
              </a:rPr>
              <a:t>43.77%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67800" y="3924300"/>
            <a:ext cx="927100" cy="1492250"/>
          </a:xfrm>
          <a:prstGeom prst="rect">
            <a:avLst/>
          </a:prstGeom>
          <a:solidFill>
            <a:srgbClr val="3F68A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90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47.81%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64800" y="4483100"/>
            <a:ext cx="927100" cy="933450"/>
          </a:xfrm>
          <a:prstGeom prst="rect">
            <a:avLst/>
          </a:prstGeom>
          <a:solidFill>
            <a:srgbClr val="3F68A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282575">
              <a:lnSpc>
                <a:spcPct val="100000"/>
              </a:lnSpc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30.08%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82800" y="2857500"/>
            <a:ext cx="927100" cy="1739900"/>
          </a:xfrm>
          <a:prstGeom prst="rect">
            <a:avLst/>
          </a:prstGeom>
          <a:solidFill>
            <a:srgbClr val="44B5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0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56.01%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9800" y="3327400"/>
            <a:ext cx="927100" cy="1447800"/>
          </a:xfrm>
          <a:prstGeom prst="rect">
            <a:avLst/>
          </a:prstGeom>
          <a:solidFill>
            <a:srgbClr val="44B5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45.91%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76800" y="3327400"/>
            <a:ext cx="927100" cy="1041400"/>
          </a:xfrm>
          <a:prstGeom prst="rect">
            <a:avLst/>
          </a:prstGeom>
          <a:solidFill>
            <a:srgbClr val="44B5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90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33.75%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73800" y="3022600"/>
            <a:ext cx="927100" cy="1035050"/>
          </a:xfrm>
          <a:prstGeom prst="rect">
            <a:avLst/>
          </a:prstGeom>
          <a:solidFill>
            <a:srgbClr val="44B5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9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33.31%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70800" y="3124200"/>
            <a:ext cx="927100" cy="933450"/>
          </a:xfrm>
          <a:prstGeom prst="rect">
            <a:avLst/>
          </a:prstGeom>
          <a:solidFill>
            <a:srgbClr val="44B5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281305">
              <a:lnSpc>
                <a:spcPct val="100000"/>
              </a:lnSpc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29.72%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67800" y="3022600"/>
            <a:ext cx="927100" cy="901700"/>
          </a:xfrm>
          <a:prstGeom prst="rect">
            <a:avLst/>
          </a:prstGeom>
          <a:solidFill>
            <a:srgbClr val="44B5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90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  <a:spcBef>
                <a:spcPts val="5"/>
              </a:spcBef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28.95%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64800" y="3124200"/>
            <a:ext cx="927100" cy="1358900"/>
          </a:xfrm>
          <a:prstGeom prst="rect">
            <a:avLst/>
          </a:prstGeom>
          <a:solidFill>
            <a:srgbClr val="44B5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900">
              <a:latin typeface="Times New Roman"/>
              <a:cs typeface="Times New Roman"/>
            </a:endParaRPr>
          </a:p>
          <a:p>
            <a:pPr marL="282575">
              <a:lnSpc>
                <a:spcPct val="100000"/>
              </a:lnSpc>
              <a:spcBef>
                <a:spcPts val="5"/>
              </a:spcBef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43.76%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82800" y="2304459"/>
            <a:ext cx="927100" cy="553085"/>
          </a:xfrm>
          <a:prstGeom prst="rect">
            <a:avLst/>
          </a:prstGeom>
          <a:solidFill>
            <a:srgbClr val="44D6A3"/>
          </a:solidFill>
        </p:spPr>
        <p:txBody>
          <a:bodyPr vert="horz" wrap="square" lIns="0" tIns="768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5"/>
              </a:spcBef>
            </a:pPr>
            <a:endParaRPr sz="90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17.82%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79800" y="2304459"/>
            <a:ext cx="927100" cy="1022985"/>
          </a:xfrm>
          <a:prstGeom prst="rect">
            <a:avLst/>
          </a:prstGeom>
          <a:solidFill>
            <a:srgbClr val="44D6A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9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33.42%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76800" y="2304459"/>
            <a:ext cx="927100" cy="1022985"/>
          </a:xfrm>
          <a:prstGeom prst="rect">
            <a:avLst/>
          </a:prstGeom>
          <a:solidFill>
            <a:srgbClr val="44D6A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90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32.51%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73800" y="2304459"/>
            <a:ext cx="927100" cy="718185"/>
          </a:xfrm>
          <a:prstGeom prst="rect">
            <a:avLst/>
          </a:prstGeom>
          <a:solidFill>
            <a:srgbClr val="44D6A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9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23.07%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70800" y="2304459"/>
            <a:ext cx="927100" cy="819785"/>
          </a:xfrm>
          <a:prstGeom prst="rect">
            <a:avLst/>
          </a:prstGeom>
          <a:solidFill>
            <a:srgbClr val="44D6A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900">
              <a:latin typeface="Times New Roman"/>
              <a:cs typeface="Times New Roman"/>
            </a:endParaRPr>
          </a:p>
          <a:p>
            <a:pPr marL="281305">
              <a:lnSpc>
                <a:spcPct val="100000"/>
              </a:lnSpc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26.51%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67800" y="2304459"/>
            <a:ext cx="927100" cy="718185"/>
          </a:xfrm>
          <a:prstGeom prst="rect">
            <a:avLst/>
          </a:prstGeom>
          <a:solidFill>
            <a:srgbClr val="44D6A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90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  <a:spcBef>
                <a:spcPts val="5"/>
              </a:spcBef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23.24%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464800" y="2304459"/>
            <a:ext cx="927100" cy="819785"/>
          </a:xfrm>
          <a:prstGeom prst="rect">
            <a:avLst/>
          </a:prstGeom>
          <a:solidFill>
            <a:srgbClr val="44D6A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900">
              <a:latin typeface="Times New Roman"/>
              <a:cs typeface="Times New Roman"/>
            </a:endParaRPr>
          </a:p>
          <a:p>
            <a:pPr marL="282575">
              <a:lnSpc>
                <a:spcPct val="100000"/>
              </a:lnSpc>
              <a:spcBef>
                <a:spcPts val="5"/>
              </a:spcBef>
            </a:pPr>
            <a:r>
              <a:rPr sz="900" b="1" spc="-10" dirty="0">
                <a:solidFill>
                  <a:srgbClr val="FFFFFF"/>
                </a:solidFill>
                <a:latin typeface="Roboto Bk"/>
                <a:cs typeface="Roboto Bk"/>
              </a:rPr>
              <a:t>26.15%</a:t>
            </a:r>
            <a:endParaRPr sz="900">
              <a:latin typeface="Roboto Bk"/>
              <a:cs typeface="Roboto B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14679" y="5329428"/>
            <a:ext cx="1485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000005"/>
                </a:solidFill>
                <a:latin typeface="Calibri"/>
                <a:cs typeface="Calibri"/>
              </a:rPr>
              <a:t>0%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63179" y="4707635"/>
            <a:ext cx="1993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000005"/>
                </a:solidFill>
                <a:latin typeface="Calibri"/>
                <a:cs typeface="Calibri"/>
              </a:rPr>
              <a:t>20%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63179" y="4085844"/>
            <a:ext cx="1993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000005"/>
                </a:solidFill>
                <a:latin typeface="Calibri"/>
                <a:cs typeface="Calibri"/>
              </a:rPr>
              <a:t>40%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63179" y="3464052"/>
            <a:ext cx="1993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000005"/>
                </a:solidFill>
                <a:latin typeface="Calibri"/>
                <a:cs typeface="Calibri"/>
              </a:rPr>
              <a:t>60%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63179" y="2842259"/>
            <a:ext cx="1993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000005"/>
                </a:solidFill>
                <a:latin typeface="Calibri"/>
                <a:cs typeface="Calibri"/>
              </a:rPr>
              <a:t>80%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11680" y="2220467"/>
            <a:ext cx="2501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000005"/>
                </a:solidFill>
                <a:latin typeface="Calibri"/>
                <a:cs typeface="Calibri"/>
              </a:rPr>
              <a:t>100%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27405" y="5466588"/>
            <a:ext cx="10306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Young</a:t>
            </a:r>
            <a:r>
              <a:rPr sz="800" spc="-60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Singles</a:t>
            </a:r>
            <a:r>
              <a:rPr sz="800" spc="10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&amp;</a:t>
            </a:r>
            <a:r>
              <a:rPr sz="800" spc="70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Couples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98623" y="5466588"/>
            <a:ext cx="10814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Midage</a:t>
            </a:r>
            <a:r>
              <a:rPr sz="800" spc="20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Singles</a:t>
            </a:r>
            <a:r>
              <a:rPr sz="800" spc="5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&amp;</a:t>
            </a:r>
            <a:r>
              <a:rPr sz="800" spc="-30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Couples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36580" y="5466588"/>
            <a:ext cx="10052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Older</a:t>
            </a:r>
            <a:r>
              <a:rPr sz="800" spc="15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Singles </a:t>
            </a: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&amp;</a:t>
            </a:r>
            <a:r>
              <a:rPr sz="800" spc="-45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Couples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50561" y="5466588"/>
            <a:ext cx="5734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New</a:t>
            </a:r>
            <a:r>
              <a:rPr sz="800" spc="15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Families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13715" y="5466588"/>
            <a:ext cx="6369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Young</a:t>
            </a:r>
            <a:r>
              <a:rPr sz="800" spc="-55" dirty="0">
                <a:solidFill>
                  <a:srgbClr val="000005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Families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25255" y="5466588"/>
            <a:ext cx="6115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00005"/>
                </a:solidFill>
                <a:latin typeface="Calibri"/>
                <a:cs typeface="Calibri"/>
              </a:rPr>
              <a:t>Older</a:t>
            </a: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 Families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748019" y="5466588"/>
            <a:ext cx="3702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000005"/>
                </a:solidFill>
                <a:latin typeface="Calibri"/>
                <a:cs typeface="Calibri"/>
              </a:rPr>
              <a:t>Retirees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59003" y="3297812"/>
            <a:ext cx="144780" cy="112585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-25" dirty="0">
                <a:solidFill>
                  <a:srgbClr val="000005"/>
                </a:solidFill>
                <a:latin typeface="Roboto Bk"/>
                <a:cs typeface="Roboto Bk"/>
              </a:rPr>
              <a:t>Proportion</a:t>
            </a:r>
            <a:r>
              <a:rPr sz="800" b="1" spc="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800" b="1" dirty="0">
                <a:solidFill>
                  <a:srgbClr val="000005"/>
                </a:solidFill>
                <a:latin typeface="Roboto Bk"/>
                <a:cs typeface="Roboto Bk"/>
              </a:rPr>
              <a:t>of</a:t>
            </a:r>
            <a:r>
              <a:rPr sz="800" b="1" spc="5" dirty="0">
                <a:solidFill>
                  <a:srgbClr val="000005"/>
                </a:solidFill>
                <a:latin typeface="Roboto Bk"/>
                <a:cs typeface="Roboto Bk"/>
              </a:rPr>
              <a:t> </a:t>
            </a:r>
            <a:r>
              <a:rPr sz="800" b="1" spc="-10" dirty="0">
                <a:solidFill>
                  <a:srgbClr val="000005"/>
                </a:solidFill>
                <a:latin typeface="Roboto Bk"/>
                <a:cs typeface="Roboto Bk"/>
              </a:rPr>
              <a:t>Customers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88125" y="1787652"/>
            <a:ext cx="519430" cy="2635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15875">
              <a:lnSpc>
                <a:spcPts val="910"/>
              </a:lnSpc>
              <a:spcBef>
                <a:spcPts val="170"/>
              </a:spcBef>
            </a:pPr>
            <a:r>
              <a:rPr sz="800" b="1" dirty="0">
                <a:latin typeface="Roboto Bk"/>
                <a:cs typeface="Roboto Bk"/>
              </a:rPr>
              <a:t>Number</a:t>
            </a:r>
            <a:r>
              <a:rPr sz="800" b="1" spc="-45" dirty="0">
                <a:latin typeface="Roboto Bk"/>
                <a:cs typeface="Roboto Bk"/>
              </a:rPr>
              <a:t> </a:t>
            </a:r>
            <a:r>
              <a:rPr sz="800" b="1" spc="-25" dirty="0">
                <a:latin typeface="Roboto Bk"/>
                <a:cs typeface="Roboto Bk"/>
              </a:rPr>
              <a:t>of</a:t>
            </a:r>
            <a:r>
              <a:rPr sz="800" b="1" spc="500" dirty="0">
                <a:latin typeface="Roboto Bk"/>
                <a:cs typeface="Roboto Bk"/>
              </a:rPr>
              <a:t> </a:t>
            </a:r>
            <a:r>
              <a:rPr sz="800" b="1" spc="-10" dirty="0">
                <a:latin typeface="Roboto Bk"/>
                <a:cs typeface="Roboto Bk"/>
              </a:rPr>
              <a:t>Customers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69381" y="1848611"/>
            <a:ext cx="2654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30" dirty="0">
                <a:latin typeface="Roboto Bk"/>
                <a:cs typeface="Roboto Bk"/>
              </a:rPr>
              <a:t>14.4k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99420" y="1848611"/>
            <a:ext cx="209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7.3k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73897" y="1848611"/>
            <a:ext cx="2654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30" dirty="0">
                <a:latin typeface="Roboto Bk"/>
                <a:cs typeface="Roboto Bk"/>
              </a:rPr>
              <a:t>16.6k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03936" y="1848611"/>
            <a:ext cx="209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2.5k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006194" y="1848611"/>
            <a:ext cx="209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9.2k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408452" y="1848611"/>
            <a:ext cx="2095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Roboto Bk"/>
                <a:cs typeface="Roboto Bk"/>
              </a:rPr>
              <a:t>9.8k</a:t>
            </a:r>
            <a:endParaRPr sz="800">
              <a:latin typeface="Roboto Bk"/>
              <a:cs typeface="Roboto Bk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782930" y="1848611"/>
            <a:ext cx="2654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30" dirty="0">
                <a:latin typeface="Roboto Bk"/>
                <a:cs typeface="Roboto Bk"/>
              </a:rPr>
              <a:t>14.8k</a:t>
            </a:r>
            <a:endParaRPr sz="8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0398" y="0"/>
            <a:ext cx="461159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9037" y="3096259"/>
            <a:ext cx="330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000005"/>
                </a:solidFill>
                <a:latin typeface="Roboto Lt"/>
                <a:cs typeface="Roboto Lt"/>
              </a:rPr>
              <a:t>Trial</a:t>
            </a:r>
            <a:r>
              <a:rPr b="0" spc="-20" dirty="0">
                <a:solidFill>
                  <a:srgbClr val="000005"/>
                </a:solidFill>
                <a:latin typeface="Roboto Lt"/>
                <a:cs typeface="Roboto Lt"/>
              </a:rPr>
              <a:t> </a:t>
            </a:r>
            <a:r>
              <a:rPr b="0" dirty="0">
                <a:solidFill>
                  <a:srgbClr val="000005"/>
                </a:solidFill>
                <a:latin typeface="Roboto Lt"/>
                <a:cs typeface="Roboto Lt"/>
              </a:rPr>
              <a:t>Store</a:t>
            </a:r>
            <a:r>
              <a:rPr b="0" spc="-20" dirty="0">
                <a:solidFill>
                  <a:srgbClr val="000005"/>
                </a:solidFill>
                <a:latin typeface="Roboto Lt"/>
                <a:cs typeface="Roboto Lt"/>
              </a:rPr>
              <a:t> </a:t>
            </a:r>
            <a:r>
              <a:rPr b="0" spc="-10" dirty="0">
                <a:solidFill>
                  <a:srgbClr val="000005"/>
                </a:solidFill>
                <a:latin typeface="Roboto Lt"/>
                <a:cs typeface="Roboto Lt"/>
              </a:rPr>
              <a:t>Performance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168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Classification:</a:t>
            </a:r>
            <a:r>
              <a:rPr spc="80" dirty="0"/>
              <a:t> </a:t>
            </a:r>
            <a:r>
              <a:rPr spc="-10" dirty="0"/>
              <a:t>Private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1243</Words>
  <Application>Microsoft Office PowerPoint</Application>
  <PresentationFormat>Widescreen</PresentationFormat>
  <Paragraphs>292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Cambria Math</vt:lpstr>
      <vt:lpstr>Roboto Bk</vt:lpstr>
      <vt:lpstr>Roboto Lt</vt:lpstr>
      <vt:lpstr>Times New Roman</vt:lpstr>
      <vt:lpstr>Office Theme</vt:lpstr>
      <vt:lpstr>PowerPoint Presentation</vt:lpstr>
      <vt:lpstr>Our 17 year history assures best practice in privacy, security and the ethical use of data</vt:lpstr>
      <vt:lpstr>We are proudly ISO27001 Certified</vt:lpstr>
      <vt:lpstr>Executive summary</vt:lpstr>
      <vt:lpstr>Category</vt:lpstr>
      <vt:lpstr>The number of Chips transitions has remained relatively consistent over the last 52wks; a notable increase occurred in the week leading up to Christmas</vt:lpstr>
      <vt:lpstr>Affluence appears consistent across each individual life stage profile; Older and Young Family shoppers purchase the highest avg units per transaction</vt:lpstr>
      <vt:lpstr>Mainstream Young Singles &amp; Couples make up the largest proportion of Snacking Chips shoppers; Mainstream Retirees also have a significant share</vt:lpstr>
      <vt:lpstr>Trial Store Performance</vt:lpstr>
      <vt:lpstr>The control store is constructed to reflect performance of the trial store rather than the average of other stores</vt:lpstr>
      <vt:lpstr>From Feb to May the trial store outperformed the control store highlighting the success of the new store 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2025-07-11T05:49:34Z</dcterms:created>
  <dcterms:modified xsi:type="dcterms:W3CDTF">2025-07-11T05:52:09Z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2020-04-30T00:00:00Z</vt:filetime>
  </property>
  <property fmtid="{D5CDD505-2E9C-101B-9397-08002B2CF9AE}" pid="3" name="LastSaved">
    <vt:filetime>2025-07-11T00:00:00Z</vt:filetime>
  </property>
  <property fmtid="{D5CDD505-2E9C-101B-9397-08002B2CF9AE}" pid="4" name="Producer">
    <vt:lpwstr>macOS Version 10.15.3 (Build 19D76) Quartz PDFContext</vt:lpwstr>
  </property>
</Properties>
</file>