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25" r:id="rId1"/>
  </p:sldMasterIdLst>
  <p:sldIdLst>
    <p:sldId id="256" r:id="rId2"/>
    <p:sldId id="257" r:id="rId3"/>
    <p:sldId id="269" r:id="rId4"/>
    <p:sldId id="259" r:id="rId5"/>
    <p:sldId id="260" r:id="rId6"/>
    <p:sldId id="268" r:id="rId7"/>
    <p:sldId id="271" r:id="rId8"/>
    <p:sldId id="261" r:id="rId9"/>
    <p:sldId id="267" r:id="rId10"/>
    <p:sldId id="263" r:id="rId11"/>
    <p:sldId id="27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270" autoAdjust="0"/>
    <p:restoredTop sz="94660"/>
  </p:normalViewPr>
  <p:slideViewPr>
    <p:cSldViewPr snapToGrid="0">
      <p:cViewPr varScale="1">
        <p:scale>
          <a:sx n="83" d="100"/>
          <a:sy n="83" d="100"/>
        </p:scale>
        <p:origin x="-106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621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757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3252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014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4751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6873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5150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7018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3552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250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313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768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2421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595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143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788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183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769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31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  <p:sldLayoutId id="2147484438" r:id="rId13"/>
    <p:sldLayoutId id="2147484439" r:id="rId14"/>
    <p:sldLayoutId id="2147484440" r:id="rId15"/>
    <p:sldLayoutId id="2147484441" r:id="rId16"/>
    <p:sldLayoutId id="2147484442" r:id="rId17"/>
    <p:sldLayoutId id="2147484443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F7AF45-8799-44F3-BCBC-C5FD8ABF5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1999740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Georgia" panose="02040502050405020303" pitchFamily="18" charset="0"/>
              </a:rPr>
              <a:t>Pushdown Automata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6829063" y="3692324"/>
            <a:ext cx="50928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By: -              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 err="1" smtClean="0"/>
              <a:t>Aditya</a:t>
            </a:r>
            <a:r>
              <a:rPr lang="en-IN" dirty="0" smtClean="0"/>
              <a:t> </a:t>
            </a:r>
            <a:r>
              <a:rPr lang="en-IN" dirty="0" err="1" smtClean="0"/>
              <a:t>Goswami</a:t>
            </a:r>
            <a:r>
              <a:rPr lang="en-IN" dirty="0" smtClean="0"/>
              <a:t>  </a:t>
            </a:r>
            <a:br>
              <a:rPr lang="en-IN" dirty="0" smtClean="0"/>
            </a:br>
            <a:r>
              <a:rPr lang="en-IN" dirty="0" err="1" smtClean="0"/>
              <a:t>Ashutosh</a:t>
            </a:r>
            <a:r>
              <a:rPr lang="en-IN" dirty="0" smtClean="0"/>
              <a:t> Kumar </a:t>
            </a:r>
            <a:r>
              <a:rPr lang="en-IN" dirty="0" err="1" smtClean="0"/>
              <a:t>Bharti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Himanshu</a:t>
            </a:r>
            <a:r>
              <a:rPr lang="en-IN" dirty="0" smtClean="0"/>
              <a:t> Kumar</a:t>
            </a:r>
            <a:br>
              <a:rPr lang="en-IN" dirty="0" smtClean="0"/>
            </a:br>
            <a:r>
              <a:rPr lang="en-IN" dirty="0" smtClean="0"/>
              <a:t>Kalpak </a:t>
            </a:r>
            <a:r>
              <a:rPr lang="en-IN" dirty="0" err="1" smtClean="0"/>
              <a:t>Bagi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0213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8A129A-9AFC-4A3C-8417-D0F19726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Georgia" panose="02040502050405020303" pitchFamily="18" charset="0"/>
              </a:rPr>
              <a:t>Transition Diagram</a:t>
            </a:r>
          </a:p>
        </p:txBody>
      </p:sp>
      <p:pic>
        <p:nvPicPr>
          <p:cNvPr id="1026" name="Picture 2" descr="C:\Users\Himanshu\Desktop\trans f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3978" y="2338344"/>
            <a:ext cx="8685384" cy="4186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4794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ADDDB9-20F8-4586-A6C1-BB6E6739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Georgia" panose="02040502050405020303" pitchFamily="18" charset="0"/>
              </a:rPr>
              <a:t>Transition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A35FC2-3A36-4F64-BCC6-DCD39FDB9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4018" y="2167628"/>
            <a:ext cx="3608878" cy="3589539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endParaRPr lang="en-IN" sz="20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FA7FBB93-A4FE-4914-BA34-7FBCA3FD7871}"/>
              </a:ext>
            </a:extLst>
          </p:cNvPr>
          <p:cNvSpPr txBox="1">
            <a:spLocks/>
          </p:cNvSpPr>
          <p:nvPr/>
        </p:nvSpPr>
        <p:spPr>
          <a:xfrm>
            <a:off x="3280145" y="2664860"/>
            <a:ext cx="5493465" cy="3589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i="0" dirty="0">
                <a:effectLst/>
                <a:latin typeface="var(--font-din)"/>
              </a:rPr>
              <a:t>δ(</a:t>
            </a:r>
            <a:r>
              <a:rPr lang="en-IN" sz="2400" b="0" i="0" dirty="0">
                <a:effectLst/>
                <a:latin typeface="urw-din"/>
              </a:rPr>
              <a:t>q</a:t>
            </a:r>
            <a:r>
              <a:rPr lang="en-IN" sz="2400" b="0" i="0" baseline="-25000" dirty="0">
                <a:effectLst/>
                <a:latin typeface="urw-din"/>
              </a:rPr>
              <a:t>0</a:t>
            </a:r>
            <a:r>
              <a:rPr lang="en-US" sz="2400" b="0" i="0" dirty="0" smtClean="0">
                <a:effectLst/>
                <a:latin typeface="var(--font-din)"/>
              </a:rPr>
              <a:t>, a ,z</a:t>
            </a:r>
            <a:r>
              <a:rPr lang="en-US" sz="2400" b="0" i="0" dirty="0">
                <a:effectLst/>
                <a:latin typeface="var(--font-din)"/>
              </a:rPr>
              <a:t>)=(</a:t>
            </a:r>
            <a:r>
              <a:rPr lang="en-IN" sz="2400" b="0" i="0" dirty="0">
                <a:effectLst/>
                <a:latin typeface="urw-din"/>
              </a:rPr>
              <a:t>q</a:t>
            </a:r>
            <a:r>
              <a:rPr lang="en-IN" sz="2400" b="0" i="0" baseline="-25000" dirty="0">
                <a:effectLst/>
                <a:latin typeface="urw-din"/>
              </a:rPr>
              <a:t>0</a:t>
            </a:r>
            <a:r>
              <a:rPr lang="en-US" sz="2400" b="0" i="0" dirty="0" smtClean="0">
                <a:effectLst/>
                <a:latin typeface="var(--font-din)"/>
              </a:rPr>
              <a:t>, </a:t>
            </a:r>
            <a:r>
              <a:rPr lang="en-US" sz="2400" b="0" i="0" dirty="0" err="1" smtClean="0">
                <a:effectLst/>
                <a:latin typeface="var(--font-din)"/>
              </a:rPr>
              <a:t>az</a:t>
            </a:r>
            <a:r>
              <a:rPr lang="en-US" sz="2400" b="0" i="0" dirty="0">
                <a:effectLst/>
                <a:latin typeface="var(--font-din)"/>
              </a:rPr>
              <a:t>)</a:t>
            </a:r>
          </a:p>
          <a:p>
            <a:r>
              <a:rPr lang="en-US" sz="2400" b="0" i="0" dirty="0">
                <a:effectLst/>
                <a:latin typeface="var(--font-din)"/>
              </a:rPr>
              <a:t>δ(</a:t>
            </a:r>
            <a:r>
              <a:rPr lang="en-IN" sz="2400" b="0" i="0" dirty="0">
                <a:effectLst/>
                <a:latin typeface="urw-din"/>
              </a:rPr>
              <a:t>q</a:t>
            </a:r>
            <a:r>
              <a:rPr lang="en-IN" sz="2400" b="0" i="0" baseline="-25000" dirty="0">
                <a:effectLst/>
                <a:latin typeface="urw-din"/>
              </a:rPr>
              <a:t>0</a:t>
            </a:r>
            <a:r>
              <a:rPr lang="en-US" sz="2400" b="0" i="0" dirty="0" smtClean="0">
                <a:effectLst/>
                <a:latin typeface="var(--font-din)"/>
              </a:rPr>
              <a:t>, a, a)=(</a:t>
            </a:r>
            <a:r>
              <a:rPr lang="en-IN" sz="2400" b="0" i="0" dirty="0">
                <a:effectLst/>
                <a:latin typeface="urw-din"/>
              </a:rPr>
              <a:t>q</a:t>
            </a:r>
            <a:r>
              <a:rPr lang="en-IN" sz="2400" b="0" i="0" baseline="-25000" dirty="0">
                <a:effectLst/>
                <a:latin typeface="urw-din"/>
              </a:rPr>
              <a:t>0</a:t>
            </a:r>
            <a:r>
              <a:rPr lang="en-US" sz="2400" b="0" i="0" dirty="0" smtClean="0">
                <a:effectLst/>
                <a:latin typeface="var(--font-din)"/>
              </a:rPr>
              <a:t>, </a:t>
            </a:r>
            <a:r>
              <a:rPr lang="en-US" sz="2400" b="0" i="0" dirty="0" err="1" smtClean="0">
                <a:effectLst/>
                <a:latin typeface="var(--font-din)"/>
              </a:rPr>
              <a:t>aa</a:t>
            </a:r>
            <a:r>
              <a:rPr lang="en-US" sz="2400" b="0" i="0" dirty="0" smtClean="0">
                <a:effectLst/>
                <a:latin typeface="var(--font-din)"/>
              </a:rPr>
              <a:t>)</a:t>
            </a:r>
            <a:endParaRPr lang="en-US" sz="2400" b="0" i="0" dirty="0">
              <a:effectLst/>
              <a:latin typeface="var(--font-din)"/>
            </a:endParaRPr>
          </a:p>
          <a:p>
            <a:r>
              <a:rPr lang="en-US" sz="2400" b="0" i="0" dirty="0">
                <a:effectLst/>
                <a:latin typeface="var(--font-din)"/>
              </a:rPr>
              <a:t>δ(</a:t>
            </a:r>
            <a:r>
              <a:rPr lang="en-IN" sz="2400" b="0" i="0" dirty="0">
                <a:effectLst/>
                <a:latin typeface="urw-din"/>
              </a:rPr>
              <a:t>q</a:t>
            </a:r>
            <a:r>
              <a:rPr lang="en-IN" sz="2400" b="0" i="0" baseline="-25000" dirty="0">
                <a:effectLst/>
                <a:latin typeface="urw-din"/>
              </a:rPr>
              <a:t>0</a:t>
            </a:r>
            <a:r>
              <a:rPr lang="en-US" sz="2400" b="0" i="0" dirty="0" smtClean="0">
                <a:effectLst/>
                <a:latin typeface="var(--font-din)"/>
              </a:rPr>
              <a:t>, </a:t>
            </a:r>
            <a:r>
              <a:rPr lang="en-US" sz="2400" dirty="0" smtClean="0">
                <a:latin typeface="var(--font-din)"/>
              </a:rPr>
              <a:t>b</a:t>
            </a:r>
            <a:r>
              <a:rPr lang="en-US" sz="2400" b="0" i="0" dirty="0" smtClean="0">
                <a:effectLst/>
                <a:latin typeface="var(--font-din)"/>
              </a:rPr>
              <a:t>, a</a:t>
            </a:r>
            <a:r>
              <a:rPr lang="en-US" sz="2400" b="0" i="0" dirty="0">
                <a:effectLst/>
                <a:latin typeface="var(--font-din)"/>
              </a:rPr>
              <a:t>)=(</a:t>
            </a:r>
            <a:r>
              <a:rPr lang="en-IN" sz="2400" b="0" i="0" dirty="0" smtClean="0">
                <a:effectLst/>
                <a:latin typeface="urw-din"/>
              </a:rPr>
              <a:t>q</a:t>
            </a:r>
            <a:r>
              <a:rPr lang="en-IN" sz="2400" baseline="-25000" dirty="0">
                <a:latin typeface="urw-din"/>
              </a:rPr>
              <a:t>1</a:t>
            </a:r>
            <a:r>
              <a:rPr lang="en-US" sz="2400" b="0" i="0" dirty="0" smtClean="0">
                <a:effectLst/>
                <a:latin typeface="var(--font-din)"/>
              </a:rPr>
              <a:t>,</a:t>
            </a:r>
            <a:r>
              <a:rPr lang="el-GR" sz="2400" dirty="0" smtClean="0"/>
              <a:t> </a:t>
            </a:r>
            <a:r>
              <a:rPr lang="en-US" sz="2400" dirty="0" smtClean="0"/>
              <a:t>a</a:t>
            </a:r>
            <a:r>
              <a:rPr lang="en-US" sz="2400" b="0" i="0" dirty="0" smtClean="0">
                <a:effectLst/>
                <a:latin typeface="var(--font-din)"/>
              </a:rPr>
              <a:t>)</a:t>
            </a:r>
            <a:endParaRPr lang="en-IN" sz="2400" dirty="0"/>
          </a:p>
          <a:p>
            <a:r>
              <a:rPr lang="en-US" sz="2400" b="0" i="0" dirty="0">
                <a:effectLst/>
                <a:latin typeface="var(--font-din)"/>
              </a:rPr>
              <a:t>δ(</a:t>
            </a:r>
            <a:r>
              <a:rPr lang="en-IN" sz="2400" b="0" i="0" dirty="0" smtClean="0">
                <a:effectLst/>
                <a:latin typeface="urw-din"/>
              </a:rPr>
              <a:t>q</a:t>
            </a:r>
            <a:r>
              <a:rPr lang="en-IN" sz="2400" baseline="-25000" dirty="0">
                <a:latin typeface="urw-din"/>
              </a:rPr>
              <a:t>1</a:t>
            </a:r>
            <a:r>
              <a:rPr lang="en-US" sz="2400" b="0" i="0" dirty="0" smtClean="0">
                <a:effectLst/>
                <a:latin typeface="var(--font-din)"/>
              </a:rPr>
              <a:t>, </a:t>
            </a:r>
            <a:r>
              <a:rPr lang="en-US" sz="2400" dirty="0" smtClean="0">
                <a:latin typeface="var(--font-din)"/>
              </a:rPr>
              <a:t>b, </a:t>
            </a:r>
            <a:r>
              <a:rPr lang="en-US" sz="2400" b="0" i="0" dirty="0" smtClean="0">
                <a:effectLst/>
                <a:latin typeface="var(--font-din)"/>
              </a:rPr>
              <a:t>a)=(</a:t>
            </a:r>
            <a:r>
              <a:rPr lang="en-IN" sz="2400" b="0" i="0" dirty="0" smtClean="0">
                <a:effectLst/>
                <a:latin typeface="urw-din"/>
              </a:rPr>
              <a:t>q</a:t>
            </a:r>
            <a:r>
              <a:rPr lang="en-IN" sz="2400" b="0" i="0" baseline="-25000" dirty="0">
                <a:effectLst/>
                <a:latin typeface="urw-din"/>
              </a:rPr>
              <a:t>2</a:t>
            </a:r>
            <a:r>
              <a:rPr lang="en-US" sz="2400" b="0" i="0" dirty="0" smtClean="0">
                <a:effectLst/>
                <a:latin typeface="var(--font-din)"/>
              </a:rPr>
              <a:t>,</a:t>
            </a:r>
            <a:r>
              <a:rPr lang="el-GR" sz="2400" dirty="0" smtClean="0"/>
              <a:t> </a:t>
            </a:r>
            <a:r>
              <a:rPr lang="el-GR" sz="2400" dirty="0" smtClean="0"/>
              <a:t>ε</a:t>
            </a:r>
            <a:r>
              <a:rPr lang="en-US" sz="2400" b="0" i="0" dirty="0" smtClean="0">
                <a:effectLst/>
                <a:latin typeface="var(--font-din)"/>
              </a:rPr>
              <a:t>)</a:t>
            </a:r>
            <a:endParaRPr lang="en-IN" sz="2400" dirty="0"/>
          </a:p>
          <a:p>
            <a:r>
              <a:rPr lang="en-US" sz="2400" b="0" i="0" dirty="0">
                <a:effectLst/>
                <a:latin typeface="var(--font-din)"/>
              </a:rPr>
              <a:t>δ(</a:t>
            </a:r>
            <a:r>
              <a:rPr lang="en-IN" sz="2400" b="0" i="0" dirty="0" smtClean="0">
                <a:effectLst/>
                <a:latin typeface="urw-din"/>
              </a:rPr>
              <a:t>q</a:t>
            </a:r>
            <a:r>
              <a:rPr lang="en-IN" sz="2400" b="0" i="0" baseline="-25000" dirty="0">
                <a:effectLst/>
                <a:latin typeface="urw-din"/>
              </a:rPr>
              <a:t>2</a:t>
            </a:r>
            <a:r>
              <a:rPr lang="en-US" sz="2400" b="0" i="0" dirty="0" smtClean="0">
                <a:effectLst/>
                <a:latin typeface="var(--font-din)"/>
              </a:rPr>
              <a:t>,</a:t>
            </a:r>
            <a:r>
              <a:rPr lang="el-GR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b</a:t>
            </a:r>
            <a:r>
              <a:rPr lang="en-US" sz="2400" b="0" i="0" dirty="0" smtClean="0">
                <a:effectLst/>
                <a:latin typeface="var(--font-din)"/>
              </a:rPr>
              <a:t>, </a:t>
            </a:r>
            <a:r>
              <a:rPr lang="en-US" sz="2400" dirty="0" smtClean="0">
                <a:latin typeface="var(--font-din)"/>
              </a:rPr>
              <a:t>a</a:t>
            </a:r>
            <a:r>
              <a:rPr lang="en-US" sz="2400" b="0" i="0" dirty="0" smtClean="0">
                <a:effectLst/>
                <a:latin typeface="var(--font-din)"/>
              </a:rPr>
              <a:t>)=(</a:t>
            </a:r>
            <a:r>
              <a:rPr lang="en-IN" sz="2400" b="0" i="0" dirty="0" smtClean="0">
                <a:effectLst/>
                <a:latin typeface="urw-din"/>
              </a:rPr>
              <a:t>q</a:t>
            </a:r>
            <a:r>
              <a:rPr lang="en-IN" sz="2400" baseline="-25000" dirty="0" smtClean="0">
                <a:latin typeface="urw-din"/>
              </a:rPr>
              <a:t>1</a:t>
            </a:r>
            <a:r>
              <a:rPr lang="en-US" sz="2400" b="0" i="0" dirty="0" smtClean="0">
                <a:effectLst/>
                <a:latin typeface="var(--font-din)"/>
              </a:rPr>
              <a:t>, </a:t>
            </a:r>
            <a:r>
              <a:rPr lang="en-US" sz="2400" dirty="0" smtClean="0">
                <a:latin typeface="var(--font-din)"/>
              </a:rPr>
              <a:t>a</a:t>
            </a:r>
            <a:r>
              <a:rPr lang="en-US" sz="2400" b="0" i="0" dirty="0" smtClean="0">
                <a:effectLst/>
                <a:latin typeface="var(--font-din)"/>
              </a:rPr>
              <a:t>)</a:t>
            </a:r>
          </a:p>
          <a:p>
            <a:r>
              <a:rPr lang="en-US" sz="2400" dirty="0" smtClean="0">
                <a:latin typeface="var(--font-din)"/>
              </a:rPr>
              <a:t>δ(</a:t>
            </a:r>
            <a:r>
              <a:rPr lang="en-IN" sz="2400" dirty="0" smtClean="0">
                <a:latin typeface="urw-din"/>
              </a:rPr>
              <a:t>q</a:t>
            </a:r>
            <a:r>
              <a:rPr lang="en-IN" sz="2400" baseline="-25000" dirty="0" smtClean="0">
                <a:latin typeface="urw-din"/>
              </a:rPr>
              <a:t>2</a:t>
            </a:r>
            <a:r>
              <a:rPr lang="en-US" sz="2400" dirty="0" smtClean="0">
                <a:latin typeface="var(--font-din)"/>
              </a:rPr>
              <a:t>,</a:t>
            </a:r>
            <a:r>
              <a:rPr lang="el-GR" sz="2400" dirty="0" smtClean="0"/>
              <a:t> ε</a:t>
            </a:r>
            <a:r>
              <a:rPr lang="en-US" sz="2400" dirty="0" smtClean="0">
                <a:latin typeface="var(--font-din)"/>
              </a:rPr>
              <a:t>, z)=(</a:t>
            </a:r>
            <a:r>
              <a:rPr lang="en-IN" sz="2400" dirty="0" err="1" smtClean="0">
                <a:latin typeface="urw-din"/>
              </a:rPr>
              <a:t>q</a:t>
            </a:r>
            <a:r>
              <a:rPr lang="en-IN" sz="2400" baseline="-25000" dirty="0" err="1" smtClean="0">
                <a:latin typeface="urw-din"/>
              </a:rPr>
              <a:t>f</a:t>
            </a:r>
            <a:r>
              <a:rPr lang="en-US" sz="2400" dirty="0" smtClean="0">
                <a:latin typeface="var(--font-din)"/>
              </a:rPr>
              <a:t>, z)</a:t>
            </a:r>
            <a:endParaRPr lang="en-US" sz="2400" dirty="0" smtClean="0">
              <a:latin typeface="var(--font-din)"/>
            </a:endParaRPr>
          </a:p>
          <a:p>
            <a:endParaRPr lang="en-US" sz="2400" b="0" i="0" dirty="0">
              <a:effectLst/>
              <a:latin typeface="var(--font-din)"/>
            </a:endParaRPr>
          </a:p>
          <a:p>
            <a:endParaRPr lang="en-IN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00269" y="8333117"/>
            <a:ext cx="4895056" cy="59809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605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346BB6-2F73-4210-A6AC-CF862ADD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Georgia" panose="020405020504050203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587557-9ABF-40FC-92FD-EDFF00F0F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We learnt about</a:t>
            </a:r>
          </a:p>
          <a:p>
            <a:r>
              <a:rPr lang="en-IN" dirty="0">
                <a:latin typeface="Georgia" panose="02040502050405020303" pitchFamily="18" charset="0"/>
              </a:rPr>
              <a:t>Pushdown Automata.</a:t>
            </a:r>
          </a:p>
          <a:p>
            <a:r>
              <a:rPr lang="en-IN" dirty="0">
                <a:latin typeface="Georgia" panose="02040502050405020303" pitchFamily="18" charset="0"/>
              </a:rPr>
              <a:t>7 tuples of PDA.</a:t>
            </a:r>
          </a:p>
          <a:p>
            <a:r>
              <a:rPr lang="en-IN" dirty="0">
                <a:latin typeface="Georgia" panose="02040502050405020303" pitchFamily="18" charset="0"/>
              </a:rPr>
              <a:t>Transition function and diagram for given language.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Hence at the end, stack becomes empty we say that given language is accepted by PDA.</a:t>
            </a:r>
          </a:p>
        </p:txBody>
      </p:sp>
    </p:spTree>
    <p:extLst>
      <p:ext uri="{BB962C8B-B14F-4D97-AF65-F5344CB8AC3E}">
        <p14:creationId xmlns="" xmlns:p14="http://schemas.microsoft.com/office/powerpoint/2010/main" val="133401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1616182-4E64-4F74-9CCE-BEF6EC799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2199" y="650721"/>
            <a:ext cx="8574622" cy="2616199"/>
          </a:xfrm>
        </p:spPr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Thank You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734C4081-7A63-4F00-B64A-761D96861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0032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0CE091-9C1B-4692-9168-B1C617E6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Georgia" panose="02040502050405020303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99D39C-0D20-4463-B21A-799BBD1BAF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66656" y="2367092"/>
            <a:ext cx="9510944" cy="3424107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Georgia" panose="02040502050405020303" pitchFamily="18" charset="0"/>
              </a:rPr>
              <a:t>Introduction</a:t>
            </a:r>
          </a:p>
          <a:p>
            <a:r>
              <a:rPr lang="en-IN" dirty="0">
                <a:latin typeface="Georgia" panose="02040502050405020303" pitchFamily="18" charset="0"/>
                <a:cs typeface="Arial" panose="020B0604020202020204" pitchFamily="34" charset="0"/>
              </a:rPr>
              <a:t>Formal</a:t>
            </a:r>
            <a:r>
              <a:rPr lang="en-IN" dirty="0">
                <a:latin typeface="Georgia" panose="02040502050405020303" pitchFamily="18" charset="0"/>
              </a:rPr>
              <a:t> definition of PDA</a:t>
            </a:r>
          </a:p>
          <a:p>
            <a:r>
              <a:rPr lang="en-IN" dirty="0">
                <a:latin typeface="Georgia" panose="02040502050405020303" pitchFamily="18" charset="0"/>
              </a:rPr>
              <a:t>Components of PDA</a:t>
            </a:r>
          </a:p>
          <a:p>
            <a:r>
              <a:rPr lang="en-IN" dirty="0">
                <a:latin typeface="Georgia" panose="02040502050405020303" pitchFamily="18" charset="0"/>
              </a:rPr>
              <a:t>PDA Acceptance</a:t>
            </a:r>
          </a:p>
          <a:p>
            <a:r>
              <a:rPr lang="en-IN" dirty="0">
                <a:latin typeface="Georgia" panose="02040502050405020303" pitchFamily="18" charset="0"/>
              </a:rPr>
              <a:t>Example (Given language)</a:t>
            </a:r>
          </a:p>
          <a:p>
            <a:r>
              <a:rPr lang="en-IN" dirty="0">
                <a:latin typeface="Georgia" panose="02040502050405020303" pitchFamily="18" charset="0"/>
              </a:rPr>
              <a:t>Transition functions</a:t>
            </a:r>
          </a:p>
          <a:p>
            <a:r>
              <a:rPr lang="en-IN" dirty="0">
                <a:latin typeface="Georgia" panose="02040502050405020303" pitchFamily="18" charset="0"/>
              </a:rPr>
              <a:t>Transition state diagram</a:t>
            </a:r>
          </a:p>
          <a:p>
            <a:r>
              <a:rPr lang="en-IN" dirty="0">
                <a:latin typeface="Georgia" panose="02040502050405020303" pitchFamily="18" charset="0"/>
              </a:rPr>
              <a:t>Conclusion</a:t>
            </a:r>
          </a:p>
          <a:p>
            <a:endParaRPr lang="en-IN" dirty="0">
              <a:latin typeface="Georgia" panose="020405020504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6598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103B8E-64AB-4DE0-9C13-2FBBD6E6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C4FD62-22CC-4C3D-AC3D-BC01872B69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11754" y="2459113"/>
            <a:ext cx="10363826" cy="342410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Pushdown automata is a way to implement a CFG.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PDA can remember an infinite amount of information.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PDA is simply an NFA augmented with an "external stack memory". PDA can store an unbounded amount of information on the stack.</a:t>
            </a: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A 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PDA is more powerful than Finite Automata. As PDA accepts class of languages which cannot be accepted by FA.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Thus PDA is more superior to FA.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1066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A57805C5-C112-4E78-80DC-84B256F2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Georgia" panose="02040502050405020303" pitchFamily="18" charset="0"/>
              </a:rPr>
              <a:t>Formal Definition of PDA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FAA157-4040-41E8-9DAE-54609357E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031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202124"/>
                </a:solidFill>
                <a:latin typeface="Georgia" panose="02040502050405020303" pitchFamily="18" charset="0"/>
              </a:rPr>
              <a:t>Pushdown Automata is defined by 7 tuples : (Q,∑,</a:t>
            </a:r>
            <a:r>
              <a:rPr lang="el-GR" sz="4400" b="0" i="0" dirty="0">
                <a:effectLst/>
                <a:latin typeface="Georgia" panose="02040502050405020303" pitchFamily="18" charset="0"/>
              </a:rPr>
              <a:t> δ</a:t>
            </a:r>
            <a:r>
              <a:rPr lang="en-IN" sz="4400" b="0" i="0" dirty="0">
                <a:effectLst/>
                <a:latin typeface="Georgia" panose="02040502050405020303" pitchFamily="18" charset="0"/>
              </a:rPr>
              <a:t>,q</a:t>
            </a:r>
            <a:r>
              <a:rPr lang="en-IN" sz="4400" b="0" i="0" baseline="-25000" dirty="0">
                <a:effectLst/>
                <a:latin typeface="Georgia" panose="02040502050405020303" pitchFamily="18" charset="0"/>
              </a:rPr>
              <a:t>0</a:t>
            </a:r>
            <a:r>
              <a:rPr lang="en-IN" sz="4400" b="0" i="0" dirty="0">
                <a:effectLst/>
                <a:latin typeface="Georgia" panose="02040502050405020303" pitchFamily="18" charset="0"/>
              </a:rPr>
              <a:t>,z,F,</a:t>
            </a:r>
            <a:r>
              <a:rPr lang="el-GR" sz="4400" b="0" i="0" dirty="0">
                <a:effectLst/>
                <a:latin typeface="Georgia" panose="02040502050405020303" pitchFamily="18" charset="0"/>
              </a:rPr>
              <a:t> Γ</a:t>
            </a:r>
            <a:r>
              <a:rPr lang="en-IN" sz="4400" b="0" i="0" dirty="0">
                <a:effectLst/>
                <a:latin typeface="Georgia" panose="02040502050405020303" pitchFamily="18" charset="0"/>
              </a:rPr>
              <a:t>)</a:t>
            </a:r>
            <a:endParaRPr lang="en-US" sz="4400" dirty="0">
              <a:solidFill>
                <a:srgbClr val="202124"/>
              </a:solidFill>
              <a:latin typeface="Georgia" panose="02040502050405020303" pitchFamily="18" charset="0"/>
            </a:endParaRPr>
          </a:p>
          <a:p>
            <a:pPr marL="0" indent="0" algn="l" fontAlgn="base">
              <a:buNone/>
            </a:pPr>
            <a:r>
              <a:rPr lang="en-US" sz="4400" b="0" i="0" dirty="0">
                <a:effectLst/>
                <a:latin typeface="Georgia" panose="02040502050405020303" pitchFamily="18" charset="0"/>
              </a:rPr>
              <a:t>Q is the set of states</a:t>
            </a:r>
          </a:p>
          <a:p>
            <a:pPr marL="0" indent="0" algn="l" fontAlgn="base">
              <a:buNone/>
            </a:pPr>
            <a:r>
              <a:rPr lang="en-US" sz="4400" b="0" i="0" dirty="0">
                <a:effectLst/>
                <a:latin typeface="Georgia" panose="02040502050405020303" pitchFamily="18" charset="0"/>
              </a:rPr>
              <a:t>∑ is the set of input symbols</a:t>
            </a:r>
          </a:p>
          <a:p>
            <a:pPr marL="0" indent="0" algn="l" fontAlgn="base">
              <a:buNone/>
            </a:pPr>
            <a:r>
              <a:rPr lang="en-US" sz="4400" b="0" i="0" dirty="0">
                <a:effectLst/>
                <a:latin typeface="Georgia" panose="02040502050405020303" pitchFamily="18" charset="0"/>
              </a:rPr>
              <a:t>Γ is the set of stack symbol</a:t>
            </a:r>
          </a:p>
          <a:p>
            <a:pPr marL="0" indent="0" algn="l" fontAlgn="base">
              <a:buNone/>
            </a:pPr>
            <a:r>
              <a:rPr lang="en-IN" sz="4400" b="0" i="0" dirty="0">
                <a:effectLst/>
                <a:latin typeface="Georgia" panose="02040502050405020303" pitchFamily="18" charset="0"/>
              </a:rPr>
              <a:t>q</a:t>
            </a:r>
            <a:r>
              <a:rPr lang="en-IN" sz="4400" b="0" i="0" baseline="-25000" dirty="0">
                <a:effectLst/>
                <a:latin typeface="Georgia" panose="02040502050405020303" pitchFamily="18" charset="0"/>
              </a:rPr>
              <a:t>0</a:t>
            </a:r>
            <a:r>
              <a:rPr lang="en-US" sz="4400" b="0" i="0" dirty="0">
                <a:effectLst/>
                <a:latin typeface="Georgia" panose="02040502050405020303" pitchFamily="18" charset="0"/>
              </a:rPr>
              <a:t> is the initial state</a:t>
            </a:r>
          </a:p>
          <a:p>
            <a:pPr marL="0" indent="0" algn="l" fontAlgn="base">
              <a:buNone/>
            </a:pPr>
            <a:r>
              <a:rPr lang="en-US" sz="4400" dirty="0">
                <a:latin typeface="Georgia" panose="02040502050405020303" pitchFamily="18" charset="0"/>
              </a:rPr>
              <a:t>z</a:t>
            </a:r>
            <a:r>
              <a:rPr lang="en-US" sz="4400" b="0" i="0" dirty="0">
                <a:effectLst/>
                <a:latin typeface="Georgia" panose="02040502050405020303" pitchFamily="18" charset="0"/>
              </a:rPr>
              <a:t> is the initial stack symbol</a:t>
            </a:r>
          </a:p>
          <a:p>
            <a:pPr marL="0" indent="0" algn="l" fontAlgn="base">
              <a:buNone/>
            </a:pPr>
            <a:r>
              <a:rPr lang="en-US" sz="4400" b="0" i="0" dirty="0">
                <a:effectLst/>
                <a:latin typeface="Georgia" panose="02040502050405020303" pitchFamily="18" charset="0"/>
              </a:rPr>
              <a:t>F is the set of final states</a:t>
            </a:r>
          </a:p>
          <a:p>
            <a:pPr marL="0" indent="0" algn="l" fontAlgn="base">
              <a:buNone/>
            </a:pPr>
            <a:r>
              <a:rPr lang="en-US" sz="4400" b="0" i="0" dirty="0">
                <a:effectLst/>
                <a:latin typeface="Georgia" panose="02040502050405020303" pitchFamily="18" charset="0"/>
              </a:rPr>
              <a:t>δ is a transition function (</a:t>
            </a:r>
            <a:r>
              <a:rPr lang="en-IN" sz="4400" b="0" i="0" dirty="0">
                <a:effectLst/>
                <a:latin typeface="Georgia" panose="02040502050405020303" pitchFamily="18" charset="0"/>
              </a:rPr>
              <a:t>Q x {</a:t>
            </a:r>
            <a:r>
              <a:rPr lang="el-GR" sz="4400" b="0" i="0" dirty="0">
                <a:effectLst/>
                <a:latin typeface="Georgia" panose="02040502050405020303" pitchFamily="18" charset="0"/>
              </a:rPr>
              <a:t>Σ ∪ ∈} </a:t>
            </a:r>
            <a:r>
              <a:rPr lang="en-IN" sz="4400" b="0" i="0" dirty="0">
                <a:effectLst/>
                <a:latin typeface="Georgia" panose="02040502050405020303" pitchFamily="18" charset="0"/>
              </a:rPr>
              <a:t>x </a:t>
            </a:r>
            <a:r>
              <a:rPr lang="el-GR" sz="4400" b="0" i="0" dirty="0">
                <a:effectLst/>
                <a:latin typeface="Georgia" panose="02040502050405020303" pitchFamily="18" charset="0"/>
              </a:rPr>
              <a:t>Γ </a:t>
            </a:r>
            <a:r>
              <a:rPr lang="en-IN" sz="4400" dirty="0">
                <a:latin typeface="Georgia" panose="02040502050405020303" pitchFamily="18" charset="0"/>
              </a:rPr>
              <a:t>=</a:t>
            </a:r>
            <a:r>
              <a:rPr lang="en-IN" sz="4400" b="0" i="0" dirty="0">
                <a:effectLst/>
                <a:latin typeface="Georgia" panose="02040502050405020303" pitchFamily="18" charset="0"/>
              </a:rPr>
              <a:t> Q x </a:t>
            </a:r>
            <a:r>
              <a:rPr lang="el-GR" sz="4400" b="0" i="0" dirty="0">
                <a:effectLst/>
                <a:latin typeface="Georgia" panose="02040502050405020303" pitchFamily="18" charset="0"/>
              </a:rPr>
              <a:t>Γ*</a:t>
            </a:r>
            <a:r>
              <a:rPr lang="en-IN" sz="4400" b="0" i="0" dirty="0">
                <a:effectLst/>
                <a:latin typeface="Georgia" panose="02040502050405020303" pitchFamily="18" charset="0"/>
              </a:rPr>
              <a:t>)</a:t>
            </a:r>
            <a:endParaRPr lang="en-US" sz="4400" b="0" i="0" dirty="0"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4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2640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D71A0CE-E931-4B2E-B9F1-A4C1189CF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38" y="2438399"/>
            <a:ext cx="7051830" cy="3733801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23D52-2A35-4420-BA00-000490CE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Georgia" panose="02040502050405020303" pitchFamily="18" charset="0"/>
              </a:rPr>
              <a:t>Components of PDA</a:t>
            </a:r>
          </a:p>
        </p:txBody>
      </p:sp>
    </p:spTree>
    <p:extLst>
      <p:ext uri="{BB962C8B-B14F-4D97-AF65-F5344CB8AC3E}">
        <p14:creationId xmlns="" xmlns:p14="http://schemas.microsoft.com/office/powerpoint/2010/main" val="103654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EB106B00-A1B4-4A99-B553-6CE5E61D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Georgia" panose="02040502050405020303" pitchFamily="18" charset="0"/>
              </a:rPr>
              <a:t>Components of PDA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A02B83D-640B-4E9A-A143-3B8695A0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Input tape: The input tape is divided in many cells or symbols. The input head is read-only and may only move from left to right, one symbol at a time.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Finite control: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 has some pointer which points the current symbol which is to be read.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Stack: 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stack is a structure in which we can push and remove the items from one end only. It has an infinite size. In PDA, the stack is used to store the items temporarily.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2322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811265-8852-42DF-87E6-5C9399A6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Georgia" panose="02040502050405020303" pitchFamily="18" charset="0"/>
              </a:rPr>
              <a:t>PDA Acceptance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A934FF-F2EE-406A-9A88-58C8A616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 language can be accepted by Pushdown automata using two approaches:</a:t>
            </a:r>
          </a:p>
          <a:p>
            <a:r>
              <a:rPr lang="en-US" b="0" i="0" u="sng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Acceptance by Final </a:t>
            </a:r>
            <a:r>
              <a:rPr lang="en-US" u="sng" dirty="0">
                <a:solidFill>
                  <a:srgbClr val="000000"/>
                </a:solidFill>
                <a:latin typeface="Georgia" panose="02040502050405020303" pitchFamily="18" charset="0"/>
              </a:rPr>
              <a:t>State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PDA is said to accept its input by the final state if it enters any final state in zero or more moves after reading the entire input.</a:t>
            </a:r>
          </a:p>
          <a:p>
            <a:r>
              <a:rPr lang="en-US" b="0" i="0" u="sng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Acceptance by Empty Stack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 On reading the input string from the initial configuration for some PDA, the stack of PDA gets empty.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166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B35455CD-3913-4C1A-91E0-D5CAE3E9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Georgia" panose="02040502050405020303" pitchFamily="18" charset="0"/>
              </a:rPr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037EA45-1D86-4DD6-8BEB-06E26810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 </a:t>
            </a:r>
            <a:r>
              <a:rPr lang="en-IN" sz="2800" dirty="0">
                <a:latin typeface="Georgia" panose="02040502050405020303" pitchFamily="18" charset="0"/>
              </a:rPr>
              <a:t>Design and implement Pushdown Automata for language given below</a:t>
            </a:r>
          </a:p>
          <a:p>
            <a:pPr marL="0" indent="0" algn="ctr">
              <a:buNone/>
            </a:pPr>
            <a:r>
              <a:rPr lang="pl-PL" sz="2800" b="0" i="0" dirty="0">
                <a:effectLst/>
                <a:latin typeface="var(--font-sofia)"/>
              </a:rPr>
              <a:t>L = </a:t>
            </a:r>
            <a:r>
              <a:rPr lang="pl-PL" sz="2800" b="0" i="0" dirty="0" smtClean="0">
                <a:effectLst/>
                <a:latin typeface="var(--font-sofia)"/>
              </a:rPr>
              <a:t>{</a:t>
            </a:r>
            <a:r>
              <a:rPr lang="en-US" sz="2800" dirty="0" err="1" smtClean="0">
                <a:latin typeface="var(--font-sofia)"/>
              </a:rPr>
              <a:t>a^n</a:t>
            </a:r>
            <a:r>
              <a:rPr lang="en-US" sz="2800" dirty="0" smtClean="0">
                <a:latin typeface="var(--font-sofia)"/>
              </a:rPr>
              <a:t> b^2n for n&gt;=1</a:t>
            </a:r>
            <a:r>
              <a:rPr lang="pl-PL" sz="2800" b="0" i="0" dirty="0" smtClean="0">
                <a:effectLst/>
                <a:latin typeface="var(--font-sofia)"/>
              </a:rPr>
              <a:t>}</a:t>
            </a:r>
            <a:endParaRPr lang="en-IN" sz="2800" dirty="0">
              <a:latin typeface="var(--font-sofia)"/>
            </a:endParaRPr>
          </a:p>
          <a:p>
            <a:pPr marL="0" indent="0" algn="ctr">
              <a:buNone/>
            </a:pPr>
            <a:r>
              <a:rPr lang="en-IN" sz="2800" b="0" i="0" dirty="0">
                <a:effectLst/>
                <a:latin typeface="var(--font-sofia)"/>
              </a:rPr>
              <a:t>L= { </a:t>
            </a:r>
            <a:r>
              <a:rPr lang="en-IN" sz="2800" b="0" i="0" dirty="0" err="1" smtClean="0">
                <a:effectLst/>
                <a:latin typeface="var(--font-sofia)"/>
              </a:rPr>
              <a:t>abb</a:t>
            </a:r>
            <a:r>
              <a:rPr lang="en-IN" sz="2800" b="0" i="0" dirty="0" smtClean="0">
                <a:effectLst/>
                <a:latin typeface="var(--font-sofia)"/>
              </a:rPr>
              <a:t>, </a:t>
            </a:r>
            <a:r>
              <a:rPr lang="en-IN" sz="2800" b="0" i="0" dirty="0" err="1" smtClean="0">
                <a:effectLst/>
                <a:latin typeface="var(--font-sofia)"/>
              </a:rPr>
              <a:t>aabbbb</a:t>
            </a:r>
            <a:r>
              <a:rPr lang="en-IN" sz="2800" dirty="0" smtClean="0">
                <a:latin typeface="var(--font-sofia)"/>
              </a:rPr>
              <a:t>, </a:t>
            </a:r>
            <a:r>
              <a:rPr lang="en-IN" sz="2800" dirty="0" err="1" smtClean="0">
                <a:latin typeface="var(--font-sofia)"/>
              </a:rPr>
              <a:t>aaabbbbbb</a:t>
            </a:r>
            <a:r>
              <a:rPr lang="en-IN" sz="2800" dirty="0" smtClean="0">
                <a:latin typeface="var(--font-sofia)"/>
              </a:rPr>
              <a:t>,...}</a:t>
            </a:r>
            <a:endParaRPr lang="pl-PL" sz="2800" b="0" i="0" dirty="0">
              <a:effectLst/>
              <a:latin typeface="var(--font-sofia)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4267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0E1A50BB-30F2-4657-BDA0-D18BF5F0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Georgia" panose="02040502050405020303" pitchFamily="18" charset="0"/>
              </a:rPr>
              <a:t>Solution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D0E63675-5393-46DE-A69F-CCFF6607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600" b="1" dirty="0" smtClean="0">
                <a:latin typeface="Georgia" panose="02040502050405020303" pitchFamily="18" charset="0"/>
              </a:rPr>
              <a:t>7 </a:t>
            </a:r>
            <a:r>
              <a:rPr lang="en-IN" sz="2600" b="1" dirty="0" err="1" smtClean="0">
                <a:latin typeface="Georgia" panose="02040502050405020303" pitchFamily="18" charset="0"/>
              </a:rPr>
              <a:t>tuples</a:t>
            </a:r>
            <a:r>
              <a:rPr lang="en-IN" sz="2600" b="1" dirty="0" smtClean="0">
                <a:latin typeface="Georgia" panose="02040502050405020303" pitchFamily="18" charset="0"/>
              </a:rPr>
              <a:t> </a:t>
            </a:r>
            <a:r>
              <a:rPr lang="en-IN" sz="2600" b="1" dirty="0">
                <a:latin typeface="Georgia" panose="02040502050405020303" pitchFamily="18" charset="0"/>
              </a:rPr>
              <a:t>for given language</a:t>
            </a:r>
          </a:p>
          <a:p>
            <a:pPr marL="0" indent="0">
              <a:buNone/>
            </a:pPr>
            <a:r>
              <a:rPr lang="en-IN" sz="2600" dirty="0">
                <a:latin typeface="Georgia" panose="02040502050405020303" pitchFamily="18" charset="0"/>
              </a:rPr>
              <a:t>Q={</a:t>
            </a:r>
            <a:r>
              <a:rPr lang="en-IN" sz="2600" b="0" i="0" dirty="0">
                <a:effectLst/>
                <a:latin typeface="Georgia" panose="02040502050405020303" pitchFamily="18" charset="0"/>
              </a:rPr>
              <a:t>q</a:t>
            </a:r>
            <a:r>
              <a:rPr lang="en-IN" sz="2600" b="0" i="0" baseline="-25000" dirty="0">
                <a:effectLst/>
                <a:latin typeface="Georgia" panose="02040502050405020303" pitchFamily="18" charset="0"/>
              </a:rPr>
              <a:t>0</a:t>
            </a:r>
            <a:r>
              <a:rPr lang="en-IN" sz="2600" baseline="-25000" dirty="0">
                <a:latin typeface="Georgia" panose="02040502050405020303" pitchFamily="18" charset="0"/>
              </a:rPr>
              <a:t>,</a:t>
            </a:r>
            <a:r>
              <a:rPr lang="en-IN" sz="2600" b="0" i="0" dirty="0">
                <a:effectLst/>
                <a:latin typeface="Georgia" panose="02040502050405020303" pitchFamily="18" charset="0"/>
              </a:rPr>
              <a:t> q</a:t>
            </a:r>
            <a:r>
              <a:rPr lang="en-IN" sz="2600" baseline="-25000" dirty="0">
                <a:latin typeface="Georgia" panose="02040502050405020303" pitchFamily="18" charset="0"/>
              </a:rPr>
              <a:t>1,</a:t>
            </a:r>
            <a:r>
              <a:rPr lang="en-IN" sz="2600" b="0" i="0" dirty="0">
                <a:effectLst/>
                <a:latin typeface="Georgia" panose="02040502050405020303" pitchFamily="18" charset="0"/>
              </a:rPr>
              <a:t> </a:t>
            </a:r>
            <a:r>
              <a:rPr lang="en-IN" sz="2600" b="0" i="0" dirty="0" smtClean="0">
                <a:effectLst/>
                <a:latin typeface="Georgia" panose="02040502050405020303" pitchFamily="18" charset="0"/>
              </a:rPr>
              <a:t>q</a:t>
            </a:r>
            <a:r>
              <a:rPr lang="en-IN" sz="2600" baseline="-25000" dirty="0" smtClean="0">
                <a:latin typeface="Georgia" panose="02040502050405020303" pitchFamily="18" charset="0"/>
              </a:rPr>
              <a:t>2,</a:t>
            </a:r>
            <a:r>
              <a:rPr lang="en-IN" sz="2600" dirty="0" smtClean="0">
                <a:latin typeface="Georgia" panose="02040502050405020303" pitchFamily="18" charset="0"/>
              </a:rPr>
              <a:t> </a:t>
            </a:r>
            <a:r>
              <a:rPr lang="en-IN" sz="2600" dirty="0" err="1" smtClean="0">
                <a:latin typeface="Georgia" panose="02040502050405020303" pitchFamily="18" charset="0"/>
              </a:rPr>
              <a:t>q</a:t>
            </a:r>
            <a:r>
              <a:rPr lang="en-IN" sz="2600" baseline="-25000" dirty="0" err="1" smtClean="0">
                <a:latin typeface="Georgia" panose="02040502050405020303" pitchFamily="18" charset="0"/>
              </a:rPr>
              <a:t>f</a:t>
            </a:r>
            <a:r>
              <a:rPr lang="en-IN" sz="2600" baseline="-25000" dirty="0" smtClean="0">
                <a:latin typeface="Georgia" panose="02040502050405020303" pitchFamily="18" charset="0"/>
              </a:rPr>
              <a:t> </a:t>
            </a:r>
            <a:r>
              <a:rPr lang="en-IN" sz="2600" dirty="0" smtClean="0">
                <a:latin typeface="Georgia" panose="02040502050405020303" pitchFamily="18" charset="0"/>
              </a:rPr>
              <a:t>}</a:t>
            </a:r>
            <a:endParaRPr lang="en-IN" sz="2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600" b="0" i="0" dirty="0">
                <a:effectLst/>
                <a:latin typeface="Georgia" panose="02040502050405020303" pitchFamily="18" charset="0"/>
              </a:rPr>
              <a:t>∑={ a, b}</a:t>
            </a:r>
            <a:endParaRPr lang="en-IN" sz="2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600" b="0" i="0" dirty="0">
                <a:effectLst/>
                <a:latin typeface="Georgia" panose="02040502050405020303" pitchFamily="18" charset="0"/>
              </a:rPr>
              <a:t>Γ ={ z, a, b}</a:t>
            </a:r>
          </a:p>
          <a:p>
            <a:pPr marL="0" indent="0">
              <a:buNone/>
            </a:pPr>
            <a:r>
              <a:rPr lang="en-US" sz="2600" dirty="0">
                <a:latin typeface="Georgia" panose="02040502050405020303" pitchFamily="18" charset="0"/>
              </a:rPr>
              <a:t>Initial stack symbol = z</a:t>
            </a:r>
            <a:endParaRPr lang="en-IN" sz="2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600" dirty="0">
                <a:latin typeface="Georgia" panose="02040502050405020303" pitchFamily="18" charset="0"/>
              </a:rPr>
              <a:t>Initial state =</a:t>
            </a:r>
            <a:r>
              <a:rPr lang="en-IN" sz="2600" b="0" i="0" dirty="0">
                <a:effectLst/>
                <a:latin typeface="Georgia" panose="02040502050405020303" pitchFamily="18" charset="0"/>
              </a:rPr>
              <a:t> q</a:t>
            </a:r>
            <a:r>
              <a:rPr lang="en-IN" sz="2600" b="0" i="0" baseline="-25000" dirty="0">
                <a:effectLst/>
                <a:latin typeface="Georgia" panose="02040502050405020303" pitchFamily="18" charset="0"/>
              </a:rPr>
              <a:t>0</a:t>
            </a:r>
            <a:endParaRPr lang="en-IN" sz="2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600" dirty="0">
                <a:latin typeface="Georgia" panose="02040502050405020303" pitchFamily="18" charset="0"/>
              </a:rPr>
              <a:t>Final state =</a:t>
            </a:r>
            <a:r>
              <a:rPr lang="en-IN" sz="2600" baseline="-25000" dirty="0">
                <a:latin typeface="Georgia" panose="02040502050405020303" pitchFamily="18" charset="0"/>
              </a:rPr>
              <a:t> </a:t>
            </a:r>
            <a:r>
              <a:rPr lang="en-IN" sz="2600" b="0" i="0" dirty="0" err="1" smtClean="0">
                <a:effectLst/>
                <a:latin typeface="Georgia" panose="02040502050405020303" pitchFamily="18" charset="0"/>
              </a:rPr>
              <a:t>q</a:t>
            </a:r>
            <a:r>
              <a:rPr lang="en-IN" sz="2600" b="0" i="0" baseline="-25000" dirty="0" err="1" smtClean="0">
                <a:effectLst/>
                <a:latin typeface="Georgia" panose="02040502050405020303" pitchFamily="18" charset="0"/>
              </a:rPr>
              <a:t>f</a:t>
            </a:r>
            <a:r>
              <a:rPr lang="en-IN" sz="2600" b="0" i="0" baseline="-25000" dirty="0" smtClean="0">
                <a:effectLst/>
                <a:latin typeface="Georgia" panose="02040502050405020303" pitchFamily="18" charset="0"/>
              </a:rPr>
              <a:t/>
            </a:r>
            <a:br>
              <a:rPr lang="en-IN" sz="2600" b="0" i="0" baseline="-25000" dirty="0" smtClean="0">
                <a:effectLst/>
                <a:latin typeface="Georgia" panose="02040502050405020303" pitchFamily="18" charset="0"/>
              </a:rPr>
            </a:br>
            <a:r>
              <a:rPr lang="el-GR" dirty="0" smtClean="0"/>
              <a:t> </a:t>
            </a:r>
            <a:r>
              <a:rPr lang="el-GR" dirty="0" smtClean="0"/>
              <a:t>δ</a:t>
            </a:r>
            <a:r>
              <a:rPr lang="en-US" dirty="0" smtClean="0"/>
              <a:t> </a:t>
            </a:r>
            <a:endParaRPr lang="en-IN" sz="2600" dirty="0">
              <a:latin typeface="Georgia" panose="020405020504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64905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400</TotalTime>
  <Words>521</Words>
  <Application>Microsoft Office PowerPoint</Application>
  <PresentationFormat>Custom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Pushdown Automata</vt:lpstr>
      <vt:lpstr>CONTENTS</vt:lpstr>
      <vt:lpstr>Introduction</vt:lpstr>
      <vt:lpstr>Formal Definition of PDA</vt:lpstr>
      <vt:lpstr>Components of PDA</vt:lpstr>
      <vt:lpstr>Components of PDA</vt:lpstr>
      <vt:lpstr>PDA Acceptance</vt:lpstr>
      <vt:lpstr>Example</vt:lpstr>
      <vt:lpstr>Solution</vt:lpstr>
      <vt:lpstr>Transition Diagram</vt:lpstr>
      <vt:lpstr>Transition Functions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shraddha khot</dc:creator>
  <cp:lastModifiedBy>Himanshu</cp:lastModifiedBy>
  <cp:revision>47</cp:revision>
  <dcterms:created xsi:type="dcterms:W3CDTF">2020-12-22T06:24:19Z</dcterms:created>
  <dcterms:modified xsi:type="dcterms:W3CDTF">2020-12-31T07:01:59Z</dcterms:modified>
</cp:coreProperties>
</file>