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334" r:id="rId3"/>
    <p:sldId id="336" r:id="rId4"/>
    <p:sldId id="296" r:id="rId5"/>
    <p:sldId id="337" r:id="rId6"/>
    <p:sldId id="338" r:id="rId7"/>
    <p:sldId id="440" r:id="rId8"/>
    <p:sldId id="298" r:id="rId9"/>
    <p:sldId id="299" r:id="rId10"/>
    <p:sldId id="342" r:id="rId11"/>
    <p:sldId id="441" r:id="rId12"/>
    <p:sldId id="381" r:id="rId13"/>
    <p:sldId id="374" r:id="rId14"/>
    <p:sldId id="343" r:id="rId15"/>
    <p:sldId id="344" r:id="rId16"/>
    <p:sldId id="345" r:id="rId17"/>
    <p:sldId id="346" r:id="rId18"/>
    <p:sldId id="348" r:id="rId19"/>
    <p:sldId id="347" r:id="rId20"/>
    <p:sldId id="302" r:id="rId21"/>
    <p:sldId id="350" r:id="rId22"/>
    <p:sldId id="351" r:id="rId23"/>
    <p:sldId id="382" r:id="rId24"/>
    <p:sldId id="352" r:id="rId25"/>
    <p:sldId id="383" r:id="rId26"/>
    <p:sldId id="353" r:id="rId27"/>
    <p:sldId id="356" r:id="rId28"/>
    <p:sldId id="357" r:id="rId29"/>
    <p:sldId id="354" r:id="rId30"/>
    <p:sldId id="359" r:id="rId31"/>
    <p:sldId id="384" r:id="rId32"/>
    <p:sldId id="360" r:id="rId33"/>
    <p:sldId id="385" r:id="rId34"/>
    <p:sldId id="304" r:id="rId35"/>
    <p:sldId id="362" r:id="rId36"/>
    <p:sldId id="363" r:id="rId37"/>
    <p:sldId id="364" r:id="rId38"/>
    <p:sldId id="366" r:id="rId39"/>
    <p:sldId id="367" r:id="rId40"/>
    <p:sldId id="368" r:id="rId41"/>
    <p:sldId id="370" r:id="rId42"/>
    <p:sldId id="371" r:id="rId43"/>
    <p:sldId id="305" r:id="rId44"/>
    <p:sldId id="373" r:id="rId45"/>
    <p:sldId id="306" r:id="rId46"/>
    <p:sldId id="392" r:id="rId47"/>
    <p:sldId id="393" r:id="rId48"/>
    <p:sldId id="405" r:id="rId49"/>
    <p:sldId id="406" r:id="rId50"/>
    <p:sldId id="308" r:id="rId51"/>
    <p:sldId id="407" r:id="rId52"/>
    <p:sldId id="408" r:id="rId53"/>
    <p:sldId id="411" r:id="rId54"/>
    <p:sldId id="415" r:id="rId55"/>
    <p:sldId id="416" r:id="rId56"/>
    <p:sldId id="417" r:id="rId57"/>
    <p:sldId id="418" r:id="rId58"/>
    <p:sldId id="419" r:id="rId59"/>
    <p:sldId id="420" r:id="rId60"/>
    <p:sldId id="424" r:id="rId61"/>
    <p:sldId id="425" r:id="rId62"/>
    <p:sldId id="421" r:id="rId63"/>
    <p:sldId id="426" r:id="rId64"/>
    <p:sldId id="422" r:id="rId65"/>
    <p:sldId id="309" r:id="rId66"/>
    <p:sldId id="429" r:id="rId67"/>
    <p:sldId id="430" r:id="rId68"/>
    <p:sldId id="431" r:id="rId69"/>
    <p:sldId id="432" r:id="rId70"/>
    <p:sldId id="433" r:id="rId71"/>
    <p:sldId id="434" r:id="rId72"/>
    <p:sldId id="435" r:id="rId73"/>
    <p:sldId id="438" r:id="rId74"/>
    <p:sldId id="439"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B25372-18D9-48B9-854C-9DFF3434105F}" type="datetimeFigureOut">
              <a:rPr lang="en-US" smtClean="0"/>
              <a:pPr/>
              <a:t>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4CF2FD-698E-4A09-847F-5D8D5E0FEBD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0EE85C-87B1-406A-BE04-19887409EE2D}" type="datetime1">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49541B-8B7C-4761-90C6-3A1BF2BB756B}" type="datetime1">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C3CAC5-B331-45C2-8C98-EFCB9A59AA86}" type="datetime1">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D78EF5-DACC-4A4F-95BE-C9EA8E073ED7}" type="datetime1">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C6361D-AD38-4F82-98C0-3BA2BD29EFD2}" type="datetime1">
              <a:rPr lang="en-US" smtClean="0"/>
              <a:pPr/>
              <a:t>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AB5039-707D-4B39-9BB4-FB11DAA2E69B}" type="datetime1">
              <a:rPr lang="en-US" smtClean="0"/>
              <a:pPr/>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D8E871-B59C-4330-9C29-E63C96B54FCA}" type="datetime1">
              <a:rPr lang="en-US" smtClean="0"/>
              <a:pPr/>
              <a:t>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949C82-57C8-4864-AEF4-78F7F519121F}" type="datetime1">
              <a:rPr lang="en-US" smtClean="0"/>
              <a:pPr/>
              <a:t>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9E3A4-CE2D-41C6-BFF9-D88F4E939040}" type="datetime1">
              <a:rPr lang="en-US" smtClean="0"/>
              <a:pPr/>
              <a:t>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5E2F93-3F6E-441E-B1F6-F1704A0F1F4E}" type="datetime1">
              <a:rPr lang="en-US" smtClean="0"/>
              <a:pPr/>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7A2DF2-1DF9-450A-B998-ACB6CB7BD09B}" type="datetime1">
              <a:rPr lang="en-US" smtClean="0"/>
              <a:pPr/>
              <a:t>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BC33E-44FA-4105-A424-F33279BFABFA}"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A49268-8118-4DB6-AC95-AA6F7EC9386B}" type="datetime1">
              <a:rPr lang="en-US" smtClean="0"/>
              <a:pPr/>
              <a:t>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6BC33E-44FA-4105-A424-F33279BFABF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3200399"/>
          </a:xfrm>
        </p:spPr>
        <p:txBody>
          <a:bodyPr>
            <a:normAutofit/>
          </a:bodyPr>
          <a:lstStyle/>
          <a:p>
            <a:r>
              <a:rPr lang="en-US" sz="5400" dirty="0" smtClean="0"/>
              <a:t>Domain Analysis</a:t>
            </a:r>
            <a:endParaRPr lang="en-US" sz="5400"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1</a:t>
            </a:fld>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12.2.2  Keeping the Right Classes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book has a list of the kinds of classes that can be eliminated from a design</a:t>
            </a:r>
          </a:p>
          <a:p>
            <a:r>
              <a:rPr lang="en-US" dirty="0" smtClean="0"/>
              <a:t>The descriptive names alone may give an idea of why the classes are not suitable</a:t>
            </a:r>
          </a:p>
          <a:p>
            <a:r>
              <a:rPr lang="en-US" dirty="0" smtClean="0"/>
              <a:t>In other cases further commentary is helpful</a:t>
            </a:r>
          </a:p>
          <a:p>
            <a:pPr>
              <a:buNone/>
            </a:pPr>
            <a:r>
              <a:rPr lang="en-US" dirty="0" smtClean="0"/>
              <a:t>1.  Redundant classes</a:t>
            </a:r>
          </a:p>
          <a:p>
            <a:r>
              <a:rPr lang="en-US" dirty="0" smtClean="0"/>
              <a:t>ATM example:  Customer and User are redundant</a:t>
            </a:r>
          </a:p>
          <a:p>
            <a:r>
              <a:rPr lang="en-US" dirty="0" smtClean="0"/>
              <a:t>Customer is kept because it’s more descriptive</a:t>
            </a:r>
          </a:p>
          <a:p>
            <a:r>
              <a:rPr lang="en-US" dirty="0" smtClean="0"/>
              <a:t>Customer and passenger in airline ticket booking system</a:t>
            </a:r>
          </a:p>
          <a:p>
            <a:endParaRPr lang="en-US" dirty="0" smtClean="0"/>
          </a:p>
        </p:txBody>
      </p:sp>
      <p:sp>
        <p:nvSpPr>
          <p:cNvPr id="4" name="Slide Number Placeholder 3"/>
          <p:cNvSpPr>
            <a:spLocks noGrp="1"/>
          </p:cNvSpPr>
          <p:nvPr>
            <p:ph type="sldNum" sz="quarter" idx="12"/>
          </p:nvPr>
        </p:nvSpPr>
        <p:spPr/>
        <p:txBody>
          <a:bodyPr/>
          <a:lstStyle/>
          <a:p>
            <a:fld id="{1C6BC33E-44FA-4105-A424-F33279BFABFA}" type="slidenum">
              <a:rPr lang="en-US" smtClean="0"/>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6BC33E-44FA-4105-A424-F33279BFABFA}" type="slidenum">
              <a:rPr lang="en-US" smtClean="0"/>
              <a:pPr/>
              <a:t>11</a:t>
            </a:fld>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1471446" y="1600200"/>
            <a:ext cx="6201107" cy="4525963"/>
          </a:xfrm>
          <a:prstGeom prst="rect">
            <a:avLst/>
          </a:prstGeom>
          <a:noFill/>
          <a:ln w="9525">
            <a:noFill/>
            <a:miter lim="800000"/>
            <a:headEnd/>
            <a:tailEnd/>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dirty="0" smtClean="0"/>
              <a:t>2.  Irrelevant classes:</a:t>
            </a:r>
          </a:p>
          <a:p>
            <a:r>
              <a:rPr lang="en-US" dirty="0" smtClean="0"/>
              <a:t>ATM example:  Keeping track of Cost is beyond the scope of this application</a:t>
            </a:r>
          </a:p>
          <a:p>
            <a:r>
              <a:rPr lang="en-US" dirty="0" smtClean="0"/>
              <a:t>In Theater ticket reservation system, the occupation of ticket holder is not important, occupation of theater personnel is important.</a:t>
            </a:r>
          </a:p>
          <a:p>
            <a:pPr>
              <a:buNone/>
            </a:pPr>
            <a:r>
              <a:rPr lang="en-US" dirty="0" smtClean="0"/>
              <a:t>3.  Vague classes</a:t>
            </a:r>
          </a:p>
          <a:p>
            <a:r>
              <a:rPr lang="en-US" dirty="0" smtClean="0"/>
              <a:t>ATM example:  Record Keeping Provision is vague</a:t>
            </a:r>
          </a:p>
          <a:p>
            <a:r>
              <a:rPr lang="en-US" dirty="0" smtClean="0"/>
              <a:t>It is most likely part of a Transaction</a:t>
            </a:r>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12</a:t>
            </a:fld>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dirty="0" smtClean="0"/>
              <a:t>4.  Attributes </a:t>
            </a:r>
          </a:p>
          <a:p>
            <a:r>
              <a:rPr lang="en-US" dirty="0" smtClean="0"/>
              <a:t>These are things you identify as nouns, but which are attributes of classes, not classes themselves</a:t>
            </a:r>
          </a:p>
          <a:p>
            <a:r>
              <a:rPr lang="en-US" dirty="0" smtClean="0"/>
              <a:t>ATM example:  Account Data is likely an attribute of an Account</a:t>
            </a:r>
          </a:p>
          <a:p>
            <a:pPr>
              <a:buNone/>
            </a:pPr>
            <a:r>
              <a:rPr lang="en-US" dirty="0" smtClean="0"/>
              <a:t>5.  Operations</a:t>
            </a:r>
          </a:p>
          <a:p>
            <a:r>
              <a:rPr lang="en-US" dirty="0" smtClean="0"/>
              <a:t>Again, these are things that you identify as nouns, but which turn out to be things which would be implemented as methods within classes, not as classes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13</a:t>
            </a:fld>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dirty="0" smtClean="0"/>
              <a:t>   6.  Roles </a:t>
            </a:r>
          </a:p>
          <a:p>
            <a:r>
              <a:rPr lang="en-US" dirty="0" smtClean="0"/>
              <a:t>Think sub-type here.  </a:t>
            </a:r>
          </a:p>
          <a:p>
            <a:r>
              <a:rPr lang="en-US" dirty="0" smtClean="0"/>
              <a:t>A person may be an employee, a boss, a spouse, but a person is a person, not a role.</a:t>
            </a:r>
          </a:p>
          <a:p>
            <a:pPr>
              <a:buNone/>
            </a:pPr>
            <a:r>
              <a:rPr lang="en-US" dirty="0" smtClean="0"/>
              <a:t>  7.  Implementation constructs </a:t>
            </a:r>
          </a:p>
          <a:p>
            <a:r>
              <a:rPr lang="en-US" dirty="0" smtClean="0"/>
              <a:t>This is a danger whenever letting computer people design applications for users…</a:t>
            </a:r>
          </a:p>
          <a:p>
            <a:r>
              <a:rPr lang="en-US" dirty="0" smtClean="0"/>
              <a:t>ATM example:  </a:t>
            </a:r>
            <a:r>
              <a:rPr lang="en-US" dirty="0" err="1" smtClean="0"/>
              <a:t>TransactionLog</a:t>
            </a:r>
            <a:r>
              <a:rPr lang="en-US" dirty="0" smtClean="0"/>
              <a:t> and </a:t>
            </a:r>
            <a:r>
              <a:rPr lang="en-US" dirty="0" err="1" smtClean="0"/>
              <a:t>CommunicationsLine</a:t>
            </a:r>
            <a:r>
              <a:rPr lang="en-US" dirty="0" smtClean="0"/>
              <a:t> are instances of this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14</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8.  Derived classes </a:t>
            </a:r>
          </a:p>
          <a:p>
            <a:r>
              <a:rPr lang="en-US" dirty="0" smtClean="0"/>
              <a:t>The meaning here is not too clear.  </a:t>
            </a:r>
          </a:p>
          <a:p>
            <a:r>
              <a:rPr lang="en-US" dirty="0" smtClean="0"/>
              <a:t>This does not mean eliminate subclasses specifically.  </a:t>
            </a:r>
          </a:p>
          <a:p>
            <a:r>
              <a:rPr lang="en-US" dirty="0" smtClean="0"/>
              <a:t>It does mean eliminate identified classes which could just as well be a kind of some other class.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following overhead shows the ATM example again</a:t>
            </a:r>
          </a:p>
          <a:p>
            <a:r>
              <a:rPr lang="en-US" dirty="0" smtClean="0"/>
              <a:t>Good classes are identified</a:t>
            </a:r>
          </a:p>
          <a:p>
            <a:r>
              <a:rPr lang="en-US" dirty="0" smtClean="0"/>
              <a:t>Classes to be eliminated are classified according to which of the bad categories they fell into</a:t>
            </a:r>
          </a:p>
          <a:p>
            <a:r>
              <a:rPr lang="en-US" dirty="0" smtClean="0"/>
              <a:t>Not all of the bad categories are illustrated, just five of them</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12.2.3  Preparing a Data Dictionary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is a deceptively simple requirement</a:t>
            </a:r>
          </a:p>
          <a:p>
            <a:r>
              <a:rPr lang="en-US" dirty="0" smtClean="0"/>
              <a:t>From the O-O perspective it means that it should be possible to write a concise description of a valid class</a:t>
            </a:r>
          </a:p>
          <a:p>
            <a:r>
              <a:rPr lang="en-US" dirty="0" smtClean="0"/>
              <a:t>//The book illustrates this with the figure shown on the next overhead</a:t>
            </a:r>
          </a:p>
          <a:p>
            <a:r>
              <a:rPr lang="en-US" dirty="0" smtClean="0"/>
              <a:t>The relational requirement is more concrete</a:t>
            </a:r>
          </a:p>
          <a:p>
            <a:r>
              <a:rPr lang="en-US" dirty="0" smtClean="0"/>
              <a:t>It should be possible to make a list of all tables and all fields of those tables, identifying the meanings of the fields and what domains they are on.</a:t>
            </a:r>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17</a:t>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6BC33E-44FA-4105-A424-F33279BFABFA}" type="slidenum">
              <a:rPr lang="en-US" smtClean="0"/>
              <a:pPr/>
              <a:t>18</a:t>
            </a:fld>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685800" y="304800"/>
            <a:ext cx="7315200" cy="6400800"/>
          </a:xfrm>
          <a:prstGeom prst="rect">
            <a:avLst/>
          </a:prstGeom>
          <a:noFill/>
          <a:ln w="9525">
            <a:noFill/>
            <a:miter lim="800000"/>
            <a:headEnd/>
            <a:tailEnd/>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12.2.4  Finding Associations</a:t>
            </a:r>
            <a:endParaRPr lang="en-US" dirty="0"/>
          </a:p>
        </p:txBody>
      </p:sp>
      <p:sp>
        <p:nvSpPr>
          <p:cNvPr id="3" name="Content Placeholder 2"/>
          <p:cNvSpPr>
            <a:spLocks noGrp="1"/>
          </p:cNvSpPr>
          <p:nvPr>
            <p:ph idx="1"/>
          </p:nvPr>
        </p:nvSpPr>
        <p:spPr/>
        <p:txBody>
          <a:bodyPr>
            <a:normAutofit lnSpcReduction="10000"/>
          </a:bodyPr>
          <a:lstStyle/>
          <a:p>
            <a:r>
              <a:rPr lang="en-US" dirty="0" smtClean="0"/>
              <a:t>Again, at this stage, the goal is not to find “is-a” inheritance relationships</a:t>
            </a:r>
          </a:p>
          <a:p>
            <a:r>
              <a:rPr lang="en-US" dirty="0" smtClean="0"/>
              <a:t>It is to find “has-a” relationships</a:t>
            </a:r>
          </a:p>
          <a:p>
            <a:r>
              <a:rPr lang="en-US" dirty="0" smtClean="0"/>
              <a:t>In O-O terms, most often this arises when one class has an instance variable that is a reference to an instance of another class</a:t>
            </a:r>
          </a:p>
          <a:p>
            <a:r>
              <a:rPr lang="en-US" dirty="0" smtClean="0"/>
              <a:t>In a relational database, the relationship will eventually be captured by means of shared attributes (key pairs) but that lies in the future</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19</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12, Domain Analysis</a:t>
            </a:r>
            <a:endParaRPr lang="en-US" dirty="0"/>
          </a:p>
        </p:txBody>
      </p:sp>
      <p:sp>
        <p:nvSpPr>
          <p:cNvPr id="3" name="Content Placeholder 2"/>
          <p:cNvSpPr>
            <a:spLocks noGrp="1"/>
          </p:cNvSpPr>
          <p:nvPr>
            <p:ph idx="1"/>
          </p:nvPr>
        </p:nvSpPr>
        <p:spPr/>
        <p:txBody>
          <a:bodyPr/>
          <a:lstStyle/>
          <a:p>
            <a:r>
              <a:rPr lang="en-US" dirty="0" smtClean="0"/>
              <a:t>((Chapter </a:t>
            </a:r>
            <a:r>
              <a:rPr lang="en-US" dirty="0" smtClean="0"/>
              <a:t>12 is on the topic of domain analysis for object-oriented design</a:t>
            </a:r>
          </a:p>
          <a:p>
            <a:r>
              <a:rPr lang="en-US" dirty="0" smtClean="0"/>
              <a:t>In brief, this means identifying classes, relationships between classes, and attributes of classes</a:t>
            </a:r>
          </a:p>
          <a:p>
            <a:r>
              <a:rPr lang="en-US" dirty="0" smtClean="0"/>
              <a:t>The object-oriented approach given is very close to the modeling process for relational </a:t>
            </a:r>
            <a:r>
              <a:rPr lang="en-US" dirty="0" smtClean="0"/>
              <a:t>databases))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6BC33E-44FA-4105-A424-F33279BFABFA}" type="slidenum">
              <a:rPr lang="en-US" smtClean="0"/>
              <a:pPr/>
              <a:t>20</a:t>
            </a:fld>
            <a:endParaRPr lang="en-US"/>
          </a:p>
        </p:txBody>
      </p:sp>
      <p:pic>
        <p:nvPicPr>
          <p:cNvPr id="7170" name="Picture 2"/>
          <p:cNvPicPr>
            <a:picLocks noGrp="1" noChangeAspect="1" noChangeArrowheads="1"/>
          </p:cNvPicPr>
          <p:nvPr>
            <p:ph idx="1"/>
          </p:nvPr>
        </p:nvPicPr>
        <p:blipFill>
          <a:blip r:embed="rId2" cstate="print"/>
          <a:srcRect/>
          <a:stretch>
            <a:fillRect/>
          </a:stretch>
        </p:blipFill>
        <p:spPr bwMode="auto">
          <a:xfrm>
            <a:off x="1219201" y="609600"/>
            <a:ext cx="6477000" cy="5516563"/>
          </a:xfrm>
          <a:prstGeom prst="rect">
            <a:avLst/>
          </a:prstGeom>
          <a:noFill/>
          <a:ln w="9525">
            <a:noFill/>
            <a:miter lim="800000"/>
            <a:headEnd/>
            <a:tailEnd/>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12.2.5  Keeping the Right Associations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with classes, the first step at a design might tentatively identify associations that do not belong in the final design</a:t>
            </a:r>
          </a:p>
          <a:p>
            <a:r>
              <a:rPr lang="en-US" dirty="0" smtClean="0"/>
              <a:t>Again, the book gives a list of the kinds of associations which should be thrown out:</a:t>
            </a:r>
          </a:p>
          <a:p>
            <a:pPr>
              <a:buNone/>
            </a:pPr>
            <a:r>
              <a:rPr lang="en-US" dirty="0" smtClean="0"/>
              <a:t>1.  Associations between eliminated classes</a:t>
            </a:r>
          </a:p>
          <a:p>
            <a:r>
              <a:rPr lang="en-US" dirty="0" smtClean="0"/>
              <a:t>I guess it never hurts to state the obvious.</a:t>
            </a:r>
          </a:p>
          <a:p>
            <a:r>
              <a:rPr lang="en-US" dirty="0" smtClean="0"/>
              <a:t>ATM example:  There are many instances of this due to the number of eliminated classes</a:t>
            </a:r>
          </a:p>
        </p:txBody>
      </p:sp>
      <p:sp>
        <p:nvSpPr>
          <p:cNvPr id="4" name="Slide Number Placeholder 3"/>
          <p:cNvSpPr>
            <a:spLocks noGrp="1"/>
          </p:cNvSpPr>
          <p:nvPr>
            <p:ph type="sldNum" sz="quarter" idx="12"/>
          </p:nvPr>
        </p:nvSpPr>
        <p:spPr/>
        <p:txBody>
          <a:bodyPr/>
          <a:lstStyle/>
          <a:p>
            <a:fld id="{1C6BC33E-44FA-4105-A424-F33279BFABFA}" type="slidenum">
              <a:rPr lang="en-US" smtClean="0"/>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dirty="0" smtClean="0"/>
              <a:t>2.  Irrelevant or implementation associations </a:t>
            </a:r>
          </a:p>
          <a:p>
            <a:r>
              <a:rPr lang="en-US" dirty="0" smtClean="0"/>
              <a:t>Clearly, irrelevant associations don’t belong in a model</a:t>
            </a:r>
          </a:p>
          <a:p>
            <a:r>
              <a:rPr lang="en-US" dirty="0" smtClean="0"/>
              <a:t>Likewise, when modeling, implementation concerns don’t belong</a:t>
            </a:r>
          </a:p>
          <a:p>
            <a:r>
              <a:rPr lang="en-US" dirty="0" smtClean="0"/>
              <a:t>ATM example:  System handles concurrent access</a:t>
            </a:r>
          </a:p>
          <a:p>
            <a:r>
              <a:rPr lang="en-US" dirty="0" smtClean="0"/>
              <a:t>With multiple ATM’s, concurrency will occur</a:t>
            </a:r>
          </a:p>
          <a:p>
            <a:r>
              <a:rPr lang="en-US" dirty="0" smtClean="0"/>
              <a:t>Reality is concurrent—but this is an implementation problem, not a design problem</a:t>
            </a:r>
          </a:p>
        </p:txBody>
      </p:sp>
      <p:sp>
        <p:nvSpPr>
          <p:cNvPr id="4" name="Slide Number Placeholder 3"/>
          <p:cNvSpPr>
            <a:spLocks noGrp="1"/>
          </p:cNvSpPr>
          <p:nvPr>
            <p:ph type="sldNum" sz="quarter" idx="12"/>
          </p:nvPr>
        </p:nvSpPr>
        <p:spPr/>
        <p:txBody>
          <a:bodyPr/>
          <a:lstStyle/>
          <a:p>
            <a:fld id="{1C6BC33E-44FA-4105-A424-F33279BFABFA}" type="slidenum">
              <a:rPr lang="en-US" smtClean="0"/>
              <a:pPr/>
              <a:t>22</a:t>
            </a:fld>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3.  Actions </a:t>
            </a:r>
          </a:p>
          <a:p>
            <a:r>
              <a:rPr lang="en-US" dirty="0" smtClean="0"/>
              <a:t>Associations should embody structural relationships, not transient processing events</a:t>
            </a:r>
          </a:p>
          <a:p>
            <a:r>
              <a:rPr lang="en-US" dirty="0" smtClean="0"/>
              <a:t>ATM example:  ATM accepts cash card, ATM interacts with user, Central computer clears transaction with bank, and Central computer communicates with bank all describe </a:t>
            </a:r>
            <a:r>
              <a:rPr lang="en-US" dirty="0" err="1" smtClean="0"/>
              <a:t>t+ransient</a:t>
            </a:r>
            <a:r>
              <a:rPr lang="en-US" dirty="0" smtClean="0"/>
              <a:t> actions, not structural relationships</a:t>
            </a:r>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23</a:t>
            </a:fld>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dirty="0" smtClean="0"/>
              <a:t>4.  Ternary associations</a:t>
            </a:r>
          </a:p>
          <a:p>
            <a:r>
              <a:rPr lang="en-US" dirty="0" smtClean="0"/>
              <a:t>This terminology is linked to database concerns</a:t>
            </a:r>
          </a:p>
          <a:p>
            <a:r>
              <a:rPr lang="en-US" dirty="0" smtClean="0"/>
              <a:t>It is possible to have a three-way relationship among three different classes.</a:t>
            </a:r>
          </a:p>
          <a:p>
            <a:r>
              <a:rPr lang="en-US" dirty="0" smtClean="0"/>
              <a:t>What they want to eliminate are cases where there are two base classes and the third item in the association description is just an attribute that is connected with the relationship</a:t>
            </a:r>
          </a:p>
          <a:p>
            <a:r>
              <a:rPr lang="en-US" dirty="0" smtClean="0"/>
              <a:t>This idea will come up again when considering attributes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24</a:t>
            </a:fld>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ATM example:</a:t>
            </a:r>
          </a:p>
          <a:p>
            <a:r>
              <a:rPr lang="en-US" dirty="0" smtClean="0"/>
              <a:t>Bank computer processes transaction against account breaks down into Bank computer processes transaction and Transaction concerns account</a:t>
            </a:r>
          </a:p>
          <a:p>
            <a:r>
              <a:rPr lang="en-US" dirty="0" smtClean="0"/>
              <a:t>Cashier enters transaction for account and ATMs communicate with central computer about transaction can also be broken into two binary associations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dirty="0" smtClean="0"/>
              <a:t>5.  Derived associations </a:t>
            </a:r>
          </a:p>
          <a:p>
            <a:r>
              <a:rPr lang="en-US" dirty="0" smtClean="0"/>
              <a:t>This is largely a warning against redundancy in the design.  </a:t>
            </a:r>
          </a:p>
          <a:p>
            <a:r>
              <a:rPr lang="en-US" dirty="0" smtClean="0"/>
              <a:t>If there is a relationship between classes and this ‘implies’ another relationship—possibly with a different name, but not differing in how things are related, then there is no need to capture the second relationship in the design.  </a:t>
            </a:r>
          </a:p>
          <a:p>
            <a:r>
              <a:rPr lang="en-US" dirty="0" smtClean="0"/>
              <a:t>The first relationship captures it all.</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26</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6BC33E-44FA-4105-A424-F33279BFABFA}" type="slidenum">
              <a:rPr lang="en-US" smtClean="0"/>
              <a:pPr/>
              <a:t>27</a:t>
            </a:fld>
            <a:endParaRPr lang="en-US"/>
          </a:p>
        </p:txBody>
      </p:sp>
      <p:pic>
        <p:nvPicPr>
          <p:cNvPr id="8194" name="Picture 2"/>
          <p:cNvPicPr>
            <a:picLocks noGrp="1" noChangeAspect="1" noChangeArrowheads="1"/>
          </p:cNvPicPr>
          <p:nvPr>
            <p:ph idx="1"/>
          </p:nvPr>
        </p:nvPicPr>
        <p:blipFill>
          <a:blip r:embed="rId2" cstate="print"/>
          <a:srcRect/>
          <a:stretch>
            <a:fillRect/>
          </a:stretch>
        </p:blipFill>
        <p:spPr bwMode="auto">
          <a:xfrm>
            <a:off x="1414462" y="2729706"/>
            <a:ext cx="6315075" cy="2266950"/>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A company owns a set of computers</a:t>
            </a:r>
          </a:p>
          <a:p>
            <a:r>
              <a:rPr lang="en-US" dirty="0" smtClean="0"/>
              <a:t>It also employs a set of employees</a:t>
            </a:r>
          </a:p>
          <a:p>
            <a:r>
              <a:rPr lang="en-US" dirty="0" smtClean="0"/>
              <a:t>Employees are assigned to computers (or vice-versa)</a:t>
            </a:r>
          </a:p>
          <a:p>
            <a:r>
              <a:rPr lang="en-US" dirty="0" smtClean="0"/>
              <a:t>The point is that </a:t>
            </a:r>
            <a:r>
              <a:rPr lang="en-US" dirty="0" err="1" smtClean="0"/>
              <a:t>AssignedTo</a:t>
            </a:r>
            <a:r>
              <a:rPr lang="en-US" dirty="0" smtClean="0"/>
              <a:t> is not a derived relationship</a:t>
            </a:r>
          </a:p>
          <a:p>
            <a:r>
              <a:rPr lang="en-US" dirty="0" smtClean="0"/>
              <a:t>Which computer an employee is assigned to cannot be derived from the fact that an employee works for a given company</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dirty="0" smtClean="0"/>
              <a:t>1.  Misnamed associations </a:t>
            </a:r>
          </a:p>
          <a:p>
            <a:r>
              <a:rPr lang="en-US" dirty="0" smtClean="0"/>
              <a:t>You eliminate them if they are redundant.  </a:t>
            </a:r>
          </a:p>
          <a:p>
            <a:r>
              <a:rPr lang="en-US" dirty="0" smtClean="0"/>
              <a:t>You rename them if they’re valid and not redundant.  </a:t>
            </a:r>
          </a:p>
          <a:p>
            <a:r>
              <a:rPr lang="en-US" dirty="0" smtClean="0"/>
              <a:t>Names should state what a relationship is, not be based on how it came about or some other extraneous description.</a:t>
            </a:r>
          </a:p>
          <a:p>
            <a:r>
              <a:rPr lang="en-US" dirty="0" smtClean="0"/>
              <a:t>ATM example:  Bank computer maintains accounts describes an action</a:t>
            </a:r>
          </a:p>
          <a:p>
            <a:r>
              <a:rPr lang="en-US" dirty="0" smtClean="0"/>
              <a:t>Rename this Bank holds accounts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29</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12.1  Overview of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((Analysis </a:t>
            </a:r>
            <a:r>
              <a:rPr lang="en-US" dirty="0" smtClean="0"/>
              <a:t>starts with some sort of vague statement of the problem to be solved</a:t>
            </a:r>
          </a:p>
          <a:p>
            <a:r>
              <a:rPr lang="en-US" dirty="0" smtClean="0"/>
              <a:t>It involves taking a look at existing systems and talking to users of an old system or people who are requesting a new system (possibly the same people)</a:t>
            </a:r>
          </a:p>
          <a:p>
            <a:r>
              <a:rPr lang="en-US" dirty="0" smtClean="0"/>
              <a:t>The goal is to arrive at an unambiguous specification for the new system</a:t>
            </a:r>
          </a:p>
          <a:p>
            <a:r>
              <a:rPr lang="en-US" dirty="0" smtClean="0"/>
              <a:t>The diagram on the following overhead is supposed to summarize these </a:t>
            </a:r>
            <a:r>
              <a:rPr lang="en-US" dirty="0" smtClean="0"/>
              <a:t>ideas))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2.  Association end names </a:t>
            </a:r>
          </a:p>
          <a:p>
            <a:r>
              <a:rPr lang="en-US" dirty="0" smtClean="0"/>
              <a:t>Like in an E-R model, remember to label any ambiguous links</a:t>
            </a:r>
          </a:p>
        </p:txBody>
      </p:sp>
      <p:sp>
        <p:nvSpPr>
          <p:cNvPr id="4" name="Slide Number Placeholder 3"/>
          <p:cNvSpPr>
            <a:spLocks noGrp="1"/>
          </p:cNvSpPr>
          <p:nvPr>
            <p:ph type="sldNum" sz="quarter" idx="12"/>
          </p:nvPr>
        </p:nvSpPr>
        <p:spPr/>
        <p:txBody>
          <a:bodyPr/>
          <a:lstStyle/>
          <a:p>
            <a:fld id="{1C6BC33E-44FA-4105-A424-F33279BFABFA}" type="slidenum">
              <a:rPr lang="en-US" smtClean="0"/>
              <a:pPr/>
              <a:t>30</a:t>
            </a:fld>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dirty="0" smtClean="0"/>
              <a:t>3.  Qualified associations </a:t>
            </a:r>
          </a:p>
          <a:p>
            <a:r>
              <a:rPr lang="en-US" dirty="0" smtClean="0"/>
              <a:t>This is a new aspect of UML notation</a:t>
            </a:r>
          </a:p>
          <a:p>
            <a:r>
              <a:rPr lang="en-US" u="sng" dirty="0" smtClean="0"/>
              <a:t>A qualifier distinguishes objects on the many side of an association</a:t>
            </a:r>
          </a:p>
          <a:p>
            <a:r>
              <a:rPr lang="en-US" dirty="0" smtClean="0"/>
              <a:t>ATM example:  The qualifier </a:t>
            </a:r>
            <a:r>
              <a:rPr lang="en-US" dirty="0" err="1" smtClean="0"/>
              <a:t>bankCode</a:t>
            </a:r>
            <a:r>
              <a:rPr lang="en-US" dirty="0" smtClean="0"/>
              <a:t> distinguishes the different banks in a consortium</a:t>
            </a:r>
          </a:p>
          <a:p>
            <a:r>
              <a:rPr lang="en-US" dirty="0" smtClean="0"/>
              <a:t>This will be further explained just before the next UML diagram is shown</a:t>
            </a:r>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4.  Multiplicity </a:t>
            </a:r>
          </a:p>
          <a:p>
            <a:r>
              <a:rPr lang="en-US" dirty="0" smtClean="0"/>
              <a:t>When doing a first design, you can try to figure out the cardinalities of the ends of links, but you can always straighten out the details later.</a:t>
            </a:r>
          </a:p>
        </p:txBody>
      </p:sp>
      <p:sp>
        <p:nvSpPr>
          <p:cNvPr id="4" name="Slide Number Placeholder 3"/>
          <p:cNvSpPr>
            <a:spLocks noGrp="1"/>
          </p:cNvSpPr>
          <p:nvPr>
            <p:ph type="sldNum" sz="quarter" idx="12"/>
          </p:nvPr>
        </p:nvSpPr>
        <p:spPr/>
        <p:txBody>
          <a:bodyPr/>
          <a:lstStyle/>
          <a:p>
            <a:fld id="{1C6BC33E-44FA-4105-A424-F33279BFABFA}" type="slidenum">
              <a:rPr lang="en-US" smtClean="0"/>
              <a:pPr/>
              <a:t>32</a:t>
            </a:fld>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dirty="0" smtClean="0"/>
              <a:t>5.  Missing associations </a:t>
            </a:r>
          </a:p>
          <a:p>
            <a:r>
              <a:rPr lang="en-US" dirty="0" smtClean="0"/>
              <a:t>Again, stating the obvious never hurts.  </a:t>
            </a:r>
          </a:p>
          <a:p>
            <a:r>
              <a:rPr lang="en-US" dirty="0" smtClean="0"/>
              <a:t>If you forgot something, add it to the design.</a:t>
            </a:r>
          </a:p>
          <a:p>
            <a:r>
              <a:rPr lang="en-US" dirty="0" smtClean="0"/>
              <a:t>ATM example:  The book suggests that all of these associations were forgotten in the foregoing list:  Transaction entered on cashier station, Customers have accounts, Transaction authorized by cash card, and possibly Cashier authorized on cashier station</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33</a:t>
            </a:fld>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6BC33E-44FA-4105-A424-F33279BFABFA}" type="slidenum">
              <a:rPr lang="en-US" smtClean="0"/>
              <a:pPr/>
              <a:t>34</a:t>
            </a:fld>
            <a:endParaRPr lang="en-US"/>
          </a:p>
        </p:txBody>
      </p:sp>
      <p:pic>
        <p:nvPicPr>
          <p:cNvPr id="9218" name="Picture 2"/>
          <p:cNvPicPr>
            <a:picLocks noGrp="1" noChangeAspect="1" noChangeArrowheads="1"/>
          </p:cNvPicPr>
          <p:nvPr>
            <p:ph idx="1"/>
          </p:nvPr>
        </p:nvPicPr>
        <p:blipFill>
          <a:blip r:embed="rId2" cstate="print"/>
          <a:srcRect/>
          <a:stretch>
            <a:fillRect/>
          </a:stretch>
        </p:blipFill>
        <p:spPr bwMode="auto">
          <a:xfrm>
            <a:off x="999097" y="731837"/>
            <a:ext cx="7154303" cy="5287963"/>
          </a:xfrm>
          <a:prstGeom prst="rect">
            <a:avLst/>
          </a:prstGeom>
          <a:noFill/>
          <a:ln w="9525">
            <a:noFill/>
            <a:miter lim="800000"/>
            <a:headEnd/>
            <a:tailEnd/>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12.2.6  Finding Attributes</a:t>
            </a:r>
            <a:endParaRPr lang="en-US" dirty="0"/>
          </a:p>
        </p:txBody>
      </p:sp>
      <p:sp>
        <p:nvSpPr>
          <p:cNvPr id="3" name="Content Placeholder 2"/>
          <p:cNvSpPr>
            <a:spLocks noGrp="1"/>
          </p:cNvSpPr>
          <p:nvPr>
            <p:ph idx="1"/>
          </p:nvPr>
        </p:nvSpPr>
        <p:spPr/>
        <p:txBody>
          <a:bodyPr>
            <a:normAutofit lnSpcReduction="10000"/>
          </a:bodyPr>
          <a:lstStyle/>
          <a:p>
            <a:r>
              <a:rPr lang="en-US" dirty="0" smtClean="0"/>
              <a:t>((The book suggests that attributes can be identified as nouns X, which appear in descriptions like these:</a:t>
            </a:r>
          </a:p>
          <a:p>
            <a:r>
              <a:rPr lang="en-US" dirty="0" smtClean="0"/>
              <a:t>The X of Y</a:t>
            </a:r>
          </a:p>
          <a:p>
            <a:r>
              <a:rPr lang="en-US" dirty="0" smtClean="0"/>
              <a:t>Y’s X</a:t>
            </a:r>
          </a:p>
          <a:p>
            <a:r>
              <a:rPr lang="en-US" dirty="0" smtClean="0"/>
              <a:t>Just like with relational modeling, meaningful names are useful</a:t>
            </a:r>
          </a:p>
          <a:p>
            <a:r>
              <a:rPr lang="en-US" dirty="0" smtClean="0"/>
              <a:t>Also, any attribute that can be calculated from other attributes is not a </a:t>
            </a:r>
            <a:r>
              <a:rPr lang="en-US" smtClean="0"/>
              <a:t>base attribute))</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35</a:t>
            </a:fld>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12.2.7  Keeping the Right Attributes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Just like with classes and associations, the first step at a design might tentatively identify attributes that do not belong in the final design</a:t>
            </a:r>
          </a:p>
          <a:p>
            <a:r>
              <a:rPr lang="en-US" dirty="0" smtClean="0"/>
              <a:t>Again, the book gives a list of the kinds of attributes which should be thrown out:</a:t>
            </a:r>
          </a:p>
          <a:p>
            <a:r>
              <a:rPr lang="en-US" dirty="0" smtClean="0"/>
              <a:t>1.  Objects </a:t>
            </a:r>
          </a:p>
          <a:p>
            <a:r>
              <a:rPr lang="en-US" dirty="0" smtClean="0"/>
              <a:t>If something is an object it’s not a simple attribute</a:t>
            </a:r>
          </a:p>
          <a:p>
            <a:r>
              <a:rPr lang="en-US" dirty="0" smtClean="0"/>
              <a:t>However, note that instance variables can be object references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36</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2.  Qualifiers</a:t>
            </a:r>
          </a:p>
          <a:p>
            <a:r>
              <a:rPr lang="en-US" dirty="0" smtClean="0"/>
              <a:t>This item illustrates an important difference between O-O modeling and relational modeling</a:t>
            </a:r>
          </a:p>
          <a:p>
            <a:r>
              <a:rPr lang="en-US" dirty="0" smtClean="0"/>
              <a:t>What does the book mean by qualifier?</a:t>
            </a:r>
          </a:p>
          <a:p>
            <a:r>
              <a:rPr lang="en-US" dirty="0" smtClean="0"/>
              <a:t>It gives an example:</a:t>
            </a:r>
          </a:p>
          <a:p>
            <a:r>
              <a:rPr lang="en-US" dirty="0" smtClean="0"/>
              <a:t>Suppose you have a design with both Company and Person classes</a:t>
            </a:r>
          </a:p>
          <a:p>
            <a:r>
              <a:rPr lang="en-US" dirty="0" smtClean="0"/>
              <a:t>Suppose you also identify an attribute with a qualified name like </a:t>
            </a:r>
            <a:r>
              <a:rPr lang="en-US" dirty="0" err="1" smtClean="0"/>
              <a:t>employeeNumber</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37</a:t>
            </a:fld>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3.  Name</a:t>
            </a:r>
          </a:p>
          <a:p>
            <a:r>
              <a:rPr lang="en-US" dirty="0" smtClean="0"/>
              <a:t>This is also kind of obscure, but tied to relational modeling concerns</a:t>
            </a:r>
          </a:p>
          <a:p>
            <a:r>
              <a:rPr lang="en-US" dirty="0" smtClean="0"/>
              <a:t>If a name attribute has to be unique, then the book suggests that in an O-O model it is likely not an attribute</a:t>
            </a:r>
          </a:p>
          <a:p>
            <a:r>
              <a:rPr lang="en-US" dirty="0" smtClean="0"/>
              <a:t>It is serving the moral purpose of a </a:t>
            </a:r>
            <a:r>
              <a:rPr lang="en-US" dirty="0" err="1" smtClean="0"/>
              <a:t>pk</a:t>
            </a:r>
            <a:r>
              <a:rPr lang="en-US" dirty="0" smtClean="0"/>
              <a:t> and its implementation is likely to end up being as part of a reference</a:t>
            </a:r>
          </a:p>
        </p:txBody>
      </p:sp>
      <p:sp>
        <p:nvSpPr>
          <p:cNvPr id="4" name="Slide Number Placeholder 3"/>
          <p:cNvSpPr>
            <a:spLocks noGrp="1"/>
          </p:cNvSpPr>
          <p:nvPr>
            <p:ph type="sldNum" sz="quarter" idx="12"/>
          </p:nvPr>
        </p:nvSpPr>
        <p:spPr/>
        <p:txBody>
          <a:bodyPr/>
          <a:lstStyle/>
          <a:p>
            <a:fld id="{1C6BC33E-44FA-4105-A424-F33279BFABFA}" type="slidenum">
              <a:rPr lang="en-US" smtClean="0"/>
              <a:pPr/>
              <a:t>38</a:t>
            </a:fld>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4.  Identifier</a:t>
            </a:r>
          </a:p>
          <a:p>
            <a:r>
              <a:rPr lang="en-US" dirty="0" smtClean="0"/>
              <a:t>This is also at least in part related to relational design ideas</a:t>
            </a:r>
          </a:p>
          <a:p>
            <a:r>
              <a:rPr lang="en-US" dirty="0" smtClean="0"/>
              <a:t>An identifier in an O-O setting might be a hash code for example</a:t>
            </a:r>
          </a:p>
          <a:p>
            <a:r>
              <a:rPr lang="en-US" dirty="0" smtClean="0"/>
              <a:t>This is along the lines of a hidden record identifier in a table</a:t>
            </a:r>
          </a:p>
          <a:p>
            <a:r>
              <a:rPr lang="en-US" dirty="0" smtClean="0"/>
              <a:t>This implementation level unique identifier does not belong to the set of domain level attributes of an object in an O-O design</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39</a:t>
            </a:fld>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6BC33E-44FA-4105-A424-F33279BFABFA}" type="slidenum">
              <a:rPr lang="en-US" smtClean="0"/>
              <a:pPr/>
              <a:t>4</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1372893" y="1798637"/>
            <a:ext cx="6398214" cy="4525963"/>
          </a:xfrm>
          <a:prstGeom prst="rect">
            <a:avLst/>
          </a:prstGeom>
          <a:noFill/>
          <a:ln w="9525">
            <a:noFill/>
            <a:miter lim="800000"/>
            <a:headEnd/>
            <a:tailEnd/>
          </a:ln>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5.  Attributes on associations</a:t>
            </a:r>
          </a:p>
          <a:p>
            <a:r>
              <a:rPr lang="en-US" dirty="0" smtClean="0"/>
              <a:t>This is another interesting point that will resonate with relational questions</a:t>
            </a:r>
          </a:p>
          <a:p>
            <a:r>
              <a:rPr lang="en-US" dirty="0" smtClean="0"/>
              <a:t>The book gives an example:</a:t>
            </a:r>
          </a:p>
          <a:p>
            <a:r>
              <a:rPr lang="en-US" dirty="0" err="1" smtClean="0"/>
              <a:t>membershipDate</a:t>
            </a:r>
            <a:r>
              <a:rPr lang="en-US" dirty="0" smtClean="0"/>
              <a:t> as an attribute on a many-to-many relationship</a:t>
            </a:r>
          </a:p>
        </p:txBody>
      </p:sp>
      <p:sp>
        <p:nvSpPr>
          <p:cNvPr id="4" name="Slide Number Placeholder 3"/>
          <p:cNvSpPr>
            <a:spLocks noGrp="1"/>
          </p:cNvSpPr>
          <p:nvPr>
            <p:ph type="sldNum" sz="quarter" idx="12"/>
          </p:nvPr>
        </p:nvSpPr>
        <p:spPr/>
        <p:txBody>
          <a:bodyPr/>
          <a:lstStyle/>
          <a:p>
            <a:fld id="{1C6BC33E-44FA-4105-A424-F33279BFABFA}" type="slidenum">
              <a:rPr lang="en-US" smtClean="0"/>
              <a:pPr/>
              <a:t>40</a:t>
            </a:fld>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6.  Internal values</a:t>
            </a:r>
          </a:p>
          <a:p>
            <a:r>
              <a:rPr lang="en-US" dirty="0" smtClean="0"/>
              <a:t>If the attribute is not visible outside of the class, then it’s not necessary to include it in the modeling.</a:t>
            </a:r>
          </a:p>
          <a:p>
            <a:r>
              <a:rPr lang="en-US" dirty="0" smtClean="0"/>
              <a:t>It’s an implementation issue</a:t>
            </a:r>
          </a:p>
          <a:p>
            <a:r>
              <a:rPr lang="en-US" dirty="0" smtClean="0"/>
              <a:t>7.  Fine detail</a:t>
            </a:r>
          </a:p>
          <a:p>
            <a:r>
              <a:rPr lang="en-US" dirty="0" smtClean="0"/>
              <a:t>Fine detail can be ignored when modeling.</a:t>
            </a:r>
          </a:p>
          <a:p>
            <a:r>
              <a:rPr lang="en-US" dirty="0" smtClean="0"/>
              <a:t>If necessary more detail can be included in a future iteration of the model</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41</a:t>
            </a:fld>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8.  Boolean attributes</a:t>
            </a:r>
          </a:p>
          <a:p>
            <a:r>
              <a:rPr lang="en-US" dirty="0" smtClean="0"/>
              <a:t>The book suggests that quite often more than two values become evident and a </a:t>
            </a:r>
            <a:r>
              <a:rPr lang="en-US" dirty="0" err="1" smtClean="0"/>
              <a:t>boolean</a:t>
            </a:r>
            <a:r>
              <a:rPr lang="en-US" dirty="0" smtClean="0"/>
              <a:t> can be modeled as an enumeration (a set)</a:t>
            </a:r>
          </a:p>
          <a:p>
            <a:r>
              <a:rPr lang="en-US" dirty="0" smtClean="0"/>
              <a:t>Note also that in the end this is really an implementation issue</a:t>
            </a:r>
          </a:p>
          <a:p>
            <a:r>
              <a:rPr lang="en-US" dirty="0" smtClean="0"/>
              <a:t>You don’t initially concern yourself with the types of attributes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42</a:t>
            </a:fld>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1C6BC33E-44FA-4105-A424-F33279BFABFA}" type="slidenum">
              <a:rPr lang="en-US" smtClean="0"/>
              <a:pPr/>
              <a:t>43</a:t>
            </a:fld>
            <a:endParaRPr lang="en-US"/>
          </a:p>
        </p:txBody>
      </p:sp>
      <p:pic>
        <p:nvPicPr>
          <p:cNvPr id="10242" name="Picture 2"/>
          <p:cNvPicPr>
            <a:picLocks noGrp="1" noChangeAspect="1" noChangeArrowheads="1"/>
          </p:cNvPicPr>
          <p:nvPr>
            <p:ph idx="1"/>
          </p:nvPr>
        </p:nvPicPr>
        <p:blipFill>
          <a:blip r:embed="rId2" cstate="print"/>
          <a:srcRect/>
          <a:stretch>
            <a:fillRect/>
          </a:stretch>
        </p:blipFill>
        <p:spPr bwMode="auto">
          <a:xfrm>
            <a:off x="1066800" y="1189037"/>
            <a:ext cx="6629399" cy="4525963"/>
          </a:xfrm>
          <a:prstGeom prst="rect">
            <a:avLst/>
          </a:prstGeom>
          <a:noFill/>
          <a:ln w="9525">
            <a:noFill/>
            <a:miter lim="800000"/>
            <a:headEnd/>
            <a:tailEnd/>
          </a:ln>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12.2.8  Refining with Inheritance</a:t>
            </a:r>
            <a:endParaRPr lang="en-US" dirty="0"/>
          </a:p>
        </p:txBody>
      </p:sp>
      <p:sp>
        <p:nvSpPr>
          <p:cNvPr id="3" name="Content Placeholder 2"/>
          <p:cNvSpPr>
            <a:spLocks noGrp="1"/>
          </p:cNvSpPr>
          <p:nvPr>
            <p:ph idx="1"/>
          </p:nvPr>
        </p:nvSpPr>
        <p:spPr/>
        <p:txBody>
          <a:bodyPr/>
          <a:lstStyle/>
          <a:p>
            <a:r>
              <a:rPr lang="en-US" dirty="0" smtClean="0"/>
              <a:t>1.  Bottom-up generalization</a:t>
            </a:r>
          </a:p>
          <a:p>
            <a:r>
              <a:rPr lang="en-US" dirty="0" smtClean="0"/>
              <a:t>Find classes with similar attributes, operations, and associations</a:t>
            </a:r>
          </a:p>
          <a:p>
            <a:r>
              <a:rPr lang="en-US" dirty="0" smtClean="0"/>
              <a:t>Implement common features in a super class.</a:t>
            </a:r>
          </a:p>
          <a:p>
            <a:r>
              <a:rPr lang="en-US" dirty="0" smtClean="0"/>
              <a:t>2.Top-down generalization</a:t>
            </a:r>
          </a:p>
          <a:p>
            <a:r>
              <a:rPr lang="en-US" dirty="0" smtClean="0"/>
              <a:t>We are analyzing from application domain.</a:t>
            </a:r>
          </a:p>
          <a:p>
            <a:r>
              <a:rPr lang="en-US" dirty="0" smtClean="0"/>
              <a:t>Look for noun </a:t>
            </a:r>
            <a:r>
              <a:rPr lang="en-US" dirty="0" err="1" smtClean="0"/>
              <a:t>pharses</a:t>
            </a:r>
            <a:r>
              <a:rPr lang="en-US" dirty="0" smtClean="0"/>
              <a:t> </a:t>
            </a:r>
            <a:r>
              <a:rPr lang="en-US" smtClean="0"/>
              <a:t>in application</a:t>
            </a:r>
          </a:p>
          <a:p>
            <a:endParaRPr lang="en-US" dirty="0" smtClean="0"/>
          </a:p>
        </p:txBody>
      </p:sp>
      <p:sp>
        <p:nvSpPr>
          <p:cNvPr id="4" name="Slide Number Placeholder 3"/>
          <p:cNvSpPr>
            <a:spLocks noGrp="1"/>
          </p:cNvSpPr>
          <p:nvPr>
            <p:ph type="sldNum" sz="quarter" idx="12"/>
          </p:nvPr>
        </p:nvSpPr>
        <p:spPr/>
        <p:txBody>
          <a:bodyPr/>
          <a:lstStyle/>
          <a:p>
            <a:fld id="{1C6BC33E-44FA-4105-A424-F33279BFABFA}" type="slidenum">
              <a:rPr lang="en-US" smtClean="0"/>
              <a:pPr/>
              <a:t>44</a:t>
            </a:fld>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1C6BC33E-44FA-4105-A424-F33279BFABFA}" type="slidenum">
              <a:rPr lang="en-US" smtClean="0"/>
              <a:pPr/>
              <a:t>45</a:t>
            </a:fld>
            <a:endParaRPr lang="en-US"/>
          </a:p>
        </p:txBody>
      </p:sp>
      <p:pic>
        <p:nvPicPr>
          <p:cNvPr id="11266" name="Picture 2"/>
          <p:cNvPicPr>
            <a:picLocks noGrp="1" noChangeAspect="1" noChangeArrowheads="1"/>
          </p:cNvPicPr>
          <p:nvPr>
            <p:ph idx="1"/>
          </p:nvPr>
        </p:nvPicPr>
        <p:blipFill>
          <a:blip r:embed="rId2" cstate="print"/>
          <a:srcRect/>
          <a:stretch>
            <a:fillRect/>
          </a:stretch>
        </p:blipFill>
        <p:spPr bwMode="auto">
          <a:xfrm>
            <a:off x="533400" y="1600200"/>
            <a:ext cx="7696199" cy="4525963"/>
          </a:xfrm>
          <a:prstGeom prst="rect">
            <a:avLst/>
          </a:prstGeom>
          <a:noFill/>
          <a:ln w="9525">
            <a:noFill/>
            <a:miter lim="800000"/>
            <a:headEnd/>
            <a:tailEnd/>
          </a:ln>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12.2.9  Testing Access Paths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this basically means is follow the associations shown in the model and test them</a:t>
            </a:r>
          </a:p>
          <a:p>
            <a:r>
              <a:rPr lang="en-US" dirty="0" smtClean="0"/>
              <a:t>If you believe that ultimately there is a relationship between class X and class Y, it should be possible to get from class X to class Y by following links in the diagram))</a:t>
            </a:r>
          </a:p>
          <a:p>
            <a:r>
              <a:rPr lang="en-US" dirty="0" smtClean="0"/>
              <a:t>This is related to relational design in the following sense:</a:t>
            </a:r>
          </a:p>
          <a:p>
            <a:r>
              <a:rPr lang="en-US" dirty="0" smtClean="0"/>
              <a:t>The book expresses the idea as following associations in order to answer queries</a:t>
            </a:r>
          </a:p>
          <a:p>
            <a:r>
              <a:rPr lang="en-US" dirty="0" smtClean="0"/>
              <a:t>In other words, the associations should exist so that you can find out what’s related to what</a:t>
            </a:r>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46</a:t>
            </a:fld>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As you follow the links, it may be important to pay attention to their cardinalities and ask in particular whether it will be possible to uniquely identify which one of many is under consideration when following a particular path</a:t>
            </a:r>
          </a:p>
          <a:p>
            <a:r>
              <a:rPr lang="en-US" dirty="0" smtClean="0"/>
              <a:t>Once again, this question should ring a bell for someone interested in relational design</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47</a:t>
            </a:fld>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12.2.11  Shifting the Level of Abstraction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background to this section is the idea that every noun in the problem domain may lead to a class in the design</a:t>
            </a:r>
          </a:p>
          <a:p>
            <a:r>
              <a:rPr lang="en-US" dirty="0" smtClean="0"/>
              <a:t>In an improved design, this may no longer be true</a:t>
            </a:r>
          </a:p>
          <a:p>
            <a:r>
              <a:rPr lang="en-US" dirty="0" smtClean="0"/>
              <a:t>The book gives an example which is essentially the same as an example used to illustrate the concept in the database modeling notes given earlier</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48</a:t>
            </a:fld>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You may have employees and bosses</a:t>
            </a:r>
          </a:p>
          <a:p>
            <a:r>
              <a:rPr lang="en-US" dirty="0" smtClean="0"/>
              <a:t>Ultimately, they are both types of person, or you might say, roles that people play</a:t>
            </a:r>
          </a:p>
          <a:p>
            <a:r>
              <a:rPr lang="en-US" dirty="0" smtClean="0"/>
              <a:t>The book illustrates this with a three layer management hierarchy</a:t>
            </a:r>
          </a:p>
          <a:p>
            <a:r>
              <a:rPr lang="en-US" dirty="0" smtClean="0"/>
              <a:t>This can be replaced with a class in a relationship with itself, as shown on the following overhead</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49</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12.2  Domain Class Model</a:t>
            </a:r>
            <a:endParaRPr lang="en-US" dirty="0"/>
          </a:p>
        </p:txBody>
      </p:sp>
      <p:sp>
        <p:nvSpPr>
          <p:cNvPr id="3" name="Content Placeholder 2"/>
          <p:cNvSpPr>
            <a:spLocks noGrp="1"/>
          </p:cNvSpPr>
          <p:nvPr>
            <p:ph idx="1"/>
          </p:nvPr>
        </p:nvSpPr>
        <p:spPr/>
        <p:txBody>
          <a:bodyPr/>
          <a:lstStyle/>
          <a:p>
            <a:r>
              <a:rPr lang="en-US" dirty="0" smtClean="0"/>
              <a:t>The following list summarizes the contents of the chapter, outlining the sequence of steps in analysis</a:t>
            </a:r>
          </a:p>
          <a:p>
            <a:r>
              <a:rPr lang="en-US" dirty="0" smtClean="0"/>
              <a:t>Find classes.  [12.2.1-12.2.2]</a:t>
            </a:r>
          </a:p>
          <a:p>
            <a:r>
              <a:rPr lang="en-US" dirty="0" smtClean="0"/>
              <a:t>Prepare a data dictionary.  [12.2.3]</a:t>
            </a:r>
          </a:p>
          <a:p>
            <a:r>
              <a:rPr lang="en-US" dirty="0" smtClean="0"/>
              <a:t>Find associations.  [12.2.4-12.2.5]</a:t>
            </a:r>
          </a:p>
          <a:p>
            <a:r>
              <a:rPr lang="en-US" dirty="0" smtClean="0"/>
              <a:t>Find attributes of objects and links.  [12.2.6-12.2.7]</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5</a:t>
            </a:fld>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1C6BC33E-44FA-4105-A424-F33279BFABFA}" type="slidenum">
              <a:rPr lang="en-US" smtClean="0"/>
              <a:pPr/>
              <a:t>50</a:t>
            </a:fld>
            <a:endParaRPr lang="en-US"/>
          </a:p>
        </p:txBody>
      </p:sp>
      <p:pic>
        <p:nvPicPr>
          <p:cNvPr id="13314" name="Picture 2"/>
          <p:cNvPicPr>
            <a:picLocks noGrp="1" noChangeAspect="1" noChangeArrowheads="1"/>
          </p:cNvPicPr>
          <p:nvPr>
            <p:ph idx="1"/>
          </p:nvPr>
        </p:nvPicPr>
        <p:blipFill>
          <a:blip r:embed="rId2" cstate="print"/>
          <a:srcRect/>
          <a:stretch>
            <a:fillRect/>
          </a:stretch>
        </p:blipFill>
        <p:spPr bwMode="auto">
          <a:xfrm>
            <a:off x="985837" y="2077244"/>
            <a:ext cx="7172325" cy="3571875"/>
          </a:xfrm>
          <a:prstGeom prst="rect">
            <a:avLst/>
          </a:prstGeom>
          <a:noFill/>
          <a:ln w="9525">
            <a:noFill/>
            <a:miter lim="800000"/>
            <a:headEnd/>
            <a:tailEnd/>
          </a:ln>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12.2.12  Grouping Classes into Packages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is somewhat of a dark art, and even the ATM example is still too small to illustrate this realistically</a:t>
            </a:r>
          </a:p>
          <a:p>
            <a:r>
              <a:rPr lang="en-US" dirty="0" smtClean="0"/>
              <a:t>The book gives two interesting ideas that are helpful in finally understanding how to go about this</a:t>
            </a:r>
          </a:p>
          <a:p>
            <a:r>
              <a:rPr lang="en-US" dirty="0" smtClean="0"/>
              <a:t>1.  In a sense, the motivation stems from UML diagrams</a:t>
            </a:r>
          </a:p>
          <a:p>
            <a:r>
              <a:rPr lang="en-US" dirty="0" smtClean="0"/>
              <a:t>The goal is to divide classes into packages in a way that allows for clean UML diagrams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51</a:t>
            </a:fld>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2.  The separation of classes into packages also has semantic meaning</a:t>
            </a:r>
          </a:p>
          <a:p>
            <a:r>
              <a:rPr lang="en-US" dirty="0" smtClean="0"/>
              <a:t>In other words, classes that are put together in one package should be more closely related than classes in different packages</a:t>
            </a:r>
          </a:p>
          <a:p>
            <a:r>
              <a:rPr lang="en-US" dirty="0" smtClean="0"/>
              <a:t>The UML motivation and the semantic motivation are connected</a:t>
            </a:r>
          </a:p>
          <a:p>
            <a:r>
              <a:rPr lang="en-US" dirty="0" smtClean="0"/>
              <a:t>If classes are semantically grouped, then the UML diagrams for the packages should be self-contained and consistent</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52</a:t>
            </a:fld>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Such a cut point class can be in both of the packages that it connects</a:t>
            </a:r>
          </a:p>
          <a:p>
            <a:r>
              <a:rPr lang="en-US" dirty="0" smtClean="0"/>
              <a:t>Then when diagramming the model, subdivided into packages, there will be no lines between the packages</a:t>
            </a:r>
          </a:p>
          <a:p>
            <a:r>
              <a:rPr lang="en-US" dirty="0" smtClean="0"/>
              <a:t>Their connection is embodied by the presence of the common class in each of them</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53</a:t>
            </a:fld>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As noted, the ATM model is still too small to be broken down into packages</a:t>
            </a:r>
          </a:p>
          <a:p>
            <a:r>
              <a:rPr lang="en-US" dirty="0" smtClean="0"/>
              <a:t>However, the book suggests in outline form groupings that could become packages:</a:t>
            </a:r>
          </a:p>
          <a:p>
            <a:r>
              <a:rPr lang="en-US" dirty="0" smtClean="0"/>
              <a:t>1.  A teller package, including:  cashier, entry station, cashier station, ATM</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54</a:t>
            </a:fld>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2.  An account package, including:  account, cash card, card authorization, customer, transaction, update, cashier transaction, remote transaction</a:t>
            </a:r>
          </a:p>
          <a:p>
            <a:r>
              <a:rPr lang="en-US" dirty="0" smtClean="0"/>
              <a:t>3.  A bank package, including:  consortium, bank</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55</a:t>
            </a:fld>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12.3  Domain State Model</a:t>
            </a:r>
            <a:endParaRPr lang="en-US" dirty="0"/>
          </a:p>
        </p:txBody>
      </p:sp>
      <p:sp>
        <p:nvSpPr>
          <p:cNvPr id="3" name="Content Placeholder 2"/>
          <p:cNvSpPr>
            <a:spLocks noGrp="1"/>
          </p:cNvSpPr>
          <p:nvPr>
            <p:ph idx="1"/>
          </p:nvPr>
        </p:nvSpPr>
        <p:spPr/>
        <p:txBody>
          <a:bodyPr>
            <a:normAutofit lnSpcReduction="10000"/>
          </a:bodyPr>
          <a:lstStyle/>
          <a:p>
            <a:r>
              <a:rPr lang="en-US" dirty="0" smtClean="0"/>
              <a:t>((Most objects in a model probably do not have states, or states worthy of modeling</a:t>
            </a:r>
          </a:p>
          <a:p>
            <a:r>
              <a:rPr lang="en-US" dirty="0" smtClean="0"/>
              <a:t>Their use is concisely given by listing their attributes and operations))</a:t>
            </a:r>
          </a:p>
          <a:p>
            <a:r>
              <a:rPr lang="en-US" dirty="0" smtClean="0"/>
              <a:t>However, some objects may pass through different states which are significant to the modeling of the system</a:t>
            </a:r>
          </a:p>
          <a:p>
            <a:r>
              <a:rPr lang="en-US" dirty="0" smtClean="0"/>
              <a:t>In these cases it’s useful to develop a domain state model and diagram it</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56</a:t>
            </a:fld>
            <a:endParaRPr 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((These are the steps in constructing a domain state model:</a:t>
            </a:r>
          </a:p>
          <a:p>
            <a:r>
              <a:rPr lang="en-US" dirty="0" smtClean="0"/>
              <a:t>1.  Identify domain classes with states [12.3.1]</a:t>
            </a:r>
          </a:p>
          <a:p>
            <a:r>
              <a:rPr lang="en-US" dirty="0" smtClean="0"/>
              <a:t>2.  Find states [12.3.2]</a:t>
            </a:r>
          </a:p>
          <a:p>
            <a:r>
              <a:rPr lang="en-US" dirty="0" smtClean="0"/>
              <a:t>3.  Find events [12.3.3]</a:t>
            </a:r>
          </a:p>
          <a:p>
            <a:r>
              <a:rPr lang="en-US" dirty="0" smtClean="0"/>
              <a:t>4.  Build state diagrams [12.3.4]</a:t>
            </a:r>
          </a:p>
          <a:p>
            <a:r>
              <a:rPr lang="en-US" dirty="0" smtClean="0"/>
              <a:t>5.  Evaluate state diagrams [12.3.5]))</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57</a:t>
            </a:fld>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12.3.1  Identifying Classes with States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((Search for classes where objects of that class have an identifiable life cycle or history</a:t>
            </a:r>
          </a:p>
          <a:p>
            <a:r>
              <a:rPr lang="en-US" dirty="0" smtClean="0"/>
              <a:t>This can be truly cyclic, where an object returns to an initial state))</a:t>
            </a:r>
          </a:p>
          <a:p>
            <a:r>
              <a:rPr lang="en-US" dirty="0" smtClean="0"/>
              <a:t>It can also be progressive, running from one state to the next until the end</a:t>
            </a:r>
          </a:p>
          <a:p>
            <a:r>
              <a:rPr lang="en-US" dirty="0" smtClean="0"/>
              <a:t>((EX-The ATM Account class is the only one with significant state))</a:t>
            </a:r>
          </a:p>
          <a:p>
            <a:r>
              <a:rPr lang="en-US" dirty="0" smtClean="0"/>
              <a:t>Its life cycle is a mixture of progressive and cyclic changes of state</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58</a:t>
            </a:fld>
            <a:endParaRPr 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12.3.2  Finding States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((States, fundamentally, are captured by the values attributes have and the associations with particular other objects that a given object is in</a:t>
            </a:r>
          </a:p>
          <a:p>
            <a:r>
              <a:rPr lang="en-IN" dirty="0" smtClean="0"/>
              <a:t>Ex—Overdrawn(customer </a:t>
            </a:r>
            <a:r>
              <a:rPr lang="en-IN" dirty="0" err="1" smtClean="0"/>
              <a:t>withdrawl</a:t>
            </a:r>
            <a:r>
              <a:rPr lang="en-IN" dirty="0" smtClean="0"/>
              <a:t> more than the available balance)))</a:t>
            </a:r>
            <a:endParaRPr lang="en-US" dirty="0" smtClean="0"/>
          </a:p>
          <a:p>
            <a:r>
              <a:rPr lang="en-US" dirty="0" smtClean="0"/>
              <a:t>The idea of a state might arise from the problem domain, but it will be reflected in values associated with an instance</a:t>
            </a:r>
          </a:p>
          <a:p>
            <a:r>
              <a:rPr lang="en-US" dirty="0" smtClean="0"/>
              <a:t>You might find a particular configuration of values and also decide that this represents a significant state in the model</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59</a:t>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Organize and simplify classes using inheritance.  [12.2.8]</a:t>
            </a:r>
          </a:p>
          <a:p>
            <a:r>
              <a:rPr lang="en-US" dirty="0" smtClean="0"/>
              <a:t>Verify that access paths exist for likely queries.  [12.2.9]</a:t>
            </a:r>
          </a:p>
          <a:p>
            <a:r>
              <a:rPr lang="en-US" dirty="0" smtClean="0"/>
              <a:t>Iterate and refine the model.  [12.2.10]</a:t>
            </a:r>
          </a:p>
          <a:p>
            <a:r>
              <a:rPr lang="en-US" dirty="0" smtClean="0"/>
              <a:t>Reconsider the level of abstraction.  [12.2.11]</a:t>
            </a:r>
          </a:p>
          <a:p>
            <a:r>
              <a:rPr lang="en-US" dirty="0" smtClean="0"/>
              <a:t>Group classes into packages.  [12.2.12]</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6</a:t>
            </a:fld>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States should be given a descriptive name that describes what they are, not how they came about</a:t>
            </a:r>
          </a:p>
          <a:p>
            <a:r>
              <a:rPr lang="en-US" dirty="0" smtClean="0"/>
              <a:t>Although states are based on values, differences between states should be describable as differences in quality, not just quantity of some attribute, for example</a:t>
            </a:r>
          </a:p>
          <a:p>
            <a:r>
              <a:rPr lang="en-US" dirty="0" smtClean="0"/>
              <a:t>The behavior of an object should be related to the state that it’s in</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60</a:t>
            </a:fld>
            <a:endParaRPr 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Not all states may be apparent before a model is complete</a:t>
            </a:r>
          </a:p>
          <a:p>
            <a:r>
              <a:rPr lang="en-US" dirty="0" smtClean="0"/>
              <a:t>However, the idea that something has state should be identifiable earlier on</a:t>
            </a:r>
          </a:p>
          <a:p>
            <a:r>
              <a:rPr lang="en-US" dirty="0" smtClean="0"/>
              <a:t>In the ATM model, the Account class has state.</a:t>
            </a:r>
          </a:p>
          <a:p>
            <a:r>
              <a:rPr lang="en-US" dirty="0" smtClean="0"/>
              <a:t>Here are examples of particular states:  Normal, Closed, Overdrawn, Suspended</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61</a:t>
            </a:fld>
            <a:endParaRPr 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12.3.3  Finding Events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events of interest are events that cause the states of objects to change</a:t>
            </a:r>
          </a:p>
          <a:p>
            <a:r>
              <a:rPr lang="en-US" dirty="0" smtClean="0"/>
              <a:t>An easy analytical approach is to ask:</a:t>
            </a:r>
          </a:p>
          <a:p>
            <a:r>
              <a:rPr lang="en-US" dirty="0" smtClean="0"/>
              <a:t>What causes a state to be initiated or entered?</a:t>
            </a:r>
          </a:p>
          <a:p>
            <a:r>
              <a:rPr lang="en-US" dirty="0" smtClean="0"/>
              <a:t>What causes a state to end or be left?</a:t>
            </a:r>
          </a:p>
          <a:p>
            <a:r>
              <a:rPr lang="en-US" dirty="0" smtClean="0"/>
              <a:t>Here are examples of events in the ATM model:  Close account, withdraw excess funds, repeated incorrect PIN, suspected fraud, and administrative action))</a:t>
            </a:r>
          </a:p>
          <a:p>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62</a:t>
            </a:fld>
            <a:endParaRPr lang="en-US"/>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Keep in mind that you’re modeling now, not coding</a:t>
            </a:r>
          </a:p>
          <a:p>
            <a:r>
              <a:rPr lang="en-US" dirty="0" smtClean="0"/>
              <a:t>You are not interested in GUI events</a:t>
            </a:r>
          </a:p>
          <a:p>
            <a:r>
              <a:rPr lang="en-US" dirty="0" smtClean="0"/>
              <a:t>You’re interested in domain events</a:t>
            </a:r>
          </a:p>
          <a:p>
            <a:r>
              <a:rPr lang="en-US" dirty="0" smtClean="0"/>
              <a:t>Here are examples of events in the ATM model:  Close account, withdraw excess funds, repeated incorrect PIN, suspected fraud, and administrative action</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63</a:t>
            </a:fld>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12.3.4  Building State Diagrams</a:t>
            </a:r>
            <a:endParaRPr lang="en-US" dirty="0"/>
          </a:p>
        </p:txBody>
      </p:sp>
      <p:sp>
        <p:nvSpPr>
          <p:cNvPr id="3" name="Content Placeholder 2"/>
          <p:cNvSpPr>
            <a:spLocks noGrp="1"/>
          </p:cNvSpPr>
          <p:nvPr>
            <p:ph idx="1"/>
          </p:nvPr>
        </p:nvSpPr>
        <p:spPr/>
        <p:txBody>
          <a:bodyPr>
            <a:normAutofit/>
          </a:bodyPr>
          <a:lstStyle/>
          <a:p>
            <a:r>
              <a:rPr lang="en-US" dirty="0" smtClean="0"/>
              <a:t>((In the a diagram a state is an oval and an event/transition is an arrow</a:t>
            </a:r>
          </a:p>
          <a:p>
            <a:r>
              <a:rPr lang="en-US" dirty="0" smtClean="0"/>
              <a:t>Analytically, for each state, you want to consider what events are possible))</a:t>
            </a:r>
          </a:p>
          <a:p>
            <a:r>
              <a:rPr lang="en-US" dirty="0" smtClean="0"/>
              <a:t>For each state/event pair, you need to determine what other state, if any, this leads to</a:t>
            </a:r>
          </a:p>
        </p:txBody>
      </p:sp>
      <p:sp>
        <p:nvSpPr>
          <p:cNvPr id="4" name="Slide Number Placeholder 3"/>
          <p:cNvSpPr>
            <a:spLocks noGrp="1"/>
          </p:cNvSpPr>
          <p:nvPr>
            <p:ph type="sldNum" sz="quarter" idx="12"/>
          </p:nvPr>
        </p:nvSpPr>
        <p:spPr/>
        <p:txBody>
          <a:bodyPr/>
          <a:lstStyle/>
          <a:p>
            <a:fld id="{1C6BC33E-44FA-4105-A424-F33279BFABFA}" type="slidenum">
              <a:rPr lang="en-US" smtClean="0"/>
              <a:pPr/>
              <a:t>64</a:t>
            </a:fld>
            <a:endParaRPr 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12.3.5 Evaluating State Diagrams </a:t>
            </a:r>
            <a:br>
              <a:rPr lang="en-IN" dirty="0" smtClean="0"/>
            </a:br>
            <a:r>
              <a:rPr lang="en-IN" dirty="0" smtClean="0"/>
              <a:t>((read this full slide))</a:t>
            </a:r>
            <a:r>
              <a:rPr lang="en-IN" sz="2000" dirty="0" smtClean="0"/>
              <a:t>examine </a:t>
            </a:r>
            <a:r>
              <a:rPr lang="en-IN" sz="2000" dirty="0" smtClean="0"/>
              <a:t>each state </a:t>
            </a:r>
            <a:r>
              <a:rPr lang="en-IN" sz="2000" dirty="0" err="1" smtClean="0"/>
              <a:t>model.and</a:t>
            </a:r>
            <a:r>
              <a:rPr lang="en-IN" sz="2000" dirty="0" smtClean="0"/>
              <a:t> ask </a:t>
            </a:r>
            <a:r>
              <a:rPr lang="en-IN" sz="2000" dirty="0" err="1" smtClean="0"/>
              <a:t>questions,are</a:t>
            </a:r>
            <a:r>
              <a:rPr lang="en-IN" sz="2000" dirty="0" smtClean="0"/>
              <a:t> all the states are </a:t>
            </a:r>
            <a:r>
              <a:rPr lang="en-IN" sz="2000" dirty="0" err="1" smtClean="0"/>
              <a:t>connected?are</a:t>
            </a:r>
            <a:r>
              <a:rPr lang="en-IN" sz="2000" dirty="0" smtClean="0"/>
              <a:t> there any dead states that terminates the cycle</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65</a:t>
            </a:fld>
            <a:endParaRPr lang="en-US"/>
          </a:p>
        </p:txBody>
      </p:sp>
      <p:pic>
        <p:nvPicPr>
          <p:cNvPr id="14338" name="Picture 2"/>
          <p:cNvPicPr>
            <a:picLocks noGrp="1" noChangeAspect="1" noChangeArrowheads="1"/>
          </p:cNvPicPr>
          <p:nvPr>
            <p:ph idx="1"/>
          </p:nvPr>
        </p:nvPicPr>
        <p:blipFill>
          <a:blip r:embed="rId2" cstate="print"/>
          <a:srcRect/>
          <a:stretch>
            <a:fillRect/>
          </a:stretch>
        </p:blipFill>
        <p:spPr bwMode="auto">
          <a:xfrm>
            <a:off x="990600" y="1648619"/>
            <a:ext cx="7086600" cy="4429125"/>
          </a:xfrm>
          <a:prstGeom prst="rect">
            <a:avLst/>
          </a:prstGeom>
          <a:noFill/>
          <a:ln w="9525">
            <a:noFill/>
            <a:miter lim="800000"/>
            <a:headEnd/>
            <a:tailEnd/>
          </a:ln>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12.4  Domain Interaction Model</a:t>
            </a:r>
            <a:endParaRPr lang="en-US" dirty="0"/>
          </a:p>
        </p:txBody>
      </p:sp>
      <p:sp>
        <p:nvSpPr>
          <p:cNvPr id="3" name="Content Placeholder 2"/>
          <p:cNvSpPr>
            <a:spLocks noGrp="1"/>
          </p:cNvSpPr>
          <p:nvPr>
            <p:ph idx="1"/>
          </p:nvPr>
        </p:nvSpPr>
        <p:spPr/>
        <p:txBody>
          <a:bodyPr/>
          <a:lstStyle/>
          <a:p>
            <a:r>
              <a:rPr lang="en-US" dirty="0" smtClean="0"/>
              <a:t>((This term refers to an analysis of user interactions with the system</a:t>
            </a:r>
          </a:p>
          <a:p>
            <a:r>
              <a:rPr lang="en-US" dirty="0" smtClean="0"/>
              <a:t>It is not pursued here.))</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66</a:t>
            </a:fld>
            <a:endParaRPr lang="en-US"/>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12.5  Iterating the Analysis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is just a statement of the obvious</a:t>
            </a:r>
          </a:p>
          <a:p>
            <a:r>
              <a:rPr lang="en-US" dirty="0" smtClean="0"/>
              <a:t>You typically have to go through the analysis process more than once</a:t>
            </a:r>
          </a:p>
          <a:p>
            <a:r>
              <a:rPr lang="en-US" dirty="0" smtClean="0"/>
              <a:t>The first pass will give a first approximation</a:t>
            </a:r>
          </a:p>
          <a:p>
            <a:r>
              <a:rPr lang="en-US" dirty="0" smtClean="0"/>
              <a:t>Following passes will refine the model))</a:t>
            </a:r>
          </a:p>
          <a:p>
            <a:r>
              <a:rPr lang="en-US" dirty="0" smtClean="0"/>
              <a:t>This is not just the result of human failings</a:t>
            </a:r>
          </a:p>
          <a:p>
            <a:r>
              <a:rPr lang="en-US" dirty="0" smtClean="0"/>
              <a:t>It stems from the fact that parts of the design depend on each other</a:t>
            </a:r>
          </a:p>
          <a:p>
            <a:r>
              <a:rPr lang="en-US" dirty="0" smtClean="0"/>
              <a:t>You can’t understand one until you understand the other—and vice-versa</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67</a:t>
            </a:fld>
            <a:endParaRPr lang="en-US"/>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12.5.1  Refining the Analysis Model</a:t>
            </a:r>
            <a:endParaRPr lang="en-US" dirty="0"/>
          </a:p>
        </p:txBody>
      </p:sp>
      <p:sp>
        <p:nvSpPr>
          <p:cNvPr id="3" name="Content Placeholder 2"/>
          <p:cNvSpPr>
            <a:spLocks noGrp="1"/>
          </p:cNvSpPr>
          <p:nvPr>
            <p:ph idx="1"/>
          </p:nvPr>
        </p:nvSpPr>
        <p:spPr/>
        <p:txBody>
          <a:bodyPr/>
          <a:lstStyle/>
          <a:p>
            <a:r>
              <a:rPr lang="en-US" dirty="0" smtClean="0"/>
              <a:t>((A </a:t>
            </a:r>
            <a:r>
              <a:rPr lang="en-US" dirty="0" smtClean="0"/>
              <a:t>large model will consist of multiple parts</a:t>
            </a:r>
          </a:p>
          <a:p>
            <a:r>
              <a:rPr lang="en-US" dirty="0" smtClean="0"/>
              <a:t>When refining, you can work from the top down, using the divide and conquer approach</a:t>
            </a:r>
          </a:p>
          <a:p>
            <a:r>
              <a:rPr lang="en-US" dirty="0" smtClean="0"/>
              <a:t>This works all the way down to individual classes and </a:t>
            </a:r>
            <a:r>
              <a:rPr lang="en-US" dirty="0" smtClean="0"/>
              <a:t>attributes))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68</a:t>
            </a:fld>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((Signs of problems include:</a:t>
            </a:r>
          </a:p>
          <a:p>
            <a:r>
              <a:rPr lang="en-US" dirty="0" smtClean="0"/>
              <a:t>1.  Lots of classes that are similar, but not quite the same))</a:t>
            </a:r>
          </a:p>
          <a:p>
            <a:r>
              <a:rPr lang="en-US" dirty="0" smtClean="0"/>
              <a:t>This is a sign of not having generalized correctly</a:t>
            </a:r>
          </a:p>
          <a:p>
            <a:r>
              <a:rPr lang="en-US" dirty="0" smtClean="0"/>
              <a:t>In particular, you may have tried to generalize, but you should have generalized on an alternative set of shared attributes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69</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Classes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7</a:t>
            </a:fld>
            <a:endParaRPr lang="en-US"/>
          </a:p>
        </p:txBody>
      </p:sp>
      <p:pic>
        <p:nvPicPr>
          <p:cNvPr id="5" name="Picture 2"/>
          <p:cNvPicPr>
            <a:picLocks noGrp="1" noChangeAspect="1" noChangeArrowheads="1"/>
          </p:cNvPicPr>
          <p:nvPr>
            <p:ph idx="1"/>
          </p:nvPr>
        </p:nvPicPr>
        <p:blipFill>
          <a:blip r:embed="rId2" cstate="print"/>
          <a:srcRect/>
          <a:stretch>
            <a:fillRect/>
          </a:stretch>
        </p:blipFill>
        <p:spPr bwMode="auto">
          <a:xfrm>
            <a:off x="914400" y="1828800"/>
            <a:ext cx="6781800" cy="3048000"/>
          </a:xfrm>
          <a:prstGeom prst="rect">
            <a:avLst/>
          </a:prstGeom>
          <a:noFill/>
          <a:ln w="9525">
            <a:noFill/>
            <a:miter lim="800000"/>
            <a:headEnd/>
            <a:tailEnd/>
          </a:ln>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2. (( You have combined more than one concept into a class))</a:t>
            </a:r>
          </a:p>
          <a:p>
            <a:r>
              <a:rPr lang="en-US" dirty="0" smtClean="0"/>
              <a:t>This can happened because a physical entity has more than one logical aspect</a:t>
            </a:r>
          </a:p>
          <a:p>
            <a:r>
              <a:rPr lang="en-US" dirty="0" smtClean="0"/>
              <a:t>You have tried to model the physical entity as one class</a:t>
            </a:r>
          </a:p>
          <a:p>
            <a:r>
              <a:rPr lang="en-US" dirty="0" smtClean="0"/>
              <a:t>Instead, the different logical aspects should be modeled as separate classes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70</a:t>
            </a:fld>
            <a:endParaRPr 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((3.  If your model seems to embody many exceptions or special cases, that may be a sign that something was missed in analysis</a:t>
            </a:r>
          </a:p>
          <a:p>
            <a:r>
              <a:rPr lang="en-US" dirty="0" smtClean="0"/>
              <a:t>4.  If you expected certain things to appear symmetrically in the model, and they don’t, this may mean that you overlooked something (or had false expectations…)))</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71</a:t>
            </a:fld>
            <a:endParaRPr 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((5.  A model may be inappropriate if it too rigidly captures details of current business practice))</a:t>
            </a:r>
          </a:p>
          <a:p>
            <a:r>
              <a:rPr lang="en-US" dirty="0" smtClean="0"/>
              <a:t>A good model will be abstract enough that will allow for changes in specific business practices in the future</a:t>
            </a:r>
          </a:p>
          <a:p>
            <a:r>
              <a:rPr lang="en-US" dirty="0" smtClean="0"/>
              <a:t>It is difficult to quantify flexibility and how much flexibility is needed, but it is still an important analysis concept</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72</a:t>
            </a:fld>
            <a:endParaRPr 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12.5.2  Restating the Requirements</a:t>
            </a:r>
            <a:endParaRPr lang="en-US" dirty="0"/>
          </a:p>
        </p:txBody>
      </p:sp>
      <p:sp>
        <p:nvSpPr>
          <p:cNvPr id="3" name="Content Placeholder 2"/>
          <p:cNvSpPr>
            <a:spLocks noGrp="1"/>
          </p:cNvSpPr>
          <p:nvPr>
            <p:ph idx="1"/>
          </p:nvPr>
        </p:nvSpPr>
        <p:spPr/>
        <p:txBody>
          <a:bodyPr/>
          <a:lstStyle/>
          <a:p>
            <a:r>
              <a:rPr lang="en-US" dirty="0" smtClean="0"/>
              <a:t>((The model resulting from the analysis process may not agree exactly with the requirements that were given at the beginning of the process</a:t>
            </a:r>
          </a:p>
          <a:p>
            <a:r>
              <a:rPr lang="en-US" dirty="0" smtClean="0"/>
              <a:t>Revised requirements should be explicitly written down, and they should be verified with the users who originally requested the system))</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73</a:t>
            </a:fld>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12.5.3  Analysis and Design</a:t>
            </a:r>
            <a:endParaRPr lang="en-US" dirty="0"/>
          </a:p>
        </p:txBody>
      </p:sp>
      <p:sp>
        <p:nvSpPr>
          <p:cNvPr id="3" name="Content Placeholder 2"/>
          <p:cNvSpPr>
            <a:spLocks noGrp="1"/>
          </p:cNvSpPr>
          <p:nvPr>
            <p:ph idx="1"/>
          </p:nvPr>
        </p:nvSpPr>
        <p:spPr/>
        <p:txBody>
          <a:bodyPr/>
          <a:lstStyle/>
          <a:p>
            <a:r>
              <a:rPr lang="en-US" dirty="0" smtClean="0"/>
              <a:t>((Dividing analysis and design into two steps is a convenient application of divide and conquer))</a:t>
            </a:r>
          </a:p>
          <a:p>
            <a:r>
              <a:rPr lang="en-US" dirty="0" smtClean="0"/>
              <a:t>The idea is that analysis proceeds without any preconceived ideas about how the system might be implemented</a:t>
            </a:r>
          </a:p>
          <a:p>
            <a:r>
              <a:rPr lang="en-US" dirty="0" smtClean="0"/>
              <a:t>((The reality is that analysis is never done in a complete vacuum))</a:t>
            </a:r>
            <a:endParaRPr lang="en-US" dirty="0"/>
          </a:p>
        </p:txBody>
      </p:sp>
      <p:sp>
        <p:nvSpPr>
          <p:cNvPr id="4" name="Slide Number Placeholder 3"/>
          <p:cNvSpPr>
            <a:spLocks noGrp="1"/>
          </p:cNvSpPr>
          <p:nvPr>
            <p:ph type="sldNum" sz="quarter" idx="12"/>
          </p:nvPr>
        </p:nvSpPr>
        <p:spPr/>
        <p:txBody>
          <a:bodyPr/>
          <a:lstStyle/>
          <a:p>
            <a:fld id="{1C6BC33E-44FA-4105-A424-F33279BFABFA}" type="slidenum">
              <a:rPr lang="en-US" smtClean="0"/>
              <a:pPr/>
              <a:t>74</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6BC33E-44FA-4105-A424-F33279BFABFA}" type="slidenum">
              <a:rPr lang="en-US" smtClean="0"/>
              <a:pPr/>
              <a:t>8</a:t>
            </a:fld>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814387" y="2243931"/>
            <a:ext cx="7515225" cy="3238500"/>
          </a:xfrm>
          <a:prstGeom prst="rect">
            <a:avLst/>
          </a:prstGeom>
          <a:noFill/>
          <a:ln w="9525">
            <a:noFill/>
            <a:miter lim="800000"/>
            <a:headEnd/>
            <a:tailEnd/>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C6BC33E-44FA-4105-A424-F33279BFABFA}" type="slidenum">
              <a:rPr lang="en-US" smtClean="0"/>
              <a:pPr/>
              <a:t>9</a:t>
            </a:fld>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1304925" y="3282156"/>
            <a:ext cx="6534150" cy="1162050"/>
          </a:xfrm>
          <a:prstGeom prst="rect">
            <a:avLst/>
          </a:prstGeom>
          <a:noFill/>
          <a:ln w="9525">
            <a:noFill/>
            <a:miter lim="800000"/>
            <a:headEnd/>
            <a:tailEnd/>
          </a:ln>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11708</TotalTime>
  <Words>3460</Words>
  <Application>Microsoft Office PowerPoint</Application>
  <PresentationFormat>On-screen Show (4:3)</PresentationFormat>
  <Paragraphs>351</Paragraphs>
  <Slides>74</Slides>
  <Notes>0</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Domain Analysis</vt:lpstr>
      <vt:lpstr>Chapter 12, Domain Analysis</vt:lpstr>
      <vt:lpstr>12.1  Overview of Analysis</vt:lpstr>
      <vt:lpstr>Slide 4</vt:lpstr>
      <vt:lpstr>12.2  Domain Class Model</vt:lpstr>
      <vt:lpstr>Slide 6</vt:lpstr>
      <vt:lpstr>Finding Classes</vt:lpstr>
      <vt:lpstr>Slide 8</vt:lpstr>
      <vt:lpstr>Slide 9</vt:lpstr>
      <vt:lpstr>12.2.2  Keeping the Right Classes</vt:lpstr>
      <vt:lpstr>Slide 11</vt:lpstr>
      <vt:lpstr>Slide 12</vt:lpstr>
      <vt:lpstr>Slide 13</vt:lpstr>
      <vt:lpstr>Slide 14</vt:lpstr>
      <vt:lpstr>Slide 15</vt:lpstr>
      <vt:lpstr>Slide 16</vt:lpstr>
      <vt:lpstr>12.2.3  Preparing a Data Dictionary</vt:lpstr>
      <vt:lpstr>Slide 18</vt:lpstr>
      <vt:lpstr>12.2.4  Finding Associations</vt:lpstr>
      <vt:lpstr>Slide 20</vt:lpstr>
      <vt:lpstr>12.2.5  Keeping the Right Associations</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12.2.6  Finding Attributes</vt:lpstr>
      <vt:lpstr>12.2.7  Keeping the Right Attributes</vt:lpstr>
      <vt:lpstr>Slide 37</vt:lpstr>
      <vt:lpstr>Slide 38</vt:lpstr>
      <vt:lpstr>Slide 39</vt:lpstr>
      <vt:lpstr>Slide 40</vt:lpstr>
      <vt:lpstr>Slide 41</vt:lpstr>
      <vt:lpstr>Slide 42</vt:lpstr>
      <vt:lpstr>Slide 43</vt:lpstr>
      <vt:lpstr>12.2.8  Refining with Inheritance</vt:lpstr>
      <vt:lpstr>Slide 45</vt:lpstr>
      <vt:lpstr>12.2.9  Testing Access Paths</vt:lpstr>
      <vt:lpstr>Slide 47</vt:lpstr>
      <vt:lpstr>12.2.11  Shifting the Level of Abstraction</vt:lpstr>
      <vt:lpstr>Slide 49</vt:lpstr>
      <vt:lpstr>Slide 50</vt:lpstr>
      <vt:lpstr>12.2.12  Grouping Classes into Packages</vt:lpstr>
      <vt:lpstr>Slide 52</vt:lpstr>
      <vt:lpstr>Slide 53</vt:lpstr>
      <vt:lpstr>Slide 54</vt:lpstr>
      <vt:lpstr>Slide 55</vt:lpstr>
      <vt:lpstr>12.3  Domain State Model</vt:lpstr>
      <vt:lpstr>Slide 57</vt:lpstr>
      <vt:lpstr>12.3.1  Identifying Classes with States</vt:lpstr>
      <vt:lpstr>12.3.2  Finding States</vt:lpstr>
      <vt:lpstr>Slide 60</vt:lpstr>
      <vt:lpstr>Slide 61</vt:lpstr>
      <vt:lpstr>12.3.3  Finding Events</vt:lpstr>
      <vt:lpstr>Slide 63</vt:lpstr>
      <vt:lpstr>12.3.4  Building State Diagrams</vt:lpstr>
      <vt:lpstr>12.3.5 Evaluating State Diagrams  ((read this full slide))examine each state model.and ask questions,are all the states are connected?are there any dead states that terminates the cycle</vt:lpstr>
      <vt:lpstr>12.4  Domain Interaction Model</vt:lpstr>
      <vt:lpstr>12.5  Iterating the Analysis</vt:lpstr>
      <vt:lpstr>12.5.1  Refining the Analysis Model</vt:lpstr>
      <vt:lpstr>Slide 69</vt:lpstr>
      <vt:lpstr>Slide 70</vt:lpstr>
      <vt:lpstr>Slide 71</vt:lpstr>
      <vt:lpstr>Slide 72</vt:lpstr>
      <vt:lpstr>12.5.2  Restating the Requirements</vt:lpstr>
      <vt:lpstr>12.5.3  Analysis and Design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Kirk</dc:creator>
  <cp:lastModifiedBy>Ashutosh Bharti</cp:lastModifiedBy>
  <cp:revision>741</cp:revision>
  <dcterms:created xsi:type="dcterms:W3CDTF">2010-01-11T05:33:39Z</dcterms:created>
  <dcterms:modified xsi:type="dcterms:W3CDTF">2021-02-02T03:40:32Z</dcterms:modified>
</cp:coreProperties>
</file>