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7" r:id="rId6"/>
    <p:sldId id="280" r:id="rId7"/>
    <p:sldId id="262" r:id="rId8"/>
    <p:sldId id="263" r:id="rId9"/>
    <p:sldId id="264" r:id="rId10"/>
    <p:sldId id="278" r:id="rId11"/>
    <p:sldId id="265" r:id="rId12"/>
    <p:sldId id="266" r:id="rId13"/>
    <p:sldId id="279" r:id="rId14"/>
    <p:sldId id="267" r:id="rId15"/>
    <p:sldId id="268" r:id="rId16"/>
    <p:sldId id="269" r:id="rId17"/>
    <p:sldId id="270" r:id="rId18"/>
    <p:sldId id="271" r:id="rId19"/>
    <p:sldId id="272" r:id="rId20"/>
    <p:sldId id="273"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5F538-6F4C-44F0-A29C-0CFF8817A3F0}" type="datetimeFigureOut">
              <a:rPr lang="en-US" smtClean="0"/>
              <a:pPr/>
              <a:t>23/09/2020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DCCC2-748A-4050-9336-59EB8F937C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F538-6F4C-44F0-A29C-0CFF8817A3F0}" type="datetimeFigureOut">
              <a:rPr lang="en-US" smtClean="0"/>
              <a:pPr/>
              <a:t>23/09/2020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DCCC2-748A-4050-9336-59EB8F937C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Numerical </a:t>
            </a:r>
            <a:r>
              <a:rPr lang="en-US" dirty="0" smtClean="0"/>
              <a:t>on Histogram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frequency polygon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490537" y="1762919"/>
            <a:ext cx="8162925" cy="42005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a:t>
            </a:r>
            <a:r>
              <a:rPr lang="en-US" dirty="0" smtClean="0">
                <a:solidFill>
                  <a:srgbClr val="FF0000"/>
                </a:solidFill>
              </a:rPr>
              <a:t>frequency polygon</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2083041" y="1600200"/>
            <a:ext cx="4977917"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frequency polygon</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2235353" y="1600200"/>
            <a:ext cx="4673293"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solidFill>
                  <a:srgbClr val="FF0000"/>
                </a:solidFill>
              </a:rPr>
              <a:t>Construction of </a:t>
            </a:r>
            <a:r>
              <a:rPr lang="en-US" dirty="0" err="1" smtClean="0">
                <a:solidFill>
                  <a:srgbClr val="FF0000"/>
                </a:solidFill>
              </a:rPr>
              <a:t>Ogive</a:t>
            </a:r>
            <a:r>
              <a:rPr lang="en-US" dirty="0" smtClean="0">
                <a:solidFill>
                  <a:srgbClr val="FF0000"/>
                </a:solidFill>
              </a:rPr>
              <a:t> graph</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1447800" y="1981200"/>
            <a:ext cx="6477000" cy="4267199"/>
          </a:xfrm>
          <a:prstGeom prst="rect">
            <a:avLst/>
          </a:prstGeom>
          <a:noFill/>
          <a:ln w="9525">
            <a:noFill/>
            <a:miter lim="800000"/>
            <a:headEnd/>
            <a:tailEnd/>
          </a:ln>
          <a:effectLst/>
        </p:spPr>
      </p:pic>
      <p:cxnSp>
        <p:nvCxnSpPr>
          <p:cNvPr id="6" name="Straight Arrow Connector 5"/>
          <p:cNvCxnSpPr/>
          <p:nvPr/>
        </p:nvCxnSpPr>
        <p:spPr>
          <a:xfrm rot="16200000" flipV="1">
            <a:off x="5753100" y="17907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6400" y="1143000"/>
            <a:ext cx="725968" cy="369332"/>
          </a:xfrm>
          <a:prstGeom prst="rect">
            <a:avLst/>
          </a:prstGeom>
          <a:noFill/>
        </p:spPr>
        <p:txBody>
          <a:bodyPr wrap="square" rtlCol="0">
            <a:spAutoFit/>
          </a:bodyPr>
          <a:lstStyle/>
          <a:p>
            <a:r>
              <a:rPr lang="en-US" dirty="0" smtClean="0"/>
              <a:t>X-axis</a:t>
            </a:r>
            <a:endParaRPr lang="en-US" dirty="0"/>
          </a:p>
        </p:txBody>
      </p:sp>
      <p:sp>
        <p:nvSpPr>
          <p:cNvPr id="9" name="TextBox 8"/>
          <p:cNvSpPr txBox="1"/>
          <p:nvPr/>
        </p:nvSpPr>
        <p:spPr>
          <a:xfrm>
            <a:off x="7924800" y="1600200"/>
            <a:ext cx="914400" cy="369332"/>
          </a:xfrm>
          <a:prstGeom prst="rect">
            <a:avLst/>
          </a:prstGeom>
          <a:noFill/>
        </p:spPr>
        <p:txBody>
          <a:bodyPr wrap="square" rtlCol="0">
            <a:spAutoFit/>
          </a:bodyPr>
          <a:lstStyle/>
          <a:p>
            <a:r>
              <a:rPr lang="en-US" dirty="0" smtClean="0"/>
              <a:t>Y--axis</a:t>
            </a:r>
            <a:endParaRPr lang="en-US" dirty="0"/>
          </a:p>
        </p:txBody>
      </p:sp>
      <p:cxnSp>
        <p:nvCxnSpPr>
          <p:cNvPr id="11" name="Straight Arrow Connector 10"/>
          <p:cNvCxnSpPr>
            <a:endCxn id="9" idx="1"/>
          </p:cNvCxnSpPr>
          <p:nvPr/>
        </p:nvCxnSpPr>
        <p:spPr>
          <a:xfrm flipV="1">
            <a:off x="7467600" y="1784866"/>
            <a:ext cx="457200"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a:t>
            </a:r>
            <a:r>
              <a:rPr lang="en-US" dirty="0" err="1" smtClean="0">
                <a:solidFill>
                  <a:srgbClr val="FF0000"/>
                </a:solidFill>
              </a:rPr>
              <a:t>Ogive</a:t>
            </a:r>
            <a:r>
              <a:rPr lang="en-US" dirty="0" smtClean="0">
                <a:solidFill>
                  <a:srgbClr val="FF0000"/>
                </a:solidFill>
              </a:rPr>
              <a:t> graph</a:t>
            </a:r>
            <a:endParaRPr lang="en-US" dirty="0"/>
          </a:p>
        </p:txBody>
      </p:sp>
      <p:pic>
        <p:nvPicPr>
          <p:cNvPr id="21507" name="Picture 3"/>
          <p:cNvPicPr>
            <a:picLocks noGrp="1" noChangeAspect="1" noChangeArrowheads="1"/>
          </p:cNvPicPr>
          <p:nvPr>
            <p:ph idx="1"/>
          </p:nvPr>
        </p:nvPicPr>
        <p:blipFill>
          <a:blip r:embed="rId2" cstate="print"/>
          <a:srcRect/>
          <a:stretch>
            <a:fillRect/>
          </a:stretch>
        </p:blipFill>
        <p:spPr bwMode="auto">
          <a:xfrm>
            <a:off x="928554" y="1600200"/>
            <a:ext cx="7286892" cy="4525963"/>
          </a:xfrm>
          <a:prstGeom prst="rect">
            <a:avLst/>
          </a:prstGeom>
          <a:noFill/>
          <a:ln w="9525">
            <a:noFill/>
            <a:miter lim="800000"/>
            <a:headEnd/>
            <a:tailEnd/>
          </a:ln>
          <a:effectLst/>
        </p:spPr>
      </p:pic>
      <p:sp>
        <p:nvSpPr>
          <p:cNvPr id="7" name="TextBox 6"/>
          <p:cNvSpPr txBox="1"/>
          <p:nvPr/>
        </p:nvSpPr>
        <p:spPr>
          <a:xfrm>
            <a:off x="3581400" y="5791200"/>
            <a:ext cx="3048000" cy="369332"/>
          </a:xfrm>
          <a:prstGeom prst="rect">
            <a:avLst/>
          </a:prstGeom>
          <a:noFill/>
        </p:spPr>
        <p:txBody>
          <a:bodyPr wrap="square" rtlCol="0">
            <a:spAutoFit/>
          </a:bodyPr>
          <a:lstStyle/>
          <a:p>
            <a:r>
              <a:rPr lang="en-US" dirty="0" smtClean="0"/>
              <a:t>Upper class limit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a:t>
            </a:r>
            <a:r>
              <a:rPr lang="en-US" dirty="0" err="1" smtClean="0">
                <a:solidFill>
                  <a:srgbClr val="FF0000"/>
                </a:solidFill>
              </a:rPr>
              <a:t>Ogive</a:t>
            </a:r>
            <a:r>
              <a:rPr lang="en-US" dirty="0" smtClean="0">
                <a:solidFill>
                  <a:srgbClr val="FF0000"/>
                </a:solidFill>
              </a:rPr>
              <a:t> graph</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1320033" y="1600200"/>
            <a:ext cx="6503934" cy="4953000"/>
          </a:xfrm>
          <a:prstGeom prst="rect">
            <a:avLst/>
          </a:prstGeom>
          <a:noFill/>
          <a:ln w="9525">
            <a:noFill/>
            <a:miter lim="800000"/>
            <a:headEnd/>
            <a:tailEnd/>
          </a:ln>
          <a:effectLst/>
        </p:spPr>
      </p:pic>
      <p:sp>
        <p:nvSpPr>
          <p:cNvPr id="5" name="TextBox 4"/>
          <p:cNvSpPr txBox="1"/>
          <p:nvPr/>
        </p:nvSpPr>
        <p:spPr>
          <a:xfrm>
            <a:off x="3581400" y="5791200"/>
            <a:ext cx="3048000" cy="369332"/>
          </a:xfrm>
          <a:prstGeom prst="rect">
            <a:avLst/>
          </a:prstGeom>
          <a:noFill/>
        </p:spPr>
        <p:txBody>
          <a:bodyPr wrap="square" rtlCol="0">
            <a:spAutoFit/>
          </a:bodyPr>
          <a:lstStyle/>
          <a:p>
            <a:r>
              <a:rPr lang="en-US" dirty="0" smtClean="0"/>
              <a:t>Upper class limit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a:t>
            </a:r>
            <a:r>
              <a:rPr lang="en-US" dirty="0" err="1" smtClean="0">
                <a:solidFill>
                  <a:srgbClr val="FF0000"/>
                </a:solidFill>
              </a:rPr>
              <a:t>Ogive</a:t>
            </a:r>
            <a:r>
              <a:rPr lang="en-US" dirty="0" smtClean="0">
                <a:solidFill>
                  <a:srgbClr val="FF0000"/>
                </a:solidFill>
              </a:rPr>
              <a:t> graph</a:t>
            </a:r>
            <a:endParaRPr lang="en-US"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914112" y="1600200"/>
            <a:ext cx="7315776" cy="4525963"/>
          </a:xfrm>
          <a:prstGeom prst="rect">
            <a:avLst/>
          </a:prstGeom>
          <a:noFill/>
          <a:ln w="9525">
            <a:noFill/>
            <a:miter lim="800000"/>
            <a:headEnd/>
            <a:tailEnd/>
          </a:ln>
          <a:effectLst/>
        </p:spPr>
      </p:pic>
      <p:sp>
        <p:nvSpPr>
          <p:cNvPr id="5" name="TextBox 4"/>
          <p:cNvSpPr txBox="1"/>
          <p:nvPr/>
        </p:nvSpPr>
        <p:spPr>
          <a:xfrm>
            <a:off x="3505200" y="5943600"/>
            <a:ext cx="3048000" cy="369332"/>
          </a:xfrm>
          <a:prstGeom prst="rect">
            <a:avLst/>
          </a:prstGeom>
          <a:noFill/>
        </p:spPr>
        <p:txBody>
          <a:bodyPr wrap="square" rtlCol="0">
            <a:spAutoFit/>
          </a:bodyPr>
          <a:lstStyle/>
          <a:p>
            <a:r>
              <a:rPr lang="en-US" dirty="0" smtClean="0"/>
              <a:t>Upper class limit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 of </a:t>
            </a:r>
            <a:r>
              <a:rPr lang="en-US" dirty="0" err="1" smtClean="0">
                <a:solidFill>
                  <a:srgbClr val="FF0000"/>
                </a:solidFill>
              </a:rPr>
              <a:t>Ogive</a:t>
            </a:r>
            <a:r>
              <a:rPr lang="en-US" dirty="0" smtClean="0">
                <a:solidFill>
                  <a:srgbClr val="FF0000"/>
                </a:solidFill>
              </a:rPr>
              <a:t> graphs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nSpc>
                <a:spcPct val="200000"/>
              </a:lnSpc>
            </a:pPr>
            <a:r>
              <a:rPr lang="en-US" sz="2000" dirty="0" smtClean="0">
                <a:latin typeface="Times New Roman" pitchFamily="18" charset="0"/>
                <a:cs typeface="Times New Roman" pitchFamily="18" charset="0"/>
              </a:rPr>
              <a:t>The graphs of the frequency distribution are frequency graphs that are used to exhibit the characteristics of discrete and continuous data. Such figures are more appealing to the eye than the tabulated data. It helps us to facilitate the comparative study of two or more frequency distributions. We can relate the shape and pattern of the two frequency </a:t>
            </a:r>
            <a:r>
              <a:rPr lang="en-US" sz="2000" dirty="0" smtClean="0">
                <a:latin typeface="Times New Roman" pitchFamily="18" charset="0"/>
                <a:cs typeface="Times New Roman" pitchFamily="18" charset="0"/>
              </a:rPr>
              <a:t>distributions.</a:t>
            </a:r>
          </a:p>
          <a:p>
            <a:endParaRPr lang="en-US" sz="20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two methods of </a:t>
            </a:r>
            <a:r>
              <a:rPr lang="en-US" sz="2400" dirty="0" err="1" smtClean="0">
                <a:solidFill>
                  <a:srgbClr val="FF0000"/>
                </a:solidFill>
                <a:latin typeface="Times New Roman" pitchFamily="18" charset="0"/>
                <a:cs typeface="Times New Roman" pitchFamily="18" charset="0"/>
              </a:rPr>
              <a:t>Ogives</a:t>
            </a:r>
            <a:r>
              <a:rPr lang="en-US" sz="2400" dirty="0" smtClean="0">
                <a:solidFill>
                  <a:srgbClr val="FF0000"/>
                </a:solidFill>
                <a:latin typeface="Times New Roman" pitchFamily="18" charset="0"/>
                <a:cs typeface="Times New Roman" pitchFamily="18" charset="0"/>
              </a:rPr>
              <a:t> are:</a:t>
            </a:r>
          </a:p>
          <a:p>
            <a:r>
              <a:rPr lang="en-US" sz="2000" dirty="0" smtClean="0">
                <a:latin typeface="Times New Roman" pitchFamily="18" charset="0"/>
                <a:cs typeface="Times New Roman" pitchFamily="18" charset="0"/>
              </a:rPr>
              <a:t>Less than </a:t>
            </a:r>
            <a:r>
              <a:rPr lang="en-US" sz="2000" dirty="0" err="1" smtClean="0">
                <a:latin typeface="Times New Roman" pitchFamily="18" charset="0"/>
                <a:cs typeface="Times New Roman" pitchFamily="18" charset="0"/>
              </a:rPr>
              <a:t>Ogive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Greater than or more than </a:t>
            </a:r>
            <a:r>
              <a:rPr lang="en-US" sz="2000" dirty="0" err="1" smtClean="0">
                <a:latin typeface="Times New Roman" pitchFamily="18" charset="0"/>
                <a:cs typeface="Times New Roman" pitchFamily="18" charset="0"/>
              </a:rPr>
              <a:t>Ogive</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Uses of </a:t>
            </a:r>
            <a:r>
              <a:rPr lang="en-US" dirty="0" err="1" smtClean="0">
                <a:solidFill>
                  <a:srgbClr val="FF0000"/>
                </a:solidFill>
              </a:rPr>
              <a:t>Ogive</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lnSpc>
                <a:spcPct val="150000"/>
              </a:lnSpc>
            </a:pPr>
            <a:r>
              <a:rPr lang="en-US" sz="2000" dirty="0" err="1" smtClean="0">
                <a:latin typeface="Times New Roman" pitchFamily="18" charset="0"/>
                <a:cs typeface="Times New Roman" pitchFamily="18" charset="0"/>
              </a:rPr>
              <a:t>Ogive</a:t>
            </a:r>
            <a:r>
              <a:rPr lang="en-US" sz="2000" dirty="0" smtClean="0">
                <a:latin typeface="Times New Roman" pitchFamily="18" charset="0"/>
                <a:cs typeface="Times New Roman" pitchFamily="18" charset="0"/>
              </a:rPr>
              <a:t> Graph or the cumulative frequency graphs are used to find the median of the given set of data. If both, less than and greater than, cumulative frequency curve is drawn on the same graph, we can easily find the median value. The point in which, both the curve intersects, corresponding to the x-axis, gives the median value.  Apart from finding the medians, </a:t>
            </a:r>
            <a:r>
              <a:rPr lang="en-US" sz="2000" dirty="0" err="1" smtClean="0">
                <a:latin typeface="Times New Roman" pitchFamily="18" charset="0"/>
                <a:cs typeface="Times New Roman" pitchFamily="18" charset="0"/>
              </a:rPr>
              <a:t>Ogives</a:t>
            </a:r>
            <a:r>
              <a:rPr lang="en-US" sz="2000" dirty="0" smtClean="0">
                <a:latin typeface="Times New Roman" pitchFamily="18" charset="0"/>
                <a:cs typeface="Times New Roman" pitchFamily="18" charset="0"/>
              </a:rPr>
              <a:t> are used in computing the percentiles of the data set values.</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Example</a:t>
            </a:r>
            <a:endParaRPr lang="en-US" dirty="0">
              <a:solidFill>
                <a:srgbClr val="FF0000"/>
              </a:solidFill>
            </a:endParaRPr>
          </a:p>
        </p:txBody>
      </p:sp>
      <p:pic>
        <p:nvPicPr>
          <p:cNvPr id="4" name="Content Placeholder 3" descr="ogive.PNG"/>
          <p:cNvPicPr>
            <a:picLocks noGrp="1" noChangeAspect="1"/>
          </p:cNvPicPr>
          <p:nvPr>
            <p:ph idx="1"/>
          </p:nvPr>
        </p:nvPicPr>
        <p:blipFill>
          <a:blip r:embed="rId2"/>
          <a:stretch>
            <a:fillRect/>
          </a:stretch>
        </p:blipFill>
        <p:spPr>
          <a:xfrm>
            <a:off x="1295400" y="1600200"/>
            <a:ext cx="6400800"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buNone/>
            </a:pPr>
            <a:r>
              <a:rPr lang="en-US" sz="2000" dirty="0"/>
              <a:t>In a 2-week study of the productivity of workers, the following data </a:t>
            </a:r>
            <a:r>
              <a:rPr lang="en-US" sz="2000" dirty="0" smtClean="0"/>
              <a:t>were obtained on </a:t>
            </a:r>
            <a:r>
              <a:rPr lang="en-US" sz="2000" dirty="0"/>
              <a:t>the total number of acceptable pieces which 100 workers </a:t>
            </a:r>
            <a:r>
              <a:rPr lang="en-US" sz="2000" dirty="0" smtClean="0"/>
              <a:t>produced</a:t>
            </a:r>
            <a:endParaRPr lang="en-US" sz="2000" dirty="0"/>
          </a:p>
          <a:p>
            <a:pPr algn="ctr">
              <a:buNone/>
            </a:pPr>
            <a:r>
              <a:rPr lang="en-US" sz="2000" dirty="0">
                <a:solidFill>
                  <a:srgbClr val="FF0000"/>
                </a:solidFill>
              </a:rPr>
              <a:t>65 36 49 84 79 56 28 43 67 36</a:t>
            </a:r>
          </a:p>
          <a:p>
            <a:pPr algn="ctr">
              <a:buNone/>
            </a:pPr>
            <a:r>
              <a:rPr lang="en-US" sz="2000" dirty="0">
                <a:solidFill>
                  <a:srgbClr val="FF0000"/>
                </a:solidFill>
              </a:rPr>
              <a:t>43 78 37 40 68 72 55 62 22 82</a:t>
            </a:r>
          </a:p>
          <a:p>
            <a:pPr algn="ctr">
              <a:buNone/>
            </a:pPr>
            <a:r>
              <a:rPr lang="en-US" sz="2000" dirty="0">
                <a:solidFill>
                  <a:srgbClr val="FF0000"/>
                </a:solidFill>
              </a:rPr>
              <a:t>88 50 60 56 57 46 39 57 73 65</a:t>
            </a:r>
          </a:p>
          <a:p>
            <a:pPr algn="ctr">
              <a:buNone/>
            </a:pPr>
            <a:r>
              <a:rPr lang="en-US" sz="2000" dirty="0">
                <a:solidFill>
                  <a:srgbClr val="FF0000"/>
                </a:solidFill>
              </a:rPr>
              <a:t>59 48 76 74 70 51 40 75 56 45</a:t>
            </a:r>
          </a:p>
          <a:p>
            <a:pPr algn="ctr">
              <a:buNone/>
            </a:pPr>
            <a:r>
              <a:rPr lang="en-US" sz="2000" dirty="0">
                <a:solidFill>
                  <a:srgbClr val="FF0000"/>
                </a:solidFill>
              </a:rPr>
              <a:t>35 62 52 63 32 80 64 53 74 34</a:t>
            </a:r>
          </a:p>
          <a:p>
            <a:pPr algn="ctr">
              <a:buNone/>
            </a:pPr>
            <a:r>
              <a:rPr lang="en-US" sz="2000" dirty="0">
                <a:solidFill>
                  <a:srgbClr val="FF0000"/>
                </a:solidFill>
              </a:rPr>
              <a:t>76 60 48 55 51 54 45 44 35 51</a:t>
            </a:r>
          </a:p>
          <a:p>
            <a:pPr algn="ctr">
              <a:buNone/>
            </a:pPr>
            <a:r>
              <a:rPr lang="en-US" sz="2000" dirty="0">
                <a:solidFill>
                  <a:srgbClr val="FF0000"/>
                </a:solidFill>
              </a:rPr>
              <a:t>21 35 61 45 33 61 77 60 85 68</a:t>
            </a:r>
          </a:p>
          <a:p>
            <a:pPr algn="ctr">
              <a:buNone/>
            </a:pPr>
            <a:r>
              <a:rPr lang="en-US" sz="2000" dirty="0">
                <a:solidFill>
                  <a:srgbClr val="FF0000"/>
                </a:solidFill>
              </a:rPr>
              <a:t>45 53 34 67 42 69 52 68 52 47</a:t>
            </a:r>
          </a:p>
          <a:p>
            <a:pPr algn="ctr">
              <a:buNone/>
            </a:pPr>
            <a:r>
              <a:rPr lang="en-US" sz="2000" dirty="0">
                <a:solidFill>
                  <a:srgbClr val="FF0000"/>
                </a:solidFill>
              </a:rPr>
              <a:t>63 65 55 61 73 50 53 59 41 </a:t>
            </a:r>
            <a:r>
              <a:rPr lang="en-US" sz="2000" dirty="0" smtClean="0">
                <a:solidFill>
                  <a:srgbClr val="FF0000"/>
                </a:solidFill>
              </a:rPr>
              <a:t>54</a:t>
            </a:r>
          </a:p>
          <a:p>
            <a:pPr algn="ctr">
              <a:buNone/>
            </a:pPr>
            <a:r>
              <a:rPr lang="en-US" sz="2000" dirty="0" smtClean="0">
                <a:solidFill>
                  <a:srgbClr val="FF0000"/>
                </a:solidFill>
              </a:rPr>
              <a:t>41 </a:t>
            </a:r>
            <a:r>
              <a:rPr lang="en-US" sz="2000" dirty="0">
                <a:solidFill>
                  <a:srgbClr val="FF0000"/>
                </a:solidFill>
              </a:rPr>
              <a:t>74 82 58 26 35 47 50 38 </a:t>
            </a:r>
            <a:r>
              <a:rPr lang="en-US" sz="2000" dirty="0" smtClean="0">
                <a:solidFill>
                  <a:srgbClr val="FF0000"/>
                </a:solidFill>
              </a:rPr>
              <a:t>70</a:t>
            </a:r>
            <a:endParaRPr lang="en-US" sz="2000" dirty="0">
              <a:solidFill>
                <a:srgbClr val="FF0000"/>
              </a:solidFill>
            </a:endParaRPr>
          </a:p>
          <a:p>
            <a:pPr marL="514350" indent="-514350">
              <a:buAutoNum type="romanLcParenR"/>
            </a:pPr>
            <a:r>
              <a:rPr lang="en-US" sz="2000" dirty="0" smtClean="0"/>
              <a:t>Construct the frequency table having 7 classes for above data</a:t>
            </a:r>
          </a:p>
          <a:p>
            <a:pPr marL="514350" indent="-514350">
              <a:buAutoNum type="romanLcParenR"/>
            </a:pPr>
            <a:r>
              <a:rPr lang="en-US" sz="2000" dirty="0" smtClean="0"/>
              <a:t>Construct HISTOGRAM for the above data</a:t>
            </a:r>
          </a:p>
          <a:p>
            <a:pPr marL="514350" indent="-514350">
              <a:buAutoNum type="romanLcParenR"/>
            </a:pPr>
            <a:r>
              <a:rPr lang="en-US" sz="2000" dirty="0" smtClean="0"/>
              <a:t>Draw a frequency polygon</a:t>
            </a:r>
          </a:p>
          <a:p>
            <a:pPr marL="514350" indent="-514350">
              <a:buAutoNum type="romanLcParenR"/>
            </a:pPr>
            <a:r>
              <a:rPr lang="en-US" sz="2000" dirty="0" smtClean="0"/>
              <a:t>Draw </a:t>
            </a:r>
            <a:r>
              <a:rPr lang="en-US" sz="2000" dirty="0" err="1" smtClean="0"/>
              <a:t>Ogive</a:t>
            </a:r>
            <a:r>
              <a:rPr lang="en-US" sz="2000" dirty="0" smtClean="0"/>
              <a:t> curve</a:t>
            </a:r>
          </a:p>
          <a:p>
            <a:pPr marL="514350" indent="-514350">
              <a:buAutoNum type="romanLcParen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Stem and Leaf Plot</a:t>
            </a:r>
            <a:endParaRPr lang="en-US" dirty="0">
              <a:solidFill>
                <a:srgbClr val="FF0000"/>
              </a:solidFill>
            </a:endParaRPr>
          </a:p>
        </p:txBody>
      </p:sp>
      <p:sp>
        <p:nvSpPr>
          <p:cNvPr id="3" name="Content Placeholder 2"/>
          <p:cNvSpPr>
            <a:spLocks noGrp="1"/>
          </p:cNvSpPr>
          <p:nvPr>
            <p:ph idx="1"/>
          </p:nvPr>
        </p:nvSpPr>
        <p:spPr/>
        <p:txBody>
          <a:bodyPr>
            <a:normAutofit/>
          </a:bodyPr>
          <a:lstStyle/>
          <a:p>
            <a:pPr>
              <a:lnSpc>
                <a:spcPct val="200000"/>
              </a:lnSpc>
              <a:buNone/>
            </a:pPr>
            <a:r>
              <a:rPr lang="en-US" sz="2400" dirty="0" smtClean="0">
                <a:latin typeface="Times New Roman" pitchFamily="18" charset="0"/>
                <a:cs typeface="Times New Roman" pitchFamily="18" charset="0"/>
              </a:rPr>
              <a:t>It</a:t>
            </a:r>
            <a:r>
              <a:rPr lang="en-US" sz="2400" dirty="0" smtClean="0">
                <a:latin typeface="Times New Roman" pitchFamily="18" charset="0"/>
                <a:cs typeface="Times New Roman" pitchFamily="18" charset="0"/>
              </a:rPr>
              <a:t>  is a special table where each data value is split into a "stem" (the </a:t>
            </a:r>
            <a:r>
              <a:rPr lang="en-US" sz="2400" dirty="0" smtClean="0">
                <a:latin typeface="Times New Roman" pitchFamily="18" charset="0"/>
                <a:cs typeface="Times New Roman" pitchFamily="18" charset="0"/>
              </a:rPr>
              <a:t>first </a:t>
            </a:r>
            <a:r>
              <a:rPr lang="en-US" sz="2400" dirty="0" smtClean="0">
                <a:latin typeface="Times New Roman" pitchFamily="18" charset="0"/>
                <a:cs typeface="Times New Roman" pitchFamily="18" charset="0"/>
              </a:rPr>
              <a:t>digit or digits) and a "leaf" (usually the last digit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"stem" values are listed down, and the "leaf" values go right (or left) from the stem </a:t>
            </a:r>
            <a:r>
              <a:rPr lang="en-US" sz="2400" dirty="0" smtClean="0">
                <a:latin typeface="Times New Roman" pitchFamily="18" charset="0"/>
                <a:cs typeface="Times New Roman" pitchFamily="18" charset="0"/>
              </a:rPr>
              <a:t>values. The </a:t>
            </a:r>
            <a:r>
              <a:rPr lang="en-US" sz="2400" dirty="0" smtClean="0">
                <a:latin typeface="Times New Roman" pitchFamily="18" charset="0"/>
                <a:cs typeface="Times New Roman" pitchFamily="18" charset="0"/>
              </a:rPr>
              <a:t>"stem" is used to group the scores and each "leaf" shows the individual scores within each group.</a:t>
            </a:r>
          </a:p>
          <a:p>
            <a:pPr>
              <a:lnSpc>
                <a:spcPct val="200000"/>
              </a:lnSpc>
            </a:pP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514600"/>
          </a:xfrm>
        </p:spPr>
        <p:txBody>
          <a:bodyPr>
            <a:normAutofit fontScale="90000"/>
          </a:bodyPr>
          <a:lstStyle/>
          <a:p>
            <a:pPr algn="l"/>
            <a:r>
              <a:rPr lang="en-US" sz="2200" dirty="0" smtClean="0">
                <a:latin typeface="Times New Roman" pitchFamily="18" charset="0"/>
                <a:cs typeface="Times New Roman" pitchFamily="18" charset="0"/>
              </a:rPr>
              <a:t>To illustrate, consider the following humidity readings rounded to the nearest percent: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29 44 12 53 21 34 39 25 48 23</a:t>
            </a:r>
            <a:br>
              <a:rPr lang="en-US" sz="2200" dirty="0" smtClean="0">
                <a:solidFill>
                  <a:srgbClr val="FF0000"/>
                </a:solidFill>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        17 24 27 32 34 15 42 21 28 </a:t>
            </a:r>
            <a:r>
              <a:rPr lang="en-US" sz="2200" dirty="0" smtClean="0">
                <a:solidFill>
                  <a:srgbClr val="FF0000"/>
                </a:solidFill>
                <a:latin typeface="Times New Roman" pitchFamily="18" charset="0"/>
                <a:cs typeface="Times New Roman" pitchFamily="18" charset="0"/>
              </a:rPr>
              <a:t>37</a:t>
            </a:r>
            <a:br>
              <a:rPr lang="en-US" sz="2200" dirty="0" smtClean="0">
                <a:solidFill>
                  <a:srgbClr val="FF0000"/>
                </a:solidFill>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
            </a:r>
            <a:br>
              <a:rPr lang="en-US" sz="2200" dirty="0" smtClean="0">
                <a:solidFill>
                  <a:srgbClr val="FF0000"/>
                </a:solidFill>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we might group these data into the following distribution:</a:t>
            </a:r>
            <a:r>
              <a:rPr lang="en-US" dirty="0" smtClean="0"/>
              <a:t/>
            </a:r>
            <a:br>
              <a:rPr lang="en-US" dirty="0" smtClean="0"/>
            </a:b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1905000" y="3505200"/>
            <a:ext cx="3367087" cy="2438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dirty="0" smtClean="0">
                <a:solidFill>
                  <a:srgbClr val="FF0000"/>
                </a:solidFill>
                <a:latin typeface="Times New Roman" pitchFamily="18" charset="0"/>
                <a:cs typeface="Times New Roman" pitchFamily="18" charset="0"/>
              </a:rPr>
              <a:t>If we wanted to avoid the loss of information inherent in the preceding table, we could keep track of the last digits of the readings within each class, getting</a:t>
            </a:r>
            <a:br>
              <a:rPr lang="en-US" sz="2000" dirty="0" smtClean="0">
                <a:solidFill>
                  <a:srgbClr val="FF0000"/>
                </a:solidFill>
                <a:latin typeface="Times New Roman" pitchFamily="18" charset="0"/>
                <a:cs typeface="Times New Roman" pitchFamily="18" charset="0"/>
              </a:rPr>
            </a:br>
            <a:endParaRPr lang="en-US" sz="2000" dirty="0">
              <a:solidFill>
                <a:srgbClr val="FF0000"/>
              </a:solidFill>
            </a:endParaRPr>
          </a:p>
        </p:txBody>
      </p:sp>
      <p:pic>
        <p:nvPicPr>
          <p:cNvPr id="30722" name="Picture 2"/>
          <p:cNvPicPr>
            <a:picLocks noGrp="1" noChangeAspect="1" noChangeArrowheads="1"/>
          </p:cNvPicPr>
          <p:nvPr>
            <p:ph idx="1"/>
          </p:nvPr>
        </p:nvPicPr>
        <p:blipFill>
          <a:blip r:embed="rId2" cstate="print"/>
          <a:srcRect/>
          <a:stretch>
            <a:fillRect/>
          </a:stretch>
        </p:blipFill>
        <p:spPr bwMode="auto">
          <a:xfrm>
            <a:off x="2459105" y="1600200"/>
            <a:ext cx="4225790" cy="45259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How to read a stem and leaf chart</a:t>
            </a:r>
            <a:endParaRPr lang="en-US" dirty="0">
              <a:solidFill>
                <a:srgbClr val="FF0000"/>
              </a:solidFill>
            </a:endParaRPr>
          </a:p>
        </p:txBody>
      </p:sp>
      <p:pic>
        <p:nvPicPr>
          <p:cNvPr id="4" name="Content Placeholder 3" descr="stem n leaf.jpg"/>
          <p:cNvPicPr>
            <a:picLocks noGrp="1" noChangeAspect="1"/>
          </p:cNvPicPr>
          <p:nvPr>
            <p:ph idx="1"/>
          </p:nvPr>
        </p:nvPicPr>
        <p:blipFill>
          <a:blip r:embed="rId2"/>
          <a:stretch>
            <a:fillRect/>
          </a:stretch>
        </p:blipFill>
        <p:spPr>
          <a:xfrm>
            <a:off x="1676400" y="2653506"/>
            <a:ext cx="5715000" cy="374729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solidFill>
                  <a:srgbClr val="FF0000"/>
                </a:solidFill>
              </a:rPr>
              <a:t>Solution</a:t>
            </a:r>
            <a:endParaRPr lang="en-US" sz="2800" dirty="0">
              <a:solidFill>
                <a:srgbClr val="FF0000"/>
              </a:solidFill>
            </a:endParaRPr>
          </a:p>
        </p:txBody>
      </p:sp>
      <p:sp>
        <p:nvSpPr>
          <p:cNvPr id="3" name="Content Placeholder 2"/>
          <p:cNvSpPr>
            <a:spLocks noGrp="1"/>
          </p:cNvSpPr>
          <p:nvPr>
            <p:ph idx="1"/>
          </p:nvPr>
        </p:nvSpPr>
        <p:spPr/>
        <p:txBody>
          <a:bodyPr/>
          <a:lstStyle/>
          <a:p>
            <a:pPr>
              <a:buNone/>
            </a:pPr>
            <a:r>
              <a:rPr lang="en-US" dirty="0" smtClean="0"/>
              <a:t>Max. Value= 88</a:t>
            </a:r>
          </a:p>
          <a:p>
            <a:pPr>
              <a:buNone/>
            </a:pPr>
            <a:r>
              <a:rPr lang="en-US" dirty="0" smtClean="0"/>
              <a:t>Min. Value=21</a:t>
            </a:r>
          </a:p>
          <a:p>
            <a:pPr>
              <a:buNone/>
            </a:pPr>
            <a:r>
              <a:rPr lang="en-US" dirty="0" err="1" smtClean="0"/>
              <a:t>No.of</a:t>
            </a:r>
            <a:r>
              <a:rPr lang="en-US" dirty="0" smtClean="0"/>
              <a:t> class=7</a:t>
            </a:r>
          </a:p>
          <a:p>
            <a:pPr>
              <a:buNone/>
            </a:pPr>
            <a:r>
              <a:rPr lang="en-US" dirty="0" smtClean="0">
                <a:solidFill>
                  <a:srgbClr val="FF0000"/>
                </a:solidFill>
              </a:rPr>
              <a:t>Therefore,</a:t>
            </a:r>
          </a:p>
          <a:p>
            <a:pPr>
              <a:buNone/>
            </a:pPr>
            <a:r>
              <a:rPr lang="en-US" dirty="0" smtClean="0"/>
              <a:t>Class interval= 88-21   = 9.5 =</a:t>
            </a:r>
            <a:r>
              <a:rPr lang="en-US" dirty="0" smtClean="0">
                <a:solidFill>
                  <a:srgbClr val="FF0000"/>
                </a:solidFill>
              </a:rPr>
              <a:t>10 </a:t>
            </a:r>
            <a:r>
              <a:rPr lang="en-US" sz="2400" dirty="0" smtClean="0">
                <a:solidFill>
                  <a:srgbClr val="FF0000"/>
                </a:solidFill>
              </a:rPr>
              <a:t>acceptable pieces</a:t>
            </a:r>
          </a:p>
          <a:p>
            <a:pPr>
              <a:buNone/>
            </a:pPr>
            <a:r>
              <a:rPr lang="en-US" dirty="0" smtClean="0"/>
              <a:t> </a:t>
            </a:r>
            <a:r>
              <a:rPr lang="en-US" dirty="0" smtClean="0"/>
              <a:t>                             7</a:t>
            </a:r>
            <a:endParaRPr lang="en-US" dirty="0" smtClean="0"/>
          </a:p>
        </p:txBody>
      </p:sp>
      <p:cxnSp>
        <p:nvCxnSpPr>
          <p:cNvPr id="5" name="Straight Connector 4"/>
          <p:cNvCxnSpPr/>
          <p:nvPr/>
        </p:nvCxnSpPr>
        <p:spPr>
          <a:xfrm>
            <a:off x="2895600" y="4419600"/>
            <a:ext cx="11430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smtClean="0"/>
              <a:t>Class Mark=  upper class limit+ lower class limit</a:t>
            </a:r>
          </a:p>
          <a:p>
            <a:pPr>
              <a:buNone/>
            </a:pPr>
            <a:r>
              <a:rPr lang="en-US" sz="2400" dirty="0" smtClean="0"/>
              <a:t>			</a:t>
            </a:r>
            <a:r>
              <a:rPr lang="en-US" sz="2400" dirty="0" smtClean="0"/>
              <a:t> </a:t>
            </a:r>
            <a:r>
              <a:rPr lang="en-US" sz="2400" dirty="0" smtClean="0"/>
              <a:t>                         2</a:t>
            </a:r>
          </a:p>
          <a:p>
            <a:pPr>
              <a:buNone/>
            </a:pPr>
            <a:endParaRPr lang="en-US" sz="2400" dirty="0" smtClean="0"/>
          </a:p>
          <a:p>
            <a:pPr>
              <a:buNone/>
            </a:pPr>
            <a:r>
              <a:rPr lang="en-US" sz="2400" dirty="0" smtClean="0"/>
              <a:t>Class Boundaries = (Lower limit-0.5 ,upper limit+0.5)</a:t>
            </a:r>
            <a:endParaRPr lang="en-US" sz="2400" dirty="0"/>
          </a:p>
        </p:txBody>
      </p:sp>
      <p:cxnSp>
        <p:nvCxnSpPr>
          <p:cNvPr id="5" name="Straight Connector 4"/>
          <p:cNvCxnSpPr/>
          <p:nvPr/>
        </p:nvCxnSpPr>
        <p:spPr>
          <a:xfrm>
            <a:off x="2057400" y="2057400"/>
            <a:ext cx="449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4579" name="Picture 3"/>
          <p:cNvPicPr>
            <a:picLocks noGrp="1" noChangeAspect="1" noChangeArrowheads="1"/>
          </p:cNvPicPr>
          <p:nvPr>
            <p:ph idx="1"/>
          </p:nvPr>
        </p:nvPicPr>
        <p:blipFill>
          <a:blip r:embed="rId2"/>
          <a:srcRect/>
          <a:stretch>
            <a:fillRect/>
          </a:stretch>
        </p:blipFill>
        <p:spPr bwMode="auto">
          <a:xfrm>
            <a:off x="1295400" y="1600200"/>
            <a:ext cx="6934199" cy="332978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Histogram</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1143000" y="2286000"/>
            <a:ext cx="7391399" cy="3467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Histogram</a:t>
            </a:r>
            <a:endParaRPr lang="en-US" dirty="0">
              <a:solidFill>
                <a:srgbClr val="FF0000"/>
              </a:solidFill>
            </a:endParaRPr>
          </a:p>
        </p:txBody>
      </p:sp>
      <p:pic>
        <p:nvPicPr>
          <p:cNvPr id="16386" name="Picture 2"/>
          <p:cNvPicPr>
            <a:picLocks noGrp="1" noChangeAspect="1" noChangeArrowheads="1"/>
          </p:cNvPicPr>
          <p:nvPr>
            <p:ph idx="1"/>
          </p:nvPr>
        </p:nvPicPr>
        <p:blipFill>
          <a:blip r:embed="rId2" cstate="print"/>
          <a:srcRect/>
          <a:stretch>
            <a:fillRect/>
          </a:stretch>
        </p:blipFill>
        <p:spPr bwMode="auto">
          <a:xfrm>
            <a:off x="1975136" y="1600200"/>
            <a:ext cx="5193728"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Histogram</a:t>
            </a:r>
            <a:endParaRPr lang="en-US" dirty="0"/>
          </a:p>
        </p:txBody>
      </p:sp>
      <p:pic>
        <p:nvPicPr>
          <p:cNvPr id="17411" name="Picture 3"/>
          <p:cNvPicPr>
            <a:picLocks noGrp="1" noChangeAspect="1" noChangeArrowheads="1"/>
          </p:cNvPicPr>
          <p:nvPr>
            <p:ph idx="1"/>
          </p:nvPr>
        </p:nvPicPr>
        <p:blipFill>
          <a:blip r:embed="rId2" cstate="print"/>
          <a:srcRect/>
          <a:stretch>
            <a:fillRect/>
          </a:stretch>
        </p:blipFill>
        <p:spPr bwMode="auto">
          <a:xfrm>
            <a:off x="1901525" y="1600200"/>
            <a:ext cx="5340949"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Construction of Histogram</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1670876" y="1600200"/>
            <a:ext cx="5802248"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452</Words>
  <Application>Microsoft Office PowerPoint</Application>
  <PresentationFormat>On-screen Show (4:3)</PresentationFormat>
  <Paragraphs>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Numerical on Histogram</vt:lpstr>
      <vt:lpstr>Slide 2</vt:lpstr>
      <vt:lpstr>Solution</vt:lpstr>
      <vt:lpstr>Slide 4</vt:lpstr>
      <vt:lpstr>Slide 5</vt:lpstr>
      <vt:lpstr>Construction of Histogram</vt:lpstr>
      <vt:lpstr>Construction of Histogram</vt:lpstr>
      <vt:lpstr>Construction of Histogram</vt:lpstr>
      <vt:lpstr>Construction of Histogram</vt:lpstr>
      <vt:lpstr>Construction of frequency polygon</vt:lpstr>
      <vt:lpstr>Construction of frequency polygon</vt:lpstr>
      <vt:lpstr>Construction of frequency polygon</vt:lpstr>
      <vt:lpstr>Construction of Ogive graph</vt:lpstr>
      <vt:lpstr>Construction of Ogive graph</vt:lpstr>
      <vt:lpstr>Construction of Ogive graph</vt:lpstr>
      <vt:lpstr>Construction of Ogive graph</vt:lpstr>
      <vt:lpstr>Types of Ogive graphs</vt:lpstr>
      <vt:lpstr>Uses of Ogive</vt:lpstr>
      <vt:lpstr>Example</vt:lpstr>
      <vt:lpstr>Stem and Leaf Plot</vt:lpstr>
      <vt:lpstr>To illustrate, consider the following humidity readings rounded to the nearest percent:         29 44 12 53 21 34 39 25 48 23         17 24 27 32 34 15 42 21 28 37    we might group these data into the following distribution: </vt:lpstr>
      <vt:lpstr>If we wanted to avoid the loss of information inherent in the preceding table, we could keep track of the last digits of the readings within each class, getting </vt:lpstr>
      <vt:lpstr>How to read a stem and leaf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on Histogram</dc:title>
  <dc:creator>Dr Vilas</dc:creator>
  <cp:lastModifiedBy>Dr Vilas</cp:lastModifiedBy>
  <cp:revision>14</cp:revision>
  <dcterms:created xsi:type="dcterms:W3CDTF">2020-09-22T08:52:44Z</dcterms:created>
  <dcterms:modified xsi:type="dcterms:W3CDTF">2020-09-23T09:02:26Z</dcterms:modified>
</cp:coreProperties>
</file>