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4" r:id="rId29"/>
    <p:sldId id="295" r:id="rId30"/>
    <p:sldId id="296" r:id="rId31"/>
    <p:sldId id="297" r:id="rId32"/>
    <p:sldId id="301" r:id="rId33"/>
    <p:sldId id="302" r:id="rId34"/>
    <p:sldId id="303" r:id="rId35"/>
    <p:sldId id="304" r:id="rId36"/>
    <p:sldId id="305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23/09/2020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48ED4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23/09/2020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48ED4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23/09/2020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548ED4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23/09/2020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8392" y="600455"/>
            <a:ext cx="8967216" cy="5657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23/09/2020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8554" y="396367"/>
            <a:ext cx="686689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548ED4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325" y="2271712"/>
            <a:ext cx="7790180" cy="266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23/09/2020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295525"/>
            <a:ext cx="67284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333399"/>
                </a:solidFill>
                <a:latin typeface="Tahoma"/>
                <a:cs typeface="Tahoma"/>
              </a:rPr>
              <a:t>Frequency</a:t>
            </a:r>
            <a:r>
              <a:rPr sz="4400" b="1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b="1" spc="-5" dirty="0">
                <a:solidFill>
                  <a:srgbClr val="333399"/>
                </a:solidFill>
                <a:latin typeface="Tahoma"/>
                <a:cs typeface="Tahoma"/>
              </a:rPr>
              <a:t>Distributions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777062"/>
            <a:ext cx="7031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Frequency Distributions</a:t>
            </a:r>
            <a:r>
              <a:rPr spc="105" dirty="0"/>
              <a:t> </a:t>
            </a:r>
            <a:r>
              <a:rPr spc="-5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2024837"/>
            <a:ext cx="5779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Calculating Class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Midpoint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or</a:t>
            </a:r>
            <a:r>
              <a:rPr sz="3200" spc="2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Mark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2415" y="3903416"/>
            <a:ext cx="3206115" cy="0"/>
          </a:xfrm>
          <a:custGeom>
            <a:avLst/>
            <a:gdLst/>
            <a:ahLst/>
            <a:cxnLst/>
            <a:rect l="l" t="t" r="r" b="b"/>
            <a:pathLst>
              <a:path w="3206115">
                <a:moveTo>
                  <a:pt x="0" y="0"/>
                </a:moveTo>
                <a:lnTo>
                  <a:pt x="3205522" y="0"/>
                </a:lnTo>
              </a:path>
            </a:pathLst>
          </a:custGeom>
          <a:ln w="12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7350" y="3409288"/>
            <a:ext cx="6430010" cy="87947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3525" spc="37" baseline="-35460" dirty="0">
                <a:latin typeface="Times New Roman"/>
                <a:cs typeface="Times New Roman"/>
              </a:rPr>
              <a:t>Class</a:t>
            </a:r>
            <a:r>
              <a:rPr sz="3525" spc="-179" baseline="-35460" dirty="0">
                <a:latin typeface="Times New Roman"/>
                <a:cs typeface="Times New Roman"/>
              </a:rPr>
              <a:t> </a:t>
            </a:r>
            <a:r>
              <a:rPr sz="3525" spc="37" baseline="-35460" dirty="0">
                <a:latin typeface="Times New Roman"/>
                <a:cs typeface="Times New Roman"/>
              </a:rPr>
              <a:t>midpoint</a:t>
            </a:r>
            <a:r>
              <a:rPr sz="3525" spc="-37" baseline="-35460" dirty="0">
                <a:latin typeface="Times New Roman"/>
                <a:cs typeface="Times New Roman"/>
              </a:rPr>
              <a:t> </a:t>
            </a:r>
            <a:r>
              <a:rPr sz="3525" spc="82" baseline="-35460" dirty="0">
                <a:latin typeface="Times New Roman"/>
                <a:cs typeface="Times New Roman"/>
              </a:rPr>
              <a:t>or</a:t>
            </a:r>
            <a:r>
              <a:rPr sz="3525" spc="-135" baseline="-35460" dirty="0">
                <a:latin typeface="Times New Roman"/>
                <a:cs typeface="Times New Roman"/>
              </a:rPr>
              <a:t> </a:t>
            </a:r>
            <a:r>
              <a:rPr sz="3525" spc="120" baseline="-35460" dirty="0">
                <a:latin typeface="Times New Roman"/>
                <a:cs typeface="Times New Roman"/>
              </a:rPr>
              <a:t>mark</a:t>
            </a:r>
            <a:r>
              <a:rPr sz="3525" spc="-270" baseline="-35460" dirty="0">
                <a:latin typeface="Times New Roman"/>
                <a:cs typeface="Times New Roman"/>
              </a:rPr>
              <a:t> </a:t>
            </a:r>
            <a:r>
              <a:rPr sz="3525" spc="104" baseline="-35460" dirty="0">
                <a:latin typeface="Symbol"/>
                <a:cs typeface="Symbol"/>
              </a:rPr>
              <a:t></a:t>
            </a:r>
            <a:r>
              <a:rPr sz="3525" spc="217" baseline="-35460" dirty="0">
                <a:latin typeface="Times New Roman"/>
                <a:cs typeface="Times New Roman"/>
              </a:rPr>
              <a:t> </a:t>
            </a:r>
            <a:r>
              <a:rPr sz="2350" spc="75" dirty="0">
                <a:latin typeface="Times New Roman"/>
                <a:cs typeface="Times New Roman"/>
              </a:rPr>
              <a:t>Lower</a:t>
            </a:r>
            <a:r>
              <a:rPr sz="2350" spc="-350" dirty="0">
                <a:latin typeface="Times New Roman"/>
                <a:cs typeface="Times New Roman"/>
              </a:rPr>
              <a:t> </a:t>
            </a:r>
            <a:r>
              <a:rPr sz="2350" spc="-40" dirty="0">
                <a:latin typeface="Times New Roman"/>
                <a:cs typeface="Times New Roman"/>
              </a:rPr>
              <a:t>limit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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Upper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spc="-40" dirty="0">
                <a:latin typeface="Times New Roman"/>
                <a:cs typeface="Times New Roman"/>
              </a:rPr>
              <a:t>limit</a:t>
            </a:r>
            <a:endParaRPr sz="2350">
              <a:latin typeface="Times New Roman"/>
              <a:cs typeface="Times New Roman"/>
            </a:endParaRPr>
          </a:p>
          <a:p>
            <a:pPr marR="1499235" algn="r">
              <a:lnSpc>
                <a:spcPct val="100000"/>
              </a:lnSpc>
              <a:spcBef>
                <a:spcPts val="540"/>
              </a:spcBef>
            </a:pPr>
            <a:r>
              <a:rPr sz="2350" spc="60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74165"/>
            <a:ext cx="7659370" cy="2284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rlito"/>
                <a:cs typeface="Carlito"/>
              </a:rPr>
              <a:t>Rule </a:t>
            </a:r>
            <a:r>
              <a:rPr sz="3200" b="1" spc="-5" dirty="0">
                <a:latin typeface="Carlito"/>
                <a:cs typeface="Carlito"/>
              </a:rPr>
              <a:t>#1: Choose </a:t>
            </a:r>
            <a:r>
              <a:rPr sz="3200" b="1" dirty="0">
                <a:latin typeface="Carlito"/>
                <a:cs typeface="Carlito"/>
              </a:rPr>
              <a:t>the </a:t>
            </a:r>
            <a:r>
              <a:rPr sz="3200" b="1" spc="-5" dirty="0">
                <a:latin typeface="Carlito"/>
                <a:cs typeface="Carlito"/>
              </a:rPr>
              <a:t>classes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spc="-75" dirty="0">
                <a:latin typeface="Carlito"/>
                <a:cs typeface="Carlito"/>
              </a:rPr>
              <a:t>You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10" dirty="0">
                <a:latin typeface="Carlito"/>
                <a:cs typeface="Carlito"/>
              </a:rPr>
              <a:t>normally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told how many </a:t>
            </a:r>
            <a:r>
              <a:rPr sz="2800" spc="-5" dirty="0">
                <a:latin typeface="Carlito"/>
                <a:cs typeface="Carlito"/>
              </a:rPr>
              <a:t>classes </a:t>
            </a:r>
            <a:r>
              <a:rPr sz="2800" spc="-20" dirty="0">
                <a:latin typeface="Carlito"/>
                <a:cs typeface="Carlito"/>
              </a:rPr>
              <a:t>you</a:t>
            </a:r>
            <a:r>
              <a:rPr sz="2800" spc="2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need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latin typeface="Carlito"/>
                <a:cs typeface="Carlito"/>
              </a:rPr>
              <a:t>Rule </a:t>
            </a:r>
            <a:r>
              <a:rPr sz="3200" b="1" spc="-5" dirty="0">
                <a:latin typeface="Carlito"/>
                <a:cs typeface="Carlito"/>
              </a:rPr>
              <a:t>#2: Choose Class</a:t>
            </a:r>
            <a:r>
              <a:rPr sz="3200" b="1" spc="10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Width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spc="-90" dirty="0">
                <a:latin typeface="Carlito"/>
                <a:cs typeface="Carlito"/>
              </a:rPr>
              <a:t>ALWAYS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round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up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next </a:t>
            </a:r>
            <a:r>
              <a:rPr sz="2800" spc="-5" dirty="0">
                <a:latin typeface="Carlito"/>
                <a:cs typeface="Carlito"/>
              </a:rPr>
              <a:t>whole</a:t>
            </a:r>
            <a:r>
              <a:rPr sz="2800" spc="229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number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818001"/>
            <a:ext cx="5781675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rlito"/>
                <a:cs typeface="Carlito"/>
              </a:rPr>
              <a:t>Rule </a:t>
            </a:r>
            <a:r>
              <a:rPr sz="3200" b="1" spc="-5" dirty="0">
                <a:latin typeface="Carlito"/>
                <a:cs typeface="Carlito"/>
              </a:rPr>
              <a:t>#3: Mutually</a:t>
            </a:r>
            <a:r>
              <a:rPr sz="3200" b="1" spc="-20" dirty="0">
                <a:latin typeface="Carlito"/>
                <a:cs typeface="Carlito"/>
              </a:rPr>
              <a:t> </a:t>
            </a:r>
            <a:r>
              <a:rPr sz="3200" b="1" spc="-15" dirty="0">
                <a:latin typeface="Carlito"/>
                <a:cs typeface="Carlito"/>
              </a:rPr>
              <a:t>Exclusive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  <a:tabLst>
                <a:tab pos="846455" algn="l"/>
                <a:tab pos="2058035" algn="l"/>
                <a:tab pos="2794000" algn="l"/>
                <a:tab pos="3729990" algn="l"/>
                <a:tab pos="4771390" algn="l"/>
              </a:tabLst>
            </a:pPr>
            <a:r>
              <a:rPr sz="2800" spc="-10" dirty="0">
                <a:latin typeface="Carlito"/>
                <a:cs typeface="Carlito"/>
              </a:rPr>
              <a:t>Thi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mea</a:t>
            </a:r>
            <a:r>
              <a:rPr sz="280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c</a:t>
            </a:r>
            <a:r>
              <a:rPr sz="280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ass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l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annot  </a:t>
            </a:r>
            <a:r>
              <a:rPr sz="2800" spc="-15" dirty="0">
                <a:latin typeface="Carlito"/>
                <a:cs typeface="Carlito"/>
              </a:rPr>
              <a:t>contained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more </a:t>
            </a:r>
            <a:r>
              <a:rPr sz="2800" spc="-5" dirty="0">
                <a:latin typeface="Carlito"/>
                <a:cs typeface="Carlito"/>
              </a:rPr>
              <a:t>than </a:t>
            </a:r>
            <a:r>
              <a:rPr sz="2800" spc="-10" dirty="0">
                <a:latin typeface="Carlito"/>
                <a:cs typeface="Carlito"/>
              </a:rPr>
              <a:t>one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5084" y="4308728"/>
            <a:ext cx="2288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7470" algn="l"/>
                <a:tab pos="1913255" algn="l"/>
              </a:tabLst>
            </a:pPr>
            <a:r>
              <a:rPr sz="2800" spc="-15" dirty="0">
                <a:latin typeface="Carlito"/>
                <a:cs typeface="Carlito"/>
              </a:rPr>
              <a:t>o</a:t>
            </a:r>
            <a:r>
              <a:rPr sz="2800" spc="-3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er</a:t>
            </a:r>
            <a:r>
              <a:rPr sz="2800" spc="-15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ap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or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be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726" y="235966"/>
            <a:ext cx="5645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2520" algn="l"/>
              </a:tabLst>
            </a:pPr>
            <a:r>
              <a:rPr spc="-10" dirty="0">
                <a:solidFill>
                  <a:srgbClr val="006FC0"/>
                </a:solidFill>
              </a:rPr>
              <a:t>Rules</a:t>
            </a:r>
            <a:r>
              <a:rPr spc="25" dirty="0">
                <a:solidFill>
                  <a:srgbClr val="006FC0"/>
                </a:solidFill>
              </a:rPr>
              <a:t> </a:t>
            </a:r>
            <a:r>
              <a:rPr spc="-5" dirty="0">
                <a:solidFill>
                  <a:srgbClr val="006FC0"/>
                </a:solidFill>
              </a:rPr>
              <a:t>For	Grouped</a:t>
            </a:r>
            <a:r>
              <a:rPr spc="-40" dirty="0">
                <a:solidFill>
                  <a:srgbClr val="006FC0"/>
                </a:solidFill>
              </a:rPr>
              <a:t> </a:t>
            </a:r>
            <a:r>
              <a:rPr spc="-5" dirty="0">
                <a:solidFill>
                  <a:srgbClr val="006FC0"/>
                </a:solidFill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074165"/>
            <a:ext cx="8225155" cy="5088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rlito"/>
                <a:cs typeface="Carlito"/>
              </a:rPr>
              <a:t>Rule #4:</a:t>
            </a:r>
            <a:r>
              <a:rPr sz="3200" b="1" spc="-5" dirty="0">
                <a:latin typeface="Carlito"/>
                <a:cs typeface="Carlito"/>
              </a:rPr>
              <a:t> Continuous</a:t>
            </a:r>
            <a:endParaRPr sz="3200">
              <a:latin typeface="Carlito"/>
              <a:cs typeface="Carlito"/>
            </a:endParaRPr>
          </a:p>
          <a:p>
            <a:pPr marL="12700" marR="7620" algn="just">
              <a:lnSpc>
                <a:spcPct val="100000"/>
              </a:lnSpc>
              <a:spcBef>
                <a:spcPts val="15"/>
              </a:spcBef>
            </a:pPr>
            <a:r>
              <a:rPr sz="2800" spc="-25" dirty="0">
                <a:latin typeface="Carlito"/>
                <a:cs typeface="Carlito"/>
              </a:rPr>
              <a:t>Even </a:t>
            </a:r>
            <a:r>
              <a:rPr sz="2800" spc="-10" dirty="0">
                <a:latin typeface="Carlito"/>
                <a:cs typeface="Carlito"/>
              </a:rPr>
              <a:t>if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values in </a:t>
            </a:r>
            <a:r>
              <a:rPr sz="2800" spc="-5" dirty="0">
                <a:latin typeface="Carlito"/>
                <a:cs typeface="Carlito"/>
              </a:rPr>
              <a:t>a class the class </a:t>
            </a:r>
            <a:r>
              <a:rPr sz="2800" spc="-10" dirty="0">
                <a:latin typeface="Carlito"/>
                <a:cs typeface="Carlito"/>
              </a:rPr>
              <a:t>must be  </a:t>
            </a:r>
            <a:r>
              <a:rPr sz="2800" spc="-5" dirty="0">
                <a:latin typeface="Carlito"/>
                <a:cs typeface="Carlito"/>
              </a:rPr>
              <a:t>included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frequency distribution. </a:t>
            </a: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5" dirty="0">
                <a:latin typeface="Carlito"/>
                <a:cs typeface="Carlito"/>
              </a:rPr>
              <a:t>should </a:t>
            </a:r>
            <a:r>
              <a:rPr sz="2800" spc="-10" dirty="0">
                <a:latin typeface="Carlito"/>
                <a:cs typeface="Carlito"/>
              </a:rPr>
              <a:t>be  </a:t>
            </a: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5" dirty="0">
                <a:latin typeface="Carlito"/>
                <a:cs typeface="Carlito"/>
              </a:rPr>
              <a:t>gaps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frequency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distribution.</a:t>
            </a:r>
            <a:endParaRPr sz="28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60"/>
              </a:spcBef>
            </a:pPr>
            <a:r>
              <a:rPr sz="2000" spc="-5" dirty="0">
                <a:latin typeface="Carlito"/>
                <a:cs typeface="Carlito"/>
              </a:rPr>
              <a:t>(with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exception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 class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25" dirty="0">
                <a:latin typeface="Carlito"/>
                <a:cs typeface="Carlito"/>
              </a:rPr>
              <a:t>zero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frequency)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Carlito"/>
                <a:cs typeface="Carlito"/>
              </a:rPr>
              <a:t>Rule #5:</a:t>
            </a:r>
            <a:r>
              <a:rPr sz="3200" b="1" spc="-5" dirty="0">
                <a:latin typeface="Carlito"/>
                <a:cs typeface="Carlito"/>
              </a:rPr>
              <a:t> Exhaustive</a:t>
            </a:r>
            <a:endParaRPr sz="32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sz="2800" spc="-15" dirty="0">
                <a:latin typeface="Carlito"/>
                <a:cs typeface="Carlito"/>
              </a:rPr>
              <a:t>There </a:t>
            </a:r>
            <a:r>
              <a:rPr sz="2800" spc="-5" dirty="0">
                <a:latin typeface="Carlito"/>
                <a:cs typeface="Carlito"/>
              </a:rPr>
              <a:t>should be enough classes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accommodate </a:t>
            </a:r>
            <a:r>
              <a:rPr sz="2800" spc="-5" dirty="0">
                <a:latin typeface="Carlito"/>
                <a:cs typeface="Carlito"/>
              </a:rPr>
              <a:t>all of  the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3200" b="1" dirty="0">
                <a:latin typeface="Carlito"/>
                <a:cs typeface="Carlito"/>
              </a:rPr>
              <a:t>Rule #6: </a:t>
            </a:r>
            <a:r>
              <a:rPr sz="3200" b="1" spc="-10" dirty="0">
                <a:latin typeface="Carlito"/>
                <a:cs typeface="Carlito"/>
              </a:rPr>
              <a:t>Equal</a:t>
            </a:r>
            <a:r>
              <a:rPr sz="3200" b="1" spc="-2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Width</a:t>
            </a:r>
            <a:endParaRPr sz="32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20" dirty="0">
                <a:latin typeface="Carlito"/>
                <a:cs typeface="Carlito"/>
              </a:rPr>
              <a:t>avoids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distorted </a:t>
            </a:r>
            <a:r>
              <a:rPr sz="2800" spc="-10" dirty="0">
                <a:latin typeface="Carlito"/>
                <a:cs typeface="Carlito"/>
              </a:rPr>
              <a:t>view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9932" y="83007"/>
            <a:ext cx="5642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6FC0"/>
                </a:solidFill>
              </a:rPr>
              <a:t>Rules </a:t>
            </a:r>
            <a:r>
              <a:rPr spc="-5" dirty="0">
                <a:solidFill>
                  <a:srgbClr val="006FC0"/>
                </a:solidFill>
              </a:rPr>
              <a:t>For Grouped</a:t>
            </a:r>
            <a:r>
              <a:rPr spc="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6FC0"/>
                </a:solidFill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914146"/>
            <a:ext cx="1349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7854" y="1167130"/>
            <a:ext cx="4049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mic Sans MS"/>
                <a:cs typeface="Comic Sans MS"/>
              </a:rPr>
              <a:t>Class Widths, and Class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Midpoints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3955" y="2182367"/>
            <a:ext cx="5283708" cy="2720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0" y="2209800"/>
            <a:ext cx="5184648" cy="2621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76437" y="2205037"/>
          <a:ext cx="5186045" cy="2621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9105"/>
                <a:gridCol w="1656080"/>
                <a:gridCol w="1800860"/>
              </a:tblGrid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Class Limits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Class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Width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Class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Midpoint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4033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400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500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601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800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700.5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801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1000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900.5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365887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1001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1100.5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367284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1201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1400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1300.5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356869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1401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1600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1500.5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52400"/>
            <a:ext cx="6456045" cy="1194558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4400" dirty="0">
                <a:solidFill>
                  <a:srgbClr val="006FC0"/>
                </a:solidFill>
              </a:rPr>
              <a:t>Frequency</a:t>
            </a:r>
            <a:r>
              <a:rPr sz="4400" spc="-40" dirty="0">
                <a:solidFill>
                  <a:srgbClr val="006FC0"/>
                </a:solidFill>
              </a:rPr>
              <a:t> </a:t>
            </a:r>
            <a:r>
              <a:rPr sz="4400" dirty="0">
                <a:solidFill>
                  <a:srgbClr val="006FC0"/>
                </a:solidFill>
              </a:rPr>
              <a:t>Distributions</a:t>
            </a:r>
            <a:endParaRPr sz="4400"/>
          </a:p>
          <a:p>
            <a:pPr marL="2236470">
              <a:lnSpc>
                <a:spcPct val="100000"/>
              </a:lnSpc>
              <a:spcBef>
                <a:spcPts val="760"/>
              </a:spcBef>
            </a:pPr>
            <a:r>
              <a:rPr sz="1600" b="1" spc="-15" dirty="0">
                <a:solidFill>
                  <a:srgbClr val="000000"/>
                </a:solidFill>
                <a:latin typeface="Carlito"/>
                <a:cs typeface="Carlito"/>
              </a:rPr>
              <a:t>Minutes </a:t>
            </a:r>
            <a:r>
              <a:rPr sz="1600" b="1" spc="-10" dirty="0">
                <a:solidFill>
                  <a:srgbClr val="000000"/>
                </a:solidFill>
                <a:latin typeface="Carlito"/>
                <a:cs typeface="Carlito"/>
              </a:rPr>
              <a:t>Spent </a:t>
            </a:r>
            <a:r>
              <a:rPr sz="1600" b="1" spc="-5" dirty="0">
                <a:solidFill>
                  <a:srgbClr val="000000"/>
                </a:solidFill>
                <a:latin typeface="Carlito"/>
                <a:cs typeface="Carlito"/>
              </a:rPr>
              <a:t>on the</a:t>
            </a:r>
            <a:r>
              <a:rPr sz="1600" b="1" spc="3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000000"/>
                </a:solidFill>
                <a:latin typeface="Carlito"/>
                <a:cs typeface="Carlito"/>
              </a:rPr>
              <a:t>Phone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2361" y="1434846"/>
            <a:ext cx="6705600" cy="2947670"/>
          </a:xfrm>
          <a:custGeom>
            <a:avLst/>
            <a:gdLst/>
            <a:ahLst/>
            <a:cxnLst/>
            <a:rect l="l" t="t" r="r" b="b"/>
            <a:pathLst>
              <a:path w="6705600" h="2947670">
                <a:moveTo>
                  <a:pt x="0" y="2947416"/>
                </a:moveTo>
                <a:lnTo>
                  <a:pt x="6705600" y="2947416"/>
                </a:lnTo>
                <a:lnTo>
                  <a:pt x="6705600" y="0"/>
                </a:lnTo>
                <a:lnTo>
                  <a:pt x="0" y="0"/>
                </a:lnTo>
                <a:lnTo>
                  <a:pt x="0" y="29474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33600" y="1569110"/>
          <a:ext cx="5159371" cy="226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234"/>
                <a:gridCol w="873759"/>
                <a:gridCol w="914400"/>
                <a:gridCol w="914400"/>
                <a:gridCol w="847089"/>
                <a:gridCol w="745489"/>
              </a:tblGrid>
              <a:tr h="355122">
                <a:tc>
                  <a:txBody>
                    <a:bodyPr/>
                    <a:lstStyle/>
                    <a:p>
                      <a:pPr marL="122555">
                        <a:lnSpc>
                          <a:spcPts val="30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102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30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124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30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108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8275" algn="r">
                        <a:lnSpc>
                          <a:spcPts val="30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86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30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103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82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18677">
                <a:tc>
                  <a:txBody>
                    <a:bodyPr/>
                    <a:lstStyle/>
                    <a:p>
                      <a:pPr marL="215900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71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104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112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118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87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95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18532">
                <a:tc>
                  <a:txBody>
                    <a:bodyPr/>
                    <a:lstStyle/>
                    <a:p>
                      <a:pPr marL="41910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103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116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85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122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374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87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374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18859">
                <a:tc>
                  <a:txBody>
                    <a:bodyPr/>
                    <a:lstStyle/>
                    <a:p>
                      <a:pPr marL="41910">
                        <a:lnSpc>
                          <a:spcPts val="37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105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37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97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ts val="3745"/>
                        </a:lnSpc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107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3745"/>
                        </a:lnSpc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67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374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ts val="3745"/>
                        </a:lnSpc>
                      </a:pPr>
                      <a:r>
                        <a:rPr sz="2000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125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01099">
                <a:tc>
                  <a:txBody>
                    <a:bodyPr/>
                    <a:lstStyle/>
                    <a:p>
                      <a:pPr marL="31750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109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99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105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7640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99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101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45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92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33400" y="3962400"/>
            <a:ext cx="7883525" cy="214610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endParaRPr lang="en-US" sz="1600" b="1" spc="-25"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000" b="1" spc="-25" smtClean="0">
                <a:latin typeface="Carlito"/>
                <a:cs typeface="Carlito"/>
              </a:rPr>
              <a:t>Make </a:t>
            </a:r>
            <a:r>
              <a:rPr sz="2000" b="1" spc="-5" dirty="0">
                <a:latin typeface="Carlito"/>
                <a:cs typeface="Carlito"/>
              </a:rPr>
              <a:t>a </a:t>
            </a:r>
            <a:r>
              <a:rPr sz="2000" b="1" spc="-10" dirty="0">
                <a:latin typeface="Carlito"/>
                <a:cs typeface="Carlito"/>
              </a:rPr>
              <a:t>frequency distribution table with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five</a:t>
            </a:r>
            <a:r>
              <a:rPr sz="2000" b="1" u="heavy" spc="229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classes</a:t>
            </a:r>
            <a:r>
              <a:rPr sz="1600" b="1" spc="-5" dirty="0">
                <a:latin typeface="Carlito"/>
                <a:cs typeface="Carlito"/>
              </a:rPr>
              <a:t>.</a:t>
            </a:r>
            <a:endParaRPr sz="1600" b="1">
              <a:latin typeface="Carlito"/>
              <a:cs typeface="Carlito"/>
            </a:endParaRPr>
          </a:p>
          <a:p>
            <a:pPr marL="1617980" marR="2042795">
              <a:lnSpc>
                <a:spcPct val="100000"/>
              </a:lnSpc>
              <a:spcBef>
                <a:spcPts val="1655"/>
              </a:spcBef>
              <a:tabLst>
                <a:tab pos="5214620" algn="l"/>
                <a:tab pos="5398770" algn="l"/>
              </a:tabLst>
            </a:pPr>
            <a:r>
              <a:rPr sz="3200" b="1" spc="-5" dirty="0">
                <a:latin typeface="Carlito"/>
                <a:cs typeface="Carlito"/>
              </a:rPr>
              <a:t>Minimum</a:t>
            </a:r>
            <a:r>
              <a:rPr sz="3200" b="1" spc="-2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value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=</a:t>
            </a:r>
            <a:r>
              <a:rPr sz="3200">
                <a:latin typeface="Carlito"/>
                <a:cs typeface="Carlito"/>
              </a:rPr>
              <a:t>	</a:t>
            </a:r>
            <a:r>
              <a:rPr sz="3200" b="1" spc="-5" smtClean="0">
                <a:latin typeface="Carlito"/>
                <a:cs typeface="Carlito"/>
              </a:rPr>
              <a:t>67  </a:t>
            </a:r>
            <a:r>
              <a:rPr sz="3200" b="1" dirty="0">
                <a:latin typeface="Carlito"/>
                <a:cs typeface="Carlito"/>
              </a:rPr>
              <a:t>M</a:t>
            </a:r>
            <a:r>
              <a:rPr sz="3200" b="1" spc="-30" dirty="0">
                <a:latin typeface="Carlito"/>
                <a:cs typeface="Carlito"/>
              </a:rPr>
              <a:t>a</a:t>
            </a:r>
            <a:r>
              <a:rPr sz="3200" b="1" spc="-5" dirty="0">
                <a:latin typeface="Carlito"/>
                <a:cs typeface="Carlito"/>
              </a:rPr>
              <a:t>ximu</a:t>
            </a:r>
            <a:r>
              <a:rPr sz="3200" b="1" spc="5" dirty="0">
                <a:latin typeface="Carlito"/>
                <a:cs typeface="Carlito"/>
              </a:rPr>
              <a:t>m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b="1" spc="-55">
                <a:latin typeface="Carlito"/>
                <a:cs typeface="Carlito"/>
              </a:rPr>
              <a:t>v</a:t>
            </a:r>
            <a:r>
              <a:rPr sz="3200" b="1">
                <a:latin typeface="Carlito"/>
                <a:cs typeface="Carlito"/>
              </a:rPr>
              <a:t>alue </a:t>
            </a:r>
            <a:r>
              <a:rPr sz="3200" smtClean="0">
                <a:latin typeface="Carlito"/>
                <a:cs typeface="Carlito"/>
              </a:rPr>
              <a:t>=</a:t>
            </a:r>
            <a:r>
              <a:rPr sz="3200" b="1" spc="-10" smtClean="0">
                <a:latin typeface="Carlito"/>
                <a:cs typeface="Carlito"/>
              </a:rPr>
              <a:t>125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0" y="6104026"/>
            <a:ext cx="1447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Carlito"/>
                <a:cs typeface="Carlito"/>
              </a:rPr>
              <a:t>Total=30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8697" y="3157174"/>
            <a:ext cx="487680" cy="245515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000" b="1" spc="-10" dirty="0">
                <a:latin typeface="Carlito"/>
                <a:cs typeface="Carlito"/>
              </a:rPr>
              <a:t>78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Carlito"/>
                <a:cs typeface="Carlito"/>
              </a:rPr>
              <a:t>90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Carlito"/>
                <a:cs typeface="Carlito"/>
              </a:rPr>
              <a:t>102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b="1" spc="-10" dirty="0">
                <a:latin typeface="Carlito"/>
                <a:cs typeface="Carlito"/>
              </a:rPr>
              <a:t>114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b="1" spc="-5" dirty="0">
                <a:latin typeface="Carlito"/>
                <a:cs typeface="Carlito"/>
              </a:rPr>
              <a:t>126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5209" y="3343478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5209" y="3782948"/>
            <a:ext cx="180340" cy="1068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b="1" dirty="0">
                <a:latin typeface="Carlito"/>
                <a:cs typeface="Carlito"/>
              </a:rPr>
              <a:t>5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b="1" dirty="0">
                <a:latin typeface="Carlito"/>
                <a:cs typeface="Carlito"/>
              </a:rPr>
              <a:t>8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5209" y="4842886"/>
            <a:ext cx="180340" cy="114236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2400" b="1" dirty="0">
                <a:latin typeface="Carlito"/>
                <a:cs typeface="Carlito"/>
              </a:rPr>
              <a:t>9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b="1" dirty="0">
                <a:latin typeface="Carlito"/>
                <a:cs typeface="Carlito"/>
              </a:rPr>
              <a:t>5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7644" y="3136854"/>
            <a:ext cx="487680" cy="245515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545"/>
              </a:spcBef>
            </a:pPr>
            <a:r>
              <a:rPr sz="2000" b="1" spc="-10" dirty="0">
                <a:latin typeface="Carlito"/>
                <a:cs typeface="Carlito"/>
              </a:rPr>
              <a:t>67</a:t>
            </a:r>
            <a:endParaRPr sz="2000">
              <a:latin typeface="Carlito"/>
              <a:cs typeface="Carlito"/>
            </a:endParaRPr>
          </a:p>
          <a:p>
            <a:pPr marL="81280">
              <a:lnSpc>
                <a:spcPct val="100000"/>
              </a:lnSpc>
              <a:spcBef>
                <a:spcPts val="1445"/>
              </a:spcBef>
            </a:pPr>
            <a:r>
              <a:rPr sz="2000" b="1" spc="-5" dirty="0">
                <a:latin typeface="Carlito"/>
                <a:cs typeface="Carlito"/>
              </a:rPr>
              <a:t>79</a:t>
            </a:r>
            <a:endParaRPr sz="2000">
              <a:latin typeface="Carlito"/>
              <a:cs typeface="Carlito"/>
            </a:endParaRPr>
          </a:p>
          <a:p>
            <a:pPr marL="8128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Carlito"/>
                <a:cs typeface="Carlito"/>
              </a:rPr>
              <a:t>91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b="1" spc="-10" dirty="0">
                <a:latin typeface="Carlito"/>
                <a:cs typeface="Carlito"/>
              </a:rPr>
              <a:t>103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Carlito"/>
                <a:cs typeface="Carlito"/>
              </a:rPr>
              <a:t>115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3357" y="3560826"/>
            <a:ext cx="737870" cy="426720"/>
          </a:xfrm>
          <a:custGeom>
            <a:avLst/>
            <a:gdLst/>
            <a:ahLst/>
            <a:cxnLst/>
            <a:rect l="l" t="t" r="r" b="b"/>
            <a:pathLst>
              <a:path w="737869" h="426720">
                <a:moveTo>
                  <a:pt x="661847" y="20772"/>
                </a:moveTo>
                <a:lnTo>
                  <a:pt x="0" y="393573"/>
                </a:lnTo>
                <a:lnTo>
                  <a:pt x="18668" y="426719"/>
                </a:lnTo>
                <a:lnTo>
                  <a:pt x="680571" y="54082"/>
                </a:lnTo>
                <a:lnTo>
                  <a:pt x="661847" y="20772"/>
                </a:lnTo>
                <a:close/>
              </a:path>
              <a:path w="737869" h="426720">
                <a:moveTo>
                  <a:pt x="729886" y="11429"/>
                </a:moveTo>
                <a:lnTo>
                  <a:pt x="678434" y="11429"/>
                </a:lnTo>
                <a:lnTo>
                  <a:pt x="697230" y="44703"/>
                </a:lnTo>
                <a:lnTo>
                  <a:pt x="680571" y="54082"/>
                </a:lnTo>
                <a:lnTo>
                  <a:pt x="689864" y="70612"/>
                </a:lnTo>
                <a:lnTo>
                  <a:pt x="729886" y="11429"/>
                </a:lnTo>
                <a:close/>
              </a:path>
              <a:path w="737869" h="426720">
                <a:moveTo>
                  <a:pt x="678434" y="11429"/>
                </a:moveTo>
                <a:lnTo>
                  <a:pt x="661847" y="20772"/>
                </a:lnTo>
                <a:lnTo>
                  <a:pt x="680571" y="54082"/>
                </a:lnTo>
                <a:lnTo>
                  <a:pt x="697230" y="44703"/>
                </a:lnTo>
                <a:lnTo>
                  <a:pt x="678434" y="11429"/>
                </a:lnTo>
                <a:close/>
              </a:path>
              <a:path w="737869" h="426720">
                <a:moveTo>
                  <a:pt x="737616" y="0"/>
                </a:moveTo>
                <a:lnTo>
                  <a:pt x="652526" y="4190"/>
                </a:lnTo>
                <a:lnTo>
                  <a:pt x="661847" y="20772"/>
                </a:lnTo>
                <a:lnTo>
                  <a:pt x="678434" y="11429"/>
                </a:lnTo>
                <a:lnTo>
                  <a:pt x="729886" y="11429"/>
                </a:lnTo>
                <a:lnTo>
                  <a:pt x="737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80160" y="3276600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19200" y="2743200"/>
            <a:ext cx="709295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705485">
              <a:lnSpc>
                <a:spcPct val="100000"/>
              </a:lnSpc>
              <a:spcBef>
                <a:spcPts val="204"/>
              </a:spcBef>
              <a:tabLst>
                <a:tab pos="3653154" algn="l"/>
                <a:tab pos="6275070" algn="l"/>
              </a:tabLst>
            </a:pPr>
            <a:r>
              <a:rPr sz="2400" b="1" spc="-5" dirty="0">
                <a:latin typeface="Carlito"/>
                <a:cs typeface="Carlito"/>
              </a:rPr>
              <a:t>Class</a:t>
            </a:r>
            <a:r>
              <a:rPr sz="2400" b="1" dirty="0">
                <a:latin typeface="Carlito"/>
                <a:cs typeface="Carlito"/>
              </a:rPr>
              <a:t> Limits	</a:t>
            </a:r>
            <a:r>
              <a:rPr sz="2400" b="1" spc="-40" dirty="0">
                <a:latin typeface="Carlito"/>
                <a:cs typeface="Carlito"/>
              </a:rPr>
              <a:t>Tally	</a:t>
            </a:r>
            <a:r>
              <a:rPr sz="2400" b="1" i="1" dirty="0">
                <a:latin typeface="Carlito"/>
                <a:cs typeface="Carlito"/>
              </a:rPr>
              <a:t>f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66103" y="4596384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3011" y="4596384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68796" y="4596384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66103" y="5224271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4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73011" y="5224271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4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8796" y="5224271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47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25995" y="5253228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91811" y="3966971"/>
            <a:ext cx="1320165" cy="342900"/>
          </a:xfrm>
          <a:custGeom>
            <a:avLst/>
            <a:gdLst/>
            <a:ahLst/>
            <a:cxnLst/>
            <a:rect l="l" t="t" r="r" b="b"/>
            <a:pathLst>
              <a:path w="1320164" h="342900">
                <a:moveTo>
                  <a:pt x="202691" y="0"/>
                </a:moveTo>
                <a:lnTo>
                  <a:pt x="202691" y="342900"/>
                </a:lnTo>
              </a:path>
              <a:path w="1320164" h="342900">
                <a:moveTo>
                  <a:pt x="405384" y="0"/>
                </a:moveTo>
                <a:lnTo>
                  <a:pt x="405384" y="342900"/>
                </a:lnTo>
              </a:path>
              <a:path w="1320164" h="342900">
                <a:moveTo>
                  <a:pt x="710184" y="0"/>
                </a:moveTo>
                <a:lnTo>
                  <a:pt x="710184" y="342900"/>
                </a:lnTo>
              </a:path>
              <a:path w="1320164" h="342900">
                <a:moveTo>
                  <a:pt x="1014984" y="0"/>
                </a:moveTo>
                <a:lnTo>
                  <a:pt x="1014984" y="342900"/>
                </a:lnTo>
              </a:path>
              <a:path w="1320164" h="342900">
                <a:moveTo>
                  <a:pt x="0" y="172211"/>
                </a:moveTo>
                <a:lnTo>
                  <a:pt x="1319784" y="17221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4211" y="5608320"/>
            <a:ext cx="1320165" cy="269875"/>
          </a:xfrm>
          <a:custGeom>
            <a:avLst/>
            <a:gdLst/>
            <a:ahLst/>
            <a:cxnLst/>
            <a:rect l="l" t="t" r="r" b="b"/>
            <a:pathLst>
              <a:path w="1320164" h="269875">
                <a:moveTo>
                  <a:pt x="152400" y="0"/>
                </a:moveTo>
                <a:lnTo>
                  <a:pt x="152400" y="269747"/>
                </a:lnTo>
              </a:path>
              <a:path w="1320164" h="269875">
                <a:moveTo>
                  <a:pt x="355091" y="0"/>
                </a:moveTo>
                <a:lnTo>
                  <a:pt x="355091" y="269747"/>
                </a:lnTo>
              </a:path>
              <a:path w="1320164" h="269875">
                <a:moveTo>
                  <a:pt x="659891" y="0"/>
                </a:moveTo>
                <a:lnTo>
                  <a:pt x="659891" y="269747"/>
                </a:lnTo>
              </a:path>
              <a:path w="1320164" h="269875">
                <a:moveTo>
                  <a:pt x="964691" y="0"/>
                </a:moveTo>
                <a:lnTo>
                  <a:pt x="964691" y="269747"/>
                </a:lnTo>
              </a:path>
              <a:path w="1320164" h="269875">
                <a:moveTo>
                  <a:pt x="0" y="172211"/>
                </a:moveTo>
                <a:lnTo>
                  <a:pt x="1319784" y="172211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91811" y="4573523"/>
            <a:ext cx="1167765" cy="271780"/>
          </a:xfrm>
          <a:custGeom>
            <a:avLst/>
            <a:gdLst/>
            <a:ahLst/>
            <a:cxnLst/>
            <a:rect l="l" t="t" r="r" b="b"/>
            <a:pathLst>
              <a:path w="1167764" h="271779">
                <a:moveTo>
                  <a:pt x="202691" y="0"/>
                </a:moveTo>
                <a:lnTo>
                  <a:pt x="202691" y="271271"/>
                </a:lnTo>
              </a:path>
              <a:path w="1167764" h="271779">
                <a:moveTo>
                  <a:pt x="405384" y="0"/>
                </a:moveTo>
                <a:lnTo>
                  <a:pt x="405384" y="271271"/>
                </a:lnTo>
              </a:path>
              <a:path w="1167764" h="271779">
                <a:moveTo>
                  <a:pt x="710184" y="0"/>
                </a:moveTo>
                <a:lnTo>
                  <a:pt x="710184" y="271271"/>
                </a:lnTo>
              </a:path>
              <a:path w="1167764" h="271779">
                <a:moveTo>
                  <a:pt x="1014984" y="0"/>
                </a:moveTo>
                <a:lnTo>
                  <a:pt x="1014984" y="271271"/>
                </a:lnTo>
              </a:path>
              <a:path w="1167764" h="271779">
                <a:moveTo>
                  <a:pt x="0" y="135636"/>
                </a:moveTo>
                <a:lnTo>
                  <a:pt x="1167384" y="13563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44211" y="5109971"/>
            <a:ext cx="1117600" cy="269875"/>
          </a:xfrm>
          <a:custGeom>
            <a:avLst/>
            <a:gdLst/>
            <a:ahLst/>
            <a:cxnLst/>
            <a:rect l="l" t="t" r="r" b="b"/>
            <a:pathLst>
              <a:path w="1117600" h="269875">
                <a:moveTo>
                  <a:pt x="100584" y="0"/>
                </a:moveTo>
                <a:lnTo>
                  <a:pt x="100584" y="269747"/>
                </a:lnTo>
              </a:path>
              <a:path w="1117600" h="269875">
                <a:moveTo>
                  <a:pt x="304800" y="0"/>
                </a:moveTo>
                <a:lnTo>
                  <a:pt x="304800" y="269747"/>
                </a:lnTo>
              </a:path>
              <a:path w="1117600" h="269875">
                <a:moveTo>
                  <a:pt x="609600" y="0"/>
                </a:moveTo>
                <a:lnTo>
                  <a:pt x="609600" y="269747"/>
                </a:lnTo>
              </a:path>
              <a:path w="1117600" h="269875">
                <a:moveTo>
                  <a:pt x="914400" y="0"/>
                </a:moveTo>
                <a:lnTo>
                  <a:pt x="914400" y="269747"/>
                </a:lnTo>
              </a:path>
              <a:path w="1117600" h="269875">
                <a:moveTo>
                  <a:pt x="0" y="114300"/>
                </a:moveTo>
                <a:lnTo>
                  <a:pt x="1117091" y="1143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4503" y="3429000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01411" y="3429000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97196" y="3429000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48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8739" y="86690"/>
            <a:ext cx="8868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710" algn="l"/>
              </a:tabLst>
            </a:pPr>
            <a:r>
              <a:rPr sz="3600" dirty="0">
                <a:solidFill>
                  <a:srgbClr val="006FC0"/>
                </a:solidFill>
              </a:rPr>
              <a:t>Construct	a </a:t>
            </a:r>
            <a:r>
              <a:rPr sz="3600" spc="-5" dirty="0">
                <a:solidFill>
                  <a:srgbClr val="006FC0"/>
                </a:solidFill>
              </a:rPr>
              <a:t>Frequency Distribution</a:t>
            </a:r>
            <a:r>
              <a:rPr sz="3600" dirty="0">
                <a:solidFill>
                  <a:srgbClr val="006FC0"/>
                </a:solidFill>
              </a:rPr>
              <a:t> Table</a:t>
            </a:r>
            <a:endParaRPr sz="3600"/>
          </a:p>
        </p:txBody>
      </p:sp>
      <p:sp>
        <p:nvSpPr>
          <p:cNvPr id="26" name="object 26"/>
          <p:cNvSpPr txBox="1"/>
          <p:nvPr/>
        </p:nvSpPr>
        <p:spPr>
          <a:xfrm>
            <a:off x="557783" y="1057655"/>
            <a:ext cx="4906010" cy="1373505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22225" rIns="0" bIns="0" rtlCol="0">
            <a:spAutoFit/>
          </a:bodyPr>
          <a:lstStyle/>
          <a:p>
            <a:pPr marL="90805" marR="180340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rlito"/>
                <a:cs typeface="Carlito"/>
              </a:rPr>
              <a:t>Minimum = 67, </a:t>
            </a:r>
            <a:r>
              <a:rPr sz="2800" spc="-10" dirty="0">
                <a:latin typeface="Carlito"/>
                <a:cs typeface="Carlito"/>
              </a:rPr>
              <a:t>Maximum </a:t>
            </a:r>
            <a:r>
              <a:rPr sz="2800" spc="-5" dirty="0">
                <a:latin typeface="Carlito"/>
                <a:cs typeface="Carlito"/>
              </a:rPr>
              <a:t>= 125  Number of classes =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5</a:t>
            </a:r>
            <a:endParaRPr sz="28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</a:rPr>
              <a:t>Class </a:t>
            </a:r>
            <a:r>
              <a:rPr sz="2800" spc="-5" dirty="0">
                <a:latin typeface="Carlito"/>
                <a:cs typeface="Carlito"/>
              </a:rPr>
              <a:t>width = 11.6 =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12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39061"/>
            <a:ext cx="365506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689100" algn="l"/>
                <a:tab pos="2118995" algn="l"/>
              </a:tabLst>
            </a:pPr>
            <a:r>
              <a:rPr sz="2800" b="1" spc="-10" dirty="0">
                <a:latin typeface="Carlito"/>
                <a:cs typeface="Carlito"/>
              </a:rPr>
              <a:t>Co</a:t>
            </a:r>
            <a:r>
              <a:rPr sz="2800" b="1" spc="-15" dirty="0">
                <a:latin typeface="Carlito"/>
                <a:cs typeface="Carlito"/>
              </a:rPr>
              <a:t>n</a:t>
            </a:r>
            <a:r>
              <a:rPr sz="2800" b="1" spc="-45" dirty="0">
                <a:latin typeface="Carlito"/>
                <a:cs typeface="Carlito"/>
              </a:rPr>
              <a:t>s</a:t>
            </a:r>
            <a:r>
              <a:rPr sz="2800" b="1" spc="5" dirty="0">
                <a:latin typeface="Carlito"/>
                <a:cs typeface="Carlito"/>
              </a:rPr>
              <a:t>t</a:t>
            </a:r>
            <a:r>
              <a:rPr sz="2800" b="1" spc="-10" dirty="0">
                <a:latin typeface="Carlito"/>
                <a:cs typeface="Carlito"/>
              </a:rPr>
              <a:t>ru</a:t>
            </a:r>
            <a:r>
              <a:rPr sz="2800" b="1" spc="-5" dirty="0">
                <a:latin typeface="Carlito"/>
                <a:cs typeface="Carlito"/>
              </a:rPr>
              <a:t>ct</a:t>
            </a:r>
            <a:r>
              <a:rPr sz="2800" b="1">
                <a:latin typeface="Carlito"/>
                <a:cs typeface="Carlito"/>
              </a:rPr>
              <a:t>	</a:t>
            </a:r>
            <a:r>
              <a:rPr lang="en-US" sz="2800" b="1" dirty="0" smtClean="0">
                <a:latin typeface="Carlito"/>
                <a:cs typeface="Carlito"/>
              </a:rPr>
              <a:t> </a:t>
            </a:r>
            <a:r>
              <a:rPr sz="2800" b="1" spc="-5" smtClean="0">
                <a:latin typeface="Carlito"/>
                <a:cs typeface="Carlito"/>
              </a:rPr>
              <a:t>a</a:t>
            </a:r>
            <a:r>
              <a:rPr lang="en-US" sz="2800" b="1" spc="-5" dirty="0" smtClean="0">
                <a:latin typeface="Carlito"/>
                <a:cs typeface="Carlito"/>
              </a:rPr>
              <a:t> </a:t>
            </a:r>
            <a:r>
              <a:rPr sz="2800" b="1" spc="-10" smtClean="0">
                <a:latin typeface="Carlito"/>
                <a:cs typeface="Carlito"/>
              </a:rPr>
              <a:t>g</a:t>
            </a:r>
            <a:r>
              <a:rPr sz="2800" b="1" spc="-45" smtClean="0">
                <a:latin typeface="Carlito"/>
                <a:cs typeface="Carlito"/>
              </a:rPr>
              <a:t>r</a:t>
            </a:r>
            <a:r>
              <a:rPr sz="2800" b="1" spc="-5" smtClean="0">
                <a:latin typeface="Carlito"/>
                <a:cs typeface="Carlito"/>
              </a:rPr>
              <a:t>ouped  </a:t>
            </a:r>
            <a:r>
              <a:rPr sz="2800" b="1" spc="-15" dirty="0">
                <a:latin typeface="Carlito"/>
                <a:cs typeface="Carlito"/>
              </a:rPr>
              <a:t>following data</a:t>
            </a:r>
            <a:r>
              <a:rPr sz="2800" b="1" spc="3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4842" y="1639061"/>
            <a:ext cx="440575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50060" algn="l"/>
                <a:tab pos="2759075" algn="l"/>
                <a:tab pos="3437254" algn="l"/>
              </a:tabLst>
            </a:pPr>
            <a:r>
              <a:rPr sz="2800" b="1" spc="-10" dirty="0">
                <a:latin typeface="Carlito"/>
                <a:cs typeface="Carlito"/>
              </a:rPr>
              <a:t>f</a:t>
            </a:r>
            <a:r>
              <a:rPr sz="2800" b="1" spc="-25" dirty="0">
                <a:latin typeface="Carlito"/>
                <a:cs typeface="Carlito"/>
              </a:rPr>
              <a:t>r</a:t>
            </a:r>
            <a:r>
              <a:rPr sz="2800" b="1" spc="-10" dirty="0">
                <a:latin typeface="Carlito"/>
                <a:cs typeface="Carlito"/>
              </a:rPr>
              <a:t>equen</a:t>
            </a:r>
            <a:r>
              <a:rPr sz="2800" b="1" dirty="0">
                <a:latin typeface="Carlito"/>
                <a:cs typeface="Carlito"/>
              </a:rPr>
              <a:t>c</a:t>
            </a:r>
            <a:r>
              <a:rPr sz="2800" b="1" spc="-5" dirty="0">
                <a:latin typeface="Carlito"/>
                <a:cs typeface="Carlito"/>
              </a:rPr>
              <a:t>y</a:t>
            </a:r>
            <a:r>
              <a:rPr sz="2800" b="1">
                <a:latin typeface="Carlito"/>
                <a:cs typeface="Carlito"/>
              </a:rPr>
              <a:t>	</a:t>
            </a:r>
            <a:r>
              <a:rPr sz="2800" b="1" spc="-20" smtClean="0">
                <a:latin typeface="Carlito"/>
                <a:cs typeface="Carlito"/>
              </a:rPr>
              <a:t>t</a:t>
            </a:r>
            <a:r>
              <a:rPr sz="2800" b="1" spc="-5" smtClean="0">
                <a:latin typeface="Carlito"/>
                <a:cs typeface="Carlito"/>
              </a:rPr>
              <a:t>able</a:t>
            </a:r>
            <a:r>
              <a:rPr lang="en-US" sz="2800" b="1" spc="-5" dirty="0">
                <a:latin typeface="Carlito"/>
                <a:cs typeface="Carlito"/>
              </a:rPr>
              <a:t> </a:t>
            </a:r>
            <a:r>
              <a:rPr sz="2800" b="1" spc="-55" smtClean="0">
                <a:latin typeface="Carlito"/>
                <a:cs typeface="Carlito"/>
              </a:rPr>
              <a:t>f</a:t>
            </a:r>
            <a:r>
              <a:rPr sz="2800" b="1" spc="-5" smtClean="0">
                <a:latin typeface="Carlito"/>
                <a:cs typeface="Carlito"/>
              </a:rPr>
              <a:t>or</a:t>
            </a:r>
            <a:r>
              <a:rPr sz="2800" b="1">
                <a:latin typeface="Carlito"/>
                <a:cs typeface="Carlito"/>
              </a:rPr>
              <a:t>	</a:t>
            </a:r>
            <a:r>
              <a:rPr lang="en-US" sz="2800" b="1" dirty="0" smtClean="0">
                <a:latin typeface="Carlito"/>
                <a:cs typeface="Carlito"/>
              </a:rPr>
              <a:t>the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919475"/>
            <a:ext cx="75406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8,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10,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43,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15,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22,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34,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23,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45,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28,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49,</a:t>
            </a:r>
            <a:r>
              <a:rPr sz="2800" spc="20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30,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21,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29</a:t>
            </a:r>
            <a:r>
              <a:rPr sz="2800">
                <a:latin typeface="Carlito"/>
                <a:cs typeface="Carlito"/>
              </a:rPr>
              <a:t>,</a:t>
            </a:r>
            <a:r>
              <a:rPr sz="2800" spc="210">
                <a:latin typeface="Carlito"/>
                <a:cs typeface="Carlito"/>
              </a:rPr>
              <a:t> </a:t>
            </a:r>
            <a:r>
              <a:rPr sz="2800" spc="5" smtClean="0">
                <a:latin typeface="Carlito"/>
                <a:cs typeface="Carlito"/>
              </a:rPr>
              <a:t>17,</a:t>
            </a:r>
            <a:r>
              <a:rPr lang="en-US" sz="2800" spc="5" dirty="0">
                <a:latin typeface="Carlito"/>
                <a:cs typeface="Carlito"/>
              </a:rPr>
              <a:t> </a:t>
            </a:r>
            <a:r>
              <a:rPr sz="2800" spc="-5" smtClean="0">
                <a:latin typeface="Carlito"/>
                <a:cs typeface="Carlito"/>
              </a:rPr>
              <a:t>33</a:t>
            </a:r>
            <a:r>
              <a:rPr sz="2800" spc="-5" dirty="0">
                <a:latin typeface="Carlito"/>
                <a:cs typeface="Carlito"/>
              </a:rPr>
              <a:t>, 39, 41, 48, 33,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25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440" y="642873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Example: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5438" y="777062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66" y="1996820"/>
            <a:ext cx="8090534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9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total </a:t>
            </a:r>
            <a:r>
              <a:rPr sz="3200" dirty="0">
                <a:latin typeface="Carlito"/>
                <a:cs typeface="Carlito"/>
              </a:rPr>
              <a:t>home runs hit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dirty="0">
                <a:latin typeface="Carlito"/>
                <a:cs typeface="Carlito"/>
              </a:rPr>
              <a:t>all </a:t>
            </a:r>
            <a:r>
              <a:rPr sz="3200" spc="-25" dirty="0">
                <a:latin typeface="Carlito"/>
                <a:cs typeface="Carlito"/>
              </a:rPr>
              <a:t>players </a:t>
            </a:r>
            <a:r>
              <a:rPr sz="3200" dirty="0">
                <a:latin typeface="Carlito"/>
                <a:cs typeface="Carlito"/>
              </a:rPr>
              <a:t>of each  of the 30 Major </a:t>
            </a:r>
            <a:r>
              <a:rPr sz="3200" spc="-5" dirty="0">
                <a:latin typeface="Carlito"/>
                <a:cs typeface="Carlito"/>
              </a:rPr>
              <a:t>League Baseball </a:t>
            </a:r>
            <a:r>
              <a:rPr sz="3200" spc="-10" dirty="0">
                <a:latin typeface="Carlito"/>
                <a:cs typeface="Carlito"/>
              </a:rPr>
              <a:t>teams </a:t>
            </a:r>
            <a:r>
              <a:rPr sz="3200" spc="-5" dirty="0">
                <a:latin typeface="Carlito"/>
                <a:cs typeface="Carlito"/>
              </a:rPr>
              <a:t>during  </a:t>
            </a:r>
            <a:r>
              <a:rPr sz="3200" dirty="0">
                <a:latin typeface="Carlito"/>
                <a:cs typeface="Carlito"/>
              </a:rPr>
              <a:t>the 2002 </a:t>
            </a:r>
            <a:r>
              <a:rPr sz="3200" spc="-5" dirty="0">
                <a:latin typeface="Carlito"/>
                <a:cs typeface="Carlito"/>
              </a:rPr>
              <a:t>season. Construct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frequency  distribution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table.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48462"/>
            <a:ext cx="1346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</a:t>
            </a:r>
            <a:r>
              <a:rPr spc="-20" dirty="0"/>
              <a:t>a</a:t>
            </a:r>
            <a:r>
              <a:rPr spc="-10" dirty="0"/>
              <a:t>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1673" y="738733"/>
            <a:ext cx="4864100" cy="7632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mic Sans MS"/>
                <a:cs typeface="Comic Sans MS"/>
              </a:rPr>
              <a:t>Home Runs Hit by Major League Baseball</a:t>
            </a:r>
            <a:endParaRPr sz="2000">
              <a:latin typeface="Comic Sans MS"/>
              <a:cs typeface="Comic Sans MS"/>
            </a:endParaRPr>
          </a:p>
          <a:p>
            <a:pPr marL="362585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Comic Sans MS"/>
                <a:cs typeface="Comic Sans MS"/>
              </a:rPr>
              <a:t>Teams During the 2002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Season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355" y="1648967"/>
            <a:ext cx="7871459" cy="5062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676400"/>
            <a:ext cx="7772400" cy="4963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4837" y="1671637"/>
          <a:ext cx="7772399" cy="496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3295"/>
                <a:gridCol w="1612900"/>
                <a:gridCol w="2314575"/>
                <a:gridCol w="1611629"/>
              </a:tblGrid>
              <a:tr h="5317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spc="-30" dirty="0">
                          <a:latin typeface="Carlito"/>
                          <a:cs typeface="Carlito"/>
                        </a:rPr>
                        <a:t>Team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Home</a:t>
                      </a:r>
                      <a:r>
                        <a:rPr sz="1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Runs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spc="-30" dirty="0">
                          <a:latin typeface="Carlito"/>
                          <a:cs typeface="Carlito"/>
                        </a:rPr>
                        <a:t>Team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Home</a:t>
                      </a:r>
                      <a:r>
                        <a:rPr sz="1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Runs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324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Anaheim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Milwaukee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139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  <a:tr h="292760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Arizona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Minnesota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Atlanta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Montreal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Baltimore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New </a:t>
                      </a:r>
                      <a:r>
                        <a:rPr sz="1600" spc="-40" dirty="0">
                          <a:latin typeface="Carlito"/>
                          <a:cs typeface="Carlito"/>
                        </a:rPr>
                        <a:t>York</a:t>
                      </a:r>
                      <a:r>
                        <a:rPr sz="16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Mets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Boston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New </a:t>
                      </a:r>
                      <a:r>
                        <a:rPr sz="1600" spc="-40" dirty="0">
                          <a:latin typeface="Carlito"/>
                          <a:cs typeface="Carlito"/>
                        </a:rPr>
                        <a:t>York</a:t>
                      </a:r>
                      <a:r>
                        <a:rPr sz="16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Yankees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223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2734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Chicago</a:t>
                      </a:r>
                      <a:r>
                        <a:rPr sz="16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Cubs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200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Oakland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205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Chicago White</a:t>
                      </a:r>
                      <a:r>
                        <a:rPr sz="16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Sox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217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Philadelphia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Cincinnati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169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Pittsburgh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Cleveland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St.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Louis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175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2607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Colorado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152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San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Diego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2506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Detroit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124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San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Francisco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198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2925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Florida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146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Seattle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5" dirty="0">
                          <a:latin typeface="Carlito"/>
                          <a:cs typeface="Carlito"/>
                        </a:rPr>
                        <a:t>152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2722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Houston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167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30" dirty="0">
                          <a:latin typeface="Carlito"/>
                          <a:cs typeface="Carlito"/>
                        </a:rPr>
                        <a:t>Tampa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Bay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133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3370">
                <a:tc>
                  <a:txBody>
                    <a:bodyPr/>
                    <a:lstStyle/>
                    <a:p>
                      <a:pPr marL="91440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Kansas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City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140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0"/>
                        </a:lnSpc>
                      </a:pPr>
                      <a:r>
                        <a:rPr sz="1600" spc="-45" dirty="0">
                          <a:latin typeface="Carlito"/>
                          <a:cs typeface="Carlito"/>
                        </a:rPr>
                        <a:t>Texas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10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230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293992">
                <a:tc>
                  <a:txBody>
                    <a:bodyPr/>
                    <a:lstStyle/>
                    <a:p>
                      <a:pPr marL="91440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Los</a:t>
                      </a:r>
                      <a:r>
                        <a:rPr sz="16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Angeles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155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75"/>
                        </a:lnSpc>
                      </a:pPr>
                      <a:r>
                        <a:rPr sz="1600" spc="-35" dirty="0">
                          <a:latin typeface="Carlito"/>
                          <a:cs typeface="Carlito"/>
                        </a:rPr>
                        <a:t>Toronto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187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72567"/>
            <a:ext cx="1959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15772" y="2059631"/>
            <a:ext cx="1468120" cy="0"/>
          </a:xfrm>
          <a:custGeom>
            <a:avLst/>
            <a:gdLst/>
            <a:ahLst/>
            <a:cxnLst/>
            <a:rect l="l" t="t" r="r" b="b"/>
            <a:pathLst>
              <a:path w="1468120">
                <a:moveTo>
                  <a:pt x="0" y="0"/>
                </a:moveTo>
                <a:lnTo>
                  <a:pt x="1467766" y="0"/>
                </a:lnTo>
              </a:path>
            </a:pathLst>
          </a:custGeom>
          <a:ln w="13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2285" y="1788714"/>
            <a:ext cx="738695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  <a:tabLst>
                <a:tab pos="5621020" algn="l"/>
              </a:tabLst>
            </a:pPr>
            <a:r>
              <a:rPr sz="2700" spc="-5" dirty="0">
                <a:latin typeface="Times New Roman"/>
                <a:cs typeface="Times New Roman"/>
              </a:rPr>
              <a:t>Approximate </a:t>
            </a:r>
            <a:r>
              <a:rPr sz="2700" spc="45" dirty="0">
                <a:latin typeface="Times New Roman"/>
                <a:cs typeface="Times New Roman"/>
              </a:rPr>
              <a:t>width</a:t>
            </a:r>
            <a:r>
              <a:rPr sz="2700" spc="-409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of</a:t>
            </a:r>
            <a:r>
              <a:rPr sz="2700" spc="130" dirty="0">
                <a:latin typeface="Times New Roman"/>
                <a:cs typeface="Times New Roman"/>
              </a:rPr>
              <a:t> </a:t>
            </a:r>
            <a:r>
              <a:rPr sz="2700" spc="60" dirty="0">
                <a:latin typeface="Times New Roman"/>
                <a:cs typeface="Times New Roman"/>
              </a:rPr>
              <a:t>each</a:t>
            </a:r>
            <a:r>
              <a:rPr sz="2700" spc="-355" dirty="0">
                <a:latin typeface="Times New Roman"/>
                <a:cs typeface="Times New Roman"/>
              </a:rPr>
              <a:t> </a:t>
            </a:r>
            <a:r>
              <a:rPr sz="2700" spc="45" dirty="0">
                <a:latin typeface="Times New Roman"/>
                <a:cs typeface="Times New Roman"/>
              </a:rPr>
              <a:t>class</a:t>
            </a:r>
            <a:r>
              <a:rPr sz="2700" spc="-225" dirty="0">
                <a:latin typeface="Times New Roman"/>
                <a:cs typeface="Times New Roman"/>
              </a:rPr>
              <a:t> </a:t>
            </a:r>
            <a:r>
              <a:rPr sz="2700" spc="45" dirty="0">
                <a:latin typeface="Symbol"/>
                <a:cs typeface="Symbol"/>
              </a:rPr>
              <a:t>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4050" spc="67" baseline="34979" dirty="0">
                <a:latin typeface="Times New Roman"/>
                <a:cs typeface="Times New Roman"/>
              </a:rPr>
              <a:t>230	</a:t>
            </a:r>
            <a:r>
              <a:rPr sz="4050" spc="142" baseline="34979" dirty="0">
                <a:latin typeface="Symbol"/>
                <a:cs typeface="Symbol"/>
              </a:rPr>
              <a:t></a:t>
            </a:r>
            <a:r>
              <a:rPr sz="4050" spc="142" baseline="34979" dirty="0">
                <a:latin typeface="Times New Roman"/>
                <a:cs typeface="Times New Roman"/>
              </a:rPr>
              <a:t>124 </a:t>
            </a:r>
            <a:r>
              <a:rPr sz="2700" spc="45" dirty="0">
                <a:latin typeface="Symbol"/>
                <a:cs typeface="Symbol"/>
              </a:rPr>
              <a:t>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Times New Roman"/>
                <a:cs typeface="Times New Roman"/>
              </a:rPr>
              <a:t>21.2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929334"/>
            <a:ext cx="7804784" cy="159702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R="1841500" algn="r">
              <a:lnSpc>
                <a:spcPct val="100000"/>
              </a:lnSpc>
              <a:spcBef>
                <a:spcPts val="1125"/>
              </a:spcBef>
            </a:pPr>
            <a:r>
              <a:rPr sz="2700" spc="45" dirty="0">
                <a:latin typeface="Times New Roman"/>
                <a:cs typeface="Times New Roman"/>
              </a:rPr>
              <a:t>5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spc="-10" dirty="0">
                <a:latin typeface="Carlito"/>
                <a:cs typeface="Carlito"/>
              </a:rPr>
              <a:t>Now </a:t>
            </a:r>
            <a:r>
              <a:rPr sz="2400" spc="-20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round </a:t>
            </a: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approximate </a:t>
            </a:r>
            <a:r>
              <a:rPr sz="2400" dirty="0">
                <a:latin typeface="Carlito"/>
                <a:cs typeface="Carlito"/>
              </a:rPr>
              <a:t>width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convenient</a:t>
            </a:r>
            <a:r>
              <a:rPr sz="2400" spc="-5" dirty="0">
                <a:latin typeface="Carlito"/>
                <a:cs typeface="Carlito"/>
              </a:rPr>
              <a:t> number</a:t>
            </a:r>
            <a:endParaRPr sz="2400">
              <a:latin typeface="Carlito"/>
              <a:cs typeface="Carlito"/>
            </a:endParaRPr>
          </a:p>
          <a:p>
            <a:pPr marL="8064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rlito"/>
                <a:cs typeface="Carlito"/>
              </a:rPr>
              <a:t>– </a:t>
            </a:r>
            <a:r>
              <a:rPr sz="2400" spc="-55" dirty="0">
                <a:latin typeface="Carlito"/>
                <a:cs typeface="Carlito"/>
              </a:rPr>
              <a:t>say,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22.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8418" y="544194"/>
            <a:ext cx="7124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>
                <a:latin typeface="Trebuchet MS"/>
                <a:cs typeface="Trebuchet MS"/>
              </a:rPr>
              <a:t>Grouped</a:t>
            </a:r>
            <a:r>
              <a:rPr spc="-409" dirty="0">
                <a:latin typeface="Trebuchet MS"/>
                <a:cs typeface="Trebuchet MS"/>
              </a:rPr>
              <a:t> </a:t>
            </a:r>
            <a:r>
              <a:rPr spc="-65" dirty="0">
                <a:latin typeface="Trebuchet MS"/>
                <a:cs typeface="Trebuchet MS"/>
              </a:rPr>
              <a:t>Data</a:t>
            </a:r>
            <a:r>
              <a:rPr spc="-675" dirty="0">
                <a:latin typeface="Trebuchet MS"/>
                <a:cs typeface="Trebuchet MS"/>
              </a:rPr>
              <a:t> </a:t>
            </a:r>
            <a:r>
              <a:rPr spc="-40" dirty="0">
                <a:latin typeface="Trebuchet MS"/>
                <a:cs typeface="Trebuchet MS"/>
              </a:rPr>
              <a:t>Vs</a:t>
            </a:r>
            <a:r>
              <a:rPr spc="-530" dirty="0">
                <a:latin typeface="Trebuchet MS"/>
                <a:cs typeface="Trebuchet MS"/>
              </a:rPr>
              <a:t> </a:t>
            </a:r>
            <a:r>
              <a:rPr spc="-70" dirty="0">
                <a:latin typeface="Trebuchet MS"/>
                <a:cs typeface="Trebuchet MS"/>
              </a:rPr>
              <a:t>Ungrouped</a:t>
            </a:r>
            <a:r>
              <a:rPr spc="-405" dirty="0">
                <a:latin typeface="Trebuchet MS"/>
                <a:cs typeface="Trebuchet MS"/>
              </a:rPr>
              <a:t> </a:t>
            </a:r>
            <a:r>
              <a:rPr spc="-65" dirty="0">
                <a:latin typeface="Trebuchet MS"/>
                <a:cs typeface="Trebuchet MS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3556635" cy="403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75" dirty="0">
                <a:solidFill>
                  <a:srgbClr val="FF0000"/>
                </a:solidFill>
                <a:latin typeface="Trebuchet MS"/>
                <a:cs typeface="Trebuchet MS"/>
              </a:rPr>
              <a:t>Ungrouped</a:t>
            </a:r>
            <a:r>
              <a:rPr sz="2800" b="1" spc="-2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spc="-60" dirty="0">
                <a:solidFill>
                  <a:srgbClr val="FF0000"/>
                </a:solidFill>
                <a:latin typeface="Trebuchet MS"/>
                <a:cs typeface="Trebuchet MS"/>
              </a:rPr>
              <a:t>data</a:t>
            </a:r>
            <a:r>
              <a:rPr sz="2800" b="1" spc="-2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335" dirty="0">
                <a:latin typeface="Trebuchet MS"/>
                <a:cs typeface="Trebuchet MS"/>
              </a:rPr>
              <a:t>–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Data  </a:t>
            </a:r>
            <a:r>
              <a:rPr sz="2800" spc="-110" dirty="0">
                <a:latin typeface="Trebuchet MS"/>
                <a:cs typeface="Trebuchet MS"/>
              </a:rPr>
              <a:t>that </a:t>
            </a:r>
            <a:r>
              <a:rPr sz="2800" spc="-55" dirty="0">
                <a:latin typeface="Trebuchet MS"/>
                <a:cs typeface="Trebuchet MS"/>
              </a:rPr>
              <a:t>has </a:t>
            </a:r>
            <a:r>
              <a:rPr sz="2800" spc="-75" dirty="0">
                <a:latin typeface="Trebuchet MS"/>
                <a:cs typeface="Trebuchet MS"/>
              </a:rPr>
              <a:t>not </a:t>
            </a:r>
            <a:r>
              <a:rPr sz="2800" spc="-100" dirty="0">
                <a:latin typeface="Trebuchet MS"/>
                <a:cs typeface="Trebuchet MS"/>
              </a:rPr>
              <a:t>been  </a:t>
            </a:r>
            <a:r>
              <a:rPr sz="2800" spc="-80" dirty="0">
                <a:latin typeface="Trebuchet MS"/>
                <a:cs typeface="Trebuchet MS"/>
              </a:rPr>
              <a:t>organized </a:t>
            </a:r>
            <a:r>
              <a:rPr sz="2800" spc="-90" dirty="0">
                <a:latin typeface="Trebuchet MS"/>
                <a:cs typeface="Trebuchet MS"/>
              </a:rPr>
              <a:t>into</a:t>
            </a:r>
            <a:r>
              <a:rPr sz="2800" spc="-50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groups.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25" dirty="0">
                <a:latin typeface="Trebuchet MS"/>
                <a:cs typeface="Trebuchet MS"/>
              </a:rPr>
              <a:t>Also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called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as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raw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data.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Trebuchet MS"/>
              <a:cs typeface="Trebuchet MS"/>
            </a:endParaRPr>
          </a:p>
          <a:p>
            <a:pPr marL="12700" marR="7620">
              <a:lnSpc>
                <a:spcPct val="100000"/>
              </a:lnSpc>
            </a:pPr>
            <a:r>
              <a:rPr sz="2800" b="1" spc="-110" dirty="0">
                <a:solidFill>
                  <a:srgbClr val="FF0000"/>
                </a:solidFill>
                <a:latin typeface="Trebuchet MS"/>
                <a:cs typeface="Trebuchet MS"/>
              </a:rPr>
              <a:t>Grouped </a:t>
            </a:r>
            <a:r>
              <a:rPr sz="2800" b="1" spc="-60" dirty="0">
                <a:solidFill>
                  <a:srgbClr val="FF0000"/>
                </a:solidFill>
                <a:latin typeface="Trebuchet MS"/>
                <a:cs typeface="Trebuchet MS"/>
              </a:rPr>
              <a:t>data </a:t>
            </a:r>
            <a:r>
              <a:rPr sz="2800" spc="-100" dirty="0">
                <a:latin typeface="Trebuchet MS"/>
                <a:cs typeface="Trebuchet MS"/>
              </a:rPr>
              <a:t>- </a:t>
            </a:r>
            <a:r>
              <a:rPr sz="2800" spc="-50" dirty="0">
                <a:latin typeface="Trebuchet MS"/>
                <a:cs typeface="Trebuchet MS"/>
              </a:rPr>
              <a:t>Data  </a:t>
            </a:r>
            <a:r>
              <a:rPr sz="2800" spc="-110" dirty="0">
                <a:latin typeface="Trebuchet MS"/>
                <a:cs typeface="Trebuchet MS"/>
              </a:rPr>
              <a:t>that </a:t>
            </a:r>
            <a:r>
              <a:rPr sz="2800" spc="-55" dirty="0">
                <a:latin typeface="Trebuchet MS"/>
                <a:cs typeface="Trebuchet MS"/>
              </a:rPr>
              <a:t>has</a:t>
            </a:r>
            <a:r>
              <a:rPr sz="2800" spc="-64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been </a:t>
            </a:r>
            <a:r>
              <a:rPr sz="2800" spc="-85" dirty="0">
                <a:latin typeface="Trebuchet MS"/>
                <a:cs typeface="Trebuchet MS"/>
              </a:rPr>
              <a:t>organized  </a:t>
            </a:r>
            <a:r>
              <a:rPr sz="2800" spc="-90" dirty="0">
                <a:latin typeface="Trebuchet MS"/>
                <a:cs typeface="Trebuchet MS"/>
              </a:rPr>
              <a:t>into </a:t>
            </a:r>
            <a:r>
              <a:rPr sz="2800" spc="-40" dirty="0">
                <a:latin typeface="Trebuchet MS"/>
                <a:cs typeface="Trebuchet MS"/>
              </a:rPr>
              <a:t>groups </a:t>
            </a:r>
            <a:r>
              <a:rPr sz="2800" spc="-110" dirty="0">
                <a:latin typeface="Trebuchet MS"/>
                <a:cs typeface="Trebuchet MS"/>
              </a:rPr>
              <a:t>(into </a:t>
            </a:r>
            <a:r>
              <a:rPr sz="2800" spc="-105" dirty="0">
                <a:latin typeface="Trebuchet MS"/>
                <a:cs typeface="Trebuchet MS"/>
              </a:rPr>
              <a:t>a  </a:t>
            </a:r>
            <a:r>
              <a:rPr sz="2800" spc="-114" dirty="0">
                <a:latin typeface="Trebuchet MS"/>
                <a:cs typeface="Trebuchet MS"/>
              </a:rPr>
              <a:t>frequency</a:t>
            </a:r>
            <a:r>
              <a:rPr sz="2800" spc="-3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distribution).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03850" y="4108450"/>
          <a:ext cx="3352800" cy="2240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305"/>
                <a:gridCol w="1928495"/>
              </a:tblGrid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Frequency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 –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 –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 –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10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11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14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17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–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19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27650" y="1593850"/>
          <a:ext cx="3429000" cy="2240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6690"/>
                <a:gridCol w="1972310"/>
              </a:tblGrid>
              <a:tr h="320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Frequency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3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6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9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5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777062"/>
            <a:ext cx="6884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Table </a:t>
            </a:r>
            <a:r>
              <a:rPr sz="2000" spc="-5" dirty="0">
                <a:solidFill>
                  <a:srgbClr val="000000"/>
                </a:solidFill>
              </a:rPr>
              <a:t>Frequency </a:t>
            </a:r>
            <a:r>
              <a:rPr sz="2000" dirty="0">
                <a:solidFill>
                  <a:srgbClr val="000000"/>
                </a:solidFill>
              </a:rPr>
              <a:t>Distribution </a:t>
            </a:r>
            <a:r>
              <a:rPr sz="2000" spc="-5" dirty="0">
                <a:solidFill>
                  <a:srgbClr val="000000"/>
                </a:solidFill>
              </a:rPr>
              <a:t>for the </a:t>
            </a:r>
            <a:r>
              <a:rPr sz="2000" dirty="0">
                <a:solidFill>
                  <a:srgbClr val="000000"/>
                </a:solidFill>
              </a:rPr>
              <a:t>Data of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Table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708659" y="2106167"/>
            <a:ext cx="7203948" cy="383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5650" y="2133600"/>
            <a:ext cx="7103364" cy="3732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0887" y="2128837"/>
          <a:ext cx="7104379" cy="3732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0380"/>
                <a:gridCol w="2505074"/>
                <a:gridCol w="1558925"/>
              </a:tblGrid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60" dirty="0">
                          <a:latin typeface="Carlito"/>
                          <a:cs typeface="Carlito"/>
                        </a:rPr>
                        <a:t>Total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Home</a:t>
                      </a:r>
                      <a:r>
                        <a:rPr sz="28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Runs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Tally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f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45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124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–</a:t>
                      </a:r>
                      <a:r>
                        <a:rPr sz="2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145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988694" algn="l"/>
                        </a:tabLst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||||	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6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  <a:tr h="512343">
                <a:tc>
                  <a:txBody>
                    <a:bodyPr/>
                    <a:lstStyle/>
                    <a:p>
                      <a:pPr algn="ctr">
                        <a:lnSpc>
                          <a:spcPts val="3275"/>
                        </a:lnSpc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146 –</a:t>
                      </a:r>
                      <a:r>
                        <a:rPr sz="2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167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3275"/>
                        </a:lnSpc>
                        <a:tabLst>
                          <a:tab pos="988694" algn="l"/>
                          <a:tab pos="1883410" algn="l"/>
                        </a:tabLst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||||	||||	|||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27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13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512152">
                <a:tc>
                  <a:txBody>
                    <a:bodyPr/>
                    <a:lstStyle/>
                    <a:p>
                      <a:pPr algn="ctr">
                        <a:lnSpc>
                          <a:spcPts val="327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168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–</a:t>
                      </a:r>
                      <a:r>
                        <a:rPr sz="2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189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327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||||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275"/>
                        </a:lnSpc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514235">
                <a:tc>
                  <a:txBody>
                    <a:bodyPr/>
                    <a:lstStyle/>
                    <a:p>
                      <a:pPr algn="ctr">
                        <a:lnSpc>
                          <a:spcPts val="327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190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–</a:t>
                      </a:r>
                      <a:r>
                        <a:rPr sz="28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211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327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||||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3275"/>
                        </a:lnSpc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481952">
                <a:tc>
                  <a:txBody>
                    <a:bodyPr/>
                    <a:lstStyle/>
                    <a:p>
                      <a:pPr marL="635" algn="ctr">
                        <a:lnSpc>
                          <a:spcPts val="3295"/>
                        </a:lnSpc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212 -</a:t>
                      </a:r>
                      <a:r>
                        <a:rPr sz="2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10" dirty="0">
                          <a:latin typeface="Carlito"/>
                          <a:cs typeface="Carlito"/>
                        </a:rPr>
                        <a:t>233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329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|||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295"/>
                        </a:lnSpc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3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  <a:tabLst>
                          <a:tab pos="552450" algn="l"/>
                        </a:tabLst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∑f	= 30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925061" y="2925317"/>
            <a:ext cx="1369060" cy="792480"/>
          </a:xfrm>
          <a:custGeom>
            <a:avLst/>
            <a:gdLst/>
            <a:ahLst/>
            <a:cxnLst/>
            <a:rect l="l" t="t" r="r" b="b"/>
            <a:pathLst>
              <a:path w="1369060" h="792479">
                <a:moveTo>
                  <a:pt x="0" y="0"/>
                </a:moveTo>
                <a:lnTo>
                  <a:pt x="502920" y="288036"/>
                </a:lnTo>
              </a:path>
              <a:path w="1369060" h="792479">
                <a:moveTo>
                  <a:pt x="0" y="504444"/>
                </a:moveTo>
                <a:lnTo>
                  <a:pt x="502920" y="792480"/>
                </a:lnTo>
              </a:path>
              <a:path w="1369060" h="792479">
                <a:moveTo>
                  <a:pt x="864108" y="504444"/>
                </a:moveTo>
                <a:lnTo>
                  <a:pt x="1368552" y="79248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3525" y="91567"/>
            <a:ext cx="59226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90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Relative Frequency </a:t>
            </a:r>
            <a:r>
              <a:rPr spc="-5" dirty="0"/>
              <a:t>and  </a:t>
            </a:r>
            <a:r>
              <a:rPr spc="-10" dirty="0"/>
              <a:t>Percentage</a:t>
            </a:r>
            <a:r>
              <a:rPr spc="20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2024837"/>
            <a:ext cx="768215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Calculating </a:t>
            </a:r>
            <a:r>
              <a:rPr sz="2800" spc="-20" dirty="0">
                <a:solidFill>
                  <a:srgbClr val="0000FF"/>
                </a:solidFill>
                <a:latin typeface="Carlito"/>
                <a:cs typeface="Carlito"/>
              </a:rPr>
              <a:t>Relative </a:t>
            </a:r>
            <a:r>
              <a:rPr sz="2800" spc="-5" dirty="0">
                <a:solidFill>
                  <a:srgbClr val="0000FF"/>
                </a:solidFill>
                <a:latin typeface="Carlito"/>
                <a:cs typeface="Carlito"/>
              </a:rPr>
              <a:t>Frequency </a:t>
            </a:r>
            <a:r>
              <a:rPr sz="2800" dirty="0">
                <a:solidFill>
                  <a:srgbClr val="0000FF"/>
                </a:solidFill>
                <a:latin typeface="Carlito"/>
                <a:cs typeface="Carlito"/>
              </a:rPr>
              <a:t>of a</a:t>
            </a:r>
            <a:r>
              <a:rPr sz="2800" spc="3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rlito"/>
                <a:cs typeface="Carlito"/>
              </a:rPr>
              <a:t>Category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600" y="2819400"/>
            <a:ext cx="3080404" cy="548114"/>
          </a:xfrm>
          <a:custGeom>
            <a:avLst/>
            <a:gdLst/>
            <a:ahLst/>
            <a:cxnLst/>
            <a:rect l="l" t="t" r="r" b="b"/>
            <a:pathLst>
              <a:path w="3519170">
                <a:moveTo>
                  <a:pt x="0" y="0"/>
                </a:moveTo>
                <a:lnTo>
                  <a:pt x="3518591" y="0"/>
                </a:lnTo>
              </a:path>
            </a:pathLst>
          </a:custGeom>
          <a:ln w="120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62600" y="2895600"/>
            <a:ext cx="292671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140" dirty="0">
                <a:latin typeface="Times New Roman"/>
                <a:cs typeface="Times New Roman"/>
              </a:rPr>
              <a:t>Sum </a:t>
            </a:r>
            <a:r>
              <a:rPr sz="2300" spc="130" dirty="0">
                <a:latin typeface="Times New Roman"/>
                <a:cs typeface="Times New Roman"/>
              </a:rPr>
              <a:t>of </a:t>
            </a:r>
            <a:r>
              <a:rPr sz="2300" spc="35" dirty="0">
                <a:latin typeface="Times New Roman"/>
                <a:cs typeface="Times New Roman"/>
              </a:rPr>
              <a:t>all</a:t>
            </a:r>
            <a:r>
              <a:rPr sz="2300" spc="-160" dirty="0">
                <a:latin typeface="Times New Roman"/>
                <a:cs typeface="Times New Roman"/>
              </a:rPr>
              <a:t> </a:t>
            </a:r>
            <a:r>
              <a:rPr sz="2300" spc="95" dirty="0">
                <a:latin typeface="Times New Roman"/>
                <a:cs typeface="Times New Roman"/>
              </a:rPr>
              <a:t>frequencies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2590800"/>
            <a:ext cx="817372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latin typeface="Times New Roman"/>
                <a:cs typeface="Times New Roman"/>
              </a:rPr>
              <a:t>Re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Times New Roman"/>
                <a:cs typeface="Times New Roman"/>
              </a:rPr>
              <a:t>lative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frequency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130" dirty="0">
                <a:latin typeface="Times New Roman"/>
                <a:cs typeface="Times New Roman"/>
              </a:rPr>
              <a:t>of</a:t>
            </a:r>
            <a:r>
              <a:rPr sz="2300" spc="200" dirty="0">
                <a:latin typeface="Times New Roman"/>
                <a:cs typeface="Times New Roman"/>
              </a:rPr>
              <a:t> </a:t>
            </a:r>
            <a:r>
              <a:rPr sz="2300" spc="125" dirty="0">
                <a:latin typeface="Times New Roman"/>
                <a:cs typeface="Times New Roman"/>
              </a:rPr>
              <a:t>a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110" dirty="0">
                <a:latin typeface="Times New Roman"/>
                <a:cs typeface="Times New Roman"/>
              </a:rPr>
              <a:t>category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155" dirty="0">
                <a:latin typeface="Symbol"/>
                <a:cs typeface="Symbol"/>
              </a:rPr>
              <a:t></a:t>
            </a:r>
            <a:r>
              <a:rPr sz="2300" spc="295" dirty="0">
                <a:latin typeface="Times New Roman"/>
                <a:cs typeface="Times New Roman"/>
              </a:rPr>
              <a:t> </a:t>
            </a:r>
            <a:r>
              <a:rPr sz="3450" spc="165" baseline="35024" dirty="0">
                <a:latin typeface="Times New Roman"/>
                <a:cs typeface="Times New Roman"/>
              </a:rPr>
              <a:t>Frequency</a:t>
            </a:r>
            <a:r>
              <a:rPr sz="3450" spc="-172" baseline="35024" dirty="0">
                <a:latin typeface="Times New Roman"/>
                <a:cs typeface="Times New Roman"/>
              </a:rPr>
              <a:t> </a:t>
            </a:r>
            <a:r>
              <a:rPr sz="3450" spc="195" baseline="35024" dirty="0">
                <a:latin typeface="Times New Roman"/>
                <a:cs typeface="Times New Roman"/>
              </a:rPr>
              <a:t>of</a:t>
            </a:r>
            <a:r>
              <a:rPr sz="3450" spc="322" baseline="35024" dirty="0">
                <a:latin typeface="Times New Roman"/>
                <a:cs typeface="Times New Roman"/>
              </a:rPr>
              <a:t> </a:t>
            </a:r>
            <a:r>
              <a:rPr sz="3450" spc="172" baseline="35024" dirty="0">
                <a:latin typeface="Times New Roman"/>
                <a:cs typeface="Times New Roman"/>
              </a:rPr>
              <a:t>that</a:t>
            </a:r>
            <a:r>
              <a:rPr sz="3450" spc="-44" baseline="35024" dirty="0">
                <a:latin typeface="Times New Roman"/>
                <a:cs typeface="Times New Roman"/>
              </a:rPr>
              <a:t> </a:t>
            </a:r>
            <a:r>
              <a:rPr sz="3450" spc="165" baseline="35024" dirty="0">
                <a:latin typeface="Times New Roman"/>
                <a:cs typeface="Times New Roman"/>
              </a:rPr>
              <a:t>category</a:t>
            </a:r>
            <a:endParaRPr sz="3450" baseline="3502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4343400"/>
            <a:ext cx="707961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FF"/>
                </a:solidFill>
                <a:latin typeface="Carlito"/>
                <a:cs typeface="Carlito"/>
              </a:rPr>
              <a:t>Calculating</a:t>
            </a:r>
            <a:r>
              <a:rPr sz="2800" spc="3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rlito"/>
                <a:cs typeface="Carlito"/>
              </a:rPr>
              <a:t>Percentage</a:t>
            </a:r>
            <a:endParaRPr sz="2800">
              <a:latin typeface="Carlito"/>
              <a:cs typeface="Carlito"/>
            </a:endParaRPr>
          </a:p>
          <a:p>
            <a:pPr marL="547370">
              <a:lnSpc>
                <a:spcPct val="100000"/>
              </a:lnSpc>
            </a:pPr>
            <a:r>
              <a:rPr sz="2400" spc="-20" smtClean="0">
                <a:latin typeface="Carlito"/>
                <a:cs typeface="Carlito"/>
              </a:rPr>
              <a:t>Percentage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15" dirty="0">
                <a:latin typeface="Carlito"/>
                <a:cs typeface="Carlito"/>
              </a:rPr>
              <a:t>(Relative </a:t>
            </a:r>
            <a:r>
              <a:rPr sz="2400" spc="-5" dirty="0">
                <a:latin typeface="Carlito"/>
                <a:cs typeface="Carlito"/>
              </a:rPr>
              <a:t>frequency)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100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624662"/>
            <a:ext cx="1958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Solution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0600" y="2895600"/>
          <a:ext cx="7392034" cy="3029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7860"/>
                <a:gridCol w="1397000"/>
                <a:gridCol w="2101215"/>
                <a:gridCol w="1965959"/>
              </a:tblGrid>
              <a:tr h="382385"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40" dirty="0">
                          <a:latin typeface="Tahoma"/>
                          <a:cs typeface="Tahoma"/>
                        </a:rPr>
                        <a:t>Total</a:t>
                      </a:r>
                      <a:r>
                        <a:rPr sz="2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Home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T w="76200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43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f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T w="76200">
                      <a:solidFill>
                        <a:srgbClr val="4F81B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440690" algn="ctr">
                        <a:lnSpc>
                          <a:spcPts val="1115"/>
                        </a:lnSpc>
                        <a:spcBef>
                          <a:spcPts val="1795"/>
                        </a:spcBef>
                        <a:tabLst>
                          <a:tab pos="2183130" algn="l"/>
                        </a:tabLst>
                      </a:pPr>
                      <a:r>
                        <a:rPr sz="3000" spc="-15" baseline="33333" dirty="0">
                          <a:latin typeface="Tahoma"/>
                          <a:cs typeface="Tahoma"/>
                        </a:rPr>
                        <a:t>Relative	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Percentage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27965" marB="0">
                    <a:lnT w="76200">
                      <a:solidFill>
                        <a:srgbClr val="4F81B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9614"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Runs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1114" marB="0"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Frequency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381440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124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145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43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6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035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2000" dirty="0" smtClean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smtClean="0">
                          <a:latin typeface="Tahoma"/>
                          <a:cs typeface="Tahoma"/>
                        </a:rPr>
                        <a:t>.200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4F81B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20.0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4F81BC"/>
                      </a:solidFill>
                      <a:prstDash val="solid"/>
                    </a:lnT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146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167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1162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3003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2000" dirty="0" smtClean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smtClean="0">
                          <a:latin typeface="Tahoma"/>
                          <a:cs typeface="Tahoma"/>
                        </a:rPr>
                        <a:t>.433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43.3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</a:tr>
              <a:tr h="365760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168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189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1143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3003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2000" dirty="0" smtClean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smtClean="0">
                          <a:latin typeface="Tahoma"/>
                          <a:cs typeface="Tahoma"/>
                        </a:rPr>
                        <a:t>.133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13.3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</a:tr>
              <a:tr h="365950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190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2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211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R="1143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4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3003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2000" dirty="0" smtClean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smtClean="0">
                          <a:latin typeface="Tahoma"/>
                          <a:cs typeface="Tahoma"/>
                        </a:rPr>
                        <a:t>.133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13.3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/>
                </a:tc>
              </a:tr>
              <a:tr h="380369"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212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2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233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2000" dirty="0" smtClean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smtClean="0">
                          <a:latin typeface="Tahoma"/>
                          <a:cs typeface="Tahoma"/>
                        </a:rPr>
                        <a:t>.100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10.0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9845" marB="0"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407987">
                <a:tc gridSpan="3">
                  <a:txBody>
                    <a:bodyPr/>
                    <a:lstStyle/>
                    <a:p>
                      <a:pPr marL="209296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2494280" algn="l"/>
                          <a:tab pos="3858895" algn="l"/>
                        </a:tabLst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∑f	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30	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Sum </a:t>
                      </a:r>
                      <a:r>
                        <a:rPr sz="200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2000" spc="-50" dirty="0" smtClean="0">
                          <a:latin typeface="Tahoma"/>
                          <a:cs typeface="Tahoma"/>
                        </a:rPr>
                        <a:t>0</a:t>
                      </a:r>
                      <a:r>
                        <a:rPr sz="2000" smtClean="0">
                          <a:latin typeface="Tahoma"/>
                          <a:cs typeface="Tahoma"/>
                        </a:rPr>
                        <a:t>.999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T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Tahoma"/>
                          <a:cs typeface="Tahoma"/>
                        </a:rPr>
                        <a:t>Sum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2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latin typeface="Tahoma"/>
                          <a:cs typeface="Tahoma"/>
                        </a:rPr>
                        <a:t>99.9%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T w="1270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4644" y="2071242"/>
            <a:ext cx="6816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800080"/>
                </a:solidFill>
                <a:latin typeface="Carlito"/>
                <a:cs typeface="Carlito"/>
              </a:rPr>
              <a:t>Table </a:t>
            </a:r>
            <a:r>
              <a:rPr sz="2000" spc="-15" dirty="0">
                <a:latin typeface="Carlito"/>
                <a:cs typeface="Carlito"/>
              </a:rPr>
              <a:t>Relative </a:t>
            </a:r>
            <a:r>
              <a:rPr sz="2000" spc="-5" dirty="0">
                <a:latin typeface="Carlito"/>
                <a:cs typeface="Carlito"/>
              </a:rPr>
              <a:t>Frequency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Percentage </a:t>
            </a:r>
            <a:r>
              <a:rPr sz="2000" spc="-5" dirty="0">
                <a:latin typeface="Carlito"/>
                <a:cs typeface="Carlito"/>
              </a:rPr>
              <a:t>Distributions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Table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88389"/>
            <a:ext cx="769048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After </a:t>
            </a:r>
            <a:r>
              <a:rPr sz="2400" spc="-5" dirty="0">
                <a:latin typeface="Arial"/>
                <a:cs typeface="Arial"/>
              </a:rPr>
              <a:t>conducting a survey of 30 of </a:t>
            </a:r>
            <a:r>
              <a:rPr sz="2400" spc="-5">
                <a:latin typeface="Arial"/>
                <a:cs typeface="Arial"/>
              </a:rPr>
              <a:t>your </a:t>
            </a:r>
            <a:r>
              <a:rPr lang="en-US" sz="2400" spc="-5" dirty="0" smtClean="0">
                <a:latin typeface="Arial"/>
                <a:cs typeface="Arial"/>
              </a:rPr>
              <a:t>employees</a:t>
            </a:r>
            <a:r>
              <a:rPr sz="2400" smtClean="0">
                <a:latin typeface="Arial"/>
                <a:cs typeface="Arial"/>
              </a:rPr>
              <a:t>, </a:t>
            </a:r>
            <a:r>
              <a:rPr sz="2400" spc="-10" dirty="0">
                <a:latin typeface="Arial"/>
                <a:cs typeface="Arial"/>
              </a:rPr>
              <a:t>you  </a:t>
            </a:r>
            <a:r>
              <a:rPr sz="2400" spc="-5" dirty="0">
                <a:latin typeface="Arial"/>
                <a:cs typeface="Arial"/>
              </a:rPr>
              <a:t>are left with the </a:t>
            </a:r>
            <a:r>
              <a:rPr sz="2400" dirty="0">
                <a:latin typeface="Arial"/>
                <a:cs typeface="Arial"/>
              </a:rPr>
              <a:t>following set </a:t>
            </a:r>
            <a:r>
              <a:rPr sz="2400" spc="-5" dirty="0">
                <a:latin typeface="Arial"/>
                <a:cs typeface="Arial"/>
              </a:rPr>
              <a:t>of data on </a:t>
            </a:r>
            <a:r>
              <a:rPr sz="2400" dirty="0">
                <a:latin typeface="Arial"/>
                <a:cs typeface="Arial"/>
              </a:rPr>
              <a:t>how </a:t>
            </a:r>
            <a:r>
              <a:rPr sz="2400" spc="-5" dirty="0">
                <a:latin typeface="Arial"/>
                <a:cs typeface="Arial"/>
              </a:rPr>
              <a:t>many </a:t>
            </a:r>
            <a:r>
              <a:rPr sz="2400">
                <a:latin typeface="Arial"/>
                <a:cs typeface="Arial"/>
              </a:rPr>
              <a:t>days  </a:t>
            </a:r>
            <a:r>
              <a:rPr sz="2400" spc="-2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each employee </a:t>
            </a:r>
            <a:r>
              <a:rPr sz="2400" spc="-5">
                <a:latin typeface="Arial"/>
                <a:cs typeface="Arial"/>
              </a:rPr>
              <a:t>has </a:t>
            </a:r>
            <a:r>
              <a:rPr sz="2400" spc="-5" smtClean="0">
                <a:latin typeface="Arial"/>
                <a:cs typeface="Arial"/>
              </a:rPr>
              <a:t>taken</a:t>
            </a:r>
            <a:r>
              <a:rPr lang="en-US" sz="2400" spc="-5" dirty="0" smtClean="0">
                <a:latin typeface="Arial"/>
                <a:cs typeface="Arial"/>
              </a:rPr>
              <a:t> leave</a:t>
            </a:r>
            <a:r>
              <a:rPr sz="2400" spc="-5" smtClean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year: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5112511"/>
            <a:ext cx="7475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Construct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Frequency </a:t>
            </a:r>
            <a:r>
              <a:rPr sz="2400" spc="-35" dirty="0">
                <a:latin typeface="Carlito"/>
                <a:cs typeface="Carlito"/>
              </a:rPr>
              <a:t>Table. </a:t>
            </a:r>
            <a:r>
              <a:rPr sz="2400" dirty="0">
                <a:latin typeface="Carlito"/>
                <a:cs typeface="Carlito"/>
              </a:rPr>
              <a:t>Assume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want to </a:t>
            </a:r>
            <a:r>
              <a:rPr sz="2400" spc="-5" dirty="0">
                <a:latin typeface="Carlito"/>
                <a:cs typeface="Carlito"/>
              </a:rPr>
              <a:t>divide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15" dirty="0">
                <a:latin typeface="Carlito"/>
                <a:cs typeface="Carlito"/>
              </a:rPr>
              <a:t>data into </a:t>
            </a:r>
            <a:r>
              <a:rPr sz="2400" dirty="0">
                <a:latin typeface="Carlito"/>
                <a:cs typeface="Carlito"/>
              </a:rPr>
              <a:t>5 </a:t>
            </a:r>
            <a:r>
              <a:rPr sz="2400" spc="-20" dirty="0">
                <a:latin typeface="Carlito"/>
                <a:cs typeface="Carlito"/>
              </a:rPr>
              <a:t>different</a:t>
            </a:r>
            <a:r>
              <a:rPr sz="2400" spc="-5" dirty="0">
                <a:latin typeface="Carlito"/>
                <a:cs typeface="Carlito"/>
              </a:rPr>
              <a:t> classes.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74541" y="168655"/>
            <a:ext cx="1986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6FC0"/>
                </a:solidFill>
              </a:rPr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362" y="3152394"/>
            <a:ext cx="7696200" cy="1497846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60"/>
              </a:spcBef>
            </a:pPr>
            <a:r>
              <a:rPr sz="3200" dirty="0">
                <a:latin typeface="Carlito"/>
                <a:cs typeface="Carlito"/>
              </a:rPr>
              <a:t>7, </a:t>
            </a:r>
            <a:r>
              <a:rPr sz="3200" spc="-5" dirty="0">
                <a:latin typeface="Carlito"/>
                <a:cs typeface="Carlito"/>
              </a:rPr>
              <a:t>8, </a:t>
            </a:r>
            <a:r>
              <a:rPr sz="3200" dirty="0">
                <a:latin typeface="Carlito"/>
                <a:cs typeface="Carlito"/>
              </a:rPr>
              <a:t>9, </a:t>
            </a:r>
            <a:r>
              <a:rPr sz="3200" spc="-10" dirty="0">
                <a:latin typeface="Carlito"/>
                <a:cs typeface="Carlito"/>
              </a:rPr>
              <a:t>4, </a:t>
            </a:r>
            <a:r>
              <a:rPr sz="3200" spc="-5" dirty="0">
                <a:latin typeface="Carlito"/>
                <a:cs typeface="Carlito"/>
              </a:rPr>
              <a:t>10,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36</a:t>
            </a:r>
            <a:r>
              <a:rPr sz="3200" spc="-5" dirty="0">
                <a:latin typeface="Carlito"/>
                <a:cs typeface="Carlito"/>
              </a:rPr>
              <a:t>, 19, </a:t>
            </a:r>
            <a:r>
              <a:rPr sz="3200" dirty="0">
                <a:latin typeface="Carlito"/>
                <a:cs typeface="Carlito"/>
              </a:rPr>
              <a:t>9, </a:t>
            </a:r>
            <a:r>
              <a:rPr sz="3200" spc="-5" dirty="0">
                <a:latin typeface="Carlito"/>
                <a:cs typeface="Carlito"/>
              </a:rPr>
              <a:t>26, </a:t>
            </a:r>
            <a:r>
              <a:rPr sz="3200" dirty="0">
                <a:latin typeface="Carlito"/>
                <a:cs typeface="Carlito"/>
              </a:rPr>
              <a:t>5, 11, 6, </a:t>
            </a:r>
            <a:r>
              <a:rPr sz="3200" b="1" spc="-5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3200" spc="-5" dirty="0">
                <a:latin typeface="Carlito"/>
                <a:cs typeface="Carlito"/>
              </a:rPr>
              <a:t>, 9,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5">
                <a:latin typeface="Carlito"/>
                <a:cs typeface="Carlito"/>
              </a:rPr>
              <a:t>10</a:t>
            </a:r>
            <a:r>
              <a:rPr sz="3200" spc="-5" smtClean="0">
                <a:latin typeface="Carlito"/>
                <a:cs typeface="Carlito"/>
              </a:rPr>
              <a:t>,</a:t>
            </a:r>
            <a:r>
              <a:rPr lang="en-US" sz="3200" spc="-5" dirty="0" smtClean="0">
                <a:latin typeface="Carlito"/>
                <a:cs typeface="Carlito"/>
              </a:rPr>
              <a:t> 8, 16, 29, </a:t>
            </a:r>
            <a:r>
              <a:rPr lang="en-US" sz="3200" dirty="0" smtClean="0">
                <a:latin typeface="Carlito"/>
                <a:cs typeface="Carlito"/>
              </a:rPr>
              <a:t>7, </a:t>
            </a:r>
            <a:r>
              <a:rPr lang="en-US" sz="3200" spc="-5" dirty="0" smtClean="0">
                <a:latin typeface="Carlito"/>
                <a:cs typeface="Carlito"/>
              </a:rPr>
              <a:t>9, </a:t>
            </a:r>
            <a:r>
              <a:rPr lang="en-US" sz="3200" dirty="0" smtClean="0">
                <a:latin typeface="Carlito"/>
                <a:cs typeface="Carlito"/>
              </a:rPr>
              <a:t>8, 25, 4, </a:t>
            </a:r>
            <a:r>
              <a:rPr lang="en-US" sz="3200" spc="-5" dirty="0" smtClean="0">
                <a:latin typeface="Carlito"/>
                <a:cs typeface="Carlito"/>
              </a:rPr>
              <a:t>27, </a:t>
            </a:r>
            <a:r>
              <a:rPr lang="en-US" sz="3200" dirty="0" smtClean="0">
                <a:latin typeface="Carlito"/>
                <a:cs typeface="Carlito"/>
              </a:rPr>
              <a:t>8, 7, 6, 10, </a:t>
            </a:r>
            <a:r>
              <a:rPr sz="3200" spc="-5" smtClean="0">
                <a:latin typeface="Carlito"/>
                <a:cs typeface="Carlito"/>
              </a:rPr>
              <a:t>34</a:t>
            </a:r>
            <a:r>
              <a:rPr sz="3200" spc="-5" dirty="0">
                <a:latin typeface="Carlito"/>
                <a:cs typeface="Carlito"/>
              </a:rPr>
              <a:t>,</a:t>
            </a:r>
            <a:r>
              <a:rPr sz="3200" spc="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8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2154" y="340563"/>
            <a:ext cx="26568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006FC0"/>
                </a:solidFill>
              </a:rPr>
              <a:t>Answer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3251200" y="2362200"/>
            <a:ext cx="2032000" cy="1036319"/>
            <a:chOff x="3251200" y="2362200"/>
            <a:chExt cx="2032000" cy="1036319"/>
          </a:xfrm>
        </p:grpSpPr>
        <p:sp>
          <p:nvSpPr>
            <p:cNvPr id="4" name="object 4"/>
            <p:cNvSpPr/>
            <p:nvPr/>
          </p:nvSpPr>
          <p:spPr>
            <a:xfrm>
              <a:off x="3251200" y="2362200"/>
              <a:ext cx="2032000" cy="518159"/>
            </a:xfrm>
            <a:custGeom>
              <a:avLst/>
              <a:gdLst/>
              <a:ahLst/>
              <a:cxnLst/>
              <a:rect l="l" t="t" r="r" b="b"/>
              <a:pathLst>
                <a:path w="2032000" h="518160">
                  <a:moveTo>
                    <a:pt x="2032000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2032000" y="518160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1200" y="2880359"/>
              <a:ext cx="2032000" cy="518159"/>
            </a:xfrm>
            <a:custGeom>
              <a:avLst/>
              <a:gdLst/>
              <a:ahLst/>
              <a:cxnLst/>
              <a:rect l="l" t="t" r="r" b="b"/>
              <a:pathLst>
                <a:path w="2032000" h="518160">
                  <a:moveTo>
                    <a:pt x="2032000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2032000" y="518160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12850" y="1837689"/>
          <a:ext cx="6096000" cy="346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Limits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Tally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Frequency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2-8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14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9-15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8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1752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16-22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23-29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30-36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2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962400" y="44196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44196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000" y="44196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8600" y="44196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38600" y="3810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14800" y="38100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386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2400" y="4876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1400" y="2819400"/>
            <a:ext cx="1524000" cy="843280"/>
          </a:xfrm>
          <a:custGeom>
            <a:avLst/>
            <a:gdLst/>
            <a:ahLst/>
            <a:cxnLst/>
            <a:rect l="l" t="t" r="r" b="b"/>
            <a:pathLst>
              <a:path w="1524000" h="843279">
                <a:moveTo>
                  <a:pt x="649223" y="0"/>
                </a:moveTo>
                <a:lnTo>
                  <a:pt x="649223" y="304800"/>
                </a:lnTo>
              </a:path>
              <a:path w="1524000" h="843279">
                <a:moveTo>
                  <a:pt x="749807" y="0"/>
                </a:moveTo>
                <a:lnTo>
                  <a:pt x="749807" y="304800"/>
                </a:lnTo>
              </a:path>
              <a:path w="1524000" h="843279">
                <a:moveTo>
                  <a:pt x="851915" y="0"/>
                </a:moveTo>
                <a:lnTo>
                  <a:pt x="851915" y="304800"/>
                </a:lnTo>
              </a:path>
              <a:path w="1524000" h="843279">
                <a:moveTo>
                  <a:pt x="954023" y="0"/>
                </a:moveTo>
                <a:lnTo>
                  <a:pt x="954023" y="304800"/>
                </a:lnTo>
              </a:path>
              <a:path w="1524000" h="843279">
                <a:moveTo>
                  <a:pt x="1034795" y="0"/>
                </a:moveTo>
                <a:lnTo>
                  <a:pt x="577595" y="304800"/>
                </a:lnTo>
              </a:path>
              <a:path w="1524000" h="843279">
                <a:moveTo>
                  <a:pt x="71627" y="0"/>
                </a:moveTo>
                <a:lnTo>
                  <a:pt x="71627" y="304800"/>
                </a:lnTo>
              </a:path>
              <a:path w="1524000" h="843279">
                <a:moveTo>
                  <a:pt x="173735" y="0"/>
                </a:moveTo>
                <a:lnTo>
                  <a:pt x="173735" y="304800"/>
                </a:lnTo>
              </a:path>
              <a:path w="1524000" h="843279">
                <a:moveTo>
                  <a:pt x="274319" y="0"/>
                </a:moveTo>
                <a:lnTo>
                  <a:pt x="274319" y="304800"/>
                </a:lnTo>
              </a:path>
              <a:path w="1524000" h="843279">
                <a:moveTo>
                  <a:pt x="376427" y="0"/>
                </a:moveTo>
                <a:lnTo>
                  <a:pt x="376427" y="304800"/>
                </a:lnTo>
              </a:path>
              <a:path w="1524000" h="843279">
                <a:moveTo>
                  <a:pt x="457200" y="0"/>
                </a:moveTo>
                <a:lnTo>
                  <a:pt x="0" y="304800"/>
                </a:lnTo>
              </a:path>
              <a:path w="1524000" h="843279">
                <a:moveTo>
                  <a:pt x="1219200" y="0"/>
                </a:moveTo>
                <a:lnTo>
                  <a:pt x="1219200" y="304800"/>
                </a:lnTo>
              </a:path>
              <a:path w="1524000" h="843279">
                <a:moveTo>
                  <a:pt x="1321307" y="0"/>
                </a:moveTo>
                <a:lnTo>
                  <a:pt x="1321307" y="304800"/>
                </a:lnTo>
              </a:path>
              <a:path w="1524000" h="843279">
                <a:moveTo>
                  <a:pt x="1423415" y="0"/>
                </a:moveTo>
                <a:lnTo>
                  <a:pt x="1423415" y="304800"/>
                </a:lnTo>
              </a:path>
              <a:path w="1524000" h="843279">
                <a:moveTo>
                  <a:pt x="1524000" y="0"/>
                </a:moveTo>
                <a:lnTo>
                  <a:pt x="1524000" y="304800"/>
                </a:lnTo>
              </a:path>
              <a:path w="1524000" h="843279">
                <a:moveTo>
                  <a:pt x="71627" y="537971"/>
                </a:moveTo>
                <a:lnTo>
                  <a:pt x="71627" y="842771"/>
                </a:lnTo>
              </a:path>
              <a:path w="1524000" h="843279">
                <a:moveTo>
                  <a:pt x="173735" y="537971"/>
                </a:moveTo>
                <a:lnTo>
                  <a:pt x="173735" y="842771"/>
                </a:lnTo>
              </a:path>
              <a:path w="1524000" h="843279">
                <a:moveTo>
                  <a:pt x="274319" y="537971"/>
                </a:moveTo>
                <a:lnTo>
                  <a:pt x="274319" y="842771"/>
                </a:lnTo>
              </a:path>
              <a:path w="1524000" h="843279">
                <a:moveTo>
                  <a:pt x="376427" y="537971"/>
                </a:moveTo>
                <a:lnTo>
                  <a:pt x="376427" y="842771"/>
                </a:lnTo>
              </a:path>
              <a:path w="1524000" h="843279">
                <a:moveTo>
                  <a:pt x="457200" y="537971"/>
                </a:moveTo>
                <a:lnTo>
                  <a:pt x="0" y="842771"/>
                </a:lnTo>
              </a:path>
              <a:path w="1524000" h="843279">
                <a:moveTo>
                  <a:pt x="650747" y="518159"/>
                </a:moveTo>
                <a:lnTo>
                  <a:pt x="650747" y="822959"/>
                </a:lnTo>
              </a:path>
              <a:path w="1524000" h="843279">
                <a:moveTo>
                  <a:pt x="752855" y="518159"/>
                </a:moveTo>
                <a:lnTo>
                  <a:pt x="752855" y="822959"/>
                </a:lnTo>
              </a:path>
              <a:path w="1524000" h="843279">
                <a:moveTo>
                  <a:pt x="853439" y="518159"/>
                </a:moveTo>
                <a:lnTo>
                  <a:pt x="853439" y="822959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86400" y="5334000"/>
            <a:ext cx="18345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Carlito"/>
                <a:cs typeface="Carlito"/>
              </a:rPr>
              <a:t>Total: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30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548462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75843" y="2001011"/>
            <a:ext cx="8811768" cy="2150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50" y="2028825"/>
            <a:ext cx="8712708" cy="2049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9087" y="2024062"/>
          <a:ext cx="8712833" cy="2050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300"/>
                <a:gridCol w="1368425"/>
                <a:gridCol w="1368425"/>
                <a:gridCol w="1368425"/>
                <a:gridCol w="1440179"/>
                <a:gridCol w="1656079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Some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None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Very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Very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None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Very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Very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19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465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Very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None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Very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None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Very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Very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None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25" dirty="0">
                          <a:latin typeface="Carlito"/>
                          <a:cs typeface="Carlito"/>
                        </a:rPr>
                        <a:t>Very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very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None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7217" y="4953127"/>
            <a:ext cx="793623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Construct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ungrouped </a:t>
            </a:r>
            <a:r>
              <a:rPr sz="2800" spc="-10" dirty="0">
                <a:latin typeface="Carlito"/>
                <a:cs typeface="Carlito"/>
              </a:rPr>
              <a:t>frequency distribution table </a:t>
            </a:r>
            <a:r>
              <a:rPr sz="2800" spc="-30" dirty="0">
                <a:latin typeface="Carlito"/>
                <a:cs typeface="Carlito"/>
              </a:rPr>
              <a:t>for  </a:t>
            </a: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20" dirty="0">
                <a:latin typeface="Carlito"/>
                <a:cs typeface="Carlito"/>
              </a:rPr>
              <a:t>data.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379" y="472567"/>
            <a:ext cx="1959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0143" y="2418588"/>
            <a:ext cx="8298180" cy="278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7349" y="2446020"/>
            <a:ext cx="8199120" cy="2686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2587" y="2441257"/>
          <a:ext cx="8197849" cy="2686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0"/>
                <a:gridCol w="866775"/>
                <a:gridCol w="855345"/>
                <a:gridCol w="940435"/>
                <a:gridCol w="3014344"/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15" dirty="0">
                          <a:latin typeface="Carlito"/>
                          <a:cs typeface="Carlito"/>
                        </a:rPr>
                        <a:t>Stress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2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Job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0" dirty="0">
                          <a:latin typeface="Carlito"/>
                          <a:cs typeface="Carlito"/>
                        </a:rPr>
                        <a:t>Tally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Frequency</a:t>
                      </a:r>
                      <a:r>
                        <a:rPr sz="2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5" dirty="0">
                          <a:latin typeface="Carlito"/>
                          <a:cs typeface="Carlito"/>
                        </a:rPr>
                        <a:t>(f)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730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459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40" dirty="0">
                          <a:latin typeface="Carlito"/>
                          <a:cs typeface="Carlito"/>
                        </a:rPr>
                        <a:t>Very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||||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||||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10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  <a:tr h="514477">
                <a:tc>
                  <a:txBody>
                    <a:bodyPr/>
                    <a:lstStyle/>
                    <a:p>
                      <a:pPr marL="91440">
                        <a:lnSpc>
                          <a:spcPts val="327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Somewhat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327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||||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327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||||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27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||||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7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14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566801">
                <a:tc>
                  <a:txBody>
                    <a:bodyPr/>
                    <a:lstStyle/>
                    <a:p>
                      <a:pPr marL="91440">
                        <a:lnSpc>
                          <a:spcPts val="3295"/>
                        </a:lnSpc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None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3295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||||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3295"/>
                        </a:lnSpc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|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95"/>
                        </a:lnSpc>
                      </a:pPr>
                      <a:r>
                        <a:rPr sz="2800" dirty="0">
                          <a:latin typeface="Carlito"/>
                          <a:cs typeface="Carlito"/>
                        </a:rPr>
                        <a:t>6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412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Sum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2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800" spc="-5" dirty="0">
                          <a:latin typeface="Carlito"/>
                          <a:cs typeface="Carlito"/>
                        </a:rPr>
                        <a:t>30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27939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132582" y="3070098"/>
            <a:ext cx="1423670" cy="1333500"/>
          </a:xfrm>
          <a:custGeom>
            <a:avLst/>
            <a:gdLst/>
            <a:ahLst/>
            <a:cxnLst/>
            <a:rect l="l" t="t" r="r" b="b"/>
            <a:pathLst>
              <a:path w="1423670" h="1333500">
                <a:moveTo>
                  <a:pt x="0" y="0"/>
                </a:moveTo>
                <a:lnTo>
                  <a:pt x="576071" y="359663"/>
                </a:lnTo>
              </a:path>
              <a:path w="1423670" h="1333500">
                <a:moveTo>
                  <a:pt x="918971" y="0"/>
                </a:moveTo>
                <a:lnTo>
                  <a:pt x="1423416" y="359663"/>
                </a:lnTo>
              </a:path>
              <a:path w="1423670" h="1333500">
                <a:moveTo>
                  <a:pt x="0" y="539495"/>
                </a:moveTo>
                <a:lnTo>
                  <a:pt x="504444" y="827532"/>
                </a:lnTo>
              </a:path>
              <a:path w="1423670" h="1333500">
                <a:moveTo>
                  <a:pt x="885444" y="502919"/>
                </a:moveTo>
                <a:lnTo>
                  <a:pt x="1388364" y="864107"/>
                </a:lnTo>
              </a:path>
              <a:path w="1423670" h="1333500">
                <a:moveTo>
                  <a:pt x="0" y="1043939"/>
                </a:moveTo>
                <a:lnTo>
                  <a:pt x="576071" y="13335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" y="1696592"/>
            <a:ext cx="13928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0" dirty="0">
                <a:solidFill>
                  <a:srgbClr val="800080"/>
                </a:solidFill>
                <a:latin typeface="Carlito"/>
                <a:cs typeface="Carlito"/>
              </a:rPr>
              <a:t>T</a:t>
            </a:r>
            <a:r>
              <a:rPr sz="2800" spc="-5" dirty="0">
                <a:solidFill>
                  <a:srgbClr val="800080"/>
                </a:solidFill>
                <a:latin typeface="Carlito"/>
                <a:cs typeface="Carlito"/>
              </a:rPr>
              <a:t>able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6400" y="1828800"/>
            <a:ext cx="49530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Frequency Distribution of </a:t>
            </a:r>
            <a:r>
              <a:rPr sz="2000" spc="-10" dirty="0">
                <a:latin typeface="Carlito"/>
                <a:cs typeface="Carlito"/>
              </a:rPr>
              <a:t>Stress </a:t>
            </a:r>
            <a:r>
              <a:rPr sz="2000" spc="-5" dirty="0">
                <a:latin typeface="Carlito"/>
                <a:cs typeface="Carlito"/>
              </a:rPr>
              <a:t>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Job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438" y="320167"/>
            <a:ext cx="1986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763" y="3401567"/>
            <a:ext cx="8284464" cy="276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3429000"/>
            <a:ext cx="8185404" cy="2660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9737" y="3424237"/>
          <a:ext cx="8185149" cy="275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160"/>
                <a:gridCol w="2284094"/>
                <a:gridCol w="2284095"/>
                <a:gridCol w="2082800"/>
              </a:tblGrid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Stress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on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Job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Frequency</a:t>
                      </a:r>
                      <a:r>
                        <a:rPr sz="20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5" dirty="0">
                          <a:latin typeface="Carlito"/>
                          <a:cs typeface="Carlito"/>
                        </a:rPr>
                        <a:t>(f)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b="1" spc="-15" dirty="0">
                          <a:latin typeface="Carlito"/>
                          <a:cs typeface="Carlito"/>
                        </a:rPr>
                        <a:t>Relative</a:t>
                      </a:r>
                      <a:r>
                        <a:rPr sz="20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Frequency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54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b="1" spc="-15" dirty="0">
                          <a:latin typeface="Carlito"/>
                          <a:cs typeface="Carlito"/>
                        </a:rPr>
                        <a:t>Percentage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8542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403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Very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10/30 =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.333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.333(100) =</a:t>
                      </a:r>
                      <a:r>
                        <a:rPr sz="20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33.3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  <a:tr h="367283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Somewhat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14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14/30 =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.467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.467(100) =</a:t>
                      </a:r>
                      <a:r>
                        <a:rPr sz="20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46.7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597535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None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6/30 =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.200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.200(100) =</a:t>
                      </a:r>
                      <a:r>
                        <a:rPr sz="20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20.0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5921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Sum =</a:t>
                      </a:r>
                      <a:r>
                        <a:rPr sz="20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30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Sum =</a:t>
                      </a:r>
                      <a:r>
                        <a:rPr sz="20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1.00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Sum =</a:t>
                      </a:r>
                      <a:r>
                        <a:rPr sz="20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100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64540" y="2493644"/>
            <a:ext cx="786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20" dirty="0">
                <a:solidFill>
                  <a:srgbClr val="800080"/>
                </a:solidFill>
                <a:latin typeface="Carlito"/>
                <a:cs typeface="Carlito"/>
              </a:rPr>
              <a:t>T</a:t>
            </a:r>
            <a:r>
              <a:rPr sz="2800" spc="-5" dirty="0">
                <a:solidFill>
                  <a:srgbClr val="800080"/>
                </a:solidFill>
                <a:latin typeface="Carlito"/>
                <a:cs typeface="Carlito"/>
              </a:rPr>
              <a:t>able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7585" y="2620136"/>
            <a:ext cx="6024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Relative </a:t>
            </a:r>
            <a:r>
              <a:rPr sz="1800" spc="-5" dirty="0">
                <a:latin typeface="Carlito"/>
                <a:cs typeface="Carlito"/>
              </a:rPr>
              <a:t>Frequency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Percentage </a:t>
            </a:r>
            <a:r>
              <a:rPr sz="1800" spc="-10" dirty="0">
                <a:latin typeface="Carlito"/>
                <a:cs typeface="Carlito"/>
              </a:rPr>
              <a:t>Distributions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Stress </a:t>
            </a:r>
            <a:r>
              <a:rPr sz="1800" spc="-5" dirty="0">
                <a:latin typeface="Carlito"/>
                <a:cs typeface="Carlito"/>
              </a:rPr>
              <a:t>on</a:t>
            </a:r>
            <a:r>
              <a:rPr sz="1800" spc="1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Job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1385061"/>
            <a:ext cx="68973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819910" algn="l"/>
              </a:tabLst>
            </a:pPr>
            <a:r>
              <a:rPr sz="2400" spc="-5" dirty="0">
                <a:latin typeface="Carlito"/>
                <a:cs typeface="Carlito"/>
              </a:rPr>
              <a:t>Determine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relative </a:t>
            </a:r>
            <a:r>
              <a:rPr sz="2400" spc="-5" dirty="0">
                <a:latin typeface="Carlito"/>
                <a:cs typeface="Carlito"/>
              </a:rPr>
              <a:t>frequency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percentage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	</a:t>
            </a:r>
            <a:r>
              <a:rPr sz="2400" spc="-10" dirty="0">
                <a:latin typeface="Carlito"/>
                <a:cs typeface="Carlito"/>
              </a:rPr>
              <a:t>previous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40" dirty="0">
                <a:latin typeface="Carlito"/>
                <a:cs typeface="Carlito"/>
              </a:rPr>
              <a:t>Table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24" y="620979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500885"/>
            <a:ext cx="8620760" cy="45256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22300" marR="5080" indent="-62865" algn="just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administration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20" dirty="0">
                <a:latin typeface="Carlito"/>
                <a:cs typeface="Carlito"/>
              </a:rPr>
              <a:t>large </a:t>
            </a:r>
            <a:r>
              <a:rPr sz="2400" spc="-5" dirty="0">
                <a:latin typeface="Carlito"/>
                <a:cs typeface="Carlito"/>
              </a:rPr>
              <a:t>city </a:t>
            </a:r>
            <a:r>
              <a:rPr sz="2400" spc="-15" dirty="0">
                <a:latin typeface="Carlito"/>
                <a:cs typeface="Carlito"/>
              </a:rPr>
              <a:t>wanted to </a:t>
            </a:r>
            <a:r>
              <a:rPr sz="2400" spc="-10" dirty="0">
                <a:latin typeface="Carlito"/>
                <a:cs typeface="Carlito"/>
              </a:rPr>
              <a:t>know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distribution of vehicles owned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households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35" dirty="0">
                <a:latin typeface="Carlito"/>
                <a:cs typeface="Carlito"/>
              </a:rPr>
              <a:t>city.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sample of 40 </a:t>
            </a:r>
            <a:r>
              <a:rPr sz="2400" spc="-10" dirty="0">
                <a:latin typeface="Carlito"/>
                <a:cs typeface="Carlito"/>
              </a:rPr>
              <a:t>randomly selected </a:t>
            </a:r>
            <a:r>
              <a:rPr sz="2400" spc="-5" dirty="0">
                <a:latin typeface="Carlito"/>
                <a:cs typeface="Carlito"/>
              </a:rPr>
              <a:t>households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city  </a:t>
            </a:r>
            <a:r>
              <a:rPr sz="2400" spc="-10" dirty="0">
                <a:latin typeface="Carlito"/>
                <a:cs typeface="Carlito"/>
              </a:rPr>
              <a:t>produced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following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number of vehicles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owned: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tabLst>
                <a:tab pos="358140" algn="l"/>
                <a:tab pos="718185" algn="l"/>
                <a:tab pos="1076325" algn="l"/>
                <a:tab pos="1435100" algn="l"/>
                <a:tab pos="1793875" algn="l"/>
                <a:tab pos="2152650" algn="l"/>
                <a:tab pos="2512060" algn="l"/>
                <a:tab pos="2868930" algn="l"/>
                <a:tab pos="3229610" algn="l"/>
              </a:tabLst>
            </a:pPr>
            <a:r>
              <a:rPr sz="2400" dirty="0">
                <a:latin typeface="Carlito"/>
                <a:cs typeface="Carlito"/>
              </a:rPr>
              <a:t>5	1	1	2	0	1	1	2	1	1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  <a:tabLst>
                <a:tab pos="357505" algn="l"/>
                <a:tab pos="718185" algn="l"/>
                <a:tab pos="1075690" algn="l"/>
                <a:tab pos="1436370" algn="l"/>
                <a:tab pos="1793875" algn="l"/>
                <a:tab pos="2153920" algn="l"/>
                <a:tab pos="2512060" algn="l"/>
                <a:tab pos="2869565" algn="l"/>
                <a:tab pos="3229610" algn="l"/>
              </a:tabLst>
            </a:pPr>
            <a:r>
              <a:rPr sz="2400" dirty="0">
                <a:latin typeface="Carlito"/>
                <a:cs typeface="Carlito"/>
              </a:rPr>
              <a:t>1	3	3	0	2	5	1	2	3	4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  <a:tabLst>
                <a:tab pos="357505" algn="l"/>
                <a:tab pos="718185" algn="l"/>
                <a:tab pos="1075690" algn="l"/>
                <a:tab pos="1436370" algn="l"/>
                <a:tab pos="1793875" algn="l"/>
                <a:tab pos="2153920" algn="l"/>
                <a:tab pos="2512060" algn="l"/>
                <a:tab pos="2869565" algn="l"/>
                <a:tab pos="3229610" algn="l"/>
              </a:tabLst>
            </a:pPr>
            <a:r>
              <a:rPr sz="2400" dirty="0">
                <a:latin typeface="Carlito"/>
                <a:cs typeface="Carlito"/>
              </a:rPr>
              <a:t>2	1	2	2	1	2	2	1	1	1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  <a:tabLst>
                <a:tab pos="608965" algn="l"/>
                <a:tab pos="967105" algn="l"/>
                <a:tab pos="1327785" algn="l"/>
                <a:tab pos="1685289" algn="l"/>
                <a:tab pos="2045970" algn="l"/>
                <a:tab pos="2403475" algn="l"/>
                <a:tab pos="2763520" algn="l"/>
                <a:tab pos="3121660" algn="l"/>
                <a:tab pos="3479800" algn="l"/>
              </a:tabLst>
            </a:pPr>
            <a:r>
              <a:rPr sz="2400" dirty="0">
                <a:latin typeface="Carlito"/>
                <a:cs typeface="Carlito"/>
              </a:rPr>
              <a:t>4	2	1	1	2	1	1	4	1	3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100">
              <a:latin typeface="Carlito"/>
              <a:cs typeface="Carlito"/>
            </a:endParaRPr>
          </a:p>
          <a:p>
            <a:pPr marL="622300" marR="422909" indent="-609600">
              <a:lnSpc>
                <a:spcPts val="2590"/>
              </a:lnSpc>
              <a:spcBef>
                <a:spcPts val="5"/>
              </a:spcBef>
              <a:buFont typeface="Arial"/>
              <a:buChar char="•"/>
              <a:tabLst>
                <a:tab pos="690245" algn="l"/>
                <a:tab pos="690880" algn="l"/>
              </a:tabLst>
            </a:pPr>
            <a:r>
              <a:rPr dirty="0"/>
              <a:t>	</a:t>
            </a:r>
            <a:r>
              <a:rPr sz="2400" b="1" spc="-10" dirty="0">
                <a:latin typeface="Carlito"/>
                <a:cs typeface="Carlito"/>
              </a:rPr>
              <a:t>Construct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10" dirty="0">
                <a:latin typeface="Carlito"/>
                <a:cs typeface="Carlito"/>
              </a:rPr>
              <a:t>frequency distribution table </a:t>
            </a:r>
            <a:r>
              <a:rPr sz="2400" b="1" spc="-15" dirty="0">
                <a:latin typeface="Carlito"/>
                <a:cs typeface="Carlito"/>
              </a:rPr>
              <a:t>for </a:t>
            </a:r>
            <a:r>
              <a:rPr sz="2400" b="1" spc="-5" dirty="0">
                <a:latin typeface="Carlito"/>
                <a:cs typeface="Carlito"/>
              </a:rPr>
              <a:t>these </a:t>
            </a:r>
            <a:r>
              <a:rPr sz="2400" b="1" spc="-15" dirty="0">
                <a:latin typeface="Carlito"/>
                <a:cs typeface="Carlito"/>
              </a:rPr>
              <a:t>data, </a:t>
            </a:r>
            <a:r>
              <a:rPr sz="2400" b="1" dirty="0">
                <a:latin typeface="Carlito"/>
                <a:cs typeface="Carlito"/>
              </a:rPr>
              <a:t>and  </a:t>
            </a:r>
            <a:r>
              <a:rPr sz="2400" b="1" spc="-20" dirty="0">
                <a:latin typeface="Carlito"/>
                <a:cs typeface="Carlito"/>
              </a:rPr>
              <a:t>draw </a:t>
            </a:r>
            <a:r>
              <a:rPr sz="2400" b="1" dirty="0">
                <a:latin typeface="Carlito"/>
                <a:cs typeface="Carlito"/>
              </a:rPr>
              <a:t>a bar</a:t>
            </a:r>
            <a:r>
              <a:rPr sz="2400" b="1" spc="-10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graph.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39" y="624662"/>
            <a:ext cx="19608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60804" y="2394203"/>
            <a:ext cx="5282184" cy="410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8175" y="2420937"/>
            <a:ext cx="5183124" cy="400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3412" y="2416238"/>
          <a:ext cx="5183504" cy="4005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7925"/>
                <a:gridCol w="2735579"/>
              </a:tblGrid>
              <a:tr h="8961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70"/>
                        </a:spcBef>
                        <a:tabLst>
                          <a:tab pos="1148080" algn="l"/>
                        </a:tabLst>
                      </a:pPr>
                      <a:r>
                        <a:rPr sz="2400" spc="-20" dirty="0">
                          <a:latin typeface="Carlito"/>
                          <a:cs typeface="Carlito"/>
                        </a:rPr>
                        <a:t>Vehicles	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Owned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5019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Number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 of</a:t>
                      </a:r>
                      <a:endParaRPr sz="24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Households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10" dirty="0">
                          <a:latin typeface="Carlito"/>
                          <a:cs typeface="Carlito"/>
                        </a:rPr>
                        <a:t>(f)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69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47448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  <a:tr h="439191">
                <a:tc>
                  <a:txBody>
                    <a:bodyPr/>
                    <a:lstStyle/>
                    <a:p>
                      <a:pPr marL="635" algn="ctr">
                        <a:lnSpc>
                          <a:spcPts val="2810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10"/>
                        </a:lnSpc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18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439000">
                <a:tc>
                  <a:txBody>
                    <a:bodyPr/>
                    <a:lstStyle/>
                    <a:p>
                      <a:pPr marL="635" algn="ctr">
                        <a:lnSpc>
                          <a:spcPts val="2810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810"/>
                        </a:lnSpc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11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marL="635" algn="ctr">
                        <a:lnSpc>
                          <a:spcPts val="2810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10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441109">
                <a:tc>
                  <a:txBody>
                    <a:bodyPr/>
                    <a:lstStyle/>
                    <a:p>
                      <a:pPr marL="635" algn="ctr">
                        <a:lnSpc>
                          <a:spcPts val="2810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10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3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418998">
                <a:tc>
                  <a:txBody>
                    <a:bodyPr/>
                    <a:lstStyle/>
                    <a:p>
                      <a:pPr marL="635" algn="ctr">
                        <a:lnSpc>
                          <a:spcPts val="2825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5"/>
                        </a:lnSpc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Σf =</a:t>
                      </a:r>
                      <a:r>
                        <a:rPr sz="2400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40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85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37817" y="1570100"/>
            <a:ext cx="5196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800080"/>
                </a:solidFill>
                <a:latin typeface="Carlito"/>
                <a:cs typeface="Carlito"/>
              </a:rPr>
              <a:t>Table </a:t>
            </a:r>
            <a:r>
              <a:rPr sz="2000" spc="-5" dirty="0">
                <a:latin typeface="Carlito"/>
                <a:cs typeface="Carlito"/>
              </a:rPr>
              <a:t>Frequency Distribution of </a:t>
            </a:r>
            <a:r>
              <a:rPr sz="2000" spc="-15" dirty="0">
                <a:latin typeface="Carlito"/>
                <a:cs typeface="Carlito"/>
              </a:rPr>
              <a:t>Vehicles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Owned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2220594"/>
            <a:ext cx="852868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Step </a:t>
            </a:r>
            <a:r>
              <a:rPr sz="2800" b="1" spc="-5" dirty="0">
                <a:latin typeface="Carlito"/>
                <a:cs typeface="Carlito"/>
              </a:rPr>
              <a:t>1: </a:t>
            </a:r>
            <a:r>
              <a:rPr sz="2800" spc="-25" dirty="0">
                <a:latin typeface="Carlito"/>
                <a:cs typeface="Carlito"/>
              </a:rPr>
              <a:t>Make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table </a:t>
            </a:r>
            <a:r>
              <a:rPr sz="2800" spc="-5" dirty="0">
                <a:latin typeface="Carlito"/>
                <a:cs typeface="Carlito"/>
              </a:rPr>
              <a:t>with the </a:t>
            </a:r>
            <a:r>
              <a:rPr sz="2800" spc="-15" dirty="0">
                <a:latin typeface="Carlito"/>
                <a:cs typeface="Carlito"/>
              </a:rPr>
              <a:t>following </a:t>
            </a:r>
            <a:r>
              <a:rPr sz="2800" spc="-10" dirty="0">
                <a:latin typeface="Carlito"/>
                <a:cs typeface="Carlito"/>
              </a:rPr>
              <a:t>columns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order:  </a:t>
            </a:r>
            <a:r>
              <a:rPr sz="2800" spc="-5" dirty="0">
                <a:latin typeface="Carlito"/>
                <a:cs typeface="Carlito"/>
              </a:rPr>
              <a:t>class, </a:t>
            </a:r>
            <a:r>
              <a:rPr sz="2800" spc="-45" dirty="0">
                <a:latin typeface="Carlito"/>
                <a:cs typeface="Carlito"/>
              </a:rPr>
              <a:t>tally,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frequency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rlito"/>
              <a:cs typeface="Carlito"/>
            </a:endParaRPr>
          </a:p>
          <a:p>
            <a:pPr marL="12700" marR="5715">
              <a:lnSpc>
                <a:spcPct val="100000"/>
              </a:lnSpc>
            </a:pPr>
            <a:r>
              <a:rPr sz="2800" b="1" spc="-10" dirty="0">
                <a:latin typeface="Carlito"/>
                <a:cs typeface="Carlito"/>
              </a:rPr>
              <a:t>Step </a:t>
            </a:r>
            <a:r>
              <a:rPr sz="2800" b="1" spc="-5" dirty="0">
                <a:latin typeface="Carlito"/>
                <a:cs typeface="Carlito"/>
              </a:rPr>
              <a:t>2: </a:t>
            </a:r>
            <a:r>
              <a:rPr sz="2800" spc="-50" dirty="0">
                <a:latin typeface="Carlito"/>
                <a:cs typeface="Carlito"/>
              </a:rPr>
              <a:t>Tally </a:t>
            </a:r>
            <a:r>
              <a:rPr sz="2800" spc="-60" dirty="0">
                <a:latin typeface="Carlito"/>
                <a:cs typeface="Carlito"/>
              </a:rPr>
              <a:t>(TOTAL)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and place the </a:t>
            </a:r>
            <a:r>
              <a:rPr sz="2800" spc="-10" dirty="0">
                <a:latin typeface="Carlito"/>
                <a:cs typeface="Carlito"/>
              </a:rPr>
              <a:t>results in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tally</a:t>
            </a:r>
            <a:r>
              <a:rPr sz="2800" spc="-10" dirty="0">
                <a:latin typeface="Carlito"/>
                <a:cs typeface="Carlito"/>
              </a:rPr>
              <a:t> column.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50">
              <a:latin typeface="Carlito"/>
              <a:cs typeface="Carlito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  <a:tabLst>
                <a:tab pos="856615" algn="l"/>
                <a:tab pos="1321435" algn="l"/>
                <a:tab pos="2374900" algn="l"/>
                <a:tab pos="3045460" algn="l"/>
                <a:tab pos="4074160" algn="l"/>
                <a:tab pos="4805680" algn="l"/>
                <a:tab pos="5756910" algn="l"/>
                <a:tab pos="6426200" algn="l"/>
                <a:tab pos="7575550" algn="l"/>
                <a:tab pos="8029575" algn="l"/>
              </a:tabLst>
            </a:pPr>
            <a:r>
              <a:rPr sz="2800" b="1" spc="-5" dirty="0">
                <a:latin typeface="Carlito"/>
                <a:cs typeface="Carlito"/>
              </a:rPr>
              <a:t>S</a:t>
            </a:r>
            <a:r>
              <a:rPr sz="2800" b="1" spc="-35" dirty="0">
                <a:latin typeface="Carlito"/>
                <a:cs typeface="Carlito"/>
              </a:rPr>
              <a:t>t</a:t>
            </a:r>
            <a:r>
              <a:rPr sz="2800" b="1" spc="-10" dirty="0">
                <a:latin typeface="Carlito"/>
                <a:cs typeface="Carlito"/>
              </a:rPr>
              <a:t>e</a:t>
            </a:r>
            <a:r>
              <a:rPr sz="2800" b="1" spc="-5" dirty="0">
                <a:latin typeface="Carlito"/>
                <a:cs typeface="Carlito"/>
              </a:rPr>
              <a:t>p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b="1" spc="-10" dirty="0">
                <a:latin typeface="Carlito"/>
                <a:cs typeface="Carlito"/>
              </a:rPr>
              <a:t>3</a:t>
            </a:r>
            <a:r>
              <a:rPr sz="2800" b="1" spc="-5" dirty="0">
                <a:latin typeface="Carlito"/>
                <a:cs typeface="Carlito"/>
              </a:rPr>
              <a:t>:</a:t>
            </a:r>
            <a:r>
              <a:rPr sz="2800" b="1" dirty="0">
                <a:latin typeface="Carlito"/>
                <a:cs typeface="Carlito"/>
              </a:rPr>
              <a:t>	</a:t>
            </a:r>
            <a:r>
              <a:rPr sz="2800" dirty="0">
                <a:latin typeface="Carlito"/>
                <a:cs typeface="Carlito"/>
              </a:rPr>
              <a:t>C</a:t>
            </a:r>
            <a:r>
              <a:rPr sz="2800" spc="-10" dirty="0">
                <a:latin typeface="Carlito"/>
                <a:cs typeface="Carlito"/>
              </a:rPr>
              <a:t>ou</a:t>
            </a:r>
            <a:r>
              <a:rPr sz="2800" spc="-3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dirty="0">
                <a:latin typeface="Carlito"/>
                <a:cs typeface="Carlito"/>
              </a:rPr>
              <a:t>	t</a:t>
            </a:r>
            <a:r>
              <a:rPr sz="2800" spc="-10" dirty="0">
                <a:latin typeface="Carlito"/>
                <a:cs typeface="Carlito"/>
              </a:rPr>
              <a:t>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t</a:t>
            </a:r>
            <a:r>
              <a:rPr sz="2800" spc="-5" dirty="0">
                <a:latin typeface="Carlito"/>
                <a:cs typeface="Carlito"/>
              </a:rPr>
              <a:t>al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t</a:t>
            </a:r>
            <a:r>
              <a:rPr sz="2800" spc="-10" dirty="0">
                <a:latin typeface="Carlito"/>
                <a:cs typeface="Carlito"/>
              </a:rPr>
              <a:t>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0" dirty="0">
                <a:latin typeface="Carlito"/>
                <a:cs typeface="Carlito"/>
              </a:rPr>
              <a:t>r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sult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i</a:t>
            </a:r>
            <a:r>
              <a:rPr sz="2800" spc="-5" dirty="0">
                <a:latin typeface="Carlito"/>
                <a:cs typeface="Carlito"/>
              </a:rPr>
              <a:t>n</a:t>
            </a:r>
            <a:r>
              <a:rPr sz="2800" dirty="0">
                <a:latin typeface="Carlito"/>
                <a:cs typeface="Carlito"/>
              </a:rPr>
              <a:t>	t</a:t>
            </a:r>
            <a:r>
              <a:rPr sz="2800" spc="-10" dirty="0">
                <a:latin typeface="Carlito"/>
                <a:cs typeface="Carlito"/>
              </a:rPr>
              <a:t>he  frequency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column.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8042" y="467614"/>
            <a:ext cx="74587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3170" marR="5080" indent="-122110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6FC0"/>
                </a:solidFill>
                <a:latin typeface="Comic Sans MS"/>
                <a:cs typeface="Comic Sans MS"/>
              </a:rPr>
              <a:t>Creating a Categorical</a:t>
            </a:r>
            <a:r>
              <a:rPr sz="3600" b="1" spc="-10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3600" b="1" dirty="0">
                <a:solidFill>
                  <a:srgbClr val="006FC0"/>
                </a:solidFill>
                <a:latin typeface="Comic Sans MS"/>
                <a:cs typeface="Comic Sans MS"/>
              </a:rPr>
              <a:t>Ungrouped  Frequency</a:t>
            </a:r>
            <a:r>
              <a:rPr sz="3600" b="1" spc="-15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3600" b="1" dirty="0">
                <a:solidFill>
                  <a:srgbClr val="006FC0"/>
                </a:solidFill>
                <a:latin typeface="Comic Sans MS"/>
                <a:cs typeface="Comic Sans MS"/>
              </a:rPr>
              <a:t>Distribution</a:t>
            </a:r>
            <a:endParaRPr sz="360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00862"/>
            <a:ext cx="4044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 </a:t>
            </a:r>
            <a:r>
              <a:rPr sz="2000" spc="-5" dirty="0">
                <a:solidFill>
                  <a:srgbClr val="000000"/>
                </a:solidFill>
              </a:rPr>
              <a:t>Bar </a:t>
            </a:r>
            <a:r>
              <a:rPr sz="2000" dirty="0">
                <a:solidFill>
                  <a:srgbClr val="000000"/>
                </a:solidFill>
              </a:rPr>
              <a:t>graph </a:t>
            </a:r>
            <a:r>
              <a:rPr sz="2000" spc="-5" dirty="0">
                <a:solidFill>
                  <a:srgbClr val="000000"/>
                </a:solidFill>
              </a:rPr>
              <a:t>for</a:t>
            </a:r>
            <a:r>
              <a:rPr sz="2000" spc="-2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Table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1748277" y="2254791"/>
            <a:ext cx="6056630" cy="3194050"/>
            <a:chOff x="1748277" y="2254791"/>
            <a:chExt cx="6056630" cy="3194050"/>
          </a:xfrm>
        </p:grpSpPr>
        <p:sp>
          <p:nvSpPr>
            <p:cNvPr id="4" name="object 4"/>
            <p:cNvSpPr/>
            <p:nvPr/>
          </p:nvSpPr>
          <p:spPr>
            <a:xfrm>
              <a:off x="1774547" y="2254791"/>
              <a:ext cx="6020435" cy="3157220"/>
            </a:xfrm>
            <a:custGeom>
              <a:avLst/>
              <a:gdLst/>
              <a:ahLst/>
              <a:cxnLst/>
              <a:rect l="l" t="t" r="r" b="b"/>
              <a:pathLst>
                <a:path w="6020434" h="3157220">
                  <a:moveTo>
                    <a:pt x="6019844" y="0"/>
                  </a:moveTo>
                  <a:lnTo>
                    <a:pt x="0" y="0"/>
                  </a:lnTo>
                  <a:lnTo>
                    <a:pt x="0" y="3157096"/>
                  </a:lnTo>
                  <a:lnTo>
                    <a:pt x="6019844" y="3157096"/>
                  </a:lnTo>
                  <a:lnTo>
                    <a:pt x="601984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9801" y="5098914"/>
              <a:ext cx="6009640" cy="5715"/>
            </a:xfrm>
            <a:custGeom>
              <a:avLst/>
              <a:gdLst/>
              <a:ahLst/>
              <a:cxnLst/>
              <a:rect l="l" t="t" r="r" b="b"/>
              <a:pathLst>
                <a:path w="6009640" h="5714">
                  <a:moveTo>
                    <a:pt x="0" y="5248"/>
                  </a:moveTo>
                  <a:lnTo>
                    <a:pt x="1294340" y="5248"/>
                  </a:lnTo>
                </a:path>
                <a:path w="6009640" h="5714">
                  <a:moveTo>
                    <a:pt x="1704863" y="5248"/>
                  </a:moveTo>
                  <a:lnTo>
                    <a:pt x="2304816" y="5248"/>
                  </a:lnTo>
                </a:path>
                <a:path w="6009640" h="5714">
                  <a:moveTo>
                    <a:pt x="2704831" y="5248"/>
                  </a:moveTo>
                  <a:lnTo>
                    <a:pt x="3304504" y="5248"/>
                  </a:lnTo>
                </a:path>
                <a:path w="6009640" h="5714">
                  <a:moveTo>
                    <a:pt x="3704519" y="5248"/>
                  </a:moveTo>
                  <a:lnTo>
                    <a:pt x="4304612" y="5248"/>
                  </a:lnTo>
                </a:path>
                <a:path w="6009640" h="5714">
                  <a:moveTo>
                    <a:pt x="4715136" y="5248"/>
                  </a:moveTo>
                  <a:lnTo>
                    <a:pt x="5314668" y="5248"/>
                  </a:lnTo>
                </a:path>
                <a:path w="6009640" h="5714">
                  <a:moveTo>
                    <a:pt x="5714683" y="5248"/>
                  </a:moveTo>
                  <a:lnTo>
                    <a:pt x="6009335" y="5248"/>
                  </a:lnTo>
                </a:path>
                <a:path w="6009640" h="5714">
                  <a:moveTo>
                    <a:pt x="0" y="0"/>
                  </a:moveTo>
                  <a:lnTo>
                    <a:pt x="1294340" y="0"/>
                  </a:lnTo>
                </a:path>
                <a:path w="6009640" h="5714">
                  <a:moveTo>
                    <a:pt x="1704863" y="0"/>
                  </a:moveTo>
                  <a:lnTo>
                    <a:pt x="2304816" y="0"/>
                  </a:lnTo>
                </a:path>
                <a:path w="6009640" h="5714">
                  <a:moveTo>
                    <a:pt x="2704831" y="0"/>
                  </a:moveTo>
                  <a:lnTo>
                    <a:pt x="3304504" y="0"/>
                  </a:lnTo>
                </a:path>
                <a:path w="6009640" h="5714">
                  <a:moveTo>
                    <a:pt x="3704519" y="0"/>
                  </a:moveTo>
                  <a:lnTo>
                    <a:pt x="4304612" y="0"/>
                  </a:lnTo>
                </a:path>
                <a:path w="6009640" h="5714">
                  <a:moveTo>
                    <a:pt x="4715136" y="0"/>
                  </a:moveTo>
                  <a:lnTo>
                    <a:pt x="6009335" y="0"/>
                  </a:lnTo>
                </a:path>
              </a:pathLst>
            </a:custGeom>
            <a:ln w="524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79801" y="4785590"/>
              <a:ext cx="2305050" cy="0"/>
            </a:xfrm>
            <a:custGeom>
              <a:avLst/>
              <a:gdLst/>
              <a:ahLst/>
              <a:cxnLst/>
              <a:rect l="l" t="t" r="r" b="b"/>
              <a:pathLst>
                <a:path w="2305050">
                  <a:moveTo>
                    <a:pt x="0" y="0"/>
                  </a:moveTo>
                  <a:lnTo>
                    <a:pt x="1294340" y="0"/>
                  </a:lnTo>
                </a:path>
                <a:path w="2305050">
                  <a:moveTo>
                    <a:pt x="1704863" y="0"/>
                  </a:moveTo>
                  <a:lnTo>
                    <a:pt x="2304816" y="0"/>
                  </a:lnTo>
                </a:path>
              </a:pathLst>
            </a:custGeom>
            <a:ln w="10496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4633" y="4782966"/>
              <a:ext cx="3304540" cy="5715"/>
            </a:xfrm>
            <a:custGeom>
              <a:avLst/>
              <a:gdLst/>
              <a:ahLst/>
              <a:cxnLst/>
              <a:rect l="l" t="t" r="r" b="b"/>
              <a:pathLst>
                <a:path w="3304540" h="5714">
                  <a:moveTo>
                    <a:pt x="0" y="5248"/>
                  </a:moveTo>
                  <a:lnTo>
                    <a:pt x="3304504" y="5248"/>
                  </a:lnTo>
                </a:path>
                <a:path w="3304540" h="5714">
                  <a:moveTo>
                    <a:pt x="0" y="0"/>
                  </a:moveTo>
                  <a:lnTo>
                    <a:pt x="3304504" y="0"/>
                  </a:lnTo>
                </a:path>
              </a:pathLst>
            </a:custGeom>
            <a:ln w="5248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9801" y="2891598"/>
              <a:ext cx="6009640" cy="1578610"/>
            </a:xfrm>
            <a:custGeom>
              <a:avLst/>
              <a:gdLst/>
              <a:ahLst/>
              <a:cxnLst/>
              <a:rect l="l" t="t" r="r" b="b"/>
              <a:pathLst>
                <a:path w="6009640" h="1578610">
                  <a:moveTo>
                    <a:pt x="0" y="1578408"/>
                  </a:moveTo>
                  <a:lnTo>
                    <a:pt x="1294340" y="1578408"/>
                  </a:lnTo>
                </a:path>
                <a:path w="6009640" h="1578610">
                  <a:moveTo>
                    <a:pt x="1704863" y="1578408"/>
                  </a:moveTo>
                  <a:lnTo>
                    <a:pt x="2304816" y="1578408"/>
                  </a:lnTo>
                </a:path>
                <a:path w="6009640" h="1578610">
                  <a:moveTo>
                    <a:pt x="2704831" y="1578408"/>
                  </a:moveTo>
                  <a:lnTo>
                    <a:pt x="6009336" y="1578408"/>
                  </a:lnTo>
                </a:path>
                <a:path w="6009640" h="1578610">
                  <a:moveTo>
                    <a:pt x="0" y="1262810"/>
                  </a:moveTo>
                  <a:lnTo>
                    <a:pt x="1294340" y="1262810"/>
                  </a:lnTo>
                </a:path>
                <a:path w="6009640" h="1578610">
                  <a:moveTo>
                    <a:pt x="1704863" y="1262810"/>
                  </a:moveTo>
                  <a:lnTo>
                    <a:pt x="2304816" y="1262810"/>
                  </a:lnTo>
                </a:path>
                <a:path w="6009640" h="1578610">
                  <a:moveTo>
                    <a:pt x="2704831" y="1262810"/>
                  </a:moveTo>
                  <a:lnTo>
                    <a:pt x="6009336" y="1262810"/>
                  </a:lnTo>
                </a:path>
                <a:path w="6009640" h="1578610">
                  <a:moveTo>
                    <a:pt x="0" y="946793"/>
                  </a:moveTo>
                  <a:lnTo>
                    <a:pt x="1294340" y="946793"/>
                  </a:lnTo>
                </a:path>
                <a:path w="6009640" h="1578610">
                  <a:moveTo>
                    <a:pt x="1704863" y="946793"/>
                  </a:moveTo>
                  <a:lnTo>
                    <a:pt x="2304816" y="946793"/>
                  </a:lnTo>
                </a:path>
                <a:path w="6009640" h="1578610">
                  <a:moveTo>
                    <a:pt x="2704831" y="946793"/>
                  </a:moveTo>
                  <a:lnTo>
                    <a:pt x="6009336" y="946793"/>
                  </a:lnTo>
                </a:path>
                <a:path w="6009640" h="1578610">
                  <a:moveTo>
                    <a:pt x="0" y="631195"/>
                  </a:moveTo>
                  <a:lnTo>
                    <a:pt x="1294340" y="631195"/>
                  </a:lnTo>
                </a:path>
                <a:path w="6009640" h="1578610">
                  <a:moveTo>
                    <a:pt x="1704863" y="631195"/>
                  </a:moveTo>
                  <a:lnTo>
                    <a:pt x="6009336" y="631195"/>
                  </a:lnTo>
                </a:path>
                <a:path w="6009640" h="1578610">
                  <a:moveTo>
                    <a:pt x="0" y="315597"/>
                  </a:moveTo>
                  <a:lnTo>
                    <a:pt x="1294340" y="315597"/>
                  </a:lnTo>
                </a:path>
                <a:path w="6009640" h="1578610">
                  <a:moveTo>
                    <a:pt x="1704863" y="315597"/>
                  </a:moveTo>
                  <a:lnTo>
                    <a:pt x="6009336" y="315597"/>
                  </a:lnTo>
                </a:path>
                <a:path w="6009640" h="1578610">
                  <a:moveTo>
                    <a:pt x="0" y="0"/>
                  </a:moveTo>
                  <a:lnTo>
                    <a:pt x="1294340" y="0"/>
                  </a:lnTo>
                </a:path>
                <a:path w="6009640" h="1578610">
                  <a:moveTo>
                    <a:pt x="1704863" y="0"/>
                  </a:moveTo>
                  <a:lnTo>
                    <a:pt x="6009335" y="0"/>
                  </a:lnTo>
                </a:path>
              </a:pathLst>
            </a:custGeom>
            <a:ln w="10496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79801" y="2573124"/>
              <a:ext cx="6009640" cy="5715"/>
            </a:xfrm>
            <a:custGeom>
              <a:avLst/>
              <a:gdLst/>
              <a:ahLst/>
              <a:cxnLst/>
              <a:rect l="l" t="t" r="r" b="b"/>
              <a:pathLst>
                <a:path w="6009640" h="5714">
                  <a:moveTo>
                    <a:pt x="0" y="5248"/>
                  </a:moveTo>
                  <a:lnTo>
                    <a:pt x="6009335" y="5248"/>
                  </a:lnTo>
                </a:path>
                <a:path w="6009640" h="5714">
                  <a:moveTo>
                    <a:pt x="0" y="0"/>
                  </a:moveTo>
                  <a:lnTo>
                    <a:pt x="6009335" y="0"/>
                  </a:lnTo>
                </a:path>
              </a:pathLst>
            </a:custGeom>
            <a:ln w="5192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9801" y="2260123"/>
              <a:ext cx="6009640" cy="0"/>
            </a:xfrm>
            <a:custGeom>
              <a:avLst/>
              <a:gdLst/>
              <a:ahLst/>
              <a:cxnLst/>
              <a:rect l="l" t="t" r="r" b="b"/>
              <a:pathLst>
                <a:path w="6009640">
                  <a:moveTo>
                    <a:pt x="0" y="0"/>
                  </a:moveTo>
                  <a:lnTo>
                    <a:pt x="6009335" y="0"/>
                  </a:lnTo>
                </a:path>
              </a:pathLst>
            </a:custGeom>
            <a:ln w="10496">
              <a:solidFill>
                <a:srgbClr val="00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79801" y="2260123"/>
              <a:ext cx="6020435" cy="3157220"/>
            </a:xfrm>
            <a:custGeom>
              <a:avLst/>
              <a:gdLst/>
              <a:ahLst/>
              <a:cxnLst/>
              <a:rect l="l" t="t" r="r" b="b"/>
              <a:pathLst>
                <a:path w="6020434" h="3157220">
                  <a:moveTo>
                    <a:pt x="0" y="0"/>
                  </a:moveTo>
                  <a:lnTo>
                    <a:pt x="6009335" y="0"/>
                  </a:lnTo>
                </a:path>
                <a:path w="6020434" h="3157220">
                  <a:moveTo>
                    <a:pt x="6019844" y="0"/>
                  </a:moveTo>
                  <a:lnTo>
                    <a:pt x="6019844" y="3146516"/>
                  </a:lnTo>
                </a:path>
                <a:path w="6020434" h="3157220">
                  <a:moveTo>
                    <a:pt x="6019844" y="3157012"/>
                  </a:moveTo>
                  <a:lnTo>
                    <a:pt x="10508" y="3157012"/>
                  </a:lnTo>
                </a:path>
                <a:path w="6020434" h="3157220">
                  <a:moveTo>
                    <a:pt x="0" y="3157012"/>
                  </a:moveTo>
                  <a:lnTo>
                    <a:pt x="0" y="10496"/>
                  </a:lnTo>
                </a:path>
              </a:pathLst>
            </a:custGeom>
            <a:ln w="1050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74384" y="5101538"/>
              <a:ext cx="400050" cy="310515"/>
            </a:xfrm>
            <a:custGeom>
              <a:avLst/>
              <a:gdLst/>
              <a:ahLst/>
              <a:cxnLst/>
              <a:rect l="l" t="t" r="r" b="b"/>
              <a:pathLst>
                <a:path w="400050" h="310514">
                  <a:moveTo>
                    <a:pt x="400015" y="0"/>
                  </a:moveTo>
                  <a:lnTo>
                    <a:pt x="0" y="0"/>
                  </a:lnTo>
                  <a:lnTo>
                    <a:pt x="0" y="310349"/>
                  </a:lnTo>
                  <a:lnTo>
                    <a:pt x="400015" y="310349"/>
                  </a:lnTo>
                  <a:lnTo>
                    <a:pt x="40001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74384" y="5101538"/>
              <a:ext cx="400050" cy="310515"/>
            </a:xfrm>
            <a:custGeom>
              <a:avLst/>
              <a:gdLst/>
              <a:ahLst/>
              <a:cxnLst/>
              <a:rect l="l" t="t" r="r" b="b"/>
              <a:pathLst>
                <a:path w="400050" h="310514">
                  <a:moveTo>
                    <a:pt x="400015" y="310349"/>
                  </a:moveTo>
                  <a:lnTo>
                    <a:pt x="400015" y="0"/>
                  </a:lnTo>
                  <a:lnTo>
                    <a:pt x="0" y="0"/>
                  </a:lnTo>
                  <a:lnTo>
                    <a:pt x="0" y="310349"/>
                  </a:lnTo>
                  <a:lnTo>
                    <a:pt x="400015" y="310349"/>
                  </a:lnTo>
                </a:path>
              </a:pathLst>
            </a:custGeom>
            <a:ln w="1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4141" y="2575777"/>
              <a:ext cx="410845" cy="2836545"/>
            </a:xfrm>
            <a:custGeom>
              <a:avLst/>
              <a:gdLst/>
              <a:ahLst/>
              <a:cxnLst/>
              <a:rect l="l" t="t" r="r" b="b"/>
              <a:pathLst>
                <a:path w="410845" h="2836545">
                  <a:moveTo>
                    <a:pt x="410523" y="0"/>
                  </a:moveTo>
                  <a:lnTo>
                    <a:pt x="0" y="0"/>
                  </a:lnTo>
                  <a:lnTo>
                    <a:pt x="0" y="2836110"/>
                  </a:lnTo>
                  <a:lnTo>
                    <a:pt x="410523" y="2836110"/>
                  </a:lnTo>
                  <a:lnTo>
                    <a:pt x="410523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4141" y="2575777"/>
              <a:ext cx="410845" cy="2836545"/>
            </a:xfrm>
            <a:custGeom>
              <a:avLst/>
              <a:gdLst/>
              <a:ahLst/>
              <a:cxnLst/>
              <a:rect l="l" t="t" r="r" b="b"/>
              <a:pathLst>
                <a:path w="410845" h="2836545">
                  <a:moveTo>
                    <a:pt x="410523" y="2836110"/>
                  </a:moveTo>
                  <a:lnTo>
                    <a:pt x="410523" y="0"/>
                  </a:lnTo>
                  <a:lnTo>
                    <a:pt x="0" y="0"/>
                  </a:lnTo>
                  <a:lnTo>
                    <a:pt x="0" y="2836110"/>
                  </a:lnTo>
                  <a:lnTo>
                    <a:pt x="410523" y="2836110"/>
                  </a:lnTo>
                </a:path>
              </a:pathLst>
            </a:custGeom>
            <a:ln w="105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4618" y="3680718"/>
              <a:ext cx="400050" cy="1731645"/>
            </a:xfrm>
            <a:custGeom>
              <a:avLst/>
              <a:gdLst/>
              <a:ahLst/>
              <a:cxnLst/>
              <a:rect l="l" t="t" r="r" b="b"/>
              <a:pathLst>
                <a:path w="400050" h="1731645">
                  <a:moveTo>
                    <a:pt x="400015" y="0"/>
                  </a:moveTo>
                  <a:lnTo>
                    <a:pt x="0" y="0"/>
                  </a:lnTo>
                  <a:lnTo>
                    <a:pt x="0" y="1731168"/>
                  </a:lnTo>
                  <a:lnTo>
                    <a:pt x="400015" y="1731168"/>
                  </a:lnTo>
                  <a:lnTo>
                    <a:pt x="40001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4618" y="3680718"/>
              <a:ext cx="400050" cy="1731645"/>
            </a:xfrm>
            <a:custGeom>
              <a:avLst/>
              <a:gdLst/>
              <a:ahLst/>
              <a:cxnLst/>
              <a:rect l="l" t="t" r="r" b="b"/>
              <a:pathLst>
                <a:path w="400050" h="1731645">
                  <a:moveTo>
                    <a:pt x="400015" y="1731168"/>
                  </a:moveTo>
                  <a:lnTo>
                    <a:pt x="400015" y="0"/>
                  </a:lnTo>
                  <a:lnTo>
                    <a:pt x="0" y="0"/>
                  </a:lnTo>
                  <a:lnTo>
                    <a:pt x="0" y="1731168"/>
                  </a:lnTo>
                  <a:lnTo>
                    <a:pt x="400015" y="1731168"/>
                  </a:lnTo>
                </a:path>
              </a:pathLst>
            </a:custGeom>
            <a:ln w="105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4306" y="4785590"/>
              <a:ext cx="400050" cy="626745"/>
            </a:xfrm>
            <a:custGeom>
              <a:avLst/>
              <a:gdLst/>
              <a:ahLst/>
              <a:cxnLst/>
              <a:rect l="l" t="t" r="r" b="b"/>
              <a:pathLst>
                <a:path w="400050" h="626745">
                  <a:moveTo>
                    <a:pt x="400015" y="0"/>
                  </a:moveTo>
                  <a:lnTo>
                    <a:pt x="0" y="0"/>
                  </a:lnTo>
                  <a:lnTo>
                    <a:pt x="0" y="626297"/>
                  </a:lnTo>
                  <a:lnTo>
                    <a:pt x="400015" y="626297"/>
                  </a:lnTo>
                  <a:lnTo>
                    <a:pt x="40001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84306" y="4785590"/>
              <a:ext cx="400050" cy="626745"/>
            </a:xfrm>
            <a:custGeom>
              <a:avLst/>
              <a:gdLst/>
              <a:ahLst/>
              <a:cxnLst/>
              <a:rect l="l" t="t" r="r" b="b"/>
              <a:pathLst>
                <a:path w="400050" h="626745">
                  <a:moveTo>
                    <a:pt x="400015" y="626297"/>
                  </a:moveTo>
                  <a:lnTo>
                    <a:pt x="400015" y="0"/>
                  </a:lnTo>
                  <a:lnTo>
                    <a:pt x="0" y="0"/>
                  </a:lnTo>
                  <a:lnTo>
                    <a:pt x="0" y="626297"/>
                  </a:lnTo>
                  <a:lnTo>
                    <a:pt x="400015" y="626297"/>
                  </a:lnTo>
                </a:path>
              </a:pathLst>
            </a:custGeom>
            <a:ln w="10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84414" y="4943389"/>
              <a:ext cx="410845" cy="468630"/>
            </a:xfrm>
            <a:custGeom>
              <a:avLst/>
              <a:gdLst/>
              <a:ahLst/>
              <a:cxnLst/>
              <a:rect l="l" t="t" r="r" b="b"/>
              <a:pathLst>
                <a:path w="410845" h="468629">
                  <a:moveTo>
                    <a:pt x="410523" y="0"/>
                  </a:moveTo>
                  <a:lnTo>
                    <a:pt x="0" y="0"/>
                  </a:lnTo>
                  <a:lnTo>
                    <a:pt x="0" y="468498"/>
                  </a:lnTo>
                  <a:lnTo>
                    <a:pt x="410523" y="468498"/>
                  </a:lnTo>
                  <a:lnTo>
                    <a:pt x="410523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84414" y="4943389"/>
              <a:ext cx="410845" cy="468630"/>
            </a:xfrm>
            <a:custGeom>
              <a:avLst/>
              <a:gdLst/>
              <a:ahLst/>
              <a:cxnLst/>
              <a:rect l="l" t="t" r="r" b="b"/>
              <a:pathLst>
                <a:path w="410845" h="468629">
                  <a:moveTo>
                    <a:pt x="410523" y="468498"/>
                  </a:moveTo>
                  <a:lnTo>
                    <a:pt x="410523" y="0"/>
                  </a:lnTo>
                  <a:lnTo>
                    <a:pt x="0" y="0"/>
                  </a:lnTo>
                  <a:lnTo>
                    <a:pt x="0" y="468498"/>
                  </a:lnTo>
                  <a:lnTo>
                    <a:pt x="410523" y="468498"/>
                  </a:lnTo>
                </a:path>
              </a:pathLst>
            </a:custGeom>
            <a:ln w="10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94470" y="5101538"/>
              <a:ext cx="400050" cy="310515"/>
            </a:xfrm>
            <a:custGeom>
              <a:avLst/>
              <a:gdLst/>
              <a:ahLst/>
              <a:cxnLst/>
              <a:rect l="l" t="t" r="r" b="b"/>
              <a:pathLst>
                <a:path w="400050" h="310514">
                  <a:moveTo>
                    <a:pt x="400015" y="0"/>
                  </a:moveTo>
                  <a:lnTo>
                    <a:pt x="0" y="0"/>
                  </a:lnTo>
                  <a:lnTo>
                    <a:pt x="0" y="310349"/>
                  </a:lnTo>
                  <a:lnTo>
                    <a:pt x="400015" y="310349"/>
                  </a:lnTo>
                  <a:lnTo>
                    <a:pt x="40001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94470" y="5101538"/>
              <a:ext cx="400050" cy="310515"/>
            </a:xfrm>
            <a:custGeom>
              <a:avLst/>
              <a:gdLst/>
              <a:ahLst/>
              <a:cxnLst/>
              <a:rect l="l" t="t" r="r" b="b"/>
              <a:pathLst>
                <a:path w="400050" h="310514">
                  <a:moveTo>
                    <a:pt x="400015" y="310349"/>
                  </a:moveTo>
                  <a:lnTo>
                    <a:pt x="400015" y="0"/>
                  </a:lnTo>
                  <a:lnTo>
                    <a:pt x="0" y="0"/>
                  </a:lnTo>
                  <a:lnTo>
                    <a:pt x="0" y="310349"/>
                  </a:lnTo>
                  <a:lnTo>
                    <a:pt x="400015" y="310349"/>
                  </a:lnTo>
                </a:path>
              </a:pathLst>
            </a:custGeom>
            <a:ln w="1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48277" y="2260123"/>
              <a:ext cx="6041390" cy="3157220"/>
            </a:xfrm>
            <a:custGeom>
              <a:avLst/>
              <a:gdLst/>
              <a:ahLst/>
              <a:cxnLst/>
              <a:rect l="l" t="t" r="r" b="b"/>
              <a:pathLst>
                <a:path w="6041390" h="3157220">
                  <a:moveTo>
                    <a:pt x="31524" y="0"/>
                  </a:moveTo>
                  <a:lnTo>
                    <a:pt x="31524" y="3146516"/>
                  </a:lnTo>
                </a:path>
                <a:path w="6041390" h="3157220">
                  <a:moveTo>
                    <a:pt x="0" y="3157012"/>
                  </a:moveTo>
                  <a:lnTo>
                    <a:pt x="21016" y="3157012"/>
                  </a:lnTo>
                </a:path>
                <a:path w="6041390" h="3157220">
                  <a:moveTo>
                    <a:pt x="0" y="2841414"/>
                  </a:moveTo>
                  <a:lnTo>
                    <a:pt x="21016" y="2841414"/>
                  </a:lnTo>
                </a:path>
                <a:path w="6041390" h="3157220">
                  <a:moveTo>
                    <a:pt x="0" y="2525467"/>
                  </a:moveTo>
                  <a:lnTo>
                    <a:pt x="21016" y="2525467"/>
                  </a:lnTo>
                </a:path>
                <a:path w="6041390" h="3157220">
                  <a:moveTo>
                    <a:pt x="0" y="2209883"/>
                  </a:moveTo>
                  <a:lnTo>
                    <a:pt x="21016" y="2209883"/>
                  </a:lnTo>
                </a:path>
                <a:path w="6041390" h="3157220">
                  <a:moveTo>
                    <a:pt x="0" y="1894285"/>
                  </a:moveTo>
                  <a:lnTo>
                    <a:pt x="21016" y="1894285"/>
                  </a:lnTo>
                </a:path>
                <a:path w="6041390" h="3157220">
                  <a:moveTo>
                    <a:pt x="0" y="1578268"/>
                  </a:moveTo>
                  <a:lnTo>
                    <a:pt x="21016" y="1578268"/>
                  </a:lnTo>
                </a:path>
                <a:path w="6041390" h="3157220">
                  <a:moveTo>
                    <a:pt x="0" y="1262670"/>
                  </a:moveTo>
                  <a:lnTo>
                    <a:pt x="21016" y="1262670"/>
                  </a:lnTo>
                </a:path>
                <a:path w="6041390" h="3157220">
                  <a:moveTo>
                    <a:pt x="0" y="947073"/>
                  </a:moveTo>
                  <a:lnTo>
                    <a:pt x="21016" y="947073"/>
                  </a:lnTo>
                </a:path>
                <a:path w="6041390" h="3157220">
                  <a:moveTo>
                    <a:pt x="0" y="631475"/>
                  </a:moveTo>
                  <a:lnTo>
                    <a:pt x="21016" y="631475"/>
                  </a:lnTo>
                </a:path>
                <a:path w="6041390" h="3157220">
                  <a:moveTo>
                    <a:pt x="0" y="315597"/>
                  </a:moveTo>
                  <a:lnTo>
                    <a:pt x="21016" y="315597"/>
                  </a:lnTo>
                </a:path>
                <a:path w="6041390" h="3157220">
                  <a:moveTo>
                    <a:pt x="0" y="0"/>
                  </a:moveTo>
                  <a:lnTo>
                    <a:pt x="21016" y="0"/>
                  </a:lnTo>
                </a:path>
                <a:path w="6041390" h="3157220">
                  <a:moveTo>
                    <a:pt x="31524" y="3157012"/>
                  </a:moveTo>
                  <a:lnTo>
                    <a:pt x="6040860" y="3157012"/>
                  </a:lnTo>
                </a:path>
              </a:pathLst>
            </a:custGeom>
            <a:ln w="10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79801" y="5427632"/>
              <a:ext cx="0" cy="21590"/>
            </a:xfrm>
            <a:custGeom>
              <a:avLst/>
              <a:gdLst/>
              <a:ahLst/>
              <a:cxnLst/>
              <a:rect l="l" t="t" r="r" b="b"/>
              <a:pathLst>
                <a:path h="21589">
                  <a:moveTo>
                    <a:pt x="-5254" y="10496"/>
                  </a:moveTo>
                  <a:lnTo>
                    <a:pt x="5254" y="10496"/>
                  </a:lnTo>
                </a:path>
              </a:pathLst>
            </a:custGeom>
            <a:ln w="209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779489" y="5427632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-5254" y="10496"/>
                </a:moveTo>
                <a:lnTo>
                  <a:pt x="5254" y="10496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90106" y="5427632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-5254" y="10496"/>
                </a:moveTo>
                <a:lnTo>
                  <a:pt x="5254" y="10496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89653" y="5427632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-5254" y="10496"/>
                </a:moveTo>
                <a:lnTo>
                  <a:pt x="5254" y="10496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89481" y="5427632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-5254" y="10496"/>
                </a:moveTo>
                <a:lnTo>
                  <a:pt x="5254" y="10496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99958" y="5427632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-5254" y="10496"/>
                </a:moveTo>
                <a:lnTo>
                  <a:pt x="5254" y="10496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99646" y="5427632"/>
            <a:ext cx="0" cy="21590"/>
          </a:xfrm>
          <a:custGeom>
            <a:avLst/>
            <a:gdLst/>
            <a:ahLst/>
            <a:cxnLst/>
            <a:rect l="l" t="t" r="r" b="b"/>
            <a:pathLst>
              <a:path h="21589">
                <a:moveTo>
                  <a:pt x="-5254" y="10496"/>
                </a:moveTo>
                <a:lnTo>
                  <a:pt x="5254" y="10496"/>
                </a:lnTo>
              </a:path>
            </a:pathLst>
          </a:custGeom>
          <a:ln w="20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551331" y="2168279"/>
            <a:ext cx="153035" cy="3321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10" dirty="0"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Arial"/>
                <a:cs typeface="Arial"/>
              </a:rPr>
              <a:t>18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Arial"/>
                <a:cs typeface="Arial"/>
              </a:rPr>
              <a:t>16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sz="900" spc="5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98462" y="5493657"/>
            <a:ext cx="3689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35" dirty="0">
                <a:latin typeface="Arial"/>
                <a:cs typeface="Arial"/>
              </a:rPr>
              <a:t>No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Car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30096" y="5493657"/>
            <a:ext cx="29527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1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Car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98259" y="5493657"/>
            <a:ext cx="136715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  <a:tabLst>
                <a:tab pos="1010285" algn="l"/>
              </a:tabLst>
            </a:pPr>
            <a:r>
              <a:rPr sz="900" spc="5" dirty="0">
                <a:latin typeface="Arial"/>
                <a:cs typeface="Arial"/>
              </a:rPr>
              <a:t>2</a:t>
            </a:r>
            <a:r>
              <a:rPr sz="900" spc="-15" dirty="0">
                <a:latin typeface="Arial"/>
                <a:cs typeface="Arial"/>
              </a:rPr>
              <a:t> Cars	</a:t>
            </a:r>
            <a:r>
              <a:rPr sz="900" spc="5" dirty="0">
                <a:latin typeface="Arial"/>
                <a:cs typeface="Arial"/>
              </a:rPr>
              <a:t>3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Cars</a:t>
            </a:r>
            <a:endParaRPr sz="900">
              <a:latin typeface="Arial"/>
              <a:cs typeface="Arial"/>
            </a:endParaRPr>
          </a:p>
          <a:p>
            <a:pPr marL="10160" algn="ctr">
              <a:lnSpc>
                <a:spcPct val="100000"/>
              </a:lnSpc>
              <a:spcBef>
                <a:spcPts val="660"/>
              </a:spcBef>
            </a:pPr>
            <a:r>
              <a:rPr sz="900" b="1" spc="25" dirty="0">
                <a:latin typeface="Arial"/>
                <a:cs typeface="Arial"/>
              </a:rPr>
              <a:t>Vehicles </a:t>
            </a:r>
            <a:r>
              <a:rPr sz="900" b="1" spc="15" dirty="0">
                <a:latin typeface="Arial"/>
                <a:cs typeface="Arial"/>
              </a:rPr>
              <a:t>ow</a:t>
            </a:r>
            <a:r>
              <a:rPr sz="900" b="1" spc="-110" dirty="0">
                <a:latin typeface="Arial"/>
                <a:cs typeface="Arial"/>
              </a:rPr>
              <a:t> </a:t>
            </a:r>
            <a:r>
              <a:rPr sz="900" b="1" spc="35" dirty="0">
                <a:latin typeface="Arial"/>
                <a:cs typeface="Arial"/>
              </a:rPr>
              <a:t>ned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08423" y="5493657"/>
            <a:ext cx="3568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4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Cars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08111" y="5493657"/>
            <a:ext cx="3568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5" dirty="0">
                <a:latin typeface="Arial"/>
                <a:cs typeface="Arial"/>
              </a:rPr>
              <a:t>5</a:t>
            </a:r>
            <a:r>
              <a:rPr sz="900" spc="-75" dirty="0">
                <a:latin typeface="Arial"/>
                <a:cs typeface="Arial"/>
              </a:rPr>
              <a:t> </a:t>
            </a:r>
            <a:r>
              <a:rPr sz="900" spc="-15" dirty="0">
                <a:latin typeface="Arial"/>
                <a:cs typeface="Arial"/>
              </a:rPr>
              <a:t>Cars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51448" y="3537219"/>
            <a:ext cx="154940" cy="61468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900" b="1" spc="5" dirty="0">
                <a:latin typeface="Arial"/>
                <a:cs typeface="Arial"/>
              </a:rPr>
              <a:t>Frequency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1750" marR="5080" indent="-11385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CUMULATIVE </a:t>
            </a:r>
            <a:r>
              <a:rPr spc="-5" dirty="0"/>
              <a:t>FREQUENCY 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590" y="1927518"/>
            <a:ext cx="8547100" cy="21723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869"/>
              </a:spcBef>
            </a:pPr>
            <a:r>
              <a:rPr sz="3200" spc="-10" dirty="0">
                <a:solidFill>
                  <a:srgbClr val="800080"/>
                </a:solidFill>
                <a:latin typeface="Carlito"/>
                <a:cs typeface="Carlito"/>
              </a:rPr>
              <a:t>Definition</a:t>
            </a:r>
            <a:endParaRPr sz="3200">
              <a:latin typeface="Carlito"/>
              <a:cs typeface="Carlito"/>
            </a:endParaRPr>
          </a:p>
          <a:p>
            <a:pPr marL="12700" marR="5080" indent="406400" algn="just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rlito"/>
                <a:cs typeface="Carlito"/>
              </a:rPr>
              <a:t>A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b="1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cumulative </a:t>
            </a:r>
            <a:r>
              <a:rPr sz="3200" b="1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frequency</a:t>
            </a:r>
            <a:r>
              <a:rPr sz="3200" b="1" i="1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distribution gives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20" dirty="0">
                <a:latin typeface="Carlito"/>
                <a:cs typeface="Carlito"/>
              </a:rPr>
              <a:t>total </a:t>
            </a:r>
            <a:r>
              <a:rPr sz="3200" dirty="0">
                <a:latin typeface="Carlito"/>
                <a:cs typeface="Carlito"/>
              </a:rPr>
              <a:t>number of </a:t>
            </a:r>
            <a:r>
              <a:rPr sz="3200" spc="-10" dirty="0">
                <a:latin typeface="Carlito"/>
                <a:cs typeface="Carlito"/>
              </a:rPr>
              <a:t>values </a:t>
            </a:r>
            <a:r>
              <a:rPr sz="3200" spc="-5" dirty="0">
                <a:latin typeface="Carlito"/>
                <a:cs typeface="Carlito"/>
              </a:rPr>
              <a:t>that </a:t>
            </a:r>
            <a:r>
              <a:rPr sz="3200" spc="-15" dirty="0">
                <a:latin typeface="Carlito"/>
                <a:cs typeface="Carlito"/>
              </a:rPr>
              <a:t>fall </a:t>
            </a:r>
            <a:r>
              <a:rPr sz="3200" dirty="0">
                <a:latin typeface="Carlito"/>
                <a:cs typeface="Carlito"/>
              </a:rPr>
              <a:t>below the </a:t>
            </a:r>
            <a:r>
              <a:rPr sz="3200" spc="-5" dirty="0">
                <a:latin typeface="Carlito"/>
                <a:cs typeface="Carlito"/>
              </a:rPr>
              <a:t>upper  boundary </a:t>
            </a:r>
            <a:r>
              <a:rPr sz="3200" dirty="0">
                <a:latin typeface="Carlito"/>
                <a:cs typeface="Carlito"/>
              </a:rPr>
              <a:t>of each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class.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2742" y="1066801"/>
            <a:ext cx="814260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064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Calculating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Cumulative </a:t>
            </a:r>
            <a:r>
              <a:rPr sz="3200" spc="-20" dirty="0">
                <a:solidFill>
                  <a:srgbClr val="0000FF"/>
                </a:solidFill>
                <a:latin typeface="Carlito"/>
                <a:cs typeface="Carlito"/>
              </a:rPr>
              <a:t>Relative </a:t>
            </a:r>
            <a:r>
              <a:rPr sz="3200" spc="-5" dirty="0">
                <a:solidFill>
                  <a:srgbClr val="0000FF"/>
                </a:solidFill>
                <a:latin typeface="Carlito"/>
                <a:cs typeface="Carlito"/>
              </a:rPr>
              <a:t>Frequency </a:t>
            </a:r>
            <a:r>
              <a:rPr sz="3200" dirty="0">
                <a:solidFill>
                  <a:srgbClr val="0000FF"/>
                </a:solidFill>
                <a:latin typeface="Carlito"/>
                <a:cs typeface="Carlito"/>
              </a:rPr>
              <a:t>and  </a:t>
            </a:r>
            <a:r>
              <a:rPr sz="3200" spc="-10" dirty="0">
                <a:solidFill>
                  <a:srgbClr val="0000FF"/>
                </a:solidFill>
                <a:latin typeface="Carlito"/>
                <a:cs typeface="Carlito"/>
              </a:rPr>
              <a:t>Cumulative</a:t>
            </a:r>
            <a:r>
              <a:rPr sz="3200" spc="4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0000FF"/>
                </a:solidFill>
                <a:latin typeface="Carlito"/>
                <a:cs typeface="Carlito"/>
              </a:rPr>
              <a:t>Percentage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0334" y="3782279"/>
            <a:ext cx="4176395" cy="0"/>
          </a:xfrm>
          <a:custGeom>
            <a:avLst/>
            <a:gdLst/>
            <a:ahLst/>
            <a:cxnLst/>
            <a:rect l="l" t="t" r="r" b="b"/>
            <a:pathLst>
              <a:path w="4176395">
                <a:moveTo>
                  <a:pt x="0" y="0"/>
                </a:moveTo>
                <a:lnTo>
                  <a:pt x="4175942" y="0"/>
                </a:lnTo>
              </a:path>
            </a:pathLst>
          </a:custGeom>
          <a:ln w="12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0296" y="4673589"/>
            <a:ext cx="791908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latin typeface="Times New Roman"/>
                <a:cs typeface="Times New Roman"/>
              </a:rPr>
              <a:t>Cumulative</a:t>
            </a:r>
            <a:r>
              <a:rPr sz="2500" spc="-170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percentage</a:t>
            </a:r>
            <a:r>
              <a:rPr sz="2500" spc="60" dirty="0">
                <a:latin typeface="Symbol"/>
                <a:cs typeface="Symbol"/>
              </a:rPr>
              <a:t></a:t>
            </a:r>
            <a:r>
              <a:rPr sz="2500" spc="-1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(Cumulative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relative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frequency)</a:t>
            </a:r>
            <a:r>
              <a:rPr sz="2500" spc="35" dirty="0">
                <a:latin typeface="Symbol"/>
                <a:cs typeface="Symbol"/>
              </a:rPr>
              <a:t></a:t>
            </a:r>
            <a:r>
              <a:rPr sz="2500" spc="35" dirty="0">
                <a:latin typeface="Times New Roman"/>
                <a:cs typeface="Times New Roman"/>
              </a:rPr>
              <a:t>100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4630" y="3779242"/>
            <a:ext cx="4581770" cy="401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30" smtClean="0">
                <a:latin typeface="Times New Roman"/>
                <a:cs typeface="Times New Roman"/>
              </a:rPr>
              <a:t>Tota</a:t>
            </a:r>
            <a:r>
              <a:rPr lang="en-US" sz="2500" spc="30" dirty="0" smtClean="0">
                <a:latin typeface="Times New Roman"/>
                <a:cs typeface="Times New Roman"/>
              </a:rPr>
              <a:t> </a:t>
            </a:r>
            <a:r>
              <a:rPr sz="2500" spc="30" smtClean="0">
                <a:latin typeface="Times New Roman"/>
                <a:cs typeface="Times New Roman"/>
              </a:rPr>
              <a:t>lobservations</a:t>
            </a:r>
            <a:r>
              <a:rPr sz="2500" spc="-250" smtClean="0">
                <a:latin typeface="Times New Roman"/>
                <a:cs typeface="Times New Roman"/>
              </a:rPr>
              <a:t> </a:t>
            </a:r>
            <a:r>
              <a:rPr sz="2500" spc="-55" dirty="0">
                <a:latin typeface="Times New Roman"/>
                <a:cs typeface="Times New Roman"/>
              </a:rPr>
              <a:t>in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the</a:t>
            </a:r>
            <a:r>
              <a:rPr sz="2500" spc="-254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data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set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896" y="3527933"/>
            <a:ext cx="83959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259580" algn="l"/>
              </a:tabLst>
            </a:pPr>
            <a:r>
              <a:rPr sz="2500" dirty="0">
                <a:latin typeface="Times New Roman"/>
                <a:cs typeface="Times New Roman"/>
              </a:rPr>
              <a:t>Cumulative</a:t>
            </a:r>
            <a:r>
              <a:rPr sz="2500" spc="-16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relative</a:t>
            </a:r>
            <a:r>
              <a:rPr sz="2500" spc="-145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Times New Roman"/>
                <a:cs typeface="Times New Roman"/>
              </a:rPr>
              <a:t>frequency</a:t>
            </a:r>
            <a:r>
              <a:rPr sz="2500" spc="65" dirty="0">
                <a:latin typeface="Symbol"/>
                <a:cs typeface="Symbol"/>
              </a:rPr>
              <a:t></a:t>
            </a:r>
            <a:r>
              <a:rPr sz="2500" spc="65" dirty="0">
                <a:latin typeface="Times New Roman"/>
                <a:cs typeface="Times New Roman"/>
              </a:rPr>
              <a:t>	</a:t>
            </a:r>
            <a:r>
              <a:rPr sz="3750" baseline="35555" dirty="0">
                <a:latin typeface="Times New Roman"/>
                <a:cs typeface="Times New Roman"/>
              </a:rPr>
              <a:t>Cumulative </a:t>
            </a:r>
            <a:r>
              <a:rPr sz="3750" spc="67" baseline="35555" dirty="0">
                <a:latin typeface="Times New Roman"/>
                <a:cs typeface="Times New Roman"/>
              </a:rPr>
              <a:t>frequencyof </a:t>
            </a:r>
            <a:r>
              <a:rPr sz="3750" spc="37" baseline="35555" dirty="0">
                <a:latin typeface="Times New Roman"/>
                <a:cs typeface="Times New Roman"/>
              </a:rPr>
              <a:t>a</a:t>
            </a:r>
            <a:r>
              <a:rPr sz="3750" spc="-359" baseline="35555" dirty="0">
                <a:latin typeface="Times New Roman"/>
                <a:cs typeface="Times New Roman"/>
              </a:rPr>
              <a:t> </a:t>
            </a:r>
            <a:r>
              <a:rPr sz="3750" spc="60" baseline="35555" dirty="0">
                <a:latin typeface="Times New Roman"/>
                <a:cs typeface="Times New Roman"/>
              </a:rPr>
              <a:t>class</a:t>
            </a:r>
            <a:endParaRPr sz="3750" baseline="3555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72567"/>
            <a:ext cx="1349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194" y="662533"/>
            <a:ext cx="4783455" cy="10680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Comic Sans MS"/>
                <a:cs typeface="Comic Sans MS"/>
              </a:rPr>
              <a:t>Cumulative </a:t>
            </a:r>
            <a:r>
              <a:rPr sz="2000" spc="-5" dirty="0">
                <a:latin typeface="Comic Sans MS"/>
                <a:cs typeface="Comic Sans MS"/>
              </a:rPr>
              <a:t>Relative Frequency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Comic Sans MS"/>
                <a:cs typeface="Comic Sans MS"/>
              </a:rPr>
              <a:t>Cumulative </a:t>
            </a:r>
            <a:r>
              <a:rPr sz="2000" spc="-5" dirty="0">
                <a:latin typeface="Comic Sans MS"/>
                <a:cs typeface="Comic Sans MS"/>
              </a:rPr>
              <a:t>Percentage </a:t>
            </a:r>
            <a:r>
              <a:rPr sz="2000" dirty="0">
                <a:latin typeface="Comic Sans MS"/>
                <a:cs typeface="Comic Sans MS"/>
              </a:rPr>
              <a:t>Distributions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for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Home Runs Hit by baseball </a:t>
            </a:r>
            <a:r>
              <a:rPr sz="2000" dirty="0">
                <a:latin typeface="Comic Sans MS"/>
                <a:cs typeface="Comic Sans MS"/>
              </a:rPr>
              <a:t>Teams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287" y="2249423"/>
            <a:ext cx="7874508" cy="2753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7087" y="2276475"/>
            <a:ext cx="7775448" cy="2654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2325" y="2271712"/>
          <a:ext cx="7774940" cy="2717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300"/>
                <a:gridCol w="3290570"/>
                <a:gridCol w="2592070"/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Class Limits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Cumulative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Relative</a:t>
                      </a:r>
                      <a:r>
                        <a:rPr sz="20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Frequency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Cumulative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Percentage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1590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4033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124 –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145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6/30 =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.200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20.0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98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</a:tcPr>
                </a:tc>
              </a:tr>
              <a:tr h="365645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124 –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167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19/30 =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.633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63.3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366102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124 –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189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spc="5" dirty="0">
                          <a:latin typeface="Carlito"/>
                          <a:cs typeface="Carlito"/>
                        </a:rPr>
                        <a:t>23/30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=</a:t>
                      </a:r>
                      <a:r>
                        <a:rPr sz="20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.767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76.7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367436"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124 –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211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27/30 =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.900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90.0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</a:tcPr>
                </a:tc>
              </a:tr>
              <a:tr h="389763"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124 -</a:t>
                      </a:r>
                      <a:r>
                        <a:rPr sz="20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233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30/30 =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1.00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100.0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085" y="472567"/>
            <a:ext cx="671575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2759" marR="5080" indent="-480059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CUMULATIVE </a:t>
            </a:r>
            <a:r>
              <a:rPr spc="-5" dirty="0"/>
              <a:t>FREQUENCY  DISTRIBUTIONS</a:t>
            </a:r>
            <a:r>
              <a:rPr spc="50" dirty="0"/>
              <a:t> </a:t>
            </a:r>
            <a:r>
              <a:rPr spc="-5"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927518"/>
            <a:ext cx="8474075" cy="314833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869"/>
              </a:spcBef>
            </a:pPr>
            <a:r>
              <a:rPr sz="3200" spc="-10" dirty="0">
                <a:solidFill>
                  <a:srgbClr val="800080"/>
                </a:solidFill>
                <a:latin typeface="Carlito"/>
                <a:cs typeface="Carlito"/>
              </a:rPr>
              <a:t>Definition</a:t>
            </a:r>
            <a:endParaRPr sz="3200">
              <a:latin typeface="Carlito"/>
              <a:cs typeface="Carlito"/>
            </a:endParaRPr>
          </a:p>
          <a:p>
            <a:pPr marL="12700" marR="5080" indent="406400" algn="just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rlito"/>
                <a:cs typeface="Carlito"/>
              </a:rPr>
              <a:t>An </a:t>
            </a:r>
            <a:r>
              <a:rPr sz="3200" b="1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</a:rPr>
              <a:t>ogive</a:t>
            </a:r>
            <a:r>
              <a:rPr sz="3200" b="1" i="1" spc="-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a curve </a:t>
            </a:r>
            <a:r>
              <a:rPr sz="3200" spc="-20" dirty="0">
                <a:latin typeface="Carlito"/>
                <a:cs typeface="Carlito"/>
              </a:rPr>
              <a:t>drawn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5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cumulative  </a:t>
            </a:r>
            <a:r>
              <a:rPr sz="3200" spc="-10" dirty="0">
                <a:latin typeface="Carlito"/>
                <a:cs typeface="Carlito"/>
              </a:rPr>
              <a:t>frequency </a:t>
            </a:r>
            <a:r>
              <a:rPr sz="3200" spc="-5" dirty="0">
                <a:latin typeface="Carlito"/>
                <a:cs typeface="Carlito"/>
              </a:rPr>
              <a:t>distribution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spc="-5" dirty="0">
                <a:latin typeface="Carlito"/>
                <a:cs typeface="Carlito"/>
              </a:rPr>
              <a:t>joining </a:t>
            </a:r>
            <a:r>
              <a:rPr sz="3200" dirty="0">
                <a:latin typeface="Carlito"/>
                <a:cs typeface="Carlito"/>
              </a:rPr>
              <a:t>with </a:t>
            </a:r>
            <a:r>
              <a:rPr sz="3200" spc="-15" dirty="0">
                <a:latin typeface="Carlito"/>
                <a:cs typeface="Carlito"/>
              </a:rPr>
              <a:t>straight </a:t>
            </a:r>
            <a:r>
              <a:rPr sz="3200" dirty="0">
                <a:latin typeface="Carlito"/>
                <a:cs typeface="Carlito"/>
              </a:rPr>
              <a:t>lines  the </a:t>
            </a:r>
            <a:r>
              <a:rPr sz="3200" spc="-5" dirty="0">
                <a:latin typeface="Carlito"/>
                <a:cs typeface="Carlito"/>
              </a:rPr>
              <a:t>dots </a:t>
            </a:r>
            <a:r>
              <a:rPr sz="3200" spc="-20" dirty="0">
                <a:latin typeface="Carlito"/>
                <a:cs typeface="Carlito"/>
              </a:rPr>
              <a:t>marked </a:t>
            </a:r>
            <a:r>
              <a:rPr sz="3200" spc="-10" dirty="0">
                <a:latin typeface="Carlito"/>
                <a:cs typeface="Carlito"/>
              </a:rPr>
              <a:t>above </a:t>
            </a:r>
            <a:r>
              <a:rPr sz="3200" dirty="0">
                <a:latin typeface="Carlito"/>
                <a:cs typeface="Carlito"/>
              </a:rPr>
              <a:t>the upper boundaries of  </a:t>
            </a:r>
            <a:r>
              <a:rPr sz="3200" spc="-5" dirty="0">
                <a:latin typeface="Carlito"/>
                <a:cs typeface="Carlito"/>
              </a:rPr>
              <a:t>classes </a:t>
            </a:r>
            <a:r>
              <a:rPr sz="3200" spc="-15" dirty="0">
                <a:latin typeface="Carlito"/>
                <a:cs typeface="Carlito"/>
              </a:rPr>
              <a:t>at </a:t>
            </a:r>
            <a:r>
              <a:rPr sz="3200" spc="-5" dirty="0">
                <a:latin typeface="Carlito"/>
                <a:cs typeface="Carlito"/>
              </a:rPr>
              <a:t>heights </a:t>
            </a:r>
            <a:r>
              <a:rPr sz="3200" dirty="0">
                <a:latin typeface="Carlito"/>
                <a:cs typeface="Carlito"/>
              </a:rPr>
              <a:t>equal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cumulative  frequencies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respective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classes.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48462"/>
            <a:ext cx="1532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7394" y="738733"/>
            <a:ext cx="4286250" cy="7632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mic Sans MS"/>
                <a:cs typeface="Comic Sans MS"/>
              </a:rPr>
              <a:t>Ogive for the cumulative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frequency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latin typeface="Comic Sans MS"/>
                <a:cs typeface="Comic Sans MS"/>
              </a:rPr>
              <a:t>distribution </a:t>
            </a:r>
            <a:r>
              <a:rPr sz="2000" dirty="0">
                <a:latin typeface="Comic Sans MS"/>
                <a:cs typeface="Comic Sans MS"/>
              </a:rPr>
              <a:t>in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Table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089" y="6082408"/>
            <a:ext cx="3263900" cy="7245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600" spc="-5" dirty="0">
                <a:latin typeface="Carlito"/>
                <a:cs typeface="Carlito"/>
              </a:rPr>
              <a:t>123.5 </a:t>
            </a:r>
            <a:r>
              <a:rPr sz="1600" spc="-10" dirty="0">
                <a:latin typeface="Carlito"/>
                <a:cs typeface="Carlito"/>
              </a:rPr>
              <a:t>145.5 167.5 189.5 </a:t>
            </a:r>
            <a:r>
              <a:rPr sz="1600" spc="-5" dirty="0">
                <a:latin typeface="Carlito"/>
                <a:cs typeface="Carlito"/>
              </a:rPr>
              <a:t>211.5</a:t>
            </a:r>
            <a:r>
              <a:rPr sz="1600" spc="1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233.5</a:t>
            </a:r>
            <a:endParaRPr sz="1600">
              <a:latin typeface="Carlito"/>
              <a:cs typeface="Carlito"/>
            </a:endParaRPr>
          </a:p>
          <a:p>
            <a:pPr marL="676275">
              <a:lnSpc>
                <a:spcPct val="100000"/>
              </a:lnSpc>
              <a:spcBef>
                <a:spcPts val="425"/>
              </a:spcBef>
            </a:pPr>
            <a:r>
              <a:rPr sz="2400" spc="-55" dirty="0">
                <a:latin typeface="Carlito"/>
                <a:cs typeface="Carlito"/>
              </a:rPr>
              <a:t>Total </a:t>
            </a:r>
            <a:r>
              <a:rPr sz="2400" spc="-5" dirty="0">
                <a:latin typeface="Carlito"/>
                <a:cs typeface="Carlito"/>
              </a:rPr>
              <a:t>home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runs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794" y="2368423"/>
            <a:ext cx="229870" cy="312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30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25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20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15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rlito"/>
                <a:cs typeface="Carlito"/>
              </a:rPr>
              <a:t>10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5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1151" y="2781479"/>
            <a:ext cx="330200" cy="27387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rlito"/>
                <a:cs typeface="Carlito"/>
              </a:rPr>
              <a:t>Cumulative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frequency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36143" y="1927153"/>
            <a:ext cx="4392565" cy="4203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72567"/>
            <a:ext cx="1478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Shape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05813"/>
            <a:ext cx="799465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graph shows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b="1" spc="-5" dirty="0">
                <a:latin typeface="Carlito"/>
                <a:cs typeface="Carlito"/>
              </a:rPr>
              <a:t>shape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distribution.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469900" marR="5080" indent="-457200" algn="just">
              <a:lnSpc>
                <a:spcPts val="269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</a:tabLst>
            </a:pP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distribution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b="1" spc="-10" dirty="0">
                <a:latin typeface="Carlito"/>
                <a:cs typeface="Carlito"/>
              </a:rPr>
              <a:t>symmetrical </a:t>
            </a:r>
            <a:r>
              <a:rPr sz="2800" spc="-10" dirty="0">
                <a:latin typeface="Carlito"/>
                <a:cs typeface="Carlito"/>
              </a:rPr>
              <a:t>if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left </a:t>
            </a:r>
            <a:r>
              <a:rPr sz="2800" spc="-10" dirty="0">
                <a:latin typeface="Carlito"/>
                <a:cs typeface="Carlito"/>
              </a:rPr>
              <a:t>side </a:t>
            </a:r>
            <a:r>
              <a:rPr sz="2800" spc="-5" dirty="0">
                <a:latin typeface="Carlito"/>
                <a:cs typeface="Carlito"/>
              </a:rPr>
              <a:t>of the  </a:t>
            </a:r>
            <a:r>
              <a:rPr sz="2800" spc="-15" dirty="0">
                <a:latin typeface="Carlito"/>
                <a:cs typeface="Carlito"/>
              </a:rPr>
              <a:t>graph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(roughly)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mirror </a:t>
            </a:r>
            <a:r>
              <a:rPr sz="2800" spc="-10" dirty="0">
                <a:latin typeface="Carlito"/>
                <a:cs typeface="Carlito"/>
              </a:rPr>
              <a:t>image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right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side.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3250">
              <a:latin typeface="Carlito"/>
              <a:cs typeface="Carlito"/>
            </a:endParaRPr>
          </a:p>
          <a:p>
            <a:pPr marL="469900" marR="5715" indent="-457200" algn="just">
              <a:lnSpc>
                <a:spcPts val="2690"/>
              </a:lnSpc>
              <a:buFont typeface="Arial"/>
              <a:buChar char="•"/>
              <a:tabLst>
                <a:tab pos="469900" algn="l"/>
              </a:tabLst>
            </a:pPr>
            <a:r>
              <a:rPr sz="2800" spc="-5" dirty="0">
                <a:latin typeface="Carlito"/>
                <a:cs typeface="Carlito"/>
              </a:rPr>
              <a:t>One </a:t>
            </a:r>
            <a:r>
              <a:rPr sz="2800" spc="-20" dirty="0">
                <a:latin typeface="Carlito"/>
                <a:cs typeface="Carlito"/>
              </a:rPr>
              <a:t>example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5" dirty="0">
                <a:latin typeface="Carlito"/>
                <a:cs typeface="Carlito"/>
              </a:rPr>
              <a:t>symmetrical </a:t>
            </a:r>
            <a:r>
              <a:rPr sz="2800" spc="-5" dirty="0">
                <a:latin typeface="Carlito"/>
                <a:cs typeface="Carlito"/>
              </a:rPr>
              <a:t>distribution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0" dirty="0">
                <a:latin typeface="Carlito"/>
                <a:cs typeface="Carlito"/>
              </a:rPr>
              <a:t>bell-shaped normal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distribution.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300">
              <a:latin typeface="Carlito"/>
              <a:cs typeface="Carlito"/>
            </a:endParaRPr>
          </a:p>
          <a:p>
            <a:pPr marL="469900" marR="5080" indent="-457200" algn="just">
              <a:lnSpc>
                <a:spcPct val="80000"/>
              </a:lnSpc>
              <a:buFont typeface="Arial"/>
              <a:buChar char="•"/>
              <a:tabLst>
                <a:tab pos="469900" algn="l"/>
              </a:tabLst>
            </a:pPr>
            <a:r>
              <a:rPr sz="2800" spc="-5" dirty="0">
                <a:latin typeface="Carlito"/>
                <a:cs typeface="Carlito"/>
              </a:rPr>
              <a:t>On the other hand, </a:t>
            </a:r>
            <a:r>
              <a:rPr sz="2800" spc="-10" dirty="0">
                <a:latin typeface="Carlito"/>
                <a:cs typeface="Carlito"/>
              </a:rPr>
              <a:t>distributions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b="1" spc="-20" dirty="0">
                <a:latin typeface="Carlito"/>
                <a:cs typeface="Carlito"/>
              </a:rPr>
              <a:t>skewed </a:t>
            </a:r>
            <a:r>
              <a:rPr sz="2800" spc="-5" dirty="0">
                <a:latin typeface="Carlito"/>
                <a:cs typeface="Carlito"/>
              </a:rPr>
              <a:t>when  </a:t>
            </a:r>
            <a:r>
              <a:rPr sz="2800" spc="-15" dirty="0">
                <a:latin typeface="Carlito"/>
                <a:cs typeface="Carlito"/>
              </a:rPr>
              <a:t>scores</a:t>
            </a:r>
            <a:r>
              <a:rPr sz="2800" spc="6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pile </a:t>
            </a:r>
            <a:r>
              <a:rPr sz="2800" dirty="0">
                <a:latin typeface="Carlito"/>
                <a:cs typeface="Carlito"/>
              </a:rPr>
              <a:t>up on </a:t>
            </a:r>
            <a:r>
              <a:rPr sz="2800" spc="-5" dirty="0">
                <a:latin typeface="Carlito"/>
                <a:cs typeface="Carlito"/>
              </a:rPr>
              <a:t>one side of the distribution,  </a:t>
            </a:r>
            <a:r>
              <a:rPr sz="2800" spc="-15" dirty="0">
                <a:latin typeface="Carlito"/>
                <a:cs typeface="Carlito"/>
              </a:rPr>
              <a:t>leaving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"tail"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35" dirty="0">
                <a:latin typeface="Carlito"/>
                <a:cs typeface="Carlito"/>
              </a:rPr>
              <a:t>few </a:t>
            </a:r>
            <a:r>
              <a:rPr sz="2800" spc="-20" dirty="0">
                <a:latin typeface="Carlito"/>
                <a:cs typeface="Carlito"/>
              </a:rPr>
              <a:t>extreme </a:t>
            </a:r>
            <a:r>
              <a:rPr sz="2800" spc="-10" dirty="0">
                <a:latin typeface="Carlito"/>
                <a:cs typeface="Carlito"/>
              </a:rPr>
              <a:t>values </a:t>
            </a:r>
            <a:r>
              <a:rPr sz="2800" spc="-5" dirty="0">
                <a:latin typeface="Carlito"/>
                <a:cs typeface="Carlito"/>
              </a:rPr>
              <a:t>on the other  </a:t>
            </a:r>
            <a:r>
              <a:rPr sz="2800" spc="-10" dirty="0">
                <a:latin typeface="Carlito"/>
                <a:cs typeface="Carlito"/>
              </a:rPr>
              <a:t>side.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3967"/>
            <a:ext cx="2139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001013"/>
            <a:ext cx="80727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Below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the marks of 35 </a:t>
            </a:r>
            <a:r>
              <a:rPr sz="2800" spc="-10" dirty="0">
                <a:latin typeface="Carlito"/>
                <a:cs typeface="Carlito"/>
              </a:rPr>
              <a:t>students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English </a:t>
            </a:r>
            <a:r>
              <a:rPr sz="2800" spc="-20" dirty="0">
                <a:latin typeface="Carlito"/>
                <a:cs typeface="Carlito"/>
              </a:rPr>
              <a:t>test </a:t>
            </a:r>
            <a:r>
              <a:rPr sz="2800" spc="-5" dirty="0">
                <a:latin typeface="Carlito"/>
                <a:cs typeface="Carlito"/>
              </a:rPr>
              <a:t>(out of  10). </a:t>
            </a:r>
            <a:r>
              <a:rPr sz="2800" spc="-15" dirty="0">
                <a:latin typeface="Carlito"/>
                <a:cs typeface="Carlito"/>
              </a:rPr>
              <a:t>Arrange </a:t>
            </a: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10" dirty="0">
                <a:latin typeface="Carlito"/>
                <a:cs typeface="Carlito"/>
              </a:rPr>
              <a:t>marks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tabular </a:t>
            </a:r>
            <a:r>
              <a:rPr sz="2800" spc="-20" dirty="0">
                <a:latin typeface="Carlito"/>
                <a:cs typeface="Carlito"/>
              </a:rPr>
              <a:t>form </a:t>
            </a:r>
            <a:r>
              <a:rPr sz="2800" spc="-5" dirty="0">
                <a:latin typeface="Carlito"/>
                <a:cs typeface="Carlito"/>
              </a:rPr>
              <a:t>using </a:t>
            </a:r>
            <a:r>
              <a:rPr sz="2800" spc="-15" dirty="0">
                <a:latin typeface="Carlito"/>
                <a:cs typeface="Carlito"/>
              </a:rPr>
              <a:t>tally  </a:t>
            </a:r>
            <a:r>
              <a:rPr sz="2800" spc="-10" dirty="0">
                <a:latin typeface="Carlito"/>
                <a:cs typeface="Carlito"/>
              </a:rPr>
              <a:t>marks.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5,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8,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7,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6,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10,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8,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4,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6,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7,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5,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8,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5,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1,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7,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4,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6,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3,</a:t>
            </a:r>
            <a:endParaRPr sz="28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5, 2, 8, 4, 2, 6, 4, 2, 8, 9, 5, 4, 7, 5, 5,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8.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3200400"/>
            <a:ext cx="8382000" cy="3525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96367"/>
            <a:ext cx="2138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07261"/>
            <a:ext cx="753237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Carlito"/>
                <a:cs typeface="Carlito"/>
              </a:rPr>
              <a:t>Let </a:t>
            </a:r>
            <a:r>
              <a:rPr sz="3200" b="1" dirty="0">
                <a:latin typeface="Carlito"/>
                <a:cs typeface="Carlito"/>
              </a:rPr>
              <a:t>us consider the </a:t>
            </a:r>
            <a:r>
              <a:rPr sz="3200" b="1" spc="-5" dirty="0">
                <a:latin typeface="Carlito"/>
                <a:cs typeface="Carlito"/>
              </a:rPr>
              <a:t>following</a:t>
            </a:r>
            <a:r>
              <a:rPr sz="3200" b="1" spc="-80" dirty="0">
                <a:latin typeface="Carlito"/>
                <a:cs typeface="Carlito"/>
              </a:rPr>
              <a:t> </a:t>
            </a:r>
            <a:r>
              <a:rPr sz="3200" b="1" spc="-20" dirty="0">
                <a:latin typeface="Carlito"/>
                <a:cs typeface="Carlito"/>
              </a:rPr>
              <a:t>data: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arlito"/>
                <a:cs typeface="Carlito"/>
              </a:rPr>
              <a:t>2, </a:t>
            </a:r>
            <a:r>
              <a:rPr sz="3200" spc="-5" dirty="0">
                <a:latin typeface="Carlito"/>
                <a:cs typeface="Carlito"/>
              </a:rPr>
              <a:t>3, </a:t>
            </a:r>
            <a:r>
              <a:rPr sz="3200" dirty="0">
                <a:latin typeface="Carlito"/>
                <a:cs typeface="Carlito"/>
              </a:rPr>
              <a:t>3, </a:t>
            </a:r>
            <a:r>
              <a:rPr sz="3200" spc="-5" dirty="0">
                <a:latin typeface="Carlito"/>
                <a:cs typeface="Carlito"/>
              </a:rPr>
              <a:t>5, </a:t>
            </a:r>
            <a:r>
              <a:rPr sz="3200" dirty="0">
                <a:latin typeface="Carlito"/>
                <a:cs typeface="Carlito"/>
              </a:rPr>
              <a:t>7, 9, 7, 8, 9, 9, 2, 5, 3, 9, </a:t>
            </a:r>
            <a:r>
              <a:rPr sz="3200" spc="-5" dirty="0">
                <a:latin typeface="Carlito"/>
                <a:cs typeface="Carlito"/>
              </a:rPr>
              <a:t>3, </a:t>
            </a:r>
            <a:r>
              <a:rPr sz="3200" dirty="0">
                <a:latin typeface="Carlito"/>
                <a:cs typeface="Carlito"/>
              </a:rPr>
              <a:t>2, </a:t>
            </a:r>
            <a:r>
              <a:rPr sz="3200" spc="-5" dirty="0">
                <a:latin typeface="Carlito"/>
                <a:cs typeface="Carlito"/>
              </a:rPr>
              <a:t>5, </a:t>
            </a:r>
            <a:r>
              <a:rPr sz="3200" dirty="0">
                <a:latin typeface="Carlito"/>
                <a:cs typeface="Carlito"/>
              </a:rPr>
              <a:t>9,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8,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rlito"/>
                <a:cs typeface="Carlito"/>
              </a:rPr>
              <a:t>7, </a:t>
            </a:r>
            <a:r>
              <a:rPr sz="3200" spc="-10" dirty="0">
                <a:latin typeface="Carlito"/>
                <a:cs typeface="Carlito"/>
              </a:rPr>
              <a:t>3, </a:t>
            </a:r>
            <a:r>
              <a:rPr sz="3200" dirty="0">
                <a:latin typeface="Carlito"/>
                <a:cs typeface="Carlito"/>
              </a:rPr>
              <a:t>5, </a:t>
            </a:r>
            <a:r>
              <a:rPr sz="3200" spc="-10" dirty="0">
                <a:latin typeface="Carlito"/>
                <a:cs typeface="Carlito"/>
              </a:rPr>
              <a:t>7, </a:t>
            </a:r>
            <a:r>
              <a:rPr sz="3200" dirty="0">
                <a:latin typeface="Carlito"/>
                <a:cs typeface="Carlito"/>
              </a:rPr>
              <a:t>9, 8, 5, 2,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3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latin typeface="Carlito"/>
                <a:cs typeface="Carlito"/>
              </a:rPr>
              <a:t>Design </a:t>
            </a:r>
            <a:r>
              <a:rPr sz="3200" b="1" spc="-10" dirty="0">
                <a:latin typeface="Carlito"/>
                <a:cs typeface="Carlito"/>
              </a:rPr>
              <a:t>frequency table </a:t>
            </a:r>
            <a:r>
              <a:rPr sz="3200" b="1" spc="-25" dirty="0">
                <a:latin typeface="Carlito"/>
                <a:cs typeface="Carlito"/>
              </a:rPr>
              <a:t>for </a:t>
            </a:r>
            <a:r>
              <a:rPr sz="3200" b="1" spc="-5" dirty="0">
                <a:latin typeface="Carlito"/>
                <a:cs typeface="Carlito"/>
              </a:rPr>
              <a:t>above </a:t>
            </a:r>
            <a:r>
              <a:rPr sz="3200" b="1" spc="-15" dirty="0">
                <a:latin typeface="Carlito"/>
                <a:cs typeface="Carlito"/>
              </a:rPr>
              <a:t>data.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49832" y="3956050"/>
          <a:ext cx="6172200" cy="1940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Class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Tally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714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Frequency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983985" y="5951016"/>
            <a:ext cx="847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"/>
                <a:cs typeface="Arial"/>
              </a:rPr>
              <a:t>Total=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177" y="114169"/>
            <a:ext cx="8379459" cy="124523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632710">
              <a:lnSpc>
                <a:spcPct val="100000"/>
              </a:lnSpc>
              <a:spcBef>
                <a:spcPts val="915"/>
              </a:spcBef>
            </a:pPr>
            <a:r>
              <a:rPr sz="3500" dirty="0">
                <a:solidFill>
                  <a:srgbClr val="006FC0"/>
                </a:solidFill>
              </a:rPr>
              <a:t>Example</a:t>
            </a:r>
            <a:endParaRPr sz="3500"/>
          </a:p>
          <a:p>
            <a:pPr marL="38100">
              <a:lnSpc>
                <a:spcPct val="100000"/>
              </a:lnSpc>
              <a:spcBef>
                <a:spcPts val="745"/>
              </a:spcBef>
            </a:pPr>
            <a:r>
              <a:rPr sz="3200" spc="-5" dirty="0">
                <a:solidFill>
                  <a:srgbClr val="000000"/>
                </a:solidFill>
                <a:latin typeface="Carlito"/>
                <a:cs typeface="Carlito"/>
              </a:rPr>
              <a:t>These </a:t>
            </a:r>
            <a:r>
              <a:rPr sz="3200" spc="-15" dirty="0">
                <a:solidFill>
                  <a:srgbClr val="000000"/>
                </a:solidFill>
                <a:latin typeface="Carlito"/>
                <a:cs typeface="Carlito"/>
              </a:rPr>
              <a:t>are </a:t>
            </a:r>
            <a:r>
              <a:rPr sz="3200" dirty="0">
                <a:solidFill>
                  <a:srgbClr val="000000"/>
                </a:solidFill>
                <a:latin typeface="Carlito"/>
                <a:cs typeface="Carlito"/>
              </a:rPr>
              <a:t>the </a:t>
            </a:r>
            <a:r>
              <a:rPr sz="3200" spc="-25" dirty="0">
                <a:solidFill>
                  <a:srgbClr val="000000"/>
                </a:solidFill>
                <a:latin typeface="Carlito"/>
                <a:cs typeface="Carlito"/>
              </a:rPr>
              <a:t>favorite </a:t>
            </a:r>
            <a:r>
              <a:rPr sz="3200" spc="-20" dirty="0">
                <a:solidFill>
                  <a:srgbClr val="000000"/>
                </a:solidFill>
                <a:latin typeface="Carlito"/>
                <a:cs typeface="Carlito"/>
              </a:rPr>
              <a:t>colors </a:t>
            </a:r>
            <a:r>
              <a:rPr sz="3200" spc="-5" dirty="0">
                <a:solidFill>
                  <a:srgbClr val="000000"/>
                </a:solidFill>
                <a:latin typeface="Carlito"/>
                <a:cs typeface="Carlito"/>
              </a:rPr>
              <a:t>of </a:t>
            </a:r>
            <a:r>
              <a:rPr sz="3200" spc="-10" dirty="0">
                <a:solidFill>
                  <a:srgbClr val="000000"/>
                </a:solidFill>
                <a:latin typeface="Carlito"/>
                <a:cs typeface="Carlito"/>
              </a:rPr>
              <a:t>fifteen </a:t>
            </a:r>
            <a:r>
              <a:rPr sz="3200" spc="20" dirty="0">
                <a:solidFill>
                  <a:srgbClr val="000000"/>
                </a:solidFill>
                <a:latin typeface="Carlito"/>
                <a:cs typeface="Carlito"/>
              </a:rPr>
              <a:t>2</a:t>
            </a:r>
            <a:r>
              <a:rPr sz="3150" spc="30" baseline="25132" dirty="0">
                <a:solidFill>
                  <a:srgbClr val="000000"/>
                </a:solidFill>
                <a:latin typeface="Carlito"/>
                <a:cs typeface="Carlito"/>
              </a:rPr>
              <a:t>nd</a:t>
            </a:r>
            <a:r>
              <a:rPr sz="3150" spc="465" baseline="25132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000000"/>
                </a:solidFill>
                <a:latin typeface="Carlito"/>
                <a:cs typeface="Carlito"/>
              </a:rPr>
              <a:t>graders.</a:t>
            </a:r>
            <a:endParaRPr sz="32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98725" y="1568348"/>
          <a:ext cx="4456430" cy="3012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2235"/>
                <a:gridCol w="1711960"/>
                <a:gridCol w="1372235"/>
              </a:tblGrid>
              <a:tr h="391299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</a:pPr>
                      <a:r>
                        <a:rPr sz="2800" spc="-20" dirty="0">
                          <a:latin typeface="Carlito"/>
                          <a:cs typeface="Carlito"/>
                        </a:rPr>
                        <a:t>Red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2660"/>
                        </a:lnSpc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Blue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2660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Green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26808">
                <a:tc>
                  <a:txBody>
                    <a:bodyPr/>
                    <a:lstStyle/>
                    <a:p>
                      <a:pPr marL="31750">
                        <a:lnSpc>
                          <a:spcPts val="2940"/>
                        </a:lnSpc>
                      </a:pPr>
                      <a:r>
                        <a:rPr sz="2800" spc="-40" dirty="0">
                          <a:latin typeface="Carlito"/>
                          <a:cs typeface="Carlito"/>
                        </a:rPr>
                        <a:t>Yellow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2940"/>
                        </a:lnSpc>
                      </a:pPr>
                      <a:r>
                        <a:rPr sz="2800" spc="-20" dirty="0">
                          <a:latin typeface="Carlito"/>
                          <a:cs typeface="Carlito"/>
                        </a:rPr>
                        <a:t>Red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2940"/>
                        </a:lnSpc>
                      </a:pPr>
                      <a:r>
                        <a:rPr sz="2800" spc="-40" dirty="0">
                          <a:latin typeface="Carlito"/>
                          <a:cs typeface="Carlito"/>
                        </a:rPr>
                        <a:t>Yellow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2940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Green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2940"/>
                        </a:lnSpc>
                      </a:pPr>
                      <a:r>
                        <a:rPr sz="2800" spc="-20" dirty="0">
                          <a:latin typeface="Carlito"/>
                          <a:cs typeface="Carlito"/>
                        </a:rPr>
                        <a:t>Red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2940"/>
                        </a:lnSpc>
                      </a:pPr>
                      <a:r>
                        <a:rPr sz="2800" spc="-20" dirty="0">
                          <a:latin typeface="Carlito"/>
                          <a:cs typeface="Carlito"/>
                        </a:rPr>
                        <a:t>Red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26910">
                <a:tc>
                  <a:txBody>
                    <a:bodyPr/>
                    <a:lstStyle/>
                    <a:p>
                      <a:pPr marL="31750">
                        <a:lnSpc>
                          <a:spcPts val="2940"/>
                        </a:lnSpc>
                      </a:pPr>
                      <a:r>
                        <a:rPr sz="2800" spc="-20" dirty="0">
                          <a:latin typeface="Carlito"/>
                          <a:cs typeface="Carlito"/>
                        </a:rPr>
                        <a:t>Red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2940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Green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2940"/>
                        </a:lnSpc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Blue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91096">
                <a:tc>
                  <a:txBody>
                    <a:bodyPr/>
                    <a:lstStyle/>
                    <a:p>
                      <a:pPr marL="31750">
                        <a:lnSpc>
                          <a:spcPts val="2940"/>
                        </a:lnSpc>
                      </a:pPr>
                      <a:r>
                        <a:rPr sz="2800" spc="-5" dirty="0">
                          <a:latin typeface="Carlito"/>
                          <a:cs typeface="Carlito"/>
                        </a:rPr>
                        <a:t>Blue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2940"/>
                        </a:lnSpc>
                      </a:pPr>
                      <a:r>
                        <a:rPr sz="2800" spc="-20" dirty="0">
                          <a:latin typeface="Carlito"/>
                          <a:cs typeface="Carlito"/>
                        </a:rPr>
                        <a:t>Red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ts val="2940"/>
                        </a:lnSpc>
                      </a:pPr>
                      <a:r>
                        <a:rPr sz="2800" spc="-10" dirty="0">
                          <a:latin typeface="Carlito"/>
                          <a:cs typeface="Carlito"/>
                        </a:rPr>
                        <a:t>Green</a:t>
                      </a:r>
                      <a:endParaRPr sz="28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134" y="1902916"/>
            <a:ext cx="807085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When the </a:t>
            </a:r>
            <a:r>
              <a:rPr sz="2400" spc="-20" dirty="0">
                <a:latin typeface="Carlito"/>
                <a:cs typeface="Carlito"/>
              </a:rPr>
              <a:t>range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large,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>
                <a:latin typeface="Carlito"/>
                <a:cs typeface="Carlito"/>
              </a:rPr>
              <a:t>be</a:t>
            </a:r>
            <a:r>
              <a:rPr sz="2400">
                <a:latin typeface="Carlito"/>
                <a:cs typeface="Carlito"/>
              </a:rPr>
              <a:t> </a:t>
            </a:r>
            <a:r>
              <a:rPr sz="2400" spc="-10" smtClean="0">
                <a:latin typeface="Carlito"/>
                <a:cs typeface="Carlito"/>
              </a:rPr>
              <a:t>grouped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sz="2400" spc="-15" smtClean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classes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329945"/>
            <a:ext cx="8353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6FC0"/>
                </a:solidFill>
              </a:rPr>
              <a:t>Grouped Frequency</a:t>
            </a:r>
            <a:r>
              <a:rPr sz="4400" spc="-100" dirty="0">
                <a:solidFill>
                  <a:srgbClr val="006FC0"/>
                </a:solidFill>
              </a:rPr>
              <a:t> </a:t>
            </a:r>
            <a:r>
              <a:rPr sz="4400" dirty="0">
                <a:solidFill>
                  <a:srgbClr val="006FC0"/>
                </a:solidFill>
              </a:rPr>
              <a:t>Distribution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09927" y="3886961"/>
          <a:ext cx="5685788" cy="1348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2350"/>
                <a:gridCol w="909955"/>
                <a:gridCol w="918844"/>
                <a:gridCol w="914400"/>
                <a:gridCol w="909954"/>
                <a:gridCol w="1010285"/>
              </a:tblGrid>
              <a:tr h="480707"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41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104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112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844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118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87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57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95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32384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39191">
                <a:tc>
                  <a:txBody>
                    <a:bodyPr/>
                    <a:lstStyle/>
                    <a:p>
                      <a:pPr marR="227965" algn="r">
                        <a:lnSpc>
                          <a:spcPts val="2810"/>
                        </a:lnSpc>
                      </a:pPr>
                      <a:r>
                        <a:rPr sz="2400" b="1" spc="-10" dirty="0">
                          <a:latin typeface="Carlito"/>
                          <a:cs typeface="Carlito"/>
                        </a:rPr>
                        <a:t>105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40029" algn="r">
                        <a:lnSpc>
                          <a:spcPts val="2810"/>
                        </a:lnSpc>
                      </a:pPr>
                      <a:r>
                        <a:rPr sz="2400" b="1" spc="-10" dirty="0">
                          <a:latin typeface="Carlito"/>
                          <a:cs typeface="Carlito"/>
                        </a:rPr>
                        <a:t>57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2810"/>
                        </a:lnSpc>
                      </a:pPr>
                      <a:r>
                        <a:rPr sz="2400" b="1" spc="-10" dirty="0">
                          <a:latin typeface="Carlito"/>
                          <a:cs typeface="Carlito"/>
                        </a:rPr>
                        <a:t>107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ts val="2810"/>
                        </a:lnSpc>
                      </a:pPr>
                      <a:r>
                        <a:rPr sz="2400" b="1" spc="-10" dirty="0">
                          <a:latin typeface="Carlito"/>
                          <a:cs typeface="Carlito"/>
                        </a:rPr>
                        <a:t>67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8125" algn="r">
                        <a:lnSpc>
                          <a:spcPts val="2810"/>
                        </a:lnSpc>
                      </a:pPr>
                      <a:r>
                        <a:rPr sz="2400" b="1" dirty="0">
                          <a:latin typeface="Carlito"/>
                          <a:cs typeface="Carlito"/>
                        </a:rPr>
                        <a:t>78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8770" algn="r">
                        <a:lnSpc>
                          <a:spcPts val="2810"/>
                        </a:lnSpc>
                      </a:pPr>
                      <a:r>
                        <a:rPr sz="2400" b="1" spc="-10" dirty="0">
                          <a:latin typeface="Carlito"/>
                          <a:cs typeface="Carlito"/>
                        </a:rPr>
                        <a:t>125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28840">
                <a:tc>
                  <a:txBody>
                    <a:bodyPr/>
                    <a:lstStyle/>
                    <a:p>
                      <a:pPr marR="218440" algn="r">
                        <a:lnSpc>
                          <a:spcPts val="2810"/>
                        </a:lnSpc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109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ts val="2810"/>
                        </a:lnSpc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99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2810"/>
                        </a:lnSpc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105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0" algn="r">
                        <a:lnSpc>
                          <a:spcPts val="2810"/>
                        </a:lnSpc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99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ts val="2810"/>
                        </a:lnSpc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101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5755" algn="r">
                        <a:lnSpc>
                          <a:spcPts val="2810"/>
                        </a:lnSpc>
                      </a:pPr>
                      <a:r>
                        <a:rPr sz="2400" b="1" spc="-5" dirty="0">
                          <a:latin typeface="Carlito"/>
                          <a:cs typeface="Carlito"/>
                        </a:rPr>
                        <a:t>92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315" y="1350263"/>
            <a:ext cx="8039100" cy="4948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193294"/>
            <a:ext cx="3212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6FC0"/>
                </a:solidFill>
              </a:rPr>
              <a:t>Key</a:t>
            </a:r>
            <a:r>
              <a:rPr sz="4400" spc="-90" dirty="0">
                <a:solidFill>
                  <a:srgbClr val="006FC0"/>
                </a:solidFill>
              </a:rPr>
              <a:t> </a:t>
            </a:r>
            <a:r>
              <a:rPr sz="4400" dirty="0">
                <a:solidFill>
                  <a:srgbClr val="006FC0"/>
                </a:solidFill>
              </a:rPr>
              <a:t>Concept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534413"/>
            <a:ext cx="7766684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The class width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range </a:t>
            </a:r>
            <a:r>
              <a:rPr sz="2800" spc="-5" dirty="0">
                <a:latin typeface="Carlito"/>
                <a:cs typeface="Carlito"/>
              </a:rPr>
              <a:t>of the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found </a:t>
            </a:r>
            <a:r>
              <a:rPr sz="2800" spc="-10" dirty="0">
                <a:latin typeface="Carlito"/>
                <a:cs typeface="Carlito"/>
              </a:rPr>
              <a:t>by subtracting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lower </a:t>
            </a:r>
            <a:r>
              <a:rPr sz="2800" dirty="0">
                <a:latin typeface="Carlito"/>
                <a:cs typeface="Carlito"/>
              </a:rPr>
              <a:t>class </a:t>
            </a:r>
            <a:r>
              <a:rPr sz="2800" spc="-5" dirty="0">
                <a:latin typeface="Carlito"/>
                <a:cs typeface="Carlito"/>
              </a:rPr>
              <a:t>limit of 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 upper </a:t>
            </a:r>
            <a:r>
              <a:rPr sz="2800" dirty="0">
                <a:latin typeface="Carlito"/>
                <a:cs typeface="Carlito"/>
              </a:rPr>
              <a:t>class </a:t>
            </a:r>
            <a:r>
              <a:rPr sz="2800" spc="-5" dirty="0">
                <a:latin typeface="Carlito"/>
                <a:cs typeface="Carlito"/>
              </a:rPr>
              <a:t>limit 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next  </a:t>
            </a:r>
            <a:r>
              <a:rPr sz="2800" spc="-5" dirty="0">
                <a:latin typeface="Carlito"/>
                <a:cs typeface="Carlito"/>
              </a:rPr>
              <a:t>class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42671"/>
            <a:ext cx="31680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6FC0"/>
                </a:solidFill>
              </a:rPr>
              <a:t>Class</a:t>
            </a:r>
            <a:r>
              <a:rPr sz="4400" spc="-95" dirty="0">
                <a:solidFill>
                  <a:srgbClr val="006FC0"/>
                </a:solidFill>
              </a:rPr>
              <a:t> </a:t>
            </a:r>
            <a:r>
              <a:rPr sz="4400" dirty="0">
                <a:solidFill>
                  <a:srgbClr val="006FC0"/>
                </a:solidFill>
              </a:rPr>
              <a:t>Width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85037" y="4115561"/>
            <a:ext cx="7774305" cy="786754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75"/>
              </a:spcBef>
            </a:pPr>
            <a:r>
              <a:rPr sz="2400" spc="-5" dirty="0">
                <a:latin typeface="Carlito"/>
                <a:cs typeface="Carlito"/>
              </a:rPr>
              <a:t>Class width = Upper </a:t>
            </a:r>
            <a:r>
              <a:rPr sz="2400" spc="-10" dirty="0">
                <a:latin typeface="Carlito"/>
                <a:cs typeface="Carlito"/>
              </a:rPr>
              <a:t>boundary </a:t>
            </a:r>
            <a:r>
              <a:rPr sz="2400" spc="-5" dirty="0">
                <a:latin typeface="Carlito"/>
                <a:cs typeface="Carlito"/>
              </a:rPr>
              <a:t>– </a:t>
            </a:r>
            <a:r>
              <a:rPr sz="2400" spc="-10">
                <a:latin typeface="Carlito"/>
                <a:cs typeface="Carlito"/>
              </a:rPr>
              <a:t>Lower</a:t>
            </a:r>
            <a:r>
              <a:rPr sz="2400" spc="135">
                <a:latin typeface="Carlito"/>
                <a:cs typeface="Carlito"/>
              </a:rPr>
              <a:t> </a:t>
            </a:r>
            <a:r>
              <a:rPr sz="2400" spc="-10" smtClean="0">
                <a:latin typeface="Carlito"/>
                <a:cs typeface="Carlito"/>
              </a:rPr>
              <a:t>boundary</a:t>
            </a:r>
            <a:endParaRPr lang="en-US" sz="2400" spc="-10" dirty="0">
              <a:latin typeface="Carlito"/>
              <a:cs typeface="Carlito"/>
            </a:endParaRPr>
          </a:p>
          <a:p>
            <a:pPr marL="365125" algn="ctr">
              <a:lnSpc>
                <a:spcPct val="100000"/>
              </a:lnSpc>
              <a:spcBef>
                <a:spcPts val="175"/>
              </a:spcBef>
            </a:pPr>
            <a:r>
              <a:rPr sz="2400" spc="-5" smtClean="0">
                <a:latin typeface="Carlito"/>
                <a:cs typeface="Carlito"/>
              </a:rPr>
              <a:t># </a:t>
            </a:r>
            <a:r>
              <a:rPr sz="2400" spc="-5" dirty="0">
                <a:latin typeface="Carlito"/>
                <a:cs typeface="Carlito"/>
              </a:rPr>
              <a:t>of classes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95600" y="4419600"/>
            <a:ext cx="4518660" cy="111760"/>
            <a:chOff x="3157727" y="4582667"/>
            <a:chExt cx="4518660" cy="111760"/>
          </a:xfrm>
        </p:grpSpPr>
        <p:sp>
          <p:nvSpPr>
            <p:cNvPr id="6" name="object 6"/>
            <p:cNvSpPr/>
            <p:nvPr/>
          </p:nvSpPr>
          <p:spPr>
            <a:xfrm>
              <a:off x="3157727" y="4582667"/>
              <a:ext cx="4518660" cy="1112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1161" y="4618481"/>
              <a:ext cx="4419600" cy="0"/>
            </a:xfrm>
            <a:custGeom>
              <a:avLst/>
              <a:gdLst/>
              <a:ahLst/>
              <a:cxnLst/>
              <a:rect l="l" t="t" r="r" b="b"/>
              <a:pathLst>
                <a:path w="4419600">
                  <a:moveTo>
                    <a:pt x="0" y="0"/>
                  </a:moveTo>
                  <a:lnTo>
                    <a:pt x="4419599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1630</Words>
  <Application>Microsoft Office PowerPoint</Application>
  <PresentationFormat>On-screen Show (4:3)</PresentationFormat>
  <Paragraphs>542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Frequency Distributions</vt:lpstr>
      <vt:lpstr>Grouped Data Vs Ungrouped Data</vt:lpstr>
      <vt:lpstr>Creating a Categorical Ungrouped  Frequency Distribution</vt:lpstr>
      <vt:lpstr>Example:</vt:lpstr>
      <vt:lpstr>Example:</vt:lpstr>
      <vt:lpstr>Example These are the favorite colors of fifteen 2nd graders.</vt:lpstr>
      <vt:lpstr>Grouped Frequency Distribution</vt:lpstr>
      <vt:lpstr>Key Concept</vt:lpstr>
      <vt:lpstr>Class Width</vt:lpstr>
      <vt:lpstr>Frequency Distributions cont.</vt:lpstr>
      <vt:lpstr>Rules For Grouped Data</vt:lpstr>
      <vt:lpstr>Rules For Grouped Data</vt:lpstr>
      <vt:lpstr>Table</vt:lpstr>
      <vt:lpstr>Frequency Distributions Minutes Spent on the Phone</vt:lpstr>
      <vt:lpstr>Construct a Frequency Distribution Table</vt:lpstr>
      <vt:lpstr>Example:</vt:lpstr>
      <vt:lpstr>Example</vt:lpstr>
      <vt:lpstr>Table</vt:lpstr>
      <vt:lpstr>Solution</vt:lpstr>
      <vt:lpstr>Table Frequency Distribution for the Data of Table</vt:lpstr>
      <vt:lpstr>Relative Frequency and  Percentage Distributions</vt:lpstr>
      <vt:lpstr>Solution</vt:lpstr>
      <vt:lpstr>Example</vt:lpstr>
      <vt:lpstr>Answer</vt:lpstr>
      <vt:lpstr>Example</vt:lpstr>
      <vt:lpstr>Solution</vt:lpstr>
      <vt:lpstr>Example</vt:lpstr>
      <vt:lpstr>Example</vt:lpstr>
      <vt:lpstr>Solution</vt:lpstr>
      <vt:lpstr>Figure Bar graph for Table</vt:lpstr>
      <vt:lpstr>CUMULATIVE FREQUENCY  DISTRIBUTIONS</vt:lpstr>
      <vt:lpstr>Slide 32</vt:lpstr>
      <vt:lpstr>Table</vt:lpstr>
      <vt:lpstr>CUMULATIVE FREQUENCY  DISTRIBUTIONS cont.</vt:lpstr>
      <vt:lpstr>Figure</vt:lpstr>
      <vt:lpstr>Shape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Distributions</dc:title>
  <dc:creator>Dr Vilas</dc:creator>
  <cp:lastModifiedBy>Dr Vilas</cp:lastModifiedBy>
  <cp:revision>15</cp:revision>
  <dcterms:created xsi:type="dcterms:W3CDTF">2020-09-15T08:02:24Z</dcterms:created>
  <dcterms:modified xsi:type="dcterms:W3CDTF">2020-09-23T10:00:56Z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2020-09-15T00:00:00Z</vt:filetime>
  </property>
</Properties>
</file>