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56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9" r:id="rId28"/>
    <p:sldId id="330" r:id="rId29"/>
    <p:sldId id="331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199"/>
                </a:moveTo>
                <a:lnTo>
                  <a:pt x="12188952" y="457199"/>
                </a:lnTo>
                <a:lnTo>
                  <a:pt x="12188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0121" y="61722"/>
            <a:ext cx="621093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6892" y="3371201"/>
            <a:ext cx="11107420" cy="293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0289" y="6583400"/>
            <a:ext cx="14744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60227" y="6575552"/>
            <a:ext cx="1879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932179"/>
            <a:ext cx="11465560" cy="3556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5" dirty="0" smtClean="0">
                <a:latin typeface="Calibri"/>
                <a:cs typeface="Calibri"/>
              </a:rPr>
              <a:t>Daemons that answer request  for services.</a:t>
            </a: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smtClean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processes that live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15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bootstrapped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terminate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when the 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shut down.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Because they don't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20" dirty="0">
                <a:latin typeface="Calibri"/>
                <a:cs typeface="Calibri"/>
              </a:rPr>
              <a:t>say </a:t>
            </a:r>
            <a:r>
              <a:rPr sz="2400" spc="-5" dirty="0">
                <a:latin typeface="Calibri"/>
                <a:cs typeface="Calibri"/>
              </a:rPr>
              <a:t>that they </a:t>
            </a:r>
            <a:r>
              <a:rPr sz="2400" dirty="0">
                <a:latin typeface="Calibri"/>
                <a:cs typeface="Calibri"/>
              </a:rPr>
              <a:t>run in 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UNIX </a:t>
            </a:r>
            <a:r>
              <a:rPr sz="2400" spc="-20" dirty="0">
                <a:latin typeface="Calibri"/>
                <a:cs typeface="Calibri"/>
              </a:rPr>
              <a:t>systems have </a:t>
            </a:r>
            <a:r>
              <a:rPr sz="2400" spc="-5" dirty="0">
                <a:latin typeface="Calibri"/>
                <a:cs typeface="Calibri"/>
              </a:rPr>
              <a:t>numerous daemons </a:t>
            </a:r>
            <a:r>
              <a:rPr sz="2400" spc="-10" dirty="0">
                <a:latin typeface="Calibri"/>
                <a:cs typeface="Calibri"/>
              </a:rPr>
              <a:t>that perform </a:t>
            </a:r>
            <a:r>
              <a:rPr sz="2400" spc="-15" dirty="0">
                <a:latin typeface="Calibri"/>
                <a:cs typeface="Calibri"/>
              </a:rPr>
              <a:t>day-to-day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activities.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1057148"/>
            <a:ext cx="1146746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5" dirty="0">
                <a:latin typeface="Calibri"/>
                <a:cs typeface="Calibri"/>
              </a:rPr>
              <a:t>a daemon </a:t>
            </a:r>
            <a:r>
              <a:rPr sz="2800" spc="-10" dirty="0">
                <a:latin typeface="Calibri"/>
                <a:cs typeface="Calibri"/>
              </a:rPr>
              <a:t>has is </a:t>
            </a:r>
            <a:r>
              <a:rPr sz="2800" spc="-15" dirty="0">
                <a:latin typeface="Calibri"/>
                <a:cs typeface="Calibri"/>
              </a:rPr>
              <a:t>how to </a:t>
            </a:r>
            <a:r>
              <a:rPr sz="2800" spc="-10" dirty="0">
                <a:latin typeface="Calibri"/>
                <a:cs typeface="Calibri"/>
              </a:rPr>
              <a:t>handle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messages.</a:t>
            </a:r>
            <a:endParaRPr sz="280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can't simply write </a:t>
            </a:r>
            <a:r>
              <a:rPr sz="2800" spc="-15" dirty="0">
                <a:latin typeface="Calibri"/>
                <a:cs typeface="Calibri"/>
              </a:rPr>
              <a:t>to standard </a:t>
            </a:r>
            <a:r>
              <a:rPr sz="2800" spc="-55" dirty="0">
                <a:latin typeface="Calibri"/>
                <a:cs typeface="Calibri"/>
              </a:rPr>
              <a:t>error, </a:t>
            </a:r>
            <a:r>
              <a:rPr sz="2800" spc="-10" dirty="0">
                <a:latin typeface="Calibri"/>
                <a:cs typeface="Calibri"/>
              </a:rPr>
              <a:t>since it </a:t>
            </a:r>
            <a:r>
              <a:rPr sz="2800" spc="-5" dirty="0">
                <a:latin typeface="Calibri"/>
                <a:cs typeface="Calibri"/>
              </a:rPr>
              <a:t>shouldn't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controlling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6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don't </a:t>
            </a:r>
            <a:r>
              <a:rPr sz="2800" spc="-20" dirty="0">
                <a:latin typeface="Calibri"/>
                <a:cs typeface="Calibri"/>
              </a:rPr>
              <a:t>want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10" dirty="0">
                <a:latin typeface="Calibri"/>
                <a:cs typeface="Calibri"/>
              </a:rPr>
              <a:t>daemons </a:t>
            </a:r>
            <a:r>
              <a:rPr sz="2800" spc="-5" dirty="0">
                <a:latin typeface="Calibri"/>
                <a:cs typeface="Calibri"/>
              </a:rPr>
              <a:t>writing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console device, </a:t>
            </a:r>
            <a:r>
              <a:rPr sz="2800" spc="-5" dirty="0">
                <a:latin typeface="Calibri"/>
                <a:cs typeface="Calibri"/>
              </a:rPr>
              <a:t>since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tabLst>
                <a:tab pos="469265" algn="l"/>
                <a:tab pos="469900" algn="l"/>
              </a:tabLst>
            </a:pPr>
            <a:r>
              <a:rPr lang="en-US" sz="2800" spc="-15" dirty="0" smtClean="0">
                <a:latin typeface="Calibri"/>
                <a:cs typeface="Calibri"/>
              </a:rPr>
              <a:t>	</a:t>
            </a:r>
            <a:r>
              <a:rPr sz="2800" spc="-15" smtClean="0">
                <a:latin typeface="Calibri"/>
                <a:cs typeface="Calibri"/>
              </a:rPr>
              <a:t>many </a:t>
            </a:r>
            <a:r>
              <a:rPr sz="2800" spc="-20" dirty="0">
                <a:latin typeface="Calibri"/>
                <a:cs typeface="Calibri"/>
              </a:rPr>
              <a:t>workstations,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console device runs </a:t>
            </a:r>
            <a:r>
              <a:rPr sz="2800" spc="-5" dirty="0">
                <a:latin typeface="Calibri"/>
                <a:cs typeface="Calibri"/>
              </a:rPr>
              <a:t>a windowing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1091565" algn="l"/>
                <a:tab pos="1815464" algn="l"/>
                <a:tab pos="2717800" algn="l"/>
                <a:tab pos="3585210" algn="l"/>
                <a:tab pos="4414520" algn="l"/>
                <a:tab pos="5749290" algn="l"/>
                <a:tab pos="6907530" algn="l"/>
                <a:tab pos="7391400" algn="l"/>
                <a:tab pos="8162290" algn="l"/>
                <a:tab pos="9035415" algn="l"/>
                <a:tab pos="10570845" algn="l"/>
                <a:tab pos="11283950" algn="l"/>
              </a:tabLst>
            </a:pPr>
            <a:r>
              <a:rPr sz="2800" spc="-114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'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daemo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writing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wn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5" dirty="0">
                <a:latin typeface="Calibri"/>
                <a:cs typeface="Calibri"/>
              </a:rPr>
              <a:t>essa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central </a:t>
            </a:r>
            <a:r>
              <a:rPr sz="2800" spc="-10" dirty="0">
                <a:latin typeface="Calibri"/>
                <a:cs typeface="Calibri"/>
              </a:rPr>
              <a:t>daemon errorlogging facility is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89276" y="458723"/>
            <a:ext cx="7912608" cy="600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37540" y="754837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250698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Error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Logging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1103833"/>
            <a:ext cx="11468100" cy="523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There are three </a:t>
            </a:r>
            <a:r>
              <a:rPr sz="2800" spc="-30" dirty="0">
                <a:latin typeface="Calibri"/>
                <a:cs typeface="Calibri"/>
              </a:rPr>
              <a:t>ways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messages: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Kernel routines </a:t>
            </a:r>
            <a:r>
              <a:rPr sz="2800" spc="-10" dirty="0">
                <a:latin typeface="Calibri"/>
                <a:cs typeface="Calibri"/>
              </a:rPr>
              <a:t>can call </a:t>
            </a:r>
            <a:r>
              <a:rPr sz="2800" spc="-5" dirty="0">
                <a:latin typeface="Calibri"/>
                <a:cs typeface="Calibri"/>
              </a:rPr>
              <a:t>the log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messages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read by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that opens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reads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49847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/dev/klog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device.</a:t>
            </a:r>
            <a:endParaRPr sz="2800">
              <a:latin typeface="Calibri"/>
              <a:cs typeface="Calibri"/>
            </a:endParaRPr>
          </a:p>
          <a:p>
            <a:pPr marL="417830" marR="40640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Most user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(daemons) call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syslog(3)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20" dirty="0">
                <a:latin typeface="Calibri"/>
                <a:cs typeface="Calibri"/>
              </a:rPr>
              <a:t>to generate </a:t>
            </a:r>
            <a:r>
              <a:rPr sz="2800" spc="-5" dirty="0">
                <a:latin typeface="Calibri"/>
                <a:cs typeface="Calibri"/>
              </a:rPr>
              <a:t>log  messages. </a:t>
            </a:r>
            <a:r>
              <a:rPr sz="2800" spc="-10" dirty="0">
                <a:latin typeface="Calibri"/>
                <a:cs typeface="Calibri"/>
              </a:rPr>
              <a:t>This 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sent to </a:t>
            </a:r>
            <a:r>
              <a:rPr sz="2800" spc="-5" dirty="0">
                <a:latin typeface="Calibri"/>
                <a:cs typeface="Calibri"/>
              </a:rPr>
              <a:t>the UNIX </a:t>
            </a: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spc="-20" dirty="0">
                <a:latin typeface="Calibri"/>
                <a:cs typeface="Calibri"/>
              </a:rPr>
              <a:t>datagram  socket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/dev/log.</a:t>
            </a:r>
            <a:endParaRPr sz="2800">
              <a:latin typeface="Calibri"/>
              <a:cs typeface="Calibri"/>
            </a:endParaRPr>
          </a:p>
          <a:p>
            <a:pPr marL="417830" marR="193675" indent="-405765">
              <a:lnSpc>
                <a:spcPct val="100000"/>
              </a:lnSpc>
              <a:buFont typeface="Calibri"/>
              <a:buAutoNum type="arabicPeriod" startAt="2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on this </a:t>
            </a:r>
            <a:r>
              <a:rPr sz="2800" spc="-15" dirty="0">
                <a:latin typeface="Calibri"/>
                <a:cs typeface="Calibri"/>
              </a:rPr>
              <a:t>host, </a:t>
            </a:r>
            <a:r>
              <a:rPr sz="2800" spc="-5" dirty="0">
                <a:latin typeface="Calibri"/>
                <a:cs typeface="Calibri"/>
              </a:rPr>
              <a:t>or on some other </a:t>
            </a:r>
            <a:r>
              <a:rPr sz="2800" spc="-15" dirty="0">
                <a:latin typeface="Calibri"/>
                <a:cs typeface="Calibri"/>
              </a:rPr>
              <a:t>host </a:t>
            </a:r>
            <a:r>
              <a:rPr sz="2800" spc="-10" dirty="0">
                <a:latin typeface="Calibri"/>
                <a:cs typeface="Calibri"/>
              </a:rPr>
              <a:t>that is connected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this  </a:t>
            </a:r>
            <a:r>
              <a:rPr sz="2800" spc="-20" dirty="0">
                <a:latin typeface="Calibri"/>
                <a:cs typeface="Calibri"/>
              </a:rPr>
              <a:t>host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40" dirty="0">
                <a:latin typeface="Calibri"/>
                <a:cs typeface="Calibri"/>
              </a:rPr>
              <a:t>TCP/IP </a:t>
            </a:r>
            <a:r>
              <a:rPr sz="2800" spc="-10" dirty="0">
                <a:latin typeface="Calibri"/>
                <a:cs typeface="Calibri"/>
              </a:rPr>
              <a:t>network, can send </a:t>
            </a:r>
            <a:r>
              <a:rPr sz="2800" spc="-5" dirty="0">
                <a:latin typeface="Calibri"/>
                <a:cs typeface="Calibri"/>
              </a:rPr>
              <a:t>log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UDP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514.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syslogd </a:t>
            </a:r>
            <a:r>
              <a:rPr sz="2800" spc="-10" dirty="0">
                <a:latin typeface="Calibri"/>
                <a:cs typeface="Calibri"/>
              </a:rPr>
              <a:t>daemon reads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three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log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messages.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77850" algn="l"/>
                <a:tab pos="1955800" algn="l"/>
                <a:tab pos="2626360" algn="l"/>
                <a:tab pos="3961765" algn="l"/>
                <a:tab pos="4895850" algn="l"/>
                <a:tab pos="5208270" algn="l"/>
                <a:tab pos="7273925" algn="l"/>
                <a:tab pos="7953375" algn="l"/>
                <a:tab pos="9101455" algn="l"/>
              </a:tabLst>
            </a:pP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up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emon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figu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usual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/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9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,  which </a:t>
            </a:r>
            <a:r>
              <a:rPr sz="2800" spc="-10" dirty="0">
                <a:latin typeface="Calibri"/>
                <a:cs typeface="Calibri"/>
              </a:rPr>
              <a:t>determines where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classes of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92" y="3371201"/>
            <a:ext cx="11107420" cy="492443"/>
          </a:xfrm>
        </p:spPr>
        <p:txBody>
          <a:bodyPr/>
          <a:lstStyle/>
          <a:p>
            <a:r>
              <a:rPr lang="en-US" dirty="0" smtClean="0"/>
              <a:t>UNIT V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952480" cy="36849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INTORDUCTION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b="1" spc="-5" dirty="0">
                <a:latin typeface="Calibri"/>
                <a:cs typeface="Calibri"/>
              </a:rPr>
              <a:t>IPC </a:t>
            </a:r>
            <a:r>
              <a:rPr sz="2400" b="1" dirty="0">
                <a:latin typeface="Calibri"/>
                <a:cs typeface="Calibri"/>
              </a:rPr>
              <a:t>( </a:t>
            </a:r>
            <a:r>
              <a:rPr sz="2400" b="1" spc="-10" dirty="0">
                <a:latin typeface="Calibri"/>
                <a:cs typeface="Calibri"/>
              </a:rPr>
              <a:t>InterProcess</a:t>
            </a:r>
            <a:r>
              <a:rPr sz="2400" b="1" spc="-5" dirty="0">
                <a:latin typeface="Calibri"/>
                <a:cs typeface="Calibri"/>
              </a:rPr>
              <a:t> Communication)</a:t>
            </a:r>
            <a:endParaRPr sz="24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17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IN" sz="2800" spc="-5" dirty="0" smtClean="0">
                <a:latin typeface="Calibri"/>
                <a:cs typeface="Calibri"/>
              </a:rPr>
              <a:t>(</a:t>
            </a:r>
            <a:r>
              <a:rPr sz="2800" spc="-5" dirty="0" smtClean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mechanism </a:t>
            </a:r>
            <a:r>
              <a:rPr sz="2800" spc="-15" dirty="0">
                <a:latin typeface="Calibri"/>
                <a:cs typeface="Calibri"/>
              </a:rPr>
              <a:t>whereby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processes </a:t>
            </a:r>
            <a:r>
              <a:rPr sz="2800" spc="-15" dirty="0">
                <a:latin typeface="Calibri"/>
                <a:cs typeface="Calibri"/>
              </a:rPr>
              <a:t>communicate </a:t>
            </a:r>
            <a:r>
              <a:rPr sz="2800" spc="-5" dirty="0">
                <a:latin typeface="Calibri"/>
                <a:cs typeface="Calibri"/>
              </a:rPr>
              <a:t>with  each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perform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tasks.</a:t>
            </a:r>
            <a:endParaRPr sz="28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These processes </a:t>
            </a:r>
            <a:r>
              <a:rPr sz="2800" spc="-20" dirty="0">
                <a:latin typeface="Calibri"/>
                <a:cs typeface="Calibri"/>
              </a:rPr>
              <a:t>may interact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client/server </a:t>
            </a:r>
            <a:r>
              <a:rPr sz="2800" spc="-5" dirty="0">
                <a:latin typeface="Calibri"/>
                <a:cs typeface="Calibri"/>
              </a:rPr>
              <a:t>manner or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peer-to-  peer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fashion</a:t>
            </a:r>
            <a:r>
              <a:rPr sz="2800" spc="-15" dirty="0" smtClean="0">
                <a:latin typeface="Calibri"/>
                <a:cs typeface="Calibri"/>
              </a:rPr>
              <a:t>.</a:t>
            </a:r>
            <a:r>
              <a:rPr lang="en-IN" sz="2800" spc="-15" dirty="0" smtClean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462787"/>
            <a:ext cx="10002520" cy="1927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INTORDUCTION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ts val="2865"/>
              </a:lnSpc>
              <a:spcBef>
                <a:spcPts val="2045"/>
              </a:spcBef>
            </a:pPr>
            <a:r>
              <a:rPr sz="2400" b="1" spc="-5" dirty="0">
                <a:latin typeface="Calibri"/>
                <a:cs typeface="Calibri"/>
              </a:rPr>
              <a:t>IPC </a:t>
            </a:r>
            <a:r>
              <a:rPr sz="2400" b="1" dirty="0">
                <a:latin typeface="Calibri"/>
                <a:cs typeface="Calibri"/>
              </a:rPr>
              <a:t>( </a:t>
            </a:r>
            <a:r>
              <a:rPr sz="2400" b="1" spc="-10" dirty="0">
                <a:latin typeface="Calibri"/>
                <a:cs typeface="Calibri"/>
              </a:rPr>
              <a:t>InterProcess</a:t>
            </a:r>
            <a:r>
              <a:rPr sz="2400" b="1" spc="-5" dirty="0">
                <a:latin typeface="Calibri"/>
                <a:cs typeface="Calibri"/>
              </a:rPr>
              <a:t> Communication)</a:t>
            </a:r>
            <a:endParaRPr sz="2400">
              <a:latin typeface="Calibri"/>
              <a:cs typeface="Calibri"/>
            </a:endParaRPr>
          </a:p>
          <a:p>
            <a:pPr marL="165100" marR="5080">
              <a:lnSpc>
                <a:spcPts val="336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The various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IPC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supported </a:t>
            </a:r>
            <a:r>
              <a:rPr sz="2800" spc="-5" dirty="0">
                <a:latin typeface="Calibri"/>
                <a:cs typeface="Calibri"/>
              </a:rPr>
              <a:t>on a UNIX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as  </a:t>
            </a:r>
            <a:r>
              <a:rPr sz="2800" spc="-20" dirty="0">
                <a:latin typeface="Calibri"/>
                <a:cs typeface="Calibri"/>
              </a:rPr>
              <a:t>follows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92" y="4499228"/>
            <a:ext cx="1082230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seven </a:t>
            </a:r>
            <a:r>
              <a:rPr sz="2800" spc="-20" dirty="0">
                <a:latin typeface="Calibri"/>
                <a:cs typeface="Calibri"/>
              </a:rPr>
              <a:t>forms </a:t>
            </a:r>
            <a:r>
              <a:rPr sz="2800" spc="-5" dirty="0">
                <a:latin typeface="Calibri"/>
                <a:cs typeface="Calibri"/>
              </a:rPr>
              <a:t>of IPC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usually </a:t>
            </a:r>
            <a:r>
              <a:rPr sz="2800" spc="-15" dirty="0">
                <a:latin typeface="Calibri"/>
                <a:cs typeface="Calibri"/>
              </a:rPr>
              <a:t>restricted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IPC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15" dirty="0">
                <a:latin typeface="Calibri"/>
                <a:cs typeface="Calibri"/>
              </a:rPr>
              <a:t>processes 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host.</a:t>
            </a:r>
            <a:endParaRPr sz="2800">
              <a:latin typeface="Calibri"/>
              <a:cs typeface="Calibri"/>
            </a:endParaRPr>
          </a:p>
          <a:p>
            <a:pPr marL="12700" marR="1016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final two i.e. </a:t>
            </a:r>
            <a:r>
              <a:rPr sz="2800" spc="-20" dirty="0">
                <a:latin typeface="Calibri"/>
                <a:cs typeface="Calibri"/>
              </a:rPr>
              <a:t>Sockets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STREAMS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only two that </a:t>
            </a:r>
            <a:r>
              <a:rPr sz="2800" spc="-15" dirty="0">
                <a:latin typeface="Calibri"/>
                <a:cs typeface="Calibri"/>
              </a:rPr>
              <a:t>are generally  </a:t>
            </a:r>
            <a:r>
              <a:rPr sz="2800" spc="-10" dirty="0">
                <a:latin typeface="Calibri"/>
                <a:cs typeface="Calibri"/>
              </a:rPr>
              <a:t>supported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IPC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hosts.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5405" y="2456052"/>
          <a:ext cx="726376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0395"/>
                <a:gridCol w="4103370"/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 Half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duplex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Pipes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Full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duplex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Pipes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3.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FIFO’s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4. Named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full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duplex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Pipes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5.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Message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queues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6.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memory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7.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Semaphores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1522730" algn="l"/>
                        </a:tabLst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8.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Sockets	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9.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STREAMS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9292" y="965708"/>
            <a:ext cx="101530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Pipes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oldest </a:t>
            </a:r>
            <a:r>
              <a:rPr sz="2800" spc="-25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of UNIX </a:t>
            </a: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IPC.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Pipes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limitations.</a:t>
            </a:r>
            <a:endParaRPr sz="2800">
              <a:latin typeface="Calibri"/>
              <a:cs typeface="Calibri"/>
            </a:endParaRPr>
          </a:p>
          <a:p>
            <a:pPr marL="1359535" marR="3546475" lvl="1" indent="-890269">
              <a:lnSpc>
                <a:spcPct val="100000"/>
              </a:lnSpc>
              <a:buAutoNum type="arabicPeriod"/>
              <a:tabLst>
                <a:tab pos="984885" algn="l"/>
                <a:tab pos="985519" algn="l"/>
              </a:tabLst>
            </a:pPr>
            <a:r>
              <a:rPr sz="2800" spc="-30" dirty="0">
                <a:latin typeface="Calibri"/>
                <a:cs typeface="Calibri"/>
              </a:rPr>
              <a:t>Historically,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been half </a:t>
            </a:r>
            <a:r>
              <a:rPr sz="2800" spc="-20" dirty="0">
                <a:latin typeface="Calibri"/>
                <a:cs typeface="Calibri"/>
              </a:rPr>
              <a:t>duplex  </a:t>
            </a:r>
            <a:r>
              <a:rPr sz="2800" spc="-10" dirty="0">
                <a:latin typeface="Calibri"/>
                <a:cs typeface="Calibri"/>
              </a:rPr>
              <a:t>(i.e.data </a:t>
            </a:r>
            <a:r>
              <a:rPr sz="2800" spc="-15" dirty="0">
                <a:latin typeface="Calibri"/>
                <a:cs typeface="Calibri"/>
              </a:rPr>
              <a:t>flows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only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direction)</a:t>
            </a:r>
            <a:endParaRPr sz="280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Pipes 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 only between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common  </a:t>
            </a:r>
            <a:r>
              <a:rPr sz="2800" spc="-45" dirty="0">
                <a:latin typeface="Calibri"/>
                <a:cs typeface="Calibri"/>
              </a:rPr>
              <a:t>ancestor.</a:t>
            </a:r>
            <a:endParaRPr sz="2800">
              <a:latin typeface="Calibri"/>
              <a:cs typeface="Calibri"/>
            </a:endParaRPr>
          </a:p>
          <a:p>
            <a:pPr marL="955675" marR="132715">
              <a:lnSpc>
                <a:spcPct val="100000"/>
              </a:lnSpc>
              <a:tabLst>
                <a:tab pos="2306320" algn="l"/>
              </a:tabLst>
            </a:pPr>
            <a:r>
              <a:rPr sz="2800" spc="-30" dirty="0">
                <a:latin typeface="Calibri"/>
                <a:cs typeface="Calibri"/>
              </a:rPr>
              <a:t>Normally,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created 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10" dirty="0">
                <a:latin typeface="Calibri"/>
                <a:cs typeface="Calibri"/>
              </a:rPr>
              <a:t>calls </a:t>
            </a:r>
            <a:r>
              <a:rPr sz="2800" spc="-20" dirty="0">
                <a:latin typeface="Calibri"/>
                <a:cs typeface="Calibri"/>
              </a:rPr>
              <a:t>fork, 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used 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5" dirty="0">
                <a:latin typeface="Calibri"/>
                <a:cs typeface="Calibri"/>
              </a:rPr>
              <a:t>and 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9292" y="637184"/>
            <a:ext cx="11464925" cy="50863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44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created by </a:t>
            </a:r>
            <a:r>
              <a:rPr sz="2800" spc="-10" dirty="0">
                <a:latin typeface="Calibri"/>
                <a:cs typeface="Calibri"/>
              </a:rPr>
              <a:t>calling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pipe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12700" marR="855726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#include &lt;unistd.h&gt;  </a:t>
            </a:r>
            <a:r>
              <a:rPr sz="2800" b="1" spc="-15" dirty="0">
                <a:latin typeface="Calibri"/>
                <a:cs typeface="Calibri"/>
              </a:rPr>
              <a:t>int </a:t>
            </a:r>
            <a:r>
              <a:rPr sz="2800" b="1" spc="-10" dirty="0">
                <a:latin typeface="Calibri"/>
                <a:cs typeface="Calibri"/>
              </a:rPr>
              <a:t>pipe(int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fd[2]);</a:t>
            </a:r>
            <a:endParaRPr sz="2800">
              <a:latin typeface="Calibri"/>
              <a:cs typeface="Calibri"/>
            </a:endParaRPr>
          </a:p>
          <a:p>
            <a:pPr marL="57912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Returns: </a:t>
            </a:r>
            <a:r>
              <a:rPr sz="2800" spc="-5" dirty="0">
                <a:latin typeface="Calibri"/>
                <a:cs typeface="Calibri"/>
              </a:rPr>
              <a:t>0 if OK, –1 on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Despite </a:t>
            </a:r>
            <a:r>
              <a:rPr sz="2800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limitations, half-duplex pipes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still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commonly  used </a:t>
            </a:r>
            <a:r>
              <a:rPr sz="2800" spc="-20" dirty="0">
                <a:latin typeface="Calibri"/>
                <a:cs typeface="Calibri"/>
              </a:rPr>
              <a:t>form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IPC.</a:t>
            </a:r>
            <a:endParaRPr sz="280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Every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type </a:t>
            </a:r>
            <a:r>
              <a:rPr sz="2800" spc="-5" dirty="0">
                <a:latin typeface="Calibri"/>
                <a:cs typeface="Calibri"/>
              </a:rPr>
              <a:t>a sequence of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pipeline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shell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25" dirty="0">
                <a:latin typeface="Calibri"/>
                <a:cs typeface="Calibri"/>
              </a:rPr>
              <a:t>execute,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15" dirty="0">
                <a:latin typeface="Calibri"/>
                <a:cs typeface="Calibri"/>
              </a:rPr>
              <a:t>creates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links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843787"/>
            <a:ext cx="96158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Two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descriptors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returned </a:t>
            </a:r>
            <a:r>
              <a:rPr sz="2800" spc="-15" dirty="0">
                <a:latin typeface="Calibri"/>
                <a:cs typeface="Calibri"/>
              </a:rPr>
              <a:t>through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40" dirty="0">
                <a:latin typeface="Calibri"/>
                <a:cs typeface="Calibri"/>
              </a:rPr>
              <a:t>fd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35280" marR="5086985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fd[0] </a:t>
            </a:r>
            <a:r>
              <a:rPr sz="2800" spc="-5" dirty="0">
                <a:latin typeface="Calibri"/>
                <a:cs typeface="Calibri"/>
              </a:rPr>
              <a:t>is open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reading, and  </a:t>
            </a:r>
            <a:r>
              <a:rPr sz="2800" spc="-25" dirty="0">
                <a:latin typeface="Calibri"/>
                <a:cs typeface="Calibri"/>
              </a:rPr>
              <a:t>fd[1] </a:t>
            </a:r>
            <a:r>
              <a:rPr sz="2800" spc="-5" dirty="0">
                <a:latin typeface="Calibri"/>
                <a:cs typeface="Calibri"/>
              </a:rPr>
              <a:t>is open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writing.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 output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fd[1]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fd[0].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POSIX.1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implementation to </a:t>
            </a:r>
            <a:r>
              <a:rPr sz="2800" spc="-10" dirty="0">
                <a:latin typeface="Calibri"/>
                <a:cs typeface="Calibri"/>
              </a:rPr>
              <a:t>support </a:t>
            </a:r>
            <a:r>
              <a:rPr sz="2800" spc="-15" dirty="0">
                <a:latin typeface="Calibri"/>
                <a:cs typeface="Calibri"/>
              </a:rPr>
              <a:t>full-duplex </a:t>
            </a:r>
            <a:r>
              <a:rPr sz="2800" spc="-10" dirty="0">
                <a:latin typeface="Calibri"/>
                <a:cs typeface="Calibri"/>
              </a:rPr>
              <a:t>pipes. 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implementations,</a:t>
            </a:r>
            <a:endParaRPr sz="2800">
              <a:latin typeface="Calibri"/>
              <a:cs typeface="Calibri"/>
            </a:endParaRPr>
          </a:p>
          <a:p>
            <a:pPr marL="17399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fd[0]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5" dirty="0">
                <a:latin typeface="Calibri"/>
                <a:cs typeface="Calibri"/>
              </a:rPr>
              <a:t>fd[1]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both reading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writing.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492" y="61722"/>
            <a:ext cx="11365865" cy="126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7745">
              <a:lnSpc>
                <a:spcPts val="3215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15"/>
              </a:lnSpc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Calibri"/>
                <a:cs typeface="Calibri"/>
              </a:rPr>
              <a:t>Two </a:t>
            </a:r>
            <a:r>
              <a:rPr sz="2800" spc="-35" dirty="0">
                <a:latin typeface="Calibri"/>
                <a:cs typeface="Calibri"/>
              </a:rPr>
              <a:t>ways </a:t>
            </a:r>
            <a:r>
              <a:rPr sz="2800" spc="-15" dirty="0">
                <a:latin typeface="Calibri"/>
                <a:cs typeface="Calibri"/>
              </a:rPr>
              <a:t>to picture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half-duplex pipe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shown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15" dirty="0">
                <a:latin typeface="Calibri"/>
                <a:cs typeface="Calibri"/>
              </a:rPr>
              <a:t>diagrams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below: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5694" y="1780032"/>
            <a:ext cx="8664852" cy="428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892" y="642619"/>
            <a:ext cx="3501390" cy="1461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-15" dirty="0">
                <a:latin typeface="Calibri"/>
                <a:cs typeface="Calibri"/>
              </a:rPr>
              <a:t> 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$ps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-axj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7251" y="1586483"/>
            <a:ext cx="7146035" cy="491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9292" y="1046429"/>
            <a:ext cx="11337925" cy="3669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469900" marR="13208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The left half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diagram shows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ends of the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15" dirty="0">
                <a:latin typeface="Calibri"/>
                <a:cs typeface="Calibri"/>
              </a:rPr>
              <a:t>connected </a:t>
            </a:r>
            <a:r>
              <a:rPr sz="2800" spc="-5" dirty="0">
                <a:latin typeface="Calibri"/>
                <a:cs typeface="Calibri"/>
              </a:rPr>
              <a:t>in a 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 marL="469900" marR="560705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right half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diagram </a:t>
            </a:r>
            <a:r>
              <a:rPr sz="2800" spc="-10" dirty="0">
                <a:latin typeface="Calibri"/>
                <a:cs typeface="Calibri"/>
              </a:rPr>
              <a:t>emphasizes 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15" dirty="0">
                <a:latin typeface="Calibri"/>
                <a:cs typeface="Calibri"/>
              </a:rPr>
              <a:t>flows  through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in a </a:t>
            </a:r>
            <a:r>
              <a:rPr sz="2800" spc="-10" dirty="0">
                <a:latin typeface="Calibri"/>
                <a:cs typeface="Calibri"/>
              </a:rPr>
              <a:t>single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next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useless.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30" dirty="0">
                <a:latin typeface="Calibri"/>
                <a:cs typeface="Calibri"/>
              </a:rPr>
              <a:t>Normally,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that </a:t>
            </a:r>
            <a:r>
              <a:rPr sz="2800" spc="-5" dirty="0">
                <a:latin typeface="Calibri"/>
                <a:cs typeface="Calibri"/>
              </a:rPr>
              <a:t>calls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then calls </a:t>
            </a:r>
            <a:r>
              <a:rPr sz="2800" spc="-20" dirty="0">
                <a:latin typeface="Calibri"/>
                <a:cs typeface="Calibri"/>
              </a:rPr>
              <a:t>fork, </a:t>
            </a:r>
            <a:r>
              <a:rPr sz="2800" spc="-10" dirty="0">
                <a:latin typeface="Calibri"/>
                <a:cs typeface="Calibri"/>
              </a:rPr>
              <a:t>creating </a:t>
            </a:r>
            <a:r>
              <a:rPr sz="2800" spc="-5" dirty="0">
                <a:latin typeface="Calibri"/>
                <a:cs typeface="Calibri"/>
              </a:rPr>
              <a:t>an IPC channel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parent to </a:t>
            </a:r>
            <a:r>
              <a:rPr sz="2800" spc="-5" dirty="0">
                <a:latin typeface="Calibri"/>
                <a:cs typeface="Calibri"/>
              </a:rPr>
              <a:t>the child or vice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689863"/>
            <a:ext cx="8362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2042" y="1199388"/>
            <a:ext cx="6686550" cy="4506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689863"/>
            <a:ext cx="8362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451" y="5271312"/>
            <a:ext cx="105054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parent to </a:t>
            </a:r>
            <a:r>
              <a:rPr sz="2800" spc="-5" dirty="0">
                <a:latin typeface="Calibri"/>
                <a:cs typeface="Calibri"/>
              </a:rPr>
              <a:t>the child, the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5" dirty="0">
                <a:latin typeface="Calibri"/>
                <a:cs typeface="Calibri"/>
              </a:rPr>
              <a:t>closes the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end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15" dirty="0">
                <a:latin typeface="Calibri"/>
                <a:cs typeface="Calibri"/>
              </a:rPr>
              <a:t>(fd[0]), </a:t>
            </a:r>
            <a:r>
              <a:rPr sz="2800" spc="-5" dirty="0">
                <a:latin typeface="Calibri"/>
                <a:cs typeface="Calibri"/>
              </a:rPr>
              <a:t>and the child closes the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(fd[1]).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038" y="676655"/>
            <a:ext cx="6648450" cy="4524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3656" y="689863"/>
            <a:ext cx="10505440" cy="294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parent to </a:t>
            </a:r>
            <a:r>
              <a:rPr sz="2800" spc="-5" dirty="0">
                <a:latin typeface="Calibri"/>
                <a:cs typeface="Calibri"/>
              </a:rPr>
              <a:t>the child, the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5" dirty="0">
                <a:latin typeface="Calibri"/>
                <a:cs typeface="Calibri"/>
              </a:rPr>
              <a:t>closes the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end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15" dirty="0">
                <a:latin typeface="Calibri"/>
                <a:cs typeface="Calibri"/>
              </a:rPr>
              <a:t>(fd[0]), </a:t>
            </a:r>
            <a:r>
              <a:rPr sz="2800" spc="-5" dirty="0">
                <a:latin typeface="Calibri"/>
                <a:cs typeface="Calibri"/>
              </a:rPr>
              <a:t>and the child closes the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(fd[1]).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266065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child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5" dirty="0">
                <a:latin typeface="Calibri"/>
                <a:cs typeface="Calibri"/>
              </a:rPr>
              <a:t>closes </a:t>
            </a:r>
            <a:r>
              <a:rPr sz="2800" spc="-20" dirty="0">
                <a:latin typeface="Calibri"/>
                <a:cs typeface="Calibri"/>
              </a:rPr>
              <a:t>fd[1], </a:t>
            </a:r>
            <a:r>
              <a:rPr sz="2800" spc="-5" dirty="0">
                <a:latin typeface="Calibri"/>
                <a:cs typeface="Calibri"/>
              </a:rPr>
              <a:t>and the  child closes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fd[0].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689863"/>
            <a:ext cx="8362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</a:t>
            </a:r>
            <a:r>
              <a:rPr sz="2800" b="1" spc="-3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679" y="5247538"/>
            <a:ext cx="102444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child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5" dirty="0">
                <a:latin typeface="Calibri"/>
                <a:cs typeface="Calibri"/>
              </a:rPr>
              <a:t>closes </a:t>
            </a:r>
            <a:r>
              <a:rPr sz="2800" spc="-20" dirty="0">
                <a:latin typeface="Calibri"/>
                <a:cs typeface="Calibri"/>
              </a:rPr>
              <a:t>fd[1], </a:t>
            </a:r>
            <a:r>
              <a:rPr sz="2800" spc="-5" dirty="0">
                <a:latin typeface="Calibri"/>
                <a:cs typeface="Calibri"/>
              </a:rPr>
              <a:t>and the  child closes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fd[0].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7266" y="676655"/>
            <a:ext cx="6628653" cy="4477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6892" y="660044"/>
            <a:ext cx="10776585" cy="43516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30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end of 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is closed, the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rules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apply.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527685" marR="6985" indent="-515620" algn="just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we read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whose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5" dirty="0">
                <a:latin typeface="Calibri"/>
                <a:cs typeface="Calibri"/>
              </a:rPr>
              <a:t>end </a:t>
            </a:r>
            <a:r>
              <a:rPr sz="2800" spc="-10" dirty="0">
                <a:latin typeface="Calibri"/>
                <a:cs typeface="Calibri"/>
              </a:rPr>
              <a:t>has been </a:t>
            </a:r>
            <a:r>
              <a:rPr sz="2800" spc="-5" dirty="0">
                <a:latin typeface="Calibri"/>
                <a:cs typeface="Calibri"/>
              </a:rPr>
              <a:t>closed,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10" dirty="0">
                <a:latin typeface="Calibri"/>
                <a:cs typeface="Calibri"/>
              </a:rPr>
              <a:t>returns  </a:t>
            </a:r>
            <a:r>
              <a:rPr sz="2800" spc="-5" dirty="0">
                <a:latin typeface="Calibri"/>
                <a:cs typeface="Calibri"/>
              </a:rPr>
              <a:t>0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indicate </a:t>
            </a:r>
            <a:r>
              <a:rPr sz="2800" spc="-5" dirty="0">
                <a:latin typeface="Calibri"/>
                <a:cs typeface="Calibri"/>
              </a:rPr>
              <a:t>an end of file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5" dirty="0">
                <a:latin typeface="Calibri"/>
                <a:cs typeface="Calibri"/>
              </a:rPr>
              <a:t>all the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has been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608965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write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5" dirty="0">
                <a:latin typeface="Calibri"/>
                <a:cs typeface="Calibri"/>
              </a:rPr>
              <a:t>whose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end </a:t>
            </a:r>
            <a:r>
              <a:rPr sz="2800" spc="-10" dirty="0">
                <a:latin typeface="Calibri"/>
                <a:cs typeface="Calibri"/>
              </a:rPr>
              <a:t>has been </a:t>
            </a:r>
            <a:r>
              <a:rPr sz="2800" spc="-5" dirty="0">
                <a:latin typeface="Calibri"/>
                <a:cs typeface="Calibri"/>
              </a:rPr>
              <a:t>closed, the </a:t>
            </a:r>
            <a:r>
              <a:rPr sz="2800" spc="-10" dirty="0">
                <a:latin typeface="Calibri"/>
                <a:cs typeface="Calibri"/>
              </a:rPr>
              <a:t>signal  SIGPIPE is </a:t>
            </a:r>
            <a:r>
              <a:rPr sz="2800" spc="-20" dirty="0">
                <a:latin typeface="Calibri"/>
                <a:cs typeface="Calibri"/>
              </a:rPr>
              <a:t>generated.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either </a:t>
            </a:r>
            <a:r>
              <a:rPr sz="2800" spc="-10" dirty="0">
                <a:latin typeface="Calibri"/>
                <a:cs typeface="Calibri"/>
              </a:rPr>
              <a:t>ignore </a:t>
            </a:r>
            <a:r>
              <a:rPr sz="2800" spc="-5" dirty="0">
                <a:latin typeface="Calibri"/>
                <a:cs typeface="Calibri"/>
              </a:rPr>
              <a:t>the signal or </a:t>
            </a:r>
            <a:r>
              <a:rPr sz="2800" spc="-15" dirty="0">
                <a:latin typeface="Calibri"/>
                <a:cs typeface="Calibri"/>
              </a:rPr>
              <a:t>catch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return 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spc="-35" dirty="0">
                <a:latin typeface="Calibri"/>
                <a:cs typeface="Calibri"/>
              </a:rPr>
              <a:t>handler, </a:t>
            </a:r>
            <a:r>
              <a:rPr sz="2800" spc="-10" dirty="0">
                <a:latin typeface="Calibri"/>
                <a:cs typeface="Calibri"/>
              </a:rPr>
              <a:t>write returns </a:t>
            </a:r>
            <a:r>
              <a:rPr sz="2800" dirty="0">
                <a:latin typeface="Calibri"/>
                <a:cs typeface="Calibri"/>
              </a:rPr>
              <a:t>–1 </a:t>
            </a:r>
            <a:r>
              <a:rPr sz="2800" spc="-5" dirty="0">
                <a:latin typeface="Calibri"/>
                <a:cs typeface="Calibri"/>
              </a:rPr>
              <a:t>with errno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EPIPE.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5029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33800" y="51816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pipe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55579" y="6365747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373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989" y="6596100"/>
            <a:ext cx="278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6104" y="6596100"/>
            <a:ext cx="11461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SYED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MUSTAFA,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HKBKCE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61" y="2033142"/>
          <a:ext cx="12190730" cy="486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/>
                <a:gridCol w="5197475"/>
                <a:gridCol w="5197475"/>
                <a:gridCol w="1336040"/>
              </a:tblGrid>
              <a:tr h="4785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main(void)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1440" marR="3449320">
                        <a:lnSpc>
                          <a:spcPct val="100000"/>
                        </a:lnSpc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n,</a:t>
                      </a:r>
                      <a:r>
                        <a:rPr sz="2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fd[2]; 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pid_t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1440" marR="278320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line[1000];  if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(pipe(fd)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 0)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1440" marR="2055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perror("pipe error"); 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((pid =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fork())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r>
                        <a:rPr sz="2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1440" marR="1862455" indent="24193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perror("fork error");  else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(pid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2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 /* 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parent</a:t>
                      </a:r>
                      <a:r>
                        <a:rPr sz="28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close(fd[0]);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write(fd[1], "hello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world\n",</a:t>
                      </a:r>
                      <a:r>
                        <a:rPr sz="28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 marR="3289300" indent="8064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 /* child</a:t>
                      </a:r>
                      <a:r>
                        <a:rPr sz="2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close(fd[1]);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 marR="1342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= 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read(fd[0],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line,1000);  write(1,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line,</a:t>
                      </a:r>
                      <a:r>
                        <a:rPr sz="28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67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86892" y="660044"/>
            <a:ext cx="10608945" cy="13639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30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29"/>
              </a:spcBef>
            </a:pP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show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code </a:t>
            </a:r>
            <a:r>
              <a:rPr sz="2800" spc="-20" dirty="0">
                <a:latin typeface="Calibri"/>
                <a:cs typeface="Calibri"/>
              </a:rPr>
              <a:t>to 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between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5" dirty="0">
                <a:latin typeface="Calibri"/>
                <a:cs typeface="Calibri"/>
              </a:rPr>
              <a:t>and its child  and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send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down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6892" y="0"/>
            <a:ext cx="10774680" cy="515239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395345">
              <a:lnSpc>
                <a:spcPct val="100000"/>
              </a:lnSpc>
              <a:spcBef>
                <a:spcPts val="168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585"/>
              </a:spcBef>
            </a:pPr>
            <a:r>
              <a:rPr sz="2800" b="1" spc="-15" dirty="0">
                <a:latin typeface="Calibri"/>
                <a:cs typeface="Calibri"/>
              </a:rPr>
              <a:t>Popen() </a:t>
            </a:r>
            <a:r>
              <a:rPr sz="2800" b="1" spc="-5" dirty="0">
                <a:latin typeface="Calibri"/>
                <a:cs typeface="Calibri"/>
              </a:rPr>
              <a:t>and pclose()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Times New Roman"/>
              <a:cs typeface="Times New Roman"/>
            </a:endParaRPr>
          </a:p>
          <a:p>
            <a:pPr marL="469900" marR="6985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common </a:t>
            </a:r>
            <a:r>
              <a:rPr sz="2800" spc="-15" dirty="0">
                <a:latin typeface="Calibri"/>
                <a:cs typeface="Calibri"/>
              </a:rPr>
              <a:t>operation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10" dirty="0">
                <a:latin typeface="Calibri"/>
                <a:cs typeface="Calibri"/>
              </a:rPr>
              <a:t>process,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either </a:t>
            </a:r>
            <a:r>
              <a:rPr sz="2800" spc="-15" dirty="0">
                <a:latin typeface="Calibri"/>
                <a:cs typeface="Calibri"/>
              </a:rPr>
              <a:t>read </a:t>
            </a:r>
            <a:r>
              <a:rPr sz="2800" spc="-5" dirty="0">
                <a:latin typeface="Calibri"/>
                <a:cs typeface="Calibri"/>
              </a:rPr>
              <a:t>its output or send </a:t>
            </a:r>
            <a:r>
              <a:rPr sz="2800" spc="-10" dirty="0">
                <a:latin typeface="Calibri"/>
                <a:cs typeface="Calibri"/>
              </a:rPr>
              <a:t>it </a:t>
            </a:r>
            <a:r>
              <a:rPr sz="2800" spc="-5" dirty="0">
                <a:latin typeface="Calibri"/>
                <a:cs typeface="Calibri"/>
              </a:rPr>
              <a:t>input, the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I/O </a:t>
            </a:r>
            <a:r>
              <a:rPr sz="2800" spc="-10" dirty="0">
                <a:latin typeface="Calibri"/>
                <a:cs typeface="Calibri"/>
              </a:rPr>
              <a:t>library has  </a:t>
            </a:r>
            <a:r>
              <a:rPr sz="2800" spc="-15" dirty="0">
                <a:latin typeface="Calibri"/>
                <a:cs typeface="Calibri"/>
              </a:rPr>
              <a:t>historically provided </a:t>
            </a:r>
            <a:r>
              <a:rPr sz="2800" spc="-5" dirty="0">
                <a:latin typeface="Calibri"/>
                <a:cs typeface="Calibri"/>
              </a:rPr>
              <a:t>the popen and </a:t>
            </a:r>
            <a:r>
              <a:rPr sz="2800" spc="-10" dirty="0">
                <a:latin typeface="Calibri"/>
                <a:cs typeface="Calibri"/>
              </a:rPr>
              <a:t>pclose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These two </a:t>
            </a:r>
            <a:r>
              <a:rPr sz="2800" spc="-5" dirty="0">
                <a:latin typeface="Calibri"/>
                <a:cs typeface="Calibri"/>
              </a:rPr>
              <a:t>functions handle all the </a:t>
            </a:r>
            <a:r>
              <a:rPr sz="2800" spc="-10" dirty="0">
                <a:latin typeface="Calibri"/>
                <a:cs typeface="Calibri"/>
              </a:rPr>
              <a:t>dirty work that </a:t>
            </a:r>
            <a:r>
              <a:rPr sz="2800" spc="-15" dirty="0">
                <a:latin typeface="Calibri"/>
                <a:cs typeface="Calibri"/>
              </a:rPr>
              <a:t>we've </a:t>
            </a:r>
            <a:r>
              <a:rPr sz="2800" spc="-10" dirty="0">
                <a:latin typeface="Calibri"/>
                <a:cs typeface="Calibri"/>
              </a:rPr>
              <a:t>been doing  </a:t>
            </a:r>
            <a:r>
              <a:rPr sz="2800" spc="-15" dirty="0">
                <a:latin typeface="Calibri"/>
                <a:cs typeface="Calibri"/>
              </a:rPr>
              <a:t>ourselves: creating </a:t>
            </a:r>
            <a:r>
              <a:rPr sz="2800" spc="-5" dirty="0">
                <a:latin typeface="Calibri"/>
                <a:cs typeface="Calibri"/>
              </a:rPr>
              <a:t>a pipe, </a:t>
            </a:r>
            <a:r>
              <a:rPr sz="2800" spc="-15" dirty="0">
                <a:latin typeface="Calibri"/>
                <a:cs typeface="Calibri"/>
              </a:rPr>
              <a:t>forking </a:t>
            </a:r>
            <a:r>
              <a:rPr sz="2800" spc="-5" dirty="0">
                <a:latin typeface="Calibri"/>
                <a:cs typeface="Calibri"/>
              </a:rPr>
              <a:t>a child, closing the unused ends of  the pipe, </a:t>
            </a:r>
            <a:r>
              <a:rPr sz="2800" spc="-20" dirty="0">
                <a:latin typeface="Calibri"/>
                <a:cs typeface="Calibri"/>
              </a:rPr>
              <a:t>executing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run the command, and </a:t>
            </a:r>
            <a:r>
              <a:rPr sz="2800" spc="-10" dirty="0">
                <a:latin typeface="Calibri"/>
                <a:cs typeface="Calibri"/>
              </a:rPr>
              <a:t>waiting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terminate.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292" y="689863"/>
            <a:ext cx="4568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Popen() </a:t>
            </a:r>
            <a:r>
              <a:rPr sz="2800" b="1" spc="-5" dirty="0">
                <a:latin typeface="Calibri"/>
                <a:cs typeface="Calibri"/>
              </a:rPr>
              <a:t>and pclose()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3914" y="1400975"/>
            <a:ext cx="9246673" cy="4242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591" y="2741676"/>
            <a:ext cx="9119616" cy="3675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9292" y="0"/>
            <a:ext cx="11106785" cy="318960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3242945">
              <a:lnSpc>
                <a:spcPct val="100000"/>
              </a:lnSpc>
              <a:spcBef>
                <a:spcPts val="168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800" b="1" spc="-15" dirty="0">
                <a:latin typeface="Calibri"/>
                <a:cs typeface="Calibri"/>
              </a:rPr>
              <a:t>Popen() </a:t>
            </a:r>
            <a:r>
              <a:rPr sz="2800" b="1" spc="-5" dirty="0">
                <a:latin typeface="Calibri"/>
                <a:cs typeface="Calibri"/>
              </a:rPr>
              <a:t>and pclose()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469900" marR="6350" indent="-457200">
              <a:lnSpc>
                <a:spcPct val="100000"/>
              </a:lnSpc>
              <a:spcBef>
                <a:spcPts val="158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function popen </a:t>
            </a:r>
            <a:r>
              <a:rPr sz="2800" spc="-10" dirty="0">
                <a:latin typeface="Calibri"/>
                <a:cs typeface="Calibri"/>
              </a:rPr>
              <a:t>does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fork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35" dirty="0">
                <a:latin typeface="Calibri"/>
                <a:cs typeface="Calibri"/>
              </a:rPr>
              <a:t>exec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execute </a:t>
            </a:r>
            <a:r>
              <a:rPr sz="2800" spc="-5" dirty="0">
                <a:latin typeface="Calibri"/>
                <a:cs typeface="Calibri"/>
              </a:rPr>
              <a:t>the cmdstring,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15" dirty="0">
                <a:latin typeface="Calibri"/>
                <a:cs typeface="Calibri"/>
              </a:rPr>
              <a:t>returns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I/O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  <a:tab pos="821690" algn="l"/>
                <a:tab pos="1617345" algn="l"/>
                <a:tab pos="1992630" algn="l"/>
                <a:tab pos="2642870" algn="l"/>
                <a:tab pos="3280410" algn="l"/>
                <a:tab pos="3882390" algn="l"/>
                <a:tab pos="5090795" algn="l"/>
                <a:tab pos="5464175" algn="l"/>
                <a:tab pos="7134859" algn="l"/>
                <a:tab pos="7592059" algn="l"/>
                <a:tab pos="8228965" algn="l"/>
                <a:tab pos="9654540" algn="l"/>
                <a:tab pos="10794365" algn="l"/>
              </a:tabLst>
            </a:pPr>
            <a:r>
              <a:rPr sz="2800" spc="-5" dirty="0">
                <a:latin typeface="Calibri"/>
                <a:cs typeface="Calibri"/>
              </a:rPr>
              <a:t>If	ty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"r",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fil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nne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pu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of  </a:t>
            </a:r>
            <a:r>
              <a:rPr sz="2800" spc="-10" dirty="0">
                <a:latin typeface="Calibri"/>
                <a:cs typeface="Calibri"/>
              </a:rPr>
              <a:t>cmdstring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688340"/>
            <a:ext cx="5502275" cy="344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dirty="0">
                <a:latin typeface="Calibri"/>
                <a:cs typeface="Calibri"/>
              </a:rPr>
              <a:t>run 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background.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super-user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don’t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controlling</a:t>
            </a:r>
            <a:r>
              <a:rPr sz="2400" spc="-5" dirty="0">
                <a:latin typeface="Calibri"/>
                <a:cs typeface="Calibri"/>
              </a:rPr>
              <a:t> terminal.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session and </a:t>
            </a: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leaders.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9737725" cy="9804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Calibri"/>
                <a:cs typeface="Calibri"/>
              </a:rPr>
              <a:t>Popen() </a:t>
            </a:r>
            <a:r>
              <a:rPr sz="2800" b="1" spc="-5" dirty="0">
                <a:latin typeface="Calibri"/>
                <a:cs typeface="Calibri"/>
              </a:rPr>
              <a:t>and pclose()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892" y="940053"/>
            <a:ext cx="111055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86892" y="3371201"/>
            <a:ext cx="11107420" cy="166007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80"/>
              </a:spcBef>
              <a:tabLst>
                <a:tab pos="4447540" algn="l"/>
              </a:tabLst>
            </a:pPr>
            <a:r>
              <a:rPr spc="-5" smtClean="0"/>
              <a:t>This  </a:t>
            </a:r>
            <a:r>
              <a:rPr dirty="0"/>
              <a:t>means  </a:t>
            </a:r>
            <a:r>
              <a:rPr spc="-5" dirty="0"/>
              <a:t>that</a:t>
            </a:r>
            <a:r>
              <a:rPr spc="-370" dirty="0"/>
              <a:t> </a:t>
            </a:r>
            <a:r>
              <a:rPr dirty="0"/>
              <a:t>the</a:t>
            </a:r>
            <a:r>
              <a:rPr spc="355" dirty="0"/>
              <a:t> </a:t>
            </a:r>
            <a:r>
              <a:rPr spc="-5" dirty="0"/>
              <a:t>shell	</a:t>
            </a:r>
            <a:r>
              <a:rPr spc="-10" dirty="0"/>
              <a:t>expands </a:t>
            </a:r>
            <a:r>
              <a:rPr spc="-20" dirty="0"/>
              <a:t>any </a:t>
            </a:r>
            <a:r>
              <a:rPr dirty="0"/>
              <a:t>of its </a:t>
            </a:r>
            <a:r>
              <a:rPr spc="-5" dirty="0"/>
              <a:t>special </a:t>
            </a:r>
            <a:r>
              <a:rPr spc="-20" dirty="0"/>
              <a:t>characters </a:t>
            </a:r>
            <a:r>
              <a:rPr spc="20" dirty="0"/>
              <a:t>in  </a:t>
            </a:r>
            <a:r>
              <a:rPr spc="-5" dirty="0"/>
              <a:t>cmdstring.</a:t>
            </a:r>
            <a:r>
              <a:rPr spc="20" dirty="0"/>
              <a:t> </a:t>
            </a:r>
            <a:r>
              <a:rPr spc="-10" dirty="0"/>
              <a:t>Example:</a:t>
            </a:r>
          </a:p>
          <a:p>
            <a:pPr marL="12700">
              <a:lnSpc>
                <a:spcPct val="100000"/>
              </a:lnSpc>
              <a:tabLst>
                <a:tab pos="4150360" algn="l"/>
                <a:tab pos="4874260" algn="l"/>
              </a:tabLst>
            </a:pPr>
            <a:r>
              <a:rPr spc="-5" dirty="0"/>
              <a:t>fp </a:t>
            </a:r>
            <a:r>
              <a:rPr dirty="0"/>
              <a:t>= </a:t>
            </a:r>
            <a:r>
              <a:rPr spc="-5" dirty="0"/>
              <a:t>popen("ls</a:t>
            </a:r>
            <a:r>
              <a:rPr spc="50" dirty="0"/>
              <a:t> </a:t>
            </a:r>
            <a:r>
              <a:rPr dirty="0"/>
              <a:t>*.c",</a:t>
            </a:r>
            <a:r>
              <a:rPr spc="15" dirty="0"/>
              <a:t> </a:t>
            </a:r>
            <a:r>
              <a:rPr spc="-5" dirty="0"/>
              <a:t>"r");	</a:t>
            </a:r>
            <a:r>
              <a:rPr dirty="0"/>
              <a:t>or	</a:t>
            </a:r>
            <a:r>
              <a:rPr spc="-5" dirty="0"/>
              <a:t>fp </a:t>
            </a:r>
            <a:r>
              <a:rPr dirty="0"/>
              <a:t>= </a:t>
            </a:r>
            <a:r>
              <a:rPr spc="-5" dirty="0"/>
              <a:t>popen("cmd 2&gt;&amp;1",</a:t>
            </a:r>
            <a:r>
              <a:rPr spc="60" dirty="0"/>
              <a:t> </a:t>
            </a:r>
            <a:r>
              <a:rPr dirty="0"/>
              <a:t>"r");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07468" y="6365747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0" y="0"/>
                </a:moveTo>
                <a:lnTo>
                  <a:pt x="181482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>
                <a:moveTo>
                  <a:pt x="0" y="0"/>
                </a:moveTo>
                <a:lnTo>
                  <a:pt x="250329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5627" y="6588252"/>
            <a:ext cx="137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79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989" y="6596100"/>
            <a:ext cx="144907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PROF. SYED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MUSTAFA,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HKBKCE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492" y="445084"/>
            <a:ext cx="11393805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PIPES</a:t>
            </a:r>
            <a:endParaRPr sz="2800">
              <a:latin typeface="Calibri"/>
              <a:cs typeface="Calibri"/>
            </a:endParaRPr>
          </a:p>
          <a:p>
            <a:pPr marL="35560">
              <a:lnSpc>
                <a:spcPct val="100000"/>
              </a:lnSpc>
              <a:spcBef>
                <a:spcPts val="35"/>
              </a:spcBef>
              <a:tabLst>
                <a:tab pos="5801360" algn="l"/>
              </a:tabLst>
            </a:pP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	redirection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5" dirty="0">
                <a:latin typeface="Calibri"/>
                <a:cs typeface="Calibri"/>
              </a:rPr>
              <a:t>“ls|sort”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popen().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0329" y="1396723"/>
            <a:ext cx="6294755" cy="5394960"/>
          </a:xfrm>
          <a:custGeom>
            <a:avLst/>
            <a:gdLst/>
            <a:ahLst/>
            <a:cxnLst/>
            <a:rect l="l" t="t" r="r" b="b"/>
            <a:pathLst>
              <a:path w="6294755" h="5394959">
                <a:moveTo>
                  <a:pt x="0" y="5394960"/>
                </a:moveTo>
                <a:lnTo>
                  <a:pt x="6294501" y="5394960"/>
                </a:lnTo>
                <a:lnTo>
                  <a:pt x="6294501" y="0"/>
                </a:lnTo>
                <a:lnTo>
                  <a:pt x="0" y="0"/>
                </a:lnTo>
                <a:lnTo>
                  <a:pt x="0" y="539496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4818" y="1396723"/>
            <a:ext cx="5462905" cy="5394960"/>
          </a:xfrm>
          <a:custGeom>
            <a:avLst/>
            <a:gdLst/>
            <a:ahLst/>
            <a:cxnLst/>
            <a:rect l="l" t="t" r="r" b="b"/>
            <a:pathLst>
              <a:path w="5462905" h="5394959">
                <a:moveTo>
                  <a:pt x="0" y="5394960"/>
                </a:moveTo>
                <a:lnTo>
                  <a:pt x="5462651" y="5394960"/>
                </a:lnTo>
                <a:lnTo>
                  <a:pt x="5462651" y="0"/>
                </a:lnTo>
                <a:lnTo>
                  <a:pt x="0" y="0"/>
                </a:lnTo>
                <a:lnTo>
                  <a:pt x="0" y="539496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44818" y="1390396"/>
            <a:ext cx="0" cy="5420360"/>
          </a:xfrm>
          <a:custGeom>
            <a:avLst/>
            <a:gdLst/>
            <a:ahLst/>
            <a:cxnLst/>
            <a:rect l="l" t="t" r="r" b="b"/>
            <a:pathLst>
              <a:path h="5420359">
                <a:moveTo>
                  <a:pt x="0" y="0"/>
                </a:moveTo>
                <a:lnTo>
                  <a:pt x="0" y="54203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329" y="1390396"/>
            <a:ext cx="0" cy="5420360"/>
          </a:xfrm>
          <a:custGeom>
            <a:avLst/>
            <a:gdLst/>
            <a:ahLst/>
            <a:cxnLst/>
            <a:rect l="l" t="t" r="r" b="b"/>
            <a:pathLst>
              <a:path h="5420359">
                <a:moveTo>
                  <a:pt x="0" y="0"/>
                </a:moveTo>
                <a:lnTo>
                  <a:pt x="0" y="54203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007468" y="1390396"/>
            <a:ext cx="0" cy="5420360"/>
          </a:xfrm>
          <a:custGeom>
            <a:avLst/>
            <a:gdLst/>
            <a:ahLst/>
            <a:cxnLst/>
            <a:rect l="l" t="t" r="r" b="b"/>
            <a:pathLst>
              <a:path h="5420359">
                <a:moveTo>
                  <a:pt x="0" y="0"/>
                </a:moveTo>
                <a:lnTo>
                  <a:pt x="0" y="54203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979" y="1396746"/>
            <a:ext cx="11770360" cy="0"/>
          </a:xfrm>
          <a:custGeom>
            <a:avLst/>
            <a:gdLst/>
            <a:ahLst/>
            <a:cxnLst/>
            <a:rect l="l" t="t" r="r" b="b"/>
            <a:pathLst>
              <a:path w="11770360">
                <a:moveTo>
                  <a:pt x="0" y="0"/>
                </a:moveTo>
                <a:lnTo>
                  <a:pt x="1176983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3979" y="6791683"/>
            <a:ext cx="11770360" cy="0"/>
          </a:xfrm>
          <a:custGeom>
            <a:avLst/>
            <a:gdLst/>
            <a:ahLst/>
            <a:cxnLst/>
            <a:rect l="l" t="t" r="r" b="b"/>
            <a:pathLst>
              <a:path w="11770360">
                <a:moveTo>
                  <a:pt x="0" y="0"/>
                </a:moveTo>
                <a:lnTo>
                  <a:pt x="11769839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8980" y="1407413"/>
            <a:ext cx="5323840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main(void)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2700" marR="97536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*pipein_fp,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*pipeout_fp;  char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readbuf[80];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370"/>
              </a:lnSpc>
              <a:spcBef>
                <a:spcPts val="6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/*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pipe line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 call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popen()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" marR="1144905">
              <a:lnSpc>
                <a:spcPts val="3360"/>
              </a:lnSpc>
              <a:spcBef>
                <a:spcPts val="8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pipein_fp = popen("ls",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"r"); 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(pipein_fp==</a:t>
            </a:r>
            <a:r>
              <a:rPr sz="28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NULL)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2700" marR="279844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pop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n");  exit(1);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/*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one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way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pipe line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 call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popen()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80" y="6285077"/>
            <a:ext cx="4908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pipeout_fp = popen("sort",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"w“);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4573" y="1407413"/>
            <a:ext cx="525018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if (pipeout_fp ==</a:t>
            </a:r>
            <a:r>
              <a:rPr sz="28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NULL)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2700" marR="272415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en"); 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exit(1);</a:t>
            </a:r>
            <a:endParaRPr sz="2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/*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Processing loop */  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while(fgets(readbuf,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80,</a:t>
            </a:r>
            <a:r>
              <a:rPr sz="28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pipein_fp))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fputs(readbuf,</a:t>
            </a:r>
            <a:r>
              <a:rPr sz="28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pipeout_fp);</a:t>
            </a:r>
            <a:endParaRPr sz="2800">
              <a:latin typeface="Calibri"/>
              <a:cs typeface="Calibri"/>
            </a:endParaRPr>
          </a:p>
          <a:p>
            <a:pPr marL="12700" marR="2094864" indent="80645">
              <a:lnSpc>
                <a:spcPct val="100000"/>
              </a:lnSpc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/*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Close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the pipes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*/ 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pclose(pipein_fp);  pclose(pipeout_fp); 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return(0);</a:t>
            </a:r>
            <a:r>
              <a:rPr sz="28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1104880" cy="619079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Calibri"/>
                <a:cs typeface="Calibri"/>
              </a:rPr>
              <a:t>Coprocesses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469265" algn="l"/>
                <a:tab pos="469900" algn="l"/>
                <a:tab pos="818515" algn="l"/>
                <a:tab pos="1693545" algn="l"/>
                <a:tab pos="2838450" algn="l"/>
                <a:tab pos="3667760" algn="l"/>
                <a:tab pos="4030345" algn="l"/>
                <a:tab pos="4344035" algn="l"/>
                <a:tab pos="5716270" algn="l"/>
                <a:tab pos="6450330" algn="l"/>
                <a:tab pos="7385050" algn="l"/>
                <a:tab pos="8226425" algn="l"/>
                <a:tab pos="9639300" algn="l"/>
                <a:tab pos="10544810" algn="l"/>
              </a:tabLst>
            </a:pPr>
            <a:r>
              <a:rPr sz="2800" spc="-5" dirty="0">
                <a:latin typeface="Calibri"/>
                <a:cs typeface="Calibri"/>
              </a:rPr>
              <a:t>A	UNIX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og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eads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da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pu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  writes </a:t>
            </a:r>
            <a:r>
              <a:rPr sz="2800" spc="-20" dirty="0">
                <a:latin typeface="Calibri"/>
                <a:cs typeface="Calibri"/>
              </a:rPr>
              <a:t>to standard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Filters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normally </a:t>
            </a:r>
            <a:r>
              <a:rPr sz="2800" spc="-15" dirty="0">
                <a:latin typeface="Calibri"/>
                <a:cs typeface="Calibri"/>
              </a:rPr>
              <a:t>connected </a:t>
            </a:r>
            <a:r>
              <a:rPr sz="2800" spc="-10" dirty="0">
                <a:latin typeface="Calibri"/>
                <a:cs typeface="Calibri"/>
              </a:rPr>
              <a:t>linearly in shell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pipelines.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filter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coprocess </a:t>
            </a: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0" dirty="0">
                <a:latin typeface="Calibri"/>
                <a:cs typeface="Calibri"/>
              </a:rPr>
              <a:t>same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20" dirty="0" smtClean="0">
                <a:latin typeface="Calibri"/>
                <a:cs typeface="Calibri"/>
              </a:rPr>
              <a:t>generates</a:t>
            </a:r>
            <a:r>
              <a:rPr lang="en-IN" sz="2800" spc="-20" dirty="0" smtClean="0">
                <a:latin typeface="Calibri"/>
                <a:cs typeface="Calibri"/>
              </a:rPr>
              <a:t> </a:t>
            </a:r>
            <a:r>
              <a:rPr lang="en-US" sz="2800" spc="-5" dirty="0" smtClean="0">
                <a:cs typeface="Calibri"/>
              </a:rPr>
              <a:t>the </a:t>
            </a:r>
            <a:r>
              <a:rPr lang="en-US" sz="2800" spc="-10" dirty="0" smtClean="0">
                <a:cs typeface="Calibri"/>
              </a:rPr>
              <a:t>filter's input </a:t>
            </a:r>
            <a:r>
              <a:rPr lang="en-US" sz="2800" spc="-5" dirty="0" smtClean="0">
                <a:cs typeface="Calibri"/>
              </a:rPr>
              <a:t>and </a:t>
            </a:r>
            <a:r>
              <a:rPr lang="en-US" sz="2800" spc="-10" dirty="0" smtClean="0">
                <a:cs typeface="Calibri"/>
              </a:rPr>
              <a:t>reads </a:t>
            </a:r>
            <a:r>
              <a:rPr lang="en-US" sz="2800" spc="-5" dirty="0" smtClean="0">
                <a:cs typeface="Calibri"/>
              </a:rPr>
              <a:t>the </a:t>
            </a:r>
            <a:r>
              <a:rPr lang="en-US" sz="2800" spc="-10" dirty="0" smtClean="0">
                <a:cs typeface="Calibri"/>
              </a:rPr>
              <a:t>filter's</a:t>
            </a:r>
            <a:r>
              <a:rPr lang="en-US" sz="2800" spc="90" dirty="0" smtClean="0">
                <a:cs typeface="Calibri"/>
              </a:rPr>
              <a:t> </a:t>
            </a:r>
            <a:r>
              <a:rPr lang="en-US" sz="2800" spc="-10" dirty="0" smtClean="0">
                <a:cs typeface="Calibri"/>
              </a:rPr>
              <a:t>output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 smtClean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Korn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coprocesses.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Bourne </a:t>
            </a:r>
            <a:r>
              <a:rPr sz="2800" spc="-5" dirty="0">
                <a:latin typeface="Calibri"/>
                <a:cs typeface="Calibri"/>
              </a:rPr>
              <a:t>shell, the </a:t>
            </a:r>
            <a:r>
              <a:rPr sz="2800" spc="-10" dirty="0">
                <a:latin typeface="Calibri"/>
                <a:cs typeface="Calibri"/>
              </a:rPr>
              <a:t>Bourne-again </a:t>
            </a:r>
            <a:r>
              <a:rPr sz="2800" spc="-5" dirty="0">
                <a:latin typeface="Calibri"/>
                <a:cs typeface="Calibri"/>
              </a:rPr>
              <a:t>shell,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C </a:t>
            </a:r>
            <a:r>
              <a:rPr sz="2800" spc="-10" dirty="0">
                <a:latin typeface="Calibri"/>
                <a:cs typeface="Calibri"/>
              </a:rPr>
              <a:t>shell don't </a:t>
            </a:r>
            <a:r>
              <a:rPr sz="2800" spc="-15" dirty="0">
                <a:latin typeface="Calibri"/>
                <a:cs typeface="Calibri"/>
              </a:rPr>
              <a:t>provide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connect processes </a:t>
            </a:r>
            <a:r>
              <a:rPr sz="2800" spc="-15" dirty="0">
                <a:latin typeface="Calibri"/>
                <a:cs typeface="Calibri"/>
              </a:rPr>
              <a:t>together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coprocesses.</a:t>
            </a:r>
            <a:endParaRPr sz="2800" dirty="0">
              <a:latin typeface="Calibri"/>
              <a:cs typeface="Calibri"/>
            </a:endParaRPr>
          </a:p>
          <a:p>
            <a:pPr marL="469900" marR="5715" indent="-457200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coprocess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normally </a:t>
            </a:r>
            <a:r>
              <a:rPr sz="2800" dirty="0">
                <a:latin typeface="Calibri"/>
                <a:cs typeface="Calibri"/>
              </a:rPr>
              <a:t>runs 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background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shell, and </a:t>
            </a:r>
            <a:r>
              <a:rPr sz="2800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connected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spc="-20" dirty="0">
                <a:latin typeface="Calibri"/>
                <a:cs typeface="Calibri"/>
              </a:rPr>
              <a:t>program 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1102975" cy="27819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Calibri"/>
                <a:cs typeface="Calibri"/>
              </a:rPr>
              <a:t>Coprocesses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Whereas </a:t>
            </a:r>
            <a:r>
              <a:rPr sz="2800" spc="-5" dirty="0">
                <a:latin typeface="Calibri"/>
                <a:cs typeface="Calibri"/>
              </a:rPr>
              <a:t>popen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dirty="0">
                <a:latin typeface="Calibri"/>
                <a:cs typeface="Calibri"/>
              </a:rPr>
              <a:t>us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one-way </a:t>
            </a:r>
            <a:r>
              <a:rPr sz="2800" spc="-10" dirty="0">
                <a:latin typeface="Calibri"/>
                <a:cs typeface="Calibri"/>
              </a:rPr>
              <a:t>pipe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5" dirty="0">
                <a:latin typeface="Calibri"/>
                <a:cs typeface="Calibri"/>
              </a:rPr>
              <a:t>input or </a:t>
            </a:r>
            <a:r>
              <a:rPr sz="2800" spc="-20" dirty="0">
                <a:latin typeface="Calibri"/>
                <a:cs typeface="Calibri"/>
              </a:rPr>
              <a:t>from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5" dirty="0">
                <a:latin typeface="Calibri"/>
                <a:cs typeface="Calibri"/>
              </a:rPr>
              <a:t>of another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  <a:p>
            <a:pPr marL="469900" marR="5715" indent="-457200">
              <a:lnSpc>
                <a:spcPct val="100000"/>
              </a:lnSpc>
              <a:buFont typeface="Wingdings"/>
              <a:buChar char=""/>
              <a:tabLst>
                <a:tab pos="550545" algn="l"/>
                <a:tab pos="5511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coprocess, 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15" dirty="0">
                <a:latin typeface="Calibri"/>
                <a:cs typeface="Calibri"/>
              </a:rPr>
              <a:t>one-way </a:t>
            </a:r>
            <a:r>
              <a:rPr sz="2800" spc="-5" dirty="0">
                <a:latin typeface="Calibri"/>
                <a:cs typeface="Calibri"/>
              </a:rPr>
              <a:t>pipes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other </a:t>
            </a:r>
            <a:r>
              <a:rPr sz="2800" spc="-10" dirty="0">
                <a:latin typeface="Calibri"/>
                <a:cs typeface="Calibri"/>
              </a:rPr>
              <a:t>process: </a:t>
            </a:r>
            <a:r>
              <a:rPr sz="2800" spc="-5" dirty="0">
                <a:latin typeface="Calibri"/>
                <a:cs typeface="Calibri"/>
              </a:rPr>
              <a:t>one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input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20" dirty="0">
                <a:latin typeface="Calibri"/>
                <a:cs typeface="Calibri"/>
              </a:rPr>
              <a:t>standard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1305" y="2767025"/>
            <a:ext cx="1027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0225" algn="l"/>
              </a:tabLst>
            </a:pPr>
            <a:r>
              <a:rPr sz="2800" spc="-5" dirty="0">
                <a:latin typeface="Calibri"/>
                <a:cs typeface="Calibri"/>
              </a:rPr>
              <a:t>of	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2767025"/>
            <a:ext cx="989774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  <a:tab pos="1228725" algn="l"/>
                <a:tab pos="2550160" algn="l"/>
                <a:tab pos="3818254" algn="l"/>
                <a:tab pos="4598670" algn="l"/>
                <a:tab pos="5687060" algn="l"/>
                <a:tab pos="6463030" algn="l"/>
                <a:tab pos="6904990" algn="l"/>
                <a:tab pos="7612380" algn="l"/>
                <a:tab pos="9103995" algn="l"/>
              </a:tabLst>
            </a:pP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10" dirty="0">
                <a:latin typeface="Calibri"/>
                <a:cs typeface="Calibri"/>
              </a:rPr>
              <a:t>process	</a:t>
            </a:r>
            <a:r>
              <a:rPr sz="2800" spc="-15" dirty="0">
                <a:latin typeface="Calibri"/>
                <a:cs typeface="Calibri"/>
              </a:rPr>
              <a:t>creates	</a:t>
            </a:r>
            <a:r>
              <a:rPr sz="2800" spc="-10" dirty="0">
                <a:latin typeface="Calibri"/>
                <a:cs typeface="Calibri"/>
              </a:rPr>
              <a:t>two	</a:t>
            </a:r>
            <a:r>
              <a:rPr sz="2800" spc="-5" dirty="0">
                <a:latin typeface="Calibri"/>
                <a:cs typeface="Calibri"/>
              </a:rPr>
              <a:t>pipes:	</a:t>
            </a:r>
            <a:r>
              <a:rPr sz="2800" dirty="0">
                <a:latin typeface="Calibri"/>
                <a:cs typeface="Calibri"/>
              </a:rPr>
              <a:t>one	</a:t>
            </a:r>
            <a:r>
              <a:rPr sz="2800" spc="-10" dirty="0">
                <a:latin typeface="Calibri"/>
                <a:cs typeface="Calibri"/>
              </a:rPr>
              <a:t>is	</a:t>
            </a:r>
            <a:r>
              <a:rPr sz="2800" spc="-5" dirty="0">
                <a:latin typeface="Calibri"/>
                <a:cs typeface="Calibri"/>
              </a:rPr>
              <a:t>the	</a:t>
            </a:r>
            <a:r>
              <a:rPr sz="2800" spc="-20" dirty="0">
                <a:latin typeface="Calibri"/>
                <a:cs typeface="Calibri"/>
              </a:rPr>
              <a:t>standard	</a:t>
            </a:r>
            <a:r>
              <a:rPr sz="2800" spc="-5" dirty="0">
                <a:latin typeface="Calibri"/>
                <a:cs typeface="Calibri"/>
              </a:rPr>
              <a:t>input  </a:t>
            </a:r>
            <a:r>
              <a:rPr sz="2800" spc="-15" dirty="0">
                <a:latin typeface="Calibri"/>
                <a:cs typeface="Calibri"/>
              </a:rPr>
              <a:t>coprocess, </a:t>
            </a:r>
            <a:r>
              <a:rPr sz="2800" spc="-5" dirty="0">
                <a:latin typeface="Calibri"/>
                <a:cs typeface="Calibri"/>
              </a:rPr>
              <a:t>and the </a:t>
            </a:r>
            <a:r>
              <a:rPr sz="2800" spc="-10" dirty="0">
                <a:latin typeface="Calibri"/>
                <a:cs typeface="Calibri"/>
              </a:rPr>
              <a:t>other is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standard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coprocess.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diagram shows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arrangement.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3510" y="4513902"/>
            <a:ext cx="5385443" cy="1235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0196195" cy="365164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Calibri"/>
                <a:cs typeface="Calibri"/>
              </a:rPr>
              <a:t>FIFOs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4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FIFOs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sometimes called named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pipes.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Pipes </a:t>
            </a:r>
            <a:r>
              <a:rPr sz="2800" spc="-10" dirty="0">
                <a:latin typeface="Calibri"/>
                <a:cs typeface="Calibri"/>
              </a:rPr>
              <a:t>can be used only between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5" dirty="0">
                <a:latin typeface="Calibri"/>
                <a:cs typeface="Calibri"/>
              </a:rPr>
              <a:t>when a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common</a:t>
            </a:r>
            <a:r>
              <a:rPr lang="en-IN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smtClean="0">
                <a:cs typeface="Calibri"/>
              </a:rPr>
              <a:t>ancestor has </a:t>
            </a:r>
            <a:r>
              <a:rPr lang="en-US" sz="2800" spc="-15" dirty="0" smtClean="0">
                <a:cs typeface="Calibri"/>
              </a:rPr>
              <a:t>created </a:t>
            </a:r>
            <a:r>
              <a:rPr lang="en-US" sz="2800" spc="-5" smtClean="0">
                <a:cs typeface="Calibri"/>
              </a:rPr>
              <a:t>the</a:t>
            </a:r>
            <a:r>
              <a:rPr lang="en-US" sz="2800" spc="35" smtClean="0">
                <a:cs typeface="Calibri"/>
              </a:rPr>
              <a:t> </a:t>
            </a:r>
            <a:r>
              <a:rPr lang="en-US" sz="2800" spc="-10" smtClean="0">
                <a:cs typeface="Calibri"/>
              </a:rPr>
              <a:t>pipe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FIFOs, </a:t>
            </a:r>
            <a:r>
              <a:rPr sz="2800" spc="-20" dirty="0">
                <a:latin typeface="Calibri"/>
                <a:cs typeface="Calibri"/>
              </a:rPr>
              <a:t>unrelated </a:t>
            </a:r>
            <a:r>
              <a:rPr sz="2800" spc="-15" dirty="0">
                <a:latin typeface="Calibri"/>
                <a:cs typeface="Calibri"/>
              </a:rPr>
              <a:t>processes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0" dirty="0">
                <a:latin typeface="Calibri"/>
                <a:cs typeface="Calibri"/>
              </a:rPr>
              <a:t>exchange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Creating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FIFO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similar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creating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Calibri"/>
                <a:cs typeface="Calibri"/>
              </a:rPr>
              <a:t>Indeed, the </a:t>
            </a:r>
            <a:r>
              <a:rPr sz="2800" spc="-10" dirty="0">
                <a:latin typeface="Calibri"/>
                <a:cs typeface="Calibri"/>
              </a:rPr>
              <a:t>pathname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FIFO </a:t>
            </a:r>
            <a:r>
              <a:rPr sz="2800" spc="-20" dirty="0">
                <a:latin typeface="Calibri"/>
                <a:cs typeface="Calibri"/>
              </a:rPr>
              <a:t>exists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378" y="3952481"/>
            <a:ext cx="6527578" cy="211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43657"/>
            <a:ext cx="11304270" cy="51098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800" b="1" spc="-10" dirty="0">
                <a:latin typeface="Calibri"/>
                <a:cs typeface="Calibri"/>
              </a:rPr>
              <a:t>FIFOs</a:t>
            </a:r>
            <a:endParaRPr sz="2800">
              <a:latin typeface="Calibri"/>
              <a:cs typeface="Calibri"/>
            </a:endParaRPr>
          </a:p>
          <a:p>
            <a:pPr marL="492125" indent="-457834" algn="just">
              <a:lnSpc>
                <a:spcPct val="100000"/>
              </a:lnSpc>
              <a:spcBef>
                <a:spcPts val="1530"/>
              </a:spcBef>
              <a:buFont typeface="Wingdings"/>
              <a:buChar char=""/>
              <a:tabLst>
                <a:tab pos="492759" algn="l"/>
              </a:tabLst>
            </a:pPr>
            <a:r>
              <a:rPr sz="2800" spc="-10" dirty="0">
                <a:latin typeface="Calibri"/>
                <a:cs typeface="Calibri"/>
              </a:rPr>
              <a:t>Once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mkfifo to 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FIFO,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open().</a:t>
            </a:r>
            <a:endParaRPr sz="2800">
              <a:latin typeface="Calibri"/>
              <a:cs typeface="Calibri"/>
            </a:endParaRPr>
          </a:p>
          <a:p>
            <a:pPr marL="492125" marR="250825" indent="-457200" algn="just">
              <a:lnSpc>
                <a:spcPct val="100000"/>
              </a:lnSpc>
              <a:buFont typeface="Wingdings"/>
              <a:buChar char=""/>
              <a:tabLst>
                <a:tab pos="492759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FIFO,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non blocking flag </a:t>
            </a:r>
            <a:r>
              <a:rPr sz="2800" spc="-15" dirty="0">
                <a:latin typeface="Calibri"/>
                <a:cs typeface="Calibri"/>
              </a:rPr>
              <a:t>(O_NONBLOCK) </a:t>
            </a:r>
            <a:r>
              <a:rPr sz="2800" spc="-20" dirty="0">
                <a:latin typeface="Calibri"/>
                <a:cs typeface="Calibri"/>
              </a:rPr>
              <a:t>affects </a:t>
            </a:r>
            <a:r>
              <a:rPr sz="2800" spc="-10" dirty="0">
                <a:latin typeface="Calibri"/>
                <a:cs typeface="Calibri"/>
              </a:rPr>
              <a:t>what  happens:</a:t>
            </a:r>
            <a:endParaRPr sz="2800">
              <a:latin typeface="Calibri"/>
              <a:cs typeface="Calibri"/>
            </a:endParaRPr>
          </a:p>
          <a:p>
            <a:pPr marL="1007110" marR="5080" lvl="1" indent="-515620" algn="just">
              <a:lnSpc>
                <a:spcPct val="100000"/>
              </a:lnSpc>
              <a:buAutoNum type="arabicPeriod"/>
              <a:tabLst>
                <a:tab pos="1007744" algn="l"/>
              </a:tabLst>
            </a:pPr>
            <a:r>
              <a:rPr sz="2800" spc="-5" dirty="0">
                <a:latin typeface="Calibri"/>
                <a:cs typeface="Calibri"/>
              </a:rPr>
              <a:t>In the normal </a:t>
            </a:r>
            <a:r>
              <a:rPr sz="2800" spc="-10" dirty="0">
                <a:latin typeface="Calibri"/>
                <a:cs typeface="Calibri"/>
              </a:rPr>
              <a:t>case (O_NONBLOCK </a:t>
            </a:r>
            <a:r>
              <a:rPr sz="2800" spc="-5" dirty="0">
                <a:latin typeface="Calibri"/>
                <a:cs typeface="Calibri"/>
              </a:rPr>
              <a:t>not specified), an open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read-only  blocks until some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opens the </a:t>
            </a:r>
            <a:r>
              <a:rPr sz="2800" spc="-15" dirty="0">
                <a:latin typeface="Calibri"/>
                <a:cs typeface="Calibri"/>
              </a:rPr>
              <a:t>FIFO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writing. </a:t>
            </a:r>
            <a:r>
              <a:rPr sz="2800" spc="-30" dirty="0">
                <a:latin typeface="Calibri"/>
                <a:cs typeface="Calibri"/>
              </a:rPr>
              <a:t>Similarly,  </a:t>
            </a:r>
            <a:r>
              <a:rPr sz="2800" spc="-5" dirty="0">
                <a:latin typeface="Calibri"/>
                <a:cs typeface="Calibri"/>
              </a:rPr>
              <a:t>an open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write-only blocks until some other process </a:t>
            </a:r>
            <a:r>
              <a:rPr sz="2800" spc="-5" dirty="0">
                <a:latin typeface="Calibri"/>
                <a:cs typeface="Calibri"/>
              </a:rPr>
              <a:t>opens the </a:t>
            </a:r>
            <a:r>
              <a:rPr sz="2800" spc="-15" dirty="0">
                <a:latin typeface="Calibri"/>
                <a:cs typeface="Calibri"/>
              </a:rPr>
              <a:t>FIFO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reading</a:t>
            </a:r>
            <a:endParaRPr sz="2800">
              <a:latin typeface="Calibri"/>
              <a:cs typeface="Calibri"/>
            </a:endParaRPr>
          </a:p>
          <a:p>
            <a:pPr marL="1007110" marR="6350" lvl="1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007744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O_NONBLOCK </a:t>
            </a:r>
            <a:r>
              <a:rPr sz="2800" spc="-10" dirty="0">
                <a:latin typeface="Calibri"/>
                <a:cs typeface="Calibri"/>
              </a:rPr>
              <a:t>is specified,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open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read-only returns  </a:t>
            </a:r>
            <a:r>
              <a:rPr sz="2800" spc="-25" dirty="0">
                <a:latin typeface="Calibri"/>
                <a:cs typeface="Calibri"/>
              </a:rPr>
              <a:t>immediately. </a:t>
            </a:r>
            <a:r>
              <a:rPr sz="2800" spc="-5" dirty="0">
                <a:latin typeface="Calibri"/>
                <a:cs typeface="Calibri"/>
              </a:rPr>
              <a:t>But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5" dirty="0">
                <a:latin typeface="Calibri"/>
                <a:cs typeface="Calibri"/>
              </a:rPr>
              <a:t>open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write-only returns </a:t>
            </a:r>
            <a:r>
              <a:rPr sz="2800" spc="-5" dirty="0">
                <a:latin typeface="Calibri"/>
                <a:cs typeface="Calibri"/>
              </a:rPr>
              <a:t>1 with errno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ENXIO </a:t>
            </a:r>
            <a:r>
              <a:rPr sz="2800" spc="-10" dirty="0">
                <a:latin typeface="Calibri"/>
                <a:cs typeface="Calibri"/>
              </a:rPr>
              <a:t>if no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has the </a:t>
            </a:r>
            <a:r>
              <a:rPr sz="2800" spc="-10" dirty="0">
                <a:latin typeface="Calibri"/>
                <a:cs typeface="Calibri"/>
              </a:rPr>
              <a:t>FIFO </a:t>
            </a:r>
            <a:r>
              <a:rPr sz="2800" spc="-5" dirty="0">
                <a:latin typeface="Calibri"/>
                <a:cs typeface="Calibri"/>
              </a:rPr>
              <a:t>open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reading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43657"/>
            <a:ext cx="11301730" cy="3829050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800" b="1" spc="-10" dirty="0">
                <a:latin typeface="Calibri"/>
                <a:cs typeface="Calibri"/>
              </a:rPr>
              <a:t>FIFOs</a:t>
            </a:r>
            <a:endParaRPr sz="2800">
              <a:latin typeface="Calibri"/>
              <a:cs typeface="Calibri"/>
            </a:endParaRPr>
          </a:p>
          <a:p>
            <a:pPr marL="492125" indent="-457834">
              <a:lnSpc>
                <a:spcPct val="100000"/>
              </a:lnSpc>
              <a:spcBef>
                <a:spcPts val="1530"/>
              </a:spcBef>
              <a:buFont typeface="Wingdings"/>
              <a:buChar char=""/>
              <a:tabLst>
                <a:tab pos="491490" algn="l"/>
                <a:tab pos="492759" algn="l"/>
              </a:tabLst>
            </a:pPr>
            <a:r>
              <a:rPr sz="2800" spc="-15" dirty="0">
                <a:latin typeface="Calibri"/>
                <a:cs typeface="Calibri"/>
              </a:rPr>
              <a:t>There are two </a:t>
            </a:r>
            <a:r>
              <a:rPr sz="2800" spc="-10" dirty="0">
                <a:latin typeface="Calibri"/>
                <a:cs typeface="Calibri"/>
              </a:rPr>
              <a:t>uses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FIFOs.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1007110" marR="5080" lvl="1" indent="-515620">
              <a:lnSpc>
                <a:spcPct val="100000"/>
              </a:lnSpc>
              <a:buAutoNum type="arabicPeriod"/>
              <a:tabLst>
                <a:tab pos="1007110" algn="l"/>
                <a:tab pos="1007744" algn="l"/>
              </a:tabLst>
            </a:pPr>
            <a:r>
              <a:rPr sz="2800" spc="-10" dirty="0">
                <a:latin typeface="Calibri"/>
                <a:cs typeface="Calibri"/>
              </a:rPr>
              <a:t>FIFOs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shell </a:t>
            </a:r>
            <a:r>
              <a:rPr sz="2800" spc="-10" dirty="0">
                <a:latin typeface="Calibri"/>
                <a:cs typeface="Calibri"/>
              </a:rPr>
              <a:t>commands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pass </a:t>
            </a:r>
            <a:r>
              <a:rPr sz="2800" spc="-20" dirty="0">
                <a:latin typeface="Calibri"/>
                <a:cs typeface="Calibri"/>
              </a:rPr>
              <a:t>data from </a:t>
            </a:r>
            <a:r>
              <a:rPr sz="2800" spc="-10" dirty="0">
                <a:latin typeface="Calibri"/>
                <a:cs typeface="Calibri"/>
              </a:rPr>
              <a:t>one shell pipeline 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without </a:t>
            </a:r>
            <a:r>
              <a:rPr sz="2800" spc="-15" dirty="0">
                <a:latin typeface="Calibri"/>
                <a:cs typeface="Calibri"/>
              </a:rPr>
              <a:t>creating intermediate temporary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files.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1007110" marR="6985" lvl="1" indent="-515620">
              <a:lnSpc>
                <a:spcPct val="100000"/>
              </a:lnSpc>
              <a:buAutoNum type="arabicPeriod"/>
              <a:tabLst>
                <a:tab pos="1007110" algn="l"/>
                <a:tab pos="1007744" algn="l"/>
                <a:tab pos="1938020" algn="l"/>
                <a:tab pos="2549525" algn="l"/>
                <a:tab pos="3383279" algn="l"/>
                <a:tab pos="3838575" algn="l"/>
                <a:tab pos="5635625" algn="l"/>
                <a:tab pos="6678930" algn="l"/>
                <a:tab pos="7092950" algn="l"/>
                <a:tab pos="9108440" algn="l"/>
                <a:tab pos="10986135" algn="l"/>
              </a:tabLst>
            </a:pPr>
            <a:r>
              <a:rPr sz="2800" spc="-10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zv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poi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2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app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pass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clients </a:t>
            </a:r>
            <a:r>
              <a:rPr sz="2800" spc="-5" dirty="0">
                <a:latin typeface="Calibri"/>
                <a:cs typeface="Calibri"/>
              </a:rPr>
              <a:t>and 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1381740" cy="53022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Calibri"/>
                <a:cs typeface="Calibri"/>
              </a:rPr>
              <a:t>FIFOs</a:t>
            </a:r>
            <a:endParaRPr sz="2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25"/>
              </a:spcBef>
            </a:pPr>
            <a:r>
              <a:rPr sz="2800" b="1" spc="-10" dirty="0">
                <a:latin typeface="Calibri"/>
                <a:cs typeface="Calibri"/>
              </a:rPr>
              <a:t>Example Client-Server </a:t>
            </a:r>
            <a:r>
              <a:rPr sz="2800" b="1" spc="-5" dirty="0">
                <a:latin typeface="Calibri"/>
                <a:cs typeface="Calibri"/>
              </a:rPr>
              <a:t>Communication Using a</a:t>
            </a:r>
            <a:r>
              <a:rPr sz="2800" b="1" spc="1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FIFO</a:t>
            </a:r>
            <a:endParaRPr sz="2800">
              <a:latin typeface="Calibri"/>
              <a:cs typeface="Calibri"/>
            </a:endParaRPr>
          </a:p>
          <a:p>
            <a:pPr marL="556895" marR="6350" indent="-457834">
              <a:lnSpc>
                <a:spcPct val="100000"/>
              </a:lnSpc>
              <a:buFont typeface="Wingdings"/>
              <a:buChar char=""/>
              <a:tabLst>
                <a:tab pos="556895" algn="l"/>
                <a:tab pos="55753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</a:t>
            </a:r>
            <a:r>
              <a:rPr sz="2800" spc="-15" dirty="0">
                <a:latin typeface="Calibri"/>
                <a:cs typeface="Calibri"/>
              </a:rPr>
              <a:t>FIFO </a:t>
            </a:r>
            <a:r>
              <a:rPr sz="2800" spc="-10" dirty="0">
                <a:latin typeface="Calibri"/>
                <a:cs typeface="Calibri"/>
              </a:rPr>
              <a:t>can’t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used, </a:t>
            </a:r>
            <a:r>
              <a:rPr sz="2800" spc="-5" dirty="0">
                <a:latin typeface="Calibri"/>
                <a:cs typeface="Calibri"/>
              </a:rPr>
              <a:t>as the </a:t>
            </a:r>
            <a:r>
              <a:rPr sz="2800" spc="-10" dirty="0">
                <a:latin typeface="Calibri"/>
                <a:cs typeface="Calibri"/>
              </a:rPr>
              <a:t>clients would </a:t>
            </a:r>
            <a:r>
              <a:rPr sz="2800" spc="-15" dirty="0">
                <a:latin typeface="Calibri"/>
                <a:cs typeface="Calibri"/>
              </a:rPr>
              <a:t>never </a:t>
            </a:r>
            <a:r>
              <a:rPr sz="2800" spc="-10" dirty="0">
                <a:latin typeface="Calibri"/>
                <a:cs typeface="Calibri"/>
              </a:rPr>
              <a:t>know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read  </a:t>
            </a:r>
            <a:r>
              <a:rPr sz="2800" spc="-5" dirty="0">
                <a:latin typeface="Calibri"/>
                <a:cs typeface="Calibri"/>
              </a:rPr>
              <a:t>their </a:t>
            </a:r>
            <a:r>
              <a:rPr sz="2800" spc="-10" dirty="0">
                <a:latin typeface="Calibri"/>
                <a:cs typeface="Calibri"/>
              </a:rPr>
              <a:t>response </a:t>
            </a:r>
            <a:r>
              <a:rPr sz="2800" spc="-20" dirty="0">
                <a:latin typeface="Calibri"/>
                <a:cs typeface="Calibri"/>
              </a:rPr>
              <a:t>versus </a:t>
            </a:r>
            <a:r>
              <a:rPr sz="2800" spc="-10" dirty="0">
                <a:latin typeface="Calibri"/>
                <a:cs typeface="Calibri"/>
              </a:rPr>
              <a:t>responses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clients.</a:t>
            </a:r>
            <a:endParaRPr sz="2800">
              <a:latin typeface="Calibri"/>
              <a:cs typeface="Calibri"/>
            </a:endParaRPr>
          </a:p>
          <a:p>
            <a:pPr marL="556895" indent="-457834">
              <a:lnSpc>
                <a:spcPct val="100000"/>
              </a:lnSpc>
              <a:buFont typeface="Wingdings"/>
              <a:buChar char=""/>
              <a:tabLst>
                <a:tab pos="556895" algn="l"/>
                <a:tab pos="557530" algn="l"/>
              </a:tabLst>
            </a:pP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solution is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client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send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ID with the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request.</a:t>
            </a:r>
            <a:endParaRPr sz="2800">
              <a:latin typeface="Calibri"/>
              <a:cs typeface="Calibri"/>
            </a:endParaRPr>
          </a:p>
          <a:p>
            <a:pPr marL="556895" marR="8890" indent="-45783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56895" algn="l"/>
                <a:tab pos="557530" algn="l"/>
              </a:tabLst>
            </a:pPr>
            <a:r>
              <a:rPr sz="2800" spc="-10" dirty="0">
                <a:latin typeface="Calibri"/>
                <a:cs typeface="Calibri"/>
              </a:rPr>
              <a:t>The server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5" dirty="0">
                <a:latin typeface="Calibri"/>
                <a:cs typeface="Calibri"/>
              </a:rPr>
              <a:t>creates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unique </a:t>
            </a:r>
            <a:r>
              <a:rPr sz="2800" spc="-15" dirty="0">
                <a:latin typeface="Calibri"/>
                <a:cs typeface="Calibri"/>
              </a:rPr>
              <a:t>FIFO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client, </a:t>
            </a:r>
            <a:r>
              <a:rPr sz="2800" spc="-5" dirty="0">
                <a:latin typeface="Calibri"/>
                <a:cs typeface="Calibri"/>
              </a:rPr>
              <a:t>using a </a:t>
            </a:r>
            <a:r>
              <a:rPr sz="2800" spc="-10" dirty="0">
                <a:latin typeface="Calibri"/>
                <a:cs typeface="Calibri"/>
              </a:rPr>
              <a:t>pathname  based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20" dirty="0">
                <a:latin typeface="Calibri"/>
                <a:cs typeface="Calibri"/>
              </a:rPr>
              <a:t>client’s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ID.</a:t>
            </a:r>
            <a:endParaRPr sz="2800">
              <a:latin typeface="Calibri"/>
              <a:cs typeface="Calibri"/>
            </a:endParaRPr>
          </a:p>
          <a:p>
            <a:pPr marL="556895" marR="9525" indent="-457834">
              <a:lnSpc>
                <a:spcPct val="100000"/>
              </a:lnSpc>
              <a:buFont typeface="Wingdings"/>
              <a:buChar char=""/>
              <a:tabLst>
                <a:tab pos="556895" algn="l"/>
                <a:tab pos="557530" algn="l"/>
                <a:tab pos="1241425" algn="l"/>
                <a:tab pos="2760980" algn="l"/>
                <a:tab pos="3460750" algn="l"/>
                <a:tab pos="4574540" algn="l"/>
                <a:tab pos="5293995" algn="l"/>
                <a:tab pos="6416040" algn="l"/>
                <a:tab pos="6801484" algn="l"/>
                <a:tab pos="7664450" algn="l"/>
                <a:tab pos="8521065" algn="l"/>
                <a:tab pos="9218930" algn="l"/>
                <a:tab pos="10252710" algn="l"/>
              </a:tabLst>
            </a:pP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ex</a:t>
            </a:r>
            <a:r>
              <a:rPr sz="2800" spc="-5" dirty="0">
                <a:latin typeface="Calibri"/>
                <a:cs typeface="Calibri"/>
              </a:rPr>
              <a:t>ampl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/h</a:t>
            </a:r>
            <a:r>
              <a:rPr sz="2800" dirty="0">
                <a:latin typeface="Calibri"/>
                <a:cs typeface="Calibri"/>
              </a:rPr>
              <a:t>ome</a:t>
            </a:r>
            <a:r>
              <a:rPr sz="2800" spc="-5" dirty="0">
                <a:latin typeface="Calibri"/>
                <a:cs typeface="Calibri"/>
              </a:rPr>
              <a:t>/  </a:t>
            </a:r>
            <a:r>
              <a:rPr sz="2800" spc="-35" dirty="0">
                <a:latin typeface="Calibri"/>
                <a:cs typeface="Calibri"/>
              </a:rPr>
              <a:t>ser.XXXXX, </a:t>
            </a:r>
            <a:r>
              <a:rPr sz="2800" spc="-15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XXXXX </a:t>
            </a:r>
            <a:r>
              <a:rPr sz="2800" spc="-10" dirty="0">
                <a:latin typeface="Calibri"/>
                <a:cs typeface="Calibri"/>
              </a:rPr>
              <a:t>is replaced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20" dirty="0">
                <a:latin typeface="Calibri"/>
                <a:cs typeface="Calibri"/>
              </a:rPr>
              <a:t>client’s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ID.</a:t>
            </a:r>
            <a:endParaRPr sz="2800">
              <a:latin typeface="Calibri"/>
              <a:cs typeface="Calibri"/>
            </a:endParaRPr>
          </a:p>
          <a:p>
            <a:pPr marL="556895" marR="5080" indent="-457834">
              <a:lnSpc>
                <a:spcPct val="100000"/>
              </a:lnSpc>
              <a:buFont typeface="Wingdings"/>
              <a:buChar char=""/>
              <a:tabLst>
                <a:tab pos="556895" algn="l"/>
                <a:tab pos="557530" algn="l"/>
                <a:tab pos="1282700" algn="l"/>
                <a:tab pos="3302000" algn="l"/>
                <a:tab pos="4394835" algn="l"/>
                <a:tab pos="5827395" algn="l"/>
                <a:tab pos="6173470" algn="l"/>
                <a:tab pos="6542405" algn="l"/>
                <a:tab pos="8234045" algn="l"/>
                <a:tab pos="8792210" algn="l"/>
                <a:tab pos="9420225" algn="l"/>
                <a:tab pos="10466070" algn="l"/>
                <a:tab pos="10915650" algn="l"/>
              </a:tabLst>
            </a:pPr>
            <a:r>
              <a:rPr sz="2800" spc="-10" dirty="0">
                <a:latin typeface="Calibri"/>
                <a:cs typeface="Calibri"/>
              </a:rPr>
              <a:t>Thi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ar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eme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k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ug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ible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10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l  whether a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crashes.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484972"/>
            <a:ext cx="11377930" cy="269430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800" b="1" spc="-10" dirty="0">
                <a:latin typeface="Calibri"/>
                <a:cs typeface="Calibri"/>
              </a:rPr>
              <a:t>FIFOs</a:t>
            </a:r>
            <a:endParaRPr sz="2800">
              <a:latin typeface="Calibri"/>
              <a:cs typeface="Calibri"/>
            </a:endParaRPr>
          </a:p>
          <a:p>
            <a:pPr marL="99695" algn="just">
              <a:lnSpc>
                <a:spcPct val="100000"/>
              </a:lnSpc>
              <a:spcBef>
                <a:spcPts val="425"/>
              </a:spcBef>
            </a:pPr>
            <a:r>
              <a:rPr sz="2800" b="1" spc="-10" dirty="0">
                <a:latin typeface="Calibri"/>
                <a:cs typeface="Calibri"/>
              </a:rPr>
              <a:t>Example Client-Server </a:t>
            </a:r>
            <a:r>
              <a:rPr sz="2800" b="1" spc="-5" dirty="0">
                <a:latin typeface="Calibri"/>
                <a:cs typeface="Calibri"/>
              </a:rPr>
              <a:t>Communication Using a</a:t>
            </a:r>
            <a:r>
              <a:rPr sz="2800" b="1" spc="1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FIFO</a:t>
            </a:r>
            <a:endParaRPr sz="2800">
              <a:latin typeface="Calibri"/>
              <a:cs typeface="Calibri"/>
            </a:endParaRPr>
          </a:p>
          <a:p>
            <a:pPr marL="556895" indent="-457834" algn="just">
              <a:lnSpc>
                <a:spcPct val="100000"/>
              </a:lnSpc>
              <a:buFont typeface="Wingdings"/>
              <a:buChar char=""/>
              <a:tabLst>
                <a:tab pos="557530" algn="l"/>
              </a:tabLst>
            </a:pPr>
            <a:r>
              <a:rPr sz="2800" spc="-10" dirty="0">
                <a:latin typeface="Calibri"/>
                <a:cs typeface="Calibri"/>
              </a:rPr>
              <a:t>This causes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client-specific FIFOs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left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556895" marR="5080" indent="-457834" algn="just">
              <a:lnSpc>
                <a:spcPct val="100000"/>
              </a:lnSpc>
              <a:buFont typeface="Wingdings"/>
              <a:buChar char=""/>
              <a:tabLst>
                <a:tab pos="557530" algn="l"/>
              </a:tabLst>
            </a:pPr>
            <a:r>
              <a:rPr sz="2800" spc="-10" dirty="0">
                <a:latin typeface="Calibri"/>
                <a:cs typeface="Calibri"/>
              </a:rPr>
              <a:t>The server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20" dirty="0">
                <a:latin typeface="Calibri"/>
                <a:cs typeface="Calibri"/>
              </a:rPr>
              <a:t>catch </a:t>
            </a:r>
            <a:r>
              <a:rPr sz="2800" spc="-5" dirty="0">
                <a:latin typeface="Calibri"/>
                <a:cs typeface="Calibri"/>
              </a:rPr>
              <a:t>SIGPIPE,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25" dirty="0">
                <a:latin typeface="Calibri"/>
                <a:cs typeface="Calibri"/>
              </a:rPr>
              <a:t>it’s </a:t>
            </a:r>
            <a:r>
              <a:rPr sz="2800" spc="-5" dirty="0">
                <a:latin typeface="Calibri"/>
                <a:cs typeface="Calibri"/>
              </a:rPr>
              <a:t>possible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client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send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5" dirty="0">
                <a:latin typeface="Calibri"/>
                <a:cs typeface="Calibri"/>
              </a:rPr>
              <a:t>request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terminate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10" dirty="0">
                <a:latin typeface="Calibri"/>
                <a:cs typeface="Calibri"/>
              </a:rPr>
              <a:t>reading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response, leaving </a:t>
            </a:r>
            <a:r>
              <a:rPr sz="2800" spc="-5" dirty="0">
                <a:latin typeface="Calibri"/>
                <a:cs typeface="Calibri"/>
              </a:rPr>
              <a:t>the client-  </a:t>
            </a:r>
            <a:r>
              <a:rPr sz="2800" spc="-10" dirty="0">
                <a:latin typeface="Calibri"/>
                <a:cs typeface="Calibri"/>
              </a:rPr>
              <a:t>specific </a:t>
            </a:r>
            <a:r>
              <a:rPr sz="2800" spc="-15" dirty="0">
                <a:latin typeface="Calibri"/>
                <a:cs typeface="Calibri"/>
              </a:rPr>
              <a:t>FIFO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one writer (the server) </a:t>
            </a:r>
            <a:r>
              <a:rPr sz="2800" spc="-5" dirty="0">
                <a:latin typeface="Calibri"/>
                <a:cs typeface="Calibri"/>
              </a:rPr>
              <a:t>and no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reader.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7863" y="3226307"/>
            <a:ext cx="5096256" cy="323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0077" y="4294073"/>
            <a:ext cx="50742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Clients </a:t>
            </a:r>
            <a:r>
              <a:rPr sz="2000" b="1" dirty="0">
                <a:latin typeface="Calibri"/>
                <a:cs typeface="Calibri"/>
              </a:rPr>
              <a:t>sending </a:t>
            </a:r>
            <a:r>
              <a:rPr sz="2000" b="1" spc="-5" dirty="0">
                <a:latin typeface="Calibri"/>
                <a:cs typeface="Calibri"/>
              </a:rPr>
              <a:t>requests </a:t>
            </a:r>
            <a:r>
              <a:rPr sz="2000" b="1" spc="-10" dirty="0">
                <a:latin typeface="Calibri"/>
                <a:cs typeface="Calibri"/>
              </a:rPr>
              <a:t>to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server </a:t>
            </a:r>
            <a:r>
              <a:rPr sz="2000" b="1" dirty="0">
                <a:latin typeface="Calibri"/>
                <a:cs typeface="Calibri"/>
              </a:rPr>
              <a:t>using a</a:t>
            </a:r>
            <a:r>
              <a:rPr sz="2000" b="1" spc="-1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FIFO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9737725" cy="14611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0" dirty="0">
                <a:latin typeface="Calibri"/>
                <a:cs typeface="Calibri"/>
              </a:rPr>
              <a:t>FIFOs</a:t>
            </a:r>
            <a:endParaRPr sz="2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25"/>
              </a:spcBef>
            </a:pPr>
            <a:r>
              <a:rPr sz="2800" b="1" spc="-10" dirty="0">
                <a:latin typeface="Calibri"/>
                <a:cs typeface="Calibri"/>
              </a:rPr>
              <a:t>Example Client-Server </a:t>
            </a:r>
            <a:r>
              <a:rPr sz="2800" b="1" spc="-5" dirty="0">
                <a:latin typeface="Calibri"/>
                <a:cs typeface="Calibri"/>
              </a:rPr>
              <a:t>Communication Using a</a:t>
            </a:r>
            <a:r>
              <a:rPr sz="2800" b="1" spc="1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FIFO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0304" y="1528572"/>
            <a:ext cx="6838188" cy="492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670636"/>
            <a:ext cx="1146746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1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Anything with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parent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5" dirty="0">
                <a:latin typeface="Calibri"/>
                <a:cs typeface="Calibri"/>
              </a:rPr>
              <a:t>ID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0 is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kernel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spc="-20" dirty="0">
                <a:latin typeface="Calibri"/>
                <a:cs typeface="Calibri"/>
              </a:rPr>
              <a:t>started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part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5" dirty="0">
                <a:latin typeface="Calibri"/>
                <a:cs typeface="Calibri"/>
              </a:rPr>
              <a:t>bootstrap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procedure.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Kernel processes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generally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 lifetime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run with </a:t>
            </a:r>
            <a:r>
              <a:rPr sz="2400" spc="-5" dirty="0">
                <a:latin typeface="Calibri"/>
                <a:cs typeface="Calibri"/>
              </a:rPr>
              <a:t>superuser </a:t>
            </a:r>
            <a:r>
              <a:rPr sz="2400" spc="-10" dirty="0">
                <a:latin typeface="Calibri"/>
                <a:cs typeface="Calibri"/>
              </a:rPr>
              <a:t>privileges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controlling </a:t>
            </a:r>
            <a:r>
              <a:rPr sz="2400" spc="-5" dirty="0">
                <a:latin typeface="Calibri"/>
                <a:cs typeface="Calibri"/>
              </a:rPr>
              <a:t>terminal and no command  line.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208407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676910" algn="l"/>
                <a:tab pos="1009015" algn="l"/>
                <a:tab pos="1299210" algn="l"/>
                <a:tab pos="2301875" algn="l"/>
                <a:tab pos="3467735" algn="l"/>
                <a:tab pos="5038090" algn="l"/>
                <a:tab pos="5584825" algn="l"/>
                <a:tab pos="6581775" algn="l"/>
                <a:tab pos="7406640" algn="l"/>
                <a:tab pos="8380095" algn="l"/>
                <a:tab pos="9464040" algn="l"/>
                <a:tab pos="1046670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	is	a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esponsible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,	among	</a:t>
            </a:r>
            <a:r>
              <a:rPr sz="2400" spc="-5" dirty="0">
                <a:latin typeface="Calibri"/>
                <a:cs typeface="Calibri"/>
              </a:rPr>
              <a:t>othe</a:t>
            </a:r>
            <a:r>
              <a:rPr sz="2400" dirty="0">
                <a:latin typeface="Calibri"/>
                <a:cs typeface="Calibri"/>
              </a:rPr>
              <a:t>r	thing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ting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vices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1380470" cy="57594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556895" marR="6350" indent="-457834">
              <a:lnSpc>
                <a:spcPct val="100000"/>
              </a:lnSpc>
              <a:spcBef>
                <a:spcPts val="425"/>
              </a:spcBef>
              <a:buFont typeface="Wingdings"/>
              <a:buChar char=""/>
              <a:tabLst>
                <a:tab pos="556895" algn="l"/>
                <a:tab pos="557530" algn="l"/>
              </a:tabLst>
            </a:pPr>
            <a:r>
              <a:rPr sz="2800" spc="-5" dirty="0">
                <a:latin typeface="Calibri"/>
                <a:cs typeface="Calibri"/>
              </a:rPr>
              <a:t>A message queue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linked </a:t>
            </a:r>
            <a:r>
              <a:rPr sz="2800" spc="-10" dirty="0">
                <a:latin typeface="Calibri"/>
                <a:cs typeface="Calibri"/>
              </a:rPr>
              <a:t>list </a:t>
            </a:r>
            <a:r>
              <a:rPr sz="2800" spc="-5" dirty="0">
                <a:latin typeface="Calibri"/>
                <a:cs typeface="Calibri"/>
              </a:rPr>
              <a:t>of messages </a:t>
            </a:r>
            <a:r>
              <a:rPr sz="2800" spc="-25" dirty="0">
                <a:latin typeface="Calibri"/>
                <a:cs typeface="Calibri"/>
              </a:rPr>
              <a:t>stored </a:t>
            </a:r>
            <a:r>
              <a:rPr sz="2800" spc="-5" dirty="0">
                <a:latin typeface="Calibri"/>
                <a:cs typeface="Calibri"/>
              </a:rPr>
              <a:t>within the </a:t>
            </a:r>
            <a:r>
              <a:rPr sz="2800" spc="-20" dirty="0">
                <a:latin typeface="Calibri"/>
                <a:cs typeface="Calibri"/>
              </a:rPr>
              <a:t>kernel </a:t>
            </a:r>
            <a:r>
              <a:rPr sz="2800" dirty="0">
                <a:latin typeface="Calibri"/>
                <a:cs typeface="Calibri"/>
              </a:rPr>
              <a:t>and  </a:t>
            </a:r>
            <a:r>
              <a:rPr sz="2800" spc="-10" dirty="0">
                <a:latin typeface="Calibri"/>
                <a:cs typeface="Calibri"/>
              </a:rPr>
              <a:t>identified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message queue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identifier.</a:t>
            </a:r>
            <a:endParaRPr sz="2800">
              <a:latin typeface="Calibri"/>
              <a:cs typeface="Calibri"/>
            </a:endParaRPr>
          </a:p>
          <a:p>
            <a:pPr marL="556895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556895" algn="l"/>
                <a:tab pos="55753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queue is </a:t>
            </a:r>
            <a:r>
              <a:rPr sz="2800" spc="-15" dirty="0">
                <a:latin typeface="Calibri"/>
                <a:cs typeface="Calibri"/>
              </a:rPr>
              <a:t>created </a:t>
            </a:r>
            <a:r>
              <a:rPr sz="2800" spc="-5" dirty="0">
                <a:latin typeface="Calibri"/>
                <a:cs typeface="Calibri"/>
              </a:rPr>
              <a:t>or an </a:t>
            </a:r>
            <a:r>
              <a:rPr sz="2800" spc="-20" dirty="0">
                <a:latin typeface="Calibri"/>
                <a:cs typeface="Calibri"/>
              </a:rPr>
              <a:t>existing </a:t>
            </a:r>
            <a:r>
              <a:rPr sz="2800" spc="-10" dirty="0">
                <a:latin typeface="Calibri"/>
                <a:cs typeface="Calibri"/>
              </a:rPr>
              <a:t>queue opened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msgget().</a:t>
            </a:r>
            <a:endParaRPr sz="2800">
              <a:latin typeface="Calibri"/>
              <a:cs typeface="Calibri"/>
            </a:endParaRPr>
          </a:p>
          <a:p>
            <a:pPr marL="637540" indent="-53848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637540" algn="l"/>
                <a:tab pos="638175" algn="l"/>
              </a:tabLst>
            </a:pPr>
            <a:r>
              <a:rPr sz="2800" spc="-10" dirty="0">
                <a:latin typeface="Calibri"/>
                <a:cs typeface="Calibri"/>
              </a:rPr>
              <a:t>New messages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end of a queue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msgsnd().</a:t>
            </a:r>
            <a:endParaRPr sz="2800">
              <a:latin typeface="Calibri"/>
              <a:cs typeface="Calibri"/>
            </a:endParaRPr>
          </a:p>
          <a:p>
            <a:pPr marL="556895" marR="5080" indent="-457834" algn="just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38175" algn="l"/>
              </a:tabLst>
            </a:pPr>
            <a:r>
              <a:rPr dirty="0"/>
              <a:t>	</a:t>
            </a:r>
            <a:r>
              <a:rPr sz="2800" spc="-20" dirty="0">
                <a:latin typeface="Calibri"/>
                <a:cs typeface="Calibri"/>
              </a:rPr>
              <a:t>Every </a:t>
            </a:r>
            <a:r>
              <a:rPr sz="2800" spc="-10" dirty="0">
                <a:latin typeface="Calibri"/>
                <a:cs typeface="Calibri"/>
              </a:rPr>
              <a:t>message has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positive </a:t>
            </a:r>
            <a:r>
              <a:rPr sz="2800" spc="-5" dirty="0">
                <a:latin typeface="Calibri"/>
                <a:cs typeface="Calibri"/>
              </a:rPr>
              <a:t>long </a:t>
            </a:r>
            <a:r>
              <a:rPr sz="2800" spc="-15" dirty="0">
                <a:latin typeface="Calibri"/>
                <a:cs typeface="Calibri"/>
              </a:rPr>
              <a:t>integer </a:t>
            </a:r>
            <a:r>
              <a:rPr sz="2800" spc="-10" dirty="0">
                <a:latin typeface="Calibri"/>
                <a:cs typeface="Calibri"/>
              </a:rPr>
              <a:t>type field,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non-negative  </a:t>
            </a:r>
            <a:r>
              <a:rPr sz="2800" spc="-10" dirty="0">
                <a:latin typeface="Calibri"/>
                <a:cs typeface="Calibri"/>
              </a:rPr>
              <a:t>length,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actual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bytes (corresponding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length), </a:t>
            </a:r>
            <a:r>
              <a:rPr sz="2800" spc="-5" dirty="0">
                <a:latin typeface="Calibri"/>
                <a:cs typeface="Calibri"/>
              </a:rPr>
              <a:t>all of  which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specified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msgsnd() when the message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added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556895" indent="-457834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557530" algn="l"/>
              </a:tabLst>
            </a:pP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20" dirty="0">
                <a:latin typeface="Calibri"/>
                <a:cs typeface="Calibri"/>
              </a:rPr>
              <a:t>are fetched 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queue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msgrcv().</a:t>
            </a:r>
            <a:endParaRPr sz="2800">
              <a:latin typeface="Calibri"/>
              <a:cs typeface="Calibri"/>
            </a:endParaRPr>
          </a:p>
          <a:p>
            <a:pPr marL="556895" indent="-457834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557530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don't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30" dirty="0">
                <a:latin typeface="Calibri"/>
                <a:cs typeface="Calibri"/>
              </a:rPr>
              <a:t>fetch </a:t>
            </a:r>
            <a:r>
              <a:rPr sz="2800" spc="-5" dirty="0">
                <a:latin typeface="Calibri"/>
                <a:cs typeface="Calibri"/>
              </a:rPr>
              <a:t>the messages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first-in, first-out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order.</a:t>
            </a:r>
            <a:endParaRPr sz="2800">
              <a:latin typeface="Calibri"/>
              <a:cs typeface="Calibri"/>
            </a:endParaRPr>
          </a:p>
          <a:p>
            <a:pPr marL="556895" indent="-457834" algn="just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557530" algn="l"/>
              </a:tabLst>
            </a:pPr>
            <a:r>
              <a:rPr sz="2800" spc="-10" dirty="0">
                <a:latin typeface="Calibri"/>
                <a:cs typeface="Calibri"/>
              </a:rPr>
              <a:t>Instead,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30" dirty="0">
                <a:latin typeface="Calibri"/>
                <a:cs typeface="Calibri"/>
              </a:rPr>
              <a:t>fetch </a:t>
            </a:r>
            <a:r>
              <a:rPr sz="2800" spc="-10" dirty="0">
                <a:latin typeface="Calibri"/>
                <a:cs typeface="Calibri"/>
              </a:rPr>
              <a:t>messages </a:t>
            </a:r>
            <a:r>
              <a:rPr sz="2800" spc="-5" dirty="0">
                <a:latin typeface="Calibri"/>
                <a:cs typeface="Calibri"/>
              </a:rPr>
              <a:t>based on their type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0939780" cy="18878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25"/>
              </a:spcBef>
            </a:pP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structure defines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current </a:t>
            </a:r>
            <a:r>
              <a:rPr sz="2800" spc="-20" dirty="0">
                <a:latin typeface="Calibri"/>
                <a:cs typeface="Calibri"/>
              </a:rPr>
              <a:t>status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members </a:t>
            </a:r>
            <a:r>
              <a:rPr sz="2800" spc="-10" dirty="0">
                <a:latin typeface="Calibri"/>
                <a:cs typeface="Calibri"/>
              </a:rPr>
              <a:t>shown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the ones </a:t>
            </a:r>
            <a:r>
              <a:rPr sz="2800" spc="-15" dirty="0">
                <a:latin typeface="Calibri"/>
                <a:cs typeface="Calibri"/>
              </a:rPr>
              <a:t>defined 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Single </a:t>
            </a:r>
            <a:r>
              <a:rPr sz="2800" spc="-5" dirty="0">
                <a:latin typeface="Calibri"/>
                <a:cs typeface="Calibri"/>
              </a:rPr>
              <a:t>UNIX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608" y="2341854"/>
            <a:ext cx="8787421" cy="3843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11266805" cy="18878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99695" marR="5080">
              <a:lnSpc>
                <a:spcPct val="100000"/>
              </a:lnSpc>
              <a:spcBef>
                <a:spcPts val="42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function normally </a:t>
            </a:r>
            <a:r>
              <a:rPr sz="2800" spc="-5" dirty="0">
                <a:latin typeface="Calibri"/>
                <a:cs typeface="Calibri"/>
              </a:rPr>
              <a:t>called is msgget()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either open an </a:t>
            </a:r>
            <a:r>
              <a:rPr sz="2800" spc="-20" dirty="0">
                <a:latin typeface="Calibri"/>
                <a:cs typeface="Calibri"/>
              </a:rPr>
              <a:t>existing </a:t>
            </a:r>
            <a:r>
              <a:rPr sz="2800" spc="-5" dirty="0">
                <a:latin typeface="Calibri"/>
                <a:cs typeface="Calibri"/>
              </a:rPr>
              <a:t>queue  or </a:t>
            </a:r>
            <a:r>
              <a:rPr sz="2800" spc="-15" dirty="0">
                <a:latin typeface="Calibri"/>
                <a:cs typeface="Calibri"/>
              </a:rPr>
              <a:t>create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3966" y="2295106"/>
            <a:ext cx="7197362" cy="253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10661"/>
            <a:ext cx="9737725" cy="14611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17570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z="2800" spc="-10" dirty="0">
                <a:latin typeface="Calibri"/>
                <a:cs typeface="Calibri"/>
              </a:rPr>
              <a:t>INTERPROCESSES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25"/>
              </a:spcBef>
            </a:pPr>
            <a:r>
              <a:rPr sz="2800" spc="-5" dirty="0">
                <a:latin typeface="Calibri"/>
                <a:cs typeface="Calibri"/>
              </a:rPr>
              <a:t>The msgctl function </a:t>
            </a:r>
            <a:r>
              <a:rPr sz="2800" spc="-15" dirty="0">
                <a:latin typeface="Calibri"/>
                <a:cs typeface="Calibri"/>
              </a:rPr>
              <a:t>performs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5" dirty="0">
                <a:latin typeface="Calibri"/>
                <a:cs typeface="Calibri"/>
              </a:rPr>
              <a:t>on a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queue.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119" y="1613173"/>
            <a:ext cx="8603484" cy="2101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056" y="3916507"/>
            <a:ext cx="8584808" cy="2325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72527"/>
            <a:ext cx="11381740" cy="56978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442595" indent="-343535">
              <a:lnSpc>
                <a:spcPct val="100000"/>
              </a:lnSpc>
              <a:spcBef>
                <a:spcPts val="450"/>
              </a:spcBef>
              <a:buFont typeface="Wingdings"/>
              <a:buChar char=""/>
              <a:tabLst>
                <a:tab pos="44323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composed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positive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integer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field,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non-negative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</a:t>
            </a:r>
            <a:endParaRPr sz="2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(nbytes),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5" dirty="0">
                <a:latin typeface="Calibri"/>
                <a:cs typeface="Calibri"/>
              </a:rPr>
              <a:t>actual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bytes (corresponding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length).</a:t>
            </a:r>
            <a:endParaRPr sz="2400">
              <a:latin typeface="Calibri"/>
              <a:cs typeface="Calibri"/>
            </a:endParaRPr>
          </a:p>
          <a:p>
            <a:pPr marL="442595" indent="-343535">
              <a:lnSpc>
                <a:spcPct val="100000"/>
              </a:lnSpc>
              <a:buFont typeface="Wingdings"/>
              <a:buChar char=""/>
              <a:tabLst>
                <a:tab pos="443230" algn="l"/>
              </a:tabLst>
            </a:pPr>
            <a:r>
              <a:rPr sz="2400" spc="-5" dirty="0">
                <a:latin typeface="Calibri"/>
                <a:cs typeface="Calibri"/>
              </a:rPr>
              <a:t>Messages </a:t>
            </a:r>
            <a:r>
              <a:rPr sz="2400" spc="-15" dirty="0">
                <a:latin typeface="Calibri"/>
                <a:cs typeface="Calibri"/>
              </a:rPr>
              <a:t>are always </a:t>
            </a:r>
            <a:r>
              <a:rPr sz="2400" spc="-5" dirty="0">
                <a:latin typeface="Calibri"/>
                <a:cs typeface="Calibri"/>
              </a:rPr>
              <a:t>placed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end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queue.</a:t>
            </a:r>
            <a:endParaRPr sz="2400">
              <a:latin typeface="Calibri"/>
              <a:cs typeface="Calibri"/>
            </a:endParaRPr>
          </a:p>
          <a:p>
            <a:pPr marL="442595" marR="7620" indent="-343535">
              <a:lnSpc>
                <a:spcPct val="100000"/>
              </a:lnSpc>
              <a:buFont typeface="Wingdings"/>
              <a:buChar char=""/>
              <a:tabLst>
                <a:tab pos="443230" algn="l"/>
              </a:tabLst>
            </a:pPr>
            <a:r>
              <a:rPr sz="2400" spc="-5" dirty="0">
                <a:latin typeface="Calibri"/>
                <a:cs typeface="Calibri"/>
              </a:rPr>
              <a:t>The ptr </a:t>
            </a:r>
            <a:r>
              <a:rPr sz="2400" spc="-10" dirty="0">
                <a:latin typeface="Calibri"/>
                <a:cs typeface="Calibri"/>
              </a:rPr>
              <a:t>argument points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long </a:t>
            </a:r>
            <a:r>
              <a:rPr sz="2400" spc="-15" dirty="0">
                <a:latin typeface="Calibri"/>
                <a:cs typeface="Calibri"/>
              </a:rPr>
              <a:t>integer </a:t>
            </a:r>
            <a:r>
              <a:rPr sz="2400" spc="-10" dirty="0">
                <a:latin typeface="Calibri"/>
                <a:cs typeface="Calibri"/>
              </a:rPr>
              <a:t>that contains the positive </a:t>
            </a:r>
            <a:r>
              <a:rPr sz="2400" spc="-15" dirty="0">
                <a:latin typeface="Calibri"/>
                <a:cs typeface="Calibri"/>
              </a:rPr>
              <a:t>integer </a:t>
            </a:r>
            <a:r>
              <a:rPr sz="2400" spc="-10" dirty="0">
                <a:latin typeface="Calibri"/>
                <a:cs typeface="Calibri"/>
              </a:rPr>
              <a:t>message  </a:t>
            </a:r>
            <a:r>
              <a:rPr sz="2400" dirty="0">
                <a:latin typeface="Calibri"/>
                <a:cs typeface="Calibri"/>
              </a:rPr>
              <a:t>type, and it is </a:t>
            </a:r>
            <a:r>
              <a:rPr sz="2400" spc="-5" dirty="0">
                <a:latin typeface="Calibri"/>
                <a:cs typeface="Calibri"/>
              </a:rPr>
              <a:t>immediately </a:t>
            </a:r>
            <a:r>
              <a:rPr sz="2400" spc="-15" dirty="0">
                <a:latin typeface="Calibri"/>
                <a:cs typeface="Calibri"/>
              </a:rPr>
              <a:t>followed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the message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42595" marR="12065" indent="-343535">
              <a:lnSpc>
                <a:spcPct val="100000"/>
              </a:lnSpc>
              <a:buFont typeface="Wingdings"/>
              <a:buChar char=""/>
              <a:tabLst>
                <a:tab pos="443230" algn="l"/>
              </a:tabLst>
            </a:pP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no message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5" dirty="0">
                <a:latin typeface="Calibri"/>
                <a:cs typeface="Calibri"/>
              </a:rPr>
              <a:t>nbytes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0. 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largest </a:t>
            </a:r>
            <a:r>
              <a:rPr sz="2400" spc="-10" dirty="0">
                <a:latin typeface="Calibri"/>
                <a:cs typeface="Calibri"/>
              </a:rPr>
              <a:t>message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512 bytes, </a:t>
            </a:r>
            <a:r>
              <a:rPr sz="2400" spc="-25" dirty="0">
                <a:latin typeface="Calibri"/>
                <a:cs typeface="Calibri"/>
              </a:rPr>
              <a:t>we  </a:t>
            </a:r>
            <a:r>
              <a:rPr sz="2400" spc="-10" dirty="0">
                <a:latin typeface="Calibri"/>
                <a:cs typeface="Calibri"/>
              </a:rPr>
              <a:t>can define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structure:</a:t>
            </a:r>
            <a:endParaRPr sz="24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struct </a:t>
            </a:r>
            <a:r>
              <a:rPr sz="2400" spc="-10" dirty="0">
                <a:latin typeface="Calibri"/>
                <a:cs typeface="Calibri"/>
              </a:rPr>
              <a:t>mymesg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tabLst>
                <a:tab pos="2715260" algn="l"/>
              </a:tabLst>
            </a:pP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mtype;	/* </a:t>
            </a:r>
            <a:r>
              <a:rPr sz="2400" spc="-10" dirty="0">
                <a:latin typeface="Calibri"/>
                <a:cs typeface="Calibri"/>
              </a:rPr>
              <a:t>positive </a:t>
            </a:r>
            <a:r>
              <a:rPr sz="2400" spc="-5" dirty="0">
                <a:latin typeface="Calibri"/>
                <a:cs typeface="Calibri"/>
              </a:rPr>
              <a:t>message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char </a:t>
            </a:r>
            <a:r>
              <a:rPr sz="2400" spc="-10" dirty="0">
                <a:latin typeface="Calibri"/>
                <a:cs typeface="Calibri"/>
              </a:rPr>
              <a:t>mtext[512]; </a:t>
            </a:r>
            <a:r>
              <a:rPr sz="2400" spc="-5" dirty="0">
                <a:latin typeface="Calibri"/>
                <a:cs typeface="Calibri"/>
              </a:rPr>
              <a:t>/* </a:t>
            </a:r>
            <a:r>
              <a:rPr sz="2400" spc="-10" dirty="0">
                <a:latin typeface="Calibri"/>
                <a:cs typeface="Calibri"/>
              </a:rPr>
              <a:t>message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length </a:t>
            </a:r>
            <a:r>
              <a:rPr sz="2400" spc="-5" dirty="0">
                <a:latin typeface="Calibri"/>
                <a:cs typeface="Calibri"/>
              </a:rPr>
              <a:t>nbytes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  <a:p>
            <a:pPr marL="442595" indent="-343535">
              <a:lnSpc>
                <a:spcPct val="100000"/>
              </a:lnSpc>
              <a:buFont typeface="Wingdings"/>
              <a:buChar char=""/>
              <a:tabLst>
                <a:tab pos="443230" algn="l"/>
              </a:tabLst>
            </a:pPr>
            <a:r>
              <a:rPr sz="2400" spc="-5" dirty="0">
                <a:latin typeface="Calibri"/>
                <a:cs typeface="Calibri"/>
              </a:rPr>
              <a:t>The ptr </a:t>
            </a:r>
            <a:r>
              <a:rPr sz="2400" spc="-10" dirty="0">
                <a:latin typeface="Calibri"/>
                <a:cs typeface="Calibri"/>
              </a:rPr>
              <a:t>argument </a:t>
            </a:r>
            <a:r>
              <a:rPr sz="2400" dirty="0">
                <a:latin typeface="Calibri"/>
                <a:cs typeface="Calibri"/>
              </a:rPr>
              <a:t>is then 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mymesg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  <a:p>
            <a:pPr marL="442595" indent="-343535">
              <a:lnSpc>
                <a:spcPct val="100000"/>
              </a:lnSpc>
              <a:buFont typeface="Wingdings"/>
              <a:buChar char=""/>
              <a:tabLst>
                <a:tab pos="443230" algn="l"/>
              </a:tabLst>
            </a:pPr>
            <a:r>
              <a:rPr sz="2400" spc="-5" dirty="0">
                <a:latin typeface="Calibri"/>
                <a:cs typeface="Calibri"/>
              </a:rPr>
              <a:t>The message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receiver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fetch </a:t>
            </a:r>
            <a:r>
              <a:rPr sz="2400" spc="-5" dirty="0">
                <a:latin typeface="Calibri"/>
                <a:cs typeface="Calibri"/>
              </a:rPr>
              <a:t>messages </a:t>
            </a:r>
            <a:r>
              <a:rPr sz="2400" dirty="0">
                <a:latin typeface="Calibri"/>
                <a:cs typeface="Calibri"/>
              </a:rPr>
              <a:t>in an </a:t>
            </a:r>
            <a:r>
              <a:rPr sz="2400" spc="-15" dirty="0">
                <a:latin typeface="Calibri"/>
                <a:cs typeface="Calibri"/>
              </a:rPr>
              <a:t>order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endParaRPr sz="2400">
              <a:latin typeface="Calibri"/>
              <a:cs typeface="Calibri"/>
            </a:endParaRPr>
          </a:p>
          <a:p>
            <a:pPr marL="44259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in,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out.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642" y="538937"/>
            <a:ext cx="2523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148" y="1617149"/>
            <a:ext cx="8724807" cy="3070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377366"/>
            <a:ext cx="7009130" cy="565658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227329" marR="4015104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&lt;stdio.h&gt; 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8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&lt;sys/types.h&gt; 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#include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&lt;sys/ipc.h&gt; 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&lt;sys/msg.h&gt;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5242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5" dirty="0">
                <a:latin typeface="Consolas"/>
                <a:cs typeface="Consolas"/>
              </a:rPr>
              <a:t>msqid;</a:t>
            </a:r>
            <a:endParaRPr sz="1800">
              <a:latin typeface="Consolas"/>
              <a:cs typeface="Consolas"/>
            </a:endParaRPr>
          </a:p>
          <a:p>
            <a:pPr marL="227329" marR="5080">
              <a:lnSpc>
                <a:spcPct val="20000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msqid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latin typeface="Consolas"/>
                <a:cs typeface="Consolas"/>
              </a:rPr>
              <a:t>msgget((key_t)5, IPC_CREAT </a:t>
            </a:r>
            <a:r>
              <a:rPr sz="1800" dirty="0">
                <a:latin typeface="Consolas"/>
                <a:cs typeface="Consolas"/>
              </a:rPr>
              <a:t>| </a:t>
            </a:r>
            <a:r>
              <a:rPr sz="1800" spc="-5" dirty="0">
                <a:latin typeface="Consolas"/>
                <a:cs typeface="Consolas"/>
              </a:rPr>
              <a:t>IPC_EXCL </a:t>
            </a:r>
            <a:r>
              <a:rPr sz="1800" dirty="0">
                <a:latin typeface="Consolas"/>
                <a:cs typeface="Consolas"/>
              </a:rPr>
              <a:t>| </a:t>
            </a:r>
            <a:r>
              <a:rPr sz="1800" spc="-5" dirty="0">
                <a:latin typeface="Consolas"/>
                <a:cs typeface="Consolas"/>
              </a:rPr>
              <a:t>0777); 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(-1 </a:t>
            </a:r>
            <a:r>
              <a:rPr sz="1800" spc="-5" dirty="0">
                <a:latin typeface="Consolas"/>
                <a:cs typeface="Consolas"/>
              </a:rPr>
              <a:t>== msqid)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27329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perror(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"msgget:"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27329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exit(1);</a:t>
            </a:r>
            <a:endParaRPr sz="1800">
              <a:latin typeface="Consolas"/>
              <a:cs typeface="Consolas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printf(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"msgid 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%d\n"</a:t>
            </a:r>
            <a:r>
              <a:rPr sz="1800" spc="-10" dirty="0">
                <a:latin typeface="Consolas"/>
                <a:cs typeface="Consolas"/>
              </a:rPr>
              <a:t>,msqid);</a:t>
            </a:r>
            <a:endParaRPr sz="1800">
              <a:latin typeface="Consolas"/>
              <a:cs typeface="Consolas"/>
            </a:endParaRPr>
          </a:p>
          <a:p>
            <a:pPr marL="227329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44706" y="6365747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246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65747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375" y="0"/>
                </a:lnTo>
              </a:path>
            </a:pathLst>
          </a:custGeom>
          <a:ln w="64007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538937"/>
            <a:ext cx="2523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latin typeface="Calibri"/>
                <a:cs typeface="Calibri"/>
              </a:rPr>
              <a:t>Message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2989" y="6596100"/>
            <a:ext cx="2787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5"/>
              </a:lnSpc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6104" y="6588252"/>
            <a:ext cx="544703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309235" algn="l"/>
              </a:tabLst>
            </a:pP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YED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AFA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350" spc="15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HKBKCE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99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025" y="1135252"/>
            <a:ext cx="11297285" cy="0"/>
          </a:xfrm>
          <a:custGeom>
            <a:avLst/>
            <a:gdLst/>
            <a:ahLst/>
            <a:cxnLst/>
            <a:rect l="l" t="t" r="r" b="b"/>
            <a:pathLst>
              <a:path w="11297285">
                <a:moveTo>
                  <a:pt x="0" y="0"/>
                </a:moveTo>
                <a:lnTo>
                  <a:pt x="11297031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4025" y="6713067"/>
            <a:ext cx="11297285" cy="0"/>
          </a:xfrm>
          <a:custGeom>
            <a:avLst/>
            <a:gdLst/>
            <a:ahLst/>
            <a:cxnLst/>
            <a:rect l="l" t="t" r="r" b="b"/>
            <a:pathLst>
              <a:path w="11297285">
                <a:moveTo>
                  <a:pt x="0" y="0"/>
                </a:moveTo>
                <a:lnTo>
                  <a:pt x="1129703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4025" y="1135252"/>
          <a:ext cx="11284584" cy="5577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6525"/>
                <a:gridCol w="6068059"/>
              </a:tblGrid>
              <a:tr h="5577814">
                <a:tc>
                  <a:txBody>
                    <a:bodyPr/>
                    <a:lstStyle/>
                    <a:p>
                      <a:pPr marL="91440" marR="270065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&lt;sys/types.h&gt;  #include &lt;sys/ipc.h&gt;  #include &lt;sys/msg.h&gt;  struct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msgbuf{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long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mtype;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mtext[40];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msqid,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len,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 msgbuf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msgsend={0,"\0"};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msqid =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msgget((key_t)5,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IPC_CREAT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0666);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 marR="316293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if(-1 == msqid){  per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("m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sg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:");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exit(1);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78075">
                        <a:lnSpc>
                          <a:spcPct val="100000"/>
                        </a:lnSpc>
                        <a:spcBef>
                          <a:spcPts val="234"/>
                        </a:spcBef>
                        <a:tabLst>
                          <a:tab pos="3173730" algn="l"/>
                        </a:tabLst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tf("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type:	\n");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scanf("%d",&amp;msgsend.mtype);  printf("Enter message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text\n");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//make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 of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fgets()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u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want to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send msg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spaces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scanf("%s",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msgsend.mtext);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strlen(msgsend.mtext);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msgsnd(msqid, &amp;msgsend, len,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if(-1 ==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 marR="3970020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perror("msgsnd:"); 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exit(1);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printf("message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sent\n");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3831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2989" y="6588252"/>
            <a:ext cx="574992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  <a:tabLst>
                <a:tab pos="5543550" algn="l"/>
              </a:tabLst>
            </a:pP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350" spc="7" baseline="308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YED</a:t>
            </a:r>
            <a:r>
              <a:rPr sz="1350" spc="-22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spc="-7" baseline="3086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15" baseline="3086" dirty="0">
                <a:solidFill>
                  <a:srgbClr val="FFFFFF"/>
                </a:solidFill>
                <a:latin typeface="Calibri"/>
                <a:cs typeface="Calibri"/>
              </a:rPr>
              <a:t>AFA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350" spc="15" baseline="308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aseline="3086" dirty="0">
                <a:solidFill>
                  <a:srgbClr val="FFFFFF"/>
                </a:solidFill>
                <a:latin typeface="Calibri"/>
                <a:cs typeface="Calibri"/>
              </a:rPr>
              <a:t>HKBKCE	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100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7" y="873886"/>
          <a:ext cx="12188190" cy="5950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/>
                <a:gridCol w="4403090"/>
                <a:gridCol w="7219950"/>
                <a:gridCol w="282575"/>
              </a:tblGrid>
              <a:tr h="5520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805" marR="14116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24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&lt;sys/types.h&gt;  #include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&lt;sys/ipc.h&gt;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&lt;sys/msg.h&gt;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msgbuf{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2353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long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mtype;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r>
                        <a:rPr sz="24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mtext[40];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main()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msqid, len,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ret,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110489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msgbuf msgread={0,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"\0"};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fflush(stdin);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 marR="7835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msqid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msgget((key_t)5,0);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if(-1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msqid)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ts val="283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exit(1);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2767330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printf("Enter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message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no:\n");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scanf("%d",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&amp;type);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 =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sizeof(msgread.mtext);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msgrcv(msqid, &amp;msgread, len,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type,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IPC_NOWAIT</a:t>
                      </a:r>
                      <a:r>
                        <a:rPr sz="20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2075" marR="4025265">
                        <a:lnSpc>
                          <a:spcPct val="100000"/>
                        </a:lnSpc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printf("ret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%d\n",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ret);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if(-1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==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ret){ 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perror("msgrcv:");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exit(1);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 marR="9099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printf("message type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%d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 %s\n", 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msgread.mtype,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msgread.mtext);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23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BC572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perror("msgget:");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25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BC572C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0121" y="61722"/>
            <a:ext cx="6332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7 </a:t>
            </a:r>
            <a:r>
              <a:rPr spc="-10" dirty="0"/>
              <a:t>INTERPROCESSES</a:t>
            </a:r>
            <a:r>
              <a:rPr spc="-75" dirty="0"/>
              <a:t> </a:t>
            </a:r>
            <a:r>
              <a:rPr spc="-25" dirty="0"/>
              <a:t>COMMUNICATION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892" y="386842"/>
            <a:ext cx="2523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Message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397891"/>
            <a:ext cx="11468100" cy="595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Deamon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keventd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provides process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5" dirty="0">
                <a:latin typeface="Calibri"/>
                <a:cs typeface="Calibri"/>
              </a:rPr>
              <a:t>scheduled functions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kernel.</a:t>
            </a:r>
            <a:endParaRPr sz="2400">
              <a:latin typeface="Calibri"/>
              <a:cs typeface="Calibri"/>
            </a:endParaRPr>
          </a:p>
          <a:p>
            <a:pPr marL="355600" marR="8255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  <a:tab pos="949960" algn="l"/>
                <a:tab pos="1926589" algn="l"/>
                <a:tab pos="3083560" algn="l"/>
                <a:tab pos="4274185" algn="l"/>
                <a:tab pos="5377815" algn="l"/>
                <a:tab pos="5864225" algn="l"/>
                <a:tab pos="6410960" algn="l"/>
                <a:tab pos="7732395" algn="l"/>
                <a:tab pos="8659495" algn="l"/>
                <a:tab pos="1043622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apmd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vides	</a:t>
            </a:r>
            <a:r>
              <a:rPr sz="2400" spc="-5" dirty="0">
                <a:latin typeface="Calibri"/>
                <a:cs typeface="Calibri"/>
              </a:rPr>
              <a:t>sup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the	ad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anced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er	mana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 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various computer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kswapd </a:t>
            </a:r>
            <a:r>
              <a:rPr sz="2400" spc="-5" dirty="0">
                <a:latin typeface="Calibri"/>
                <a:cs typeface="Calibri"/>
              </a:rPr>
              <a:t>daemon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 pageout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daemon.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 supports </a:t>
            </a:r>
            <a:r>
              <a:rPr sz="2400" dirty="0">
                <a:latin typeface="Calibri"/>
                <a:cs typeface="Calibri"/>
              </a:rPr>
              <a:t>the virtual memory </a:t>
            </a:r>
            <a:r>
              <a:rPr sz="2400" spc="-20" dirty="0">
                <a:latin typeface="Calibri"/>
                <a:cs typeface="Calibri"/>
              </a:rPr>
              <a:t>subsystem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writing dirty </a:t>
            </a:r>
            <a:r>
              <a:rPr sz="2400" spc="-10" dirty="0">
                <a:latin typeface="Calibri"/>
                <a:cs typeface="Calibri"/>
              </a:rPr>
              <a:t>pages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disk slowly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dirty="0">
                <a:latin typeface="Calibri"/>
                <a:cs typeface="Calibri"/>
              </a:rPr>
              <a:t>time, 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pages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reclaimed.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972819" algn="l"/>
                <a:tab pos="1769745" algn="l"/>
                <a:tab pos="2949575" algn="l"/>
                <a:tab pos="4060825" algn="l"/>
                <a:tab pos="5003165" algn="l"/>
                <a:tab pos="5480050" algn="l"/>
                <a:tab pos="6051550" algn="l"/>
                <a:tab pos="7251065" algn="l"/>
                <a:tab pos="8439785" algn="l"/>
                <a:tab pos="9814560" algn="l"/>
                <a:tab pos="1032383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in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dirty="0">
                <a:latin typeface="Calibri"/>
                <a:cs typeface="Calibri"/>
              </a:rPr>
              <a:t>emon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d)	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6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em's	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	i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 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various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servers.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nfsd, lockd, </a:t>
            </a:r>
            <a:r>
              <a:rPr sz="2400" dirty="0">
                <a:latin typeface="Calibri"/>
                <a:cs typeface="Calibri"/>
              </a:rPr>
              <a:t>and rpciod </a:t>
            </a:r>
            <a:r>
              <a:rPr sz="2400" spc="-5" dirty="0">
                <a:latin typeface="Calibri"/>
                <a:cs typeface="Calibri"/>
              </a:rPr>
              <a:t>daemons </a:t>
            </a: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Network File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(NFS).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cron </a:t>
            </a:r>
            <a:r>
              <a:rPr sz="2400" dirty="0">
                <a:latin typeface="Calibri"/>
                <a:cs typeface="Calibri"/>
              </a:rPr>
              <a:t>daemon </a:t>
            </a:r>
            <a:r>
              <a:rPr sz="2400" spc="-10" dirty="0">
                <a:latin typeface="Calibri"/>
                <a:cs typeface="Calibri"/>
              </a:rPr>
              <a:t>(crond) </a:t>
            </a:r>
            <a:r>
              <a:rPr sz="2400" spc="-20" dirty="0">
                <a:latin typeface="Calibri"/>
                <a:cs typeface="Calibri"/>
              </a:rPr>
              <a:t>executes </a:t>
            </a:r>
            <a:r>
              <a:rPr sz="2400" spc="-10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5" dirty="0">
                <a:latin typeface="Calibri"/>
                <a:cs typeface="Calibri"/>
              </a:rPr>
              <a:t>dates </a:t>
            </a:r>
            <a:r>
              <a:rPr sz="2400" dirty="0">
                <a:latin typeface="Calibri"/>
                <a:cs typeface="Calibri"/>
              </a:rPr>
              <a:t>and times. </a:t>
            </a:r>
            <a:r>
              <a:rPr sz="2400" spc="-10" dirty="0">
                <a:latin typeface="Calibri"/>
                <a:cs typeface="Calibri"/>
              </a:rPr>
              <a:t>Numerous 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administration tasks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-10" dirty="0">
                <a:latin typeface="Calibri"/>
                <a:cs typeface="Calibri"/>
              </a:rPr>
              <a:t>by having </a:t>
            </a:r>
            <a:r>
              <a:rPr sz="2400" spc="-15" dirty="0">
                <a:latin typeface="Calibri"/>
                <a:cs typeface="Calibri"/>
              </a:rPr>
              <a:t>programs executed </a:t>
            </a:r>
            <a:r>
              <a:rPr sz="2400" spc="-5" dirty="0">
                <a:latin typeface="Calibri"/>
                <a:cs typeface="Calibri"/>
              </a:rPr>
              <a:t>regularly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cron.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cupsd daemon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spc="-5" dirty="0">
                <a:latin typeface="Calibri"/>
                <a:cs typeface="Calibri"/>
              </a:rPr>
              <a:t>spooler;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handles </a:t>
            </a:r>
            <a:r>
              <a:rPr sz="2400" spc="-10" dirty="0">
                <a:latin typeface="Calibri"/>
                <a:cs typeface="Calibri"/>
              </a:rPr>
              <a:t>print requests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481329"/>
            <a:ext cx="1146937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9134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Call </a:t>
            </a:r>
            <a:r>
              <a:rPr sz="2800" b="1" dirty="0">
                <a:latin typeface="Calibri"/>
                <a:cs typeface="Calibri"/>
              </a:rPr>
              <a:t>umask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set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file </a:t>
            </a:r>
            <a:r>
              <a:rPr sz="2800" b="1" spc="-5" dirty="0">
                <a:latin typeface="Calibri"/>
                <a:cs typeface="Calibri"/>
              </a:rPr>
              <a:t>mode </a:t>
            </a:r>
            <a:r>
              <a:rPr sz="2800" b="1" spc="-10" dirty="0">
                <a:latin typeface="Calibri"/>
                <a:cs typeface="Calibri"/>
              </a:rPr>
              <a:t>creation mask </a:t>
            </a:r>
            <a:r>
              <a:rPr sz="2800" b="1" spc="-1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0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The file </a:t>
            </a:r>
            <a:r>
              <a:rPr sz="2800" spc="-5" dirty="0">
                <a:latin typeface="Calibri"/>
                <a:cs typeface="Calibri"/>
              </a:rPr>
              <a:t>mode </a:t>
            </a:r>
            <a:r>
              <a:rPr sz="2800" spc="-10" dirty="0">
                <a:latin typeface="Calibri"/>
                <a:cs typeface="Calibri"/>
              </a:rPr>
              <a:t>creation  </a:t>
            </a:r>
            <a:r>
              <a:rPr sz="2800" spc="-5" dirty="0">
                <a:latin typeface="Calibri"/>
                <a:cs typeface="Calibri"/>
              </a:rPr>
              <a:t>mask that's </a:t>
            </a:r>
            <a:r>
              <a:rPr sz="2800" spc="-10" dirty="0">
                <a:latin typeface="Calibri"/>
                <a:cs typeface="Calibri"/>
              </a:rPr>
              <a:t>inherited could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20" dirty="0">
                <a:latin typeface="Calibri"/>
                <a:cs typeface="Calibri"/>
              </a:rPr>
              <a:t>deny </a:t>
            </a:r>
            <a:r>
              <a:rPr sz="2800" spc="-10" dirty="0">
                <a:latin typeface="Calibri"/>
                <a:cs typeface="Calibri"/>
              </a:rPr>
              <a:t>certain </a:t>
            </a:r>
            <a:r>
              <a:rPr sz="2800" spc="-5" dirty="0">
                <a:latin typeface="Calibri"/>
                <a:cs typeface="Calibri"/>
              </a:rPr>
              <a:t>permissions</a:t>
            </a:r>
            <a:r>
              <a:rPr sz="2800" spc="-5">
                <a:latin typeface="Calibri"/>
                <a:cs typeface="Calibri"/>
              </a:rPr>
              <a:t>. </a:t>
            </a:r>
            <a:endParaRPr sz="280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Call </a:t>
            </a:r>
            <a:r>
              <a:rPr sz="2800" b="1" spc="-15" dirty="0">
                <a:latin typeface="Calibri"/>
                <a:cs typeface="Calibri"/>
              </a:rPr>
              <a:t>fork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20" dirty="0">
                <a:latin typeface="Calibri"/>
                <a:cs typeface="Calibri"/>
              </a:rPr>
              <a:t>have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parent </a:t>
            </a:r>
            <a:r>
              <a:rPr sz="2800" b="1" spc="-15" dirty="0">
                <a:latin typeface="Calibri"/>
                <a:cs typeface="Calibri"/>
              </a:rPr>
              <a:t>exit</a:t>
            </a:r>
            <a:r>
              <a:rPr sz="2800" spc="-15" dirty="0">
                <a:latin typeface="Calibri"/>
                <a:cs typeface="Calibri"/>
              </a:rPr>
              <a:t>. </a:t>
            </a:r>
            <a:r>
              <a:rPr sz="2800" spc="-5" dirty="0">
                <a:latin typeface="Calibri"/>
                <a:cs typeface="Calibri"/>
              </a:rPr>
              <a:t>This does </a:t>
            </a:r>
            <a:r>
              <a:rPr sz="2800" spc="-20" dirty="0">
                <a:latin typeface="Calibri"/>
                <a:cs typeface="Calibri"/>
              </a:rPr>
              <a:t>several </a:t>
            </a:r>
            <a:r>
              <a:rPr sz="2800" spc="-5" dirty="0">
                <a:latin typeface="Calibri"/>
                <a:cs typeface="Calibri"/>
              </a:rPr>
              <a:t>things. </a:t>
            </a:r>
            <a:r>
              <a:rPr sz="2800" spc="-20" dirty="0">
                <a:latin typeface="Calibri"/>
                <a:cs typeface="Calibri"/>
              </a:rPr>
              <a:t>First,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daemon </a:t>
            </a:r>
            <a:r>
              <a:rPr sz="2800" spc="-15" dirty="0">
                <a:latin typeface="Calibri"/>
                <a:cs typeface="Calibri"/>
              </a:rPr>
              <a:t>was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started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simple </a:t>
            </a:r>
            <a:r>
              <a:rPr sz="2800" spc="-5" dirty="0">
                <a:latin typeface="Calibri"/>
                <a:cs typeface="Calibri"/>
              </a:rPr>
              <a:t>shell </a:t>
            </a:r>
            <a:r>
              <a:rPr sz="2800" spc="-10" dirty="0">
                <a:latin typeface="Calibri"/>
                <a:cs typeface="Calibri"/>
              </a:rPr>
              <a:t>command, </a:t>
            </a:r>
            <a:r>
              <a:rPr sz="2800" spc="-15" dirty="0">
                <a:latin typeface="Calibri"/>
                <a:cs typeface="Calibri"/>
              </a:rPr>
              <a:t>having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  terminate </a:t>
            </a:r>
            <a:r>
              <a:rPr sz="2800" spc="-20" dirty="0">
                <a:latin typeface="Calibri"/>
                <a:cs typeface="Calibri"/>
              </a:rPr>
              <a:t>makes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shell </a:t>
            </a:r>
            <a:r>
              <a:rPr sz="2800" spc="-5" dirty="0">
                <a:latin typeface="Calibri"/>
                <a:cs typeface="Calibri"/>
              </a:rPr>
              <a:t>think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command is </a:t>
            </a:r>
            <a:r>
              <a:rPr sz="2800" spc="-5" dirty="0">
                <a:latin typeface="Calibri"/>
                <a:cs typeface="Calibri"/>
              </a:rPr>
              <a:t>done. </a:t>
            </a:r>
            <a:r>
              <a:rPr sz="2800" spc="-10" dirty="0">
                <a:latin typeface="Calibri"/>
                <a:cs typeface="Calibri"/>
              </a:rPr>
              <a:t>Second, the  </a:t>
            </a:r>
            <a:r>
              <a:rPr sz="2800" spc="-5" dirty="0">
                <a:latin typeface="Calibri"/>
                <a:cs typeface="Calibri"/>
              </a:rPr>
              <a:t>child inherits 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5" dirty="0">
                <a:latin typeface="Calibri"/>
                <a:cs typeface="Calibri"/>
              </a:rPr>
              <a:t>ID of the </a:t>
            </a:r>
            <a:r>
              <a:rPr sz="2800" spc="-20" dirty="0">
                <a:latin typeface="Calibri"/>
                <a:cs typeface="Calibri"/>
              </a:rPr>
              <a:t>parent </a:t>
            </a:r>
            <a:r>
              <a:rPr sz="2800" spc="-10" dirty="0">
                <a:latin typeface="Calibri"/>
                <a:cs typeface="Calibri"/>
              </a:rPr>
              <a:t>but gets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new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30" dirty="0">
                <a:latin typeface="Calibri"/>
                <a:cs typeface="Calibri"/>
              </a:rPr>
              <a:t>ID,  </a:t>
            </a:r>
            <a:r>
              <a:rPr sz="2800" spc="-5" dirty="0">
                <a:latin typeface="Calibri"/>
                <a:cs typeface="Calibri"/>
              </a:rPr>
              <a:t>so </a:t>
            </a:r>
            <a:r>
              <a:rPr sz="2800" spc="-15" dirty="0">
                <a:latin typeface="Calibri"/>
                <a:cs typeface="Calibri"/>
              </a:rPr>
              <a:t>we're guaranteed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child </a:t>
            </a:r>
            <a:r>
              <a:rPr sz="2800" spc="-10" dirty="0">
                <a:latin typeface="Calibri"/>
                <a:cs typeface="Calibri"/>
              </a:rPr>
              <a:t>is not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 group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leader.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642" y="61722"/>
            <a:ext cx="11469370" cy="556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341757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r>
              <a:rPr sz="2800" b="1" spc="-15" dirty="0">
                <a:latin typeface="Calibri"/>
                <a:cs typeface="Calibri"/>
              </a:rPr>
              <a:t>	</a:t>
            </a: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9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527685" marR="6985" indent="-515620" algn="just">
              <a:lnSpc>
                <a:spcPct val="100000"/>
              </a:lnSpc>
              <a:buAutoNum type="arabicPeriod" startAt="3"/>
              <a:tabLst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Call </a:t>
            </a:r>
            <a:r>
              <a:rPr sz="2800" b="1" spc="-5" dirty="0">
                <a:latin typeface="Calibri"/>
                <a:cs typeface="Calibri"/>
              </a:rPr>
              <a:t>setsid </a:t>
            </a:r>
            <a:r>
              <a:rPr sz="2800" b="1" spc="-15" dirty="0">
                <a:latin typeface="Calibri"/>
                <a:cs typeface="Calibri"/>
              </a:rPr>
              <a:t>to create </a:t>
            </a:r>
            <a:r>
              <a:rPr sz="2800" b="1" spc="-5" dirty="0">
                <a:latin typeface="Calibri"/>
                <a:cs typeface="Calibri"/>
              </a:rPr>
              <a:t>a </a:t>
            </a:r>
            <a:r>
              <a:rPr sz="2800" b="1" spc="-10" dirty="0">
                <a:latin typeface="Calibri"/>
                <a:cs typeface="Calibri"/>
              </a:rPr>
              <a:t>new </a:t>
            </a:r>
            <a:r>
              <a:rPr sz="2800" b="1" spc="-5" dirty="0">
                <a:latin typeface="Calibri"/>
                <a:cs typeface="Calibri"/>
              </a:rPr>
              <a:t>session</a:t>
            </a:r>
            <a:r>
              <a:rPr sz="2800" spc="-5" dirty="0">
                <a:latin typeface="Calibri"/>
                <a:cs typeface="Calibri"/>
              </a:rPr>
              <a:t>. The </a:t>
            </a:r>
            <a:r>
              <a:rPr sz="2800" spc="-15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(a)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a session  leader of a </a:t>
            </a:r>
            <a:r>
              <a:rPr sz="2800" spc="-15" dirty="0">
                <a:latin typeface="Calibri"/>
                <a:cs typeface="Calibri"/>
              </a:rPr>
              <a:t>new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dirty="0">
                <a:latin typeface="Calibri"/>
                <a:cs typeface="Calibri"/>
              </a:rPr>
              <a:t>(b) </a:t>
            </a:r>
            <a:r>
              <a:rPr sz="2800" spc="-10" dirty="0">
                <a:latin typeface="Calibri"/>
                <a:cs typeface="Calibri"/>
              </a:rPr>
              <a:t>becomes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process group </a:t>
            </a:r>
            <a:r>
              <a:rPr sz="2800" spc="-5" dirty="0">
                <a:latin typeface="Calibri"/>
                <a:cs typeface="Calibri"/>
              </a:rPr>
              <a:t>leader of a </a:t>
            </a:r>
            <a:r>
              <a:rPr sz="2800" spc="-10" dirty="0">
                <a:latin typeface="Calibri"/>
                <a:cs typeface="Calibri"/>
              </a:rPr>
              <a:t>new  process </a:t>
            </a:r>
            <a:r>
              <a:rPr sz="2800" spc="-15" dirty="0">
                <a:latin typeface="Calibri"/>
                <a:cs typeface="Calibri"/>
              </a:rPr>
              <a:t>group, </a:t>
            </a:r>
            <a:r>
              <a:rPr sz="2800" spc="-5" dirty="0">
                <a:latin typeface="Calibri"/>
                <a:cs typeface="Calibri"/>
              </a:rPr>
              <a:t>and (c)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5" dirty="0">
                <a:latin typeface="Calibri"/>
                <a:cs typeface="Calibri"/>
              </a:rPr>
              <a:t>controlling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terminal.</a:t>
            </a:r>
            <a:endParaRPr sz="2800">
              <a:latin typeface="Calibri"/>
              <a:cs typeface="Calibri"/>
            </a:endParaRPr>
          </a:p>
          <a:p>
            <a:pPr marL="527685" marR="5715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Change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current </a:t>
            </a:r>
            <a:r>
              <a:rPr sz="2800" b="1" spc="-5" dirty="0">
                <a:latin typeface="Calibri"/>
                <a:cs typeface="Calibri"/>
              </a:rPr>
              <a:t>working </a:t>
            </a:r>
            <a:r>
              <a:rPr sz="2800" b="1" spc="-10" dirty="0">
                <a:latin typeface="Calibri"/>
                <a:cs typeface="Calibri"/>
              </a:rPr>
              <a:t>directory to </a:t>
            </a:r>
            <a:r>
              <a:rPr sz="2800" b="1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root directory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current  working directory inherited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parent </a:t>
            </a:r>
            <a:r>
              <a:rPr sz="2800" spc="-10" dirty="0">
                <a:latin typeface="Calibri"/>
                <a:cs typeface="Calibri"/>
              </a:rPr>
              <a:t>could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on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mounted file 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daemons normally </a:t>
            </a:r>
            <a:r>
              <a:rPr sz="2800" spc="-25" dirty="0">
                <a:latin typeface="Calibri"/>
                <a:cs typeface="Calibri"/>
              </a:rPr>
              <a:t>exist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rebooted, </a:t>
            </a:r>
            <a:r>
              <a:rPr sz="2800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  daemon </a:t>
            </a:r>
            <a:r>
              <a:rPr sz="2800" spc="-30" dirty="0">
                <a:latin typeface="Calibri"/>
                <a:cs typeface="Calibri"/>
              </a:rPr>
              <a:t>stays </a:t>
            </a:r>
            <a:r>
              <a:rPr sz="2800" spc="-5" dirty="0">
                <a:latin typeface="Calibri"/>
                <a:cs typeface="Calibri"/>
              </a:rPr>
              <a:t>on a </a:t>
            </a:r>
            <a:r>
              <a:rPr sz="2800" spc="-15" dirty="0">
                <a:latin typeface="Calibri"/>
                <a:cs typeface="Calibri"/>
              </a:rPr>
              <a:t>mounted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system,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5" dirty="0">
                <a:latin typeface="Calibri"/>
                <a:cs typeface="Calibri"/>
              </a:rPr>
              <a:t>cannot </a:t>
            </a:r>
            <a:r>
              <a:rPr sz="2800" spc="-15" dirty="0">
                <a:latin typeface="Calibri"/>
                <a:cs typeface="Calibri"/>
              </a:rPr>
              <a:t>be  unmounted.</a:t>
            </a:r>
            <a:endParaRPr sz="28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528320" algn="l"/>
              </a:tabLst>
            </a:pPr>
            <a:r>
              <a:rPr sz="2800" b="1" spc="-5" dirty="0">
                <a:latin typeface="Calibri"/>
                <a:cs typeface="Calibri"/>
              </a:rPr>
              <a:t>Unneeded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spc="-5" dirty="0">
                <a:latin typeface="Calibri"/>
                <a:cs typeface="Calibri"/>
              </a:rPr>
              <a:t>should be </a:t>
            </a:r>
            <a:r>
              <a:rPr sz="2800" b="1" spc="-10" dirty="0">
                <a:latin typeface="Calibri"/>
                <a:cs typeface="Calibri"/>
              </a:rPr>
              <a:t>closed.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20" dirty="0">
                <a:latin typeface="Calibri"/>
                <a:cs typeface="Calibri"/>
              </a:rPr>
              <a:t>prevents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daemon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holding open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descriptors </a:t>
            </a:r>
            <a:r>
              <a:rPr sz="2800" spc="-10" dirty="0">
                <a:latin typeface="Calibri"/>
                <a:cs typeface="Calibri"/>
              </a:rPr>
              <a:t>that 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inherited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its  </a:t>
            </a:r>
            <a:r>
              <a:rPr sz="2800" spc="-15" dirty="0">
                <a:latin typeface="Calibri"/>
                <a:cs typeface="Calibri"/>
              </a:rPr>
              <a:t>parent.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70121" y="61722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z="2800" spc="-10" dirty="0">
                <a:latin typeface="Calibri"/>
                <a:cs typeface="Calibri"/>
              </a:rPr>
              <a:t>SIGNALS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DAEMON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64642" y="267969"/>
            <a:ext cx="31553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642" y="1121791"/>
            <a:ext cx="1146683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6. Some daemons open </a:t>
            </a:r>
            <a:r>
              <a:rPr sz="2800" b="1" spc="-10" dirty="0">
                <a:latin typeface="Calibri"/>
                <a:cs typeface="Calibri"/>
              </a:rPr>
              <a:t>file descriptors </a:t>
            </a:r>
            <a:r>
              <a:rPr sz="2800" b="1" dirty="0">
                <a:latin typeface="Calibri"/>
                <a:cs typeface="Calibri"/>
              </a:rPr>
              <a:t>0, </a:t>
            </a:r>
            <a:r>
              <a:rPr sz="2800" b="1" spc="-5" dirty="0">
                <a:latin typeface="Calibri"/>
                <a:cs typeface="Calibri"/>
              </a:rPr>
              <a:t>1, </a:t>
            </a:r>
            <a:r>
              <a:rPr sz="2800" b="1" spc="-10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2 </a:t>
            </a:r>
            <a:r>
              <a:rPr sz="2800" b="1" spc="-10" dirty="0">
                <a:latin typeface="Calibri"/>
                <a:cs typeface="Calibri"/>
              </a:rPr>
              <a:t>to /dev/null </a:t>
            </a:r>
            <a:r>
              <a:rPr sz="2800" b="1" spc="-5" dirty="0">
                <a:latin typeface="Calibri"/>
                <a:cs typeface="Calibri"/>
              </a:rPr>
              <a:t>so </a:t>
            </a:r>
            <a:r>
              <a:rPr sz="2800" b="1" spc="-10" dirty="0">
                <a:latin typeface="Calibri"/>
                <a:cs typeface="Calibri"/>
              </a:rPr>
              <a:t>that </a:t>
            </a:r>
            <a:r>
              <a:rPr sz="2800" b="1" spc="-20" dirty="0">
                <a:latin typeface="Calibri"/>
                <a:cs typeface="Calibri"/>
              </a:rPr>
              <a:t>any  </a:t>
            </a:r>
            <a:r>
              <a:rPr sz="2800" b="1" spc="-10" dirty="0">
                <a:latin typeface="Calibri"/>
                <a:cs typeface="Calibri"/>
              </a:rPr>
              <a:t>library routines that </a:t>
            </a:r>
            <a:r>
              <a:rPr sz="2800" b="1" spc="5" dirty="0">
                <a:latin typeface="Calibri"/>
                <a:cs typeface="Calibri"/>
              </a:rPr>
              <a:t>try </a:t>
            </a:r>
            <a:r>
              <a:rPr sz="2800" b="1" spc="-15" dirty="0">
                <a:latin typeface="Calibri"/>
                <a:cs typeface="Calibri"/>
              </a:rPr>
              <a:t>to read </a:t>
            </a:r>
            <a:r>
              <a:rPr sz="2800" b="1" spc="-10" dirty="0">
                <a:latin typeface="Calibri"/>
                <a:cs typeface="Calibri"/>
              </a:rPr>
              <a:t>from </a:t>
            </a:r>
            <a:r>
              <a:rPr sz="2800" b="1" spc="-15" dirty="0">
                <a:latin typeface="Calibri"/>
                <a:cs typeface="Calibri"/>
              </a:rPr>
              <a:t>standard </a:t>
            </a:r>
            <a:r>
              <a:rPr sz="2800" b="1" spc="-5" dirty="0">
                <a:latin typeface="Calibri"/>
                <a:cs typeface="Calibri"/>
              </a:rPr>
              <a:t>input or </a:t>
            </a:r>
            <a:r>
              <a:rPr sz="2800" b="1" spc="-10" dirty="0">
                <a:latin typeface="Calibri"/>
                <a:cs typeface="Calibri"/>
              </a:rPr>
              <a:t>write </a:t>
            </a:r>
            <a:r>
              <a:rPr sz="2800" b="1" spc="-15" dirty="0">
                <a:latin typeface="Calibri"/>
                <a:cs typeface="Calibri"/>
              </a:rPr>
              <a:t>to standard  </a:t>
            </a:r>
            <a:r>
              <a:rPr sz="2800" b="1" spc="-5" dirty="0">
                <a:latin typeface="Calibri"/>
                <a:cs typeface="Calibri"/>
              </a:rPr>
              <a:t>output or </a:t>
            </a:r>
            <a:r>
              <a:rPr sz="2800" b="1" spc="-15" dirty="0">
                <a:latin typeface="Calibri"/>
                <a:cs typeface="Calibri"/>
              </a:rPr>
              <a:t>standard error </a:t>
            </a:r>
            <a:r>
              <a:rPr sz="2800" b="1" spc="-5" dirty="0">
                <a:latin typeface="Calibri"/>
                <a:cs typeface="Calibri"/>
              </a:rPr>
              <a:t>will </a:t>
            </a:r>
            <a:r>
              <a:rPr sz="2800" b="1" spc="-20" dirty="0">
                <a:latin typeface="Calibri"/>
                <a:cs typeface="Calibri"/>
              </a:rPr>
              <a:t>have </a:t>
            </a:r>
            <a:r>
              <a:rPr sz="2800" b="1" spc="-5" dirty="0">
                <a:latin typeface="Calibri"/>
                <a:cs typeface="Calibri"/>
              </a:rPr>
              <a:t>no </a:t>
            </a:r>
            <a:r>
              <a:rPr sz="2800" b="1" spc="-15" dirty="0">
                <a:latin typeface="Calibri"/>
                <a:cs typeface="Calibri"/>
              </a:rPr>
              <a:t>effect</a:t>
            </a:r>
            <a:r>
              <a:rPr sz="2800" spc="-15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the daemon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  associated </a:t>
            </a:r>
            <a:r>
              <a:rPr sz="2800" spc="-5" dirty="0">
                <a:latin typeface="Calibri"/>
                <a:cs typeface="Calibri"/>
              </a:rPr>
              <a:t>with a </a:t>
            </a:r>
            <a:r>
              <a:rPr sz="2800" spc="-10" dirty="0">
                <a:latin typeface="Calibri"/>
                <a:cs typeface="Calibri"/>
              </a:rPr>
              <a:t>terminal device, </a:t>
            </a:r>
            <a:r>
              <a:rPr sz="2800" spc="-15" dirty="0">
                <a:latin typeface="Calibri"/>
                <a:cs typeface="Calibri"/>
              </a:rPr>
              <a:t>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nowhere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displayed; </a:t>
            </a:r>
            <a:r>
              <a:rPr sz="2800" spc="-10" dirty="0">
                <a:latin typeface="Calibri"/>
                <a:cs typeface="Calibri"/>
              </a:rPr>
              <a:t>nor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there anywhere to receive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20" dirty="0">
                <a:latin typeface="Calibri"/>
                <a:cs typeface="Calibri"/>
              </a:rPr>
              <a:t>interactive </a:t>
            </a:r>
            <a:r>
              <a:rPr sz="2800" spc="-65" dirty="0">
                <a:latin typeface="Calibri"/>
                <a:cs typeface="Calibri"/>
              </a:rPr>
              <a:t>user</a:t>
            </a:r>
            <a:r>
              <a:rPr sz="2800" spc="-65">
                <a:latin typeface="Calibri"/>
                <a:cs typeface="Calibri"/>
              </a:rPr>
              <a:t>. 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rgbClr val="17365D"/>
                </a:solidFill>
                <a:latin typeface="Cambria"/>
                <a:cs typeface="Cambria"/>
              </a:rPr>
              <a:t>UNIT 6 </a:t>
            </a:r>
            <a:r>
              <a:rPr spc="-10" dirty="0"/>
              <a:t>SIGNALS </a:t>
            </a:r>
            <a:r>
              <a:rPr spc="-5" dirty="0"/>
              <a:t>AND </a:t>
            </a:r>
            <a:r>
              <a:rPr spc="-10" dirty="0"/>
              <a:t>DAEMON</a:t>
            </a:r>
            <a:r>
              <a:rPr spc="40" dirty="0"/>
              <a:t> </a:t>
            </a:r>
            <a:r>
              <a:rPr spc="-15" dirty="0"/>
              <a:t>PROCESSES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PROF. SYED </a:t>
            </a:r>
            <a:r>
              <a:rPr spc="-10" dirty="0"/>
              <a:t>MUSTAFA,</a:t>
            </a:r>
            <a:r>
              <a:rPr spc="-40" dirty="0"/>
              <a:t> </a:t>
            </a:r>
            <a:r>
              <a:rPr dirty="0"/>
              <a:t>HKBKCE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00"/>
              </a:lnSpc>
            </a:pPr>
            <a:fld id="{81D60167-4931-47E6-BA6A-407CBD079E47}" type="slidenum">
              <a:rPr dirty="0"/>
              <a:pPr marL="25400">
                <a:lnSpc>
                  <a:spcPts val="1100"/>
                </a:lnSpc>
              </a:pPr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7540" y="575259"/>
            <a:ext cx="31553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DAEMON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 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CODING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20" dirty="0">
                <a:latin typeface="Calibri"/>
                <a:cs typeface="Calibri"/>
              </a:rPr>
              <a:t> Program: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5277" y="2015744"/>
          <a:ext cx="10840720" cy="402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0360"/>
                <a:gridCol w="5420360"/>
              </a:tblGrid>
              <a:tr h="4029684">
                <a:tc>
                  <a:txBody>
                    <a:bodyPr/>
                    <a:lstStyle/>
                    <a:p>
                      <a:pPr marL="91440" marR="14636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&lt;unistd,h&gt;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#include</a:t>
                      </a:r>
                      <a:r>
                        <a:rPr sz="32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&lt;sys/types.h&gt;  #include</a:t>
                      </a:r>
                      <a:r>
                        <a:rPr sz="3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&lt;fcntl.h&gt;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daemon_initialise(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pid_t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pid;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551815" marR="1856105" indent="-460375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if (( pid =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fork()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 &lt;</a:t>
                      </a:r>
                      <a:r>
                        <a:rPr sz="32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–1;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else if ( pid !=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0)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461009" algn="just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exit(0);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parent exits</a:t>
                      </a:r>
                      <a:r>
                        <a:rPr sz="32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1750695" indent="91440" algn="just">
                        <a:lnSpc>
                          <a:spcPct val="100000"/>
                        </a:lnSpc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/*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child continues</a:t>
                      </a:r>
                      <a:r>
                        <a:rPr sz="3200" b="1" spc="-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*/  setsid(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 marR="3572510" algn="just">
                        <a:lnSpc>
                          <a:spcPct val="100000"/>
                        </a:lnSpc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chdi</a:t>
                      </a:r>
                      <a:r>
                        <a:rPr sz="3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(“/”);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umask(0); 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0;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2643</Words>
  <Application>Microsoft Office PowerPoint</Application>
  <PresentationFormat>Custom</PresentationFormat>
  <Paragraphs>459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UNIT 6 SIGNALS AND DAEMON PROCESSES</vt:lpstr>
      <vt:lpstr>UNIT 6 SIGNALS AND DAEMON PROCESSES</vt:lpstr>
      <vt:lpstr>UNIT 6 SIGNALS AND DAEMON PROCESSES</vt:lpstr>
      <vt:lpstr>UNIT 6 SIGNALS AND DAEMON PROCESSES</vt:lpstr>
      <vt:lpstr>UNIT 6 SIGNALS AND DAEMON PROCESSES</vt:lpstr>
      <vt:lpstr>UNIT 6 SIGNALS AND DAEMON PROCESSES</vt:lpstr>
      <vt:lpstr>Slide 7</vt:lpstr>
      <vt:lpstr>Slide 8</vt:lpstr>
      <vt:lpstr>UNIT 6 SIGNALS AND DAEMON PROCESSES</vt:lpstr>
      <vt:lpstr>UNIT 6 SIGNALS AND DAEMON PROCESSES</vt:lpstr>
      <vt:lpstr>UNIT 6 SIGNALS AND DAEMON PROCESSES</vt:lpstr>
      <vt:lpstr>Slide 12</vt:lpstr>
      <vt:lpstr>Slide 13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Slide 19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Slide 27</vt:lpstr>
      <vt:lpstr>UNIT 7 INTERPROCESSES COMMUNICATION</vt:lpstr>
      <vt:lpstr>Slide 29</vt:lpstr>
      <vt:lpstr>Slide 30</vt:lpstr>
      <vt:lpstr>UNIT 7 INTERPROCESSES COMMUNICATION</vt:lpstr>
      <vt:lpstr>Slide 32</vt:lpstr>
      <vt:lpstr>Slide 33</vt:lpstr>
      <vt:lpstr>Slide 34</vt:lpstr>
      <vt:lpstr>UNIT 7 INTERPROCESSES COMMUNICATION</vt:lpstr>
      <vt:lpstr>UNIT 7 INTERPROCESSES COMMUNICATION</vt:lpstr>
      <vt:lpstr>Slide 37</vt:lpstr>
      <vt:lpstr>UNIT 7 INTERPROCESSES COMMUNICATION</vt:lpstr>
      <vt:lpstr>Slide 39</vt:lpstr>
      <vt:lpstr>Slide 40</vt:lpstr>
      <vt:lpstr>Slide 41</vt:lpstr>
      <vt:lpstr>Slide 42</vt:lpstr>
      <vt:lpstr>Slide 43</vt:lpstr>
      <vt:lpstr>UNIT 7 INTERPROCESSES COMMUNICATION</vt:lpstr>
      <vt:lpstr>UNIT 7 INTERPROCESSES COMMUNICATION</vt:lpstr>
      <vt:lpstr>UNIT 7 INTERPROCESSES COMMUNICATION</vt:lpstr>
      <vt:lpstr>UNIT 7 INTERPROCESSES COMMUNICATION</vt:lpstr>
      <vt:lpstr>UNIT 7 INTERPROCESSES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PROGRAMMING</dc:title>
  <dc:creator>syedmustafa</dc:creator>
  <cp:lastModifiedBy>Ashutosh Bharti</cp:lastModifiedBy>
  <cp:revision>15</cp:revision>
  <dcterms:created xsi:type="dcterms:W3CDTF">2020-11-27T07:03:42Z</dcterms:created>
  <dcterms:modified xsi:type="dcterms:W3CDTF">2021-02-11T16:17:03Z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2020-11-27T00:00:00Z</vt:filetime>
  </property>
</Properties>
</file>