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547" r:id="rId3"/>
    <p:sldId id="381" r:id="rId4"/>
    <p:sldId id="382" r:id="rId5"/>
    <p:sldId id="548" r:id="rId6"/>
    <p:sldId id="383" r:id="rId7"/>
    <p:sldId id="386" r:id="rId8"/>
    <p:sldId id="387" r:id="rId9"/>
    <p:sldId id="555" r:id="rId10"/>
    <p:sldId id="389" r:id="rId11"/>
    <p:sldId id="390" r:id="rId12"/>
    <p:sldId id="549" r:id="rId13"/>
    <p:sldId id="550" r:id="rId14"/>
    <p:sldId id="551" r:id="rId15"/>
    <p:sldId id="552" r:id="rId16"/>
    <p:sldId id="554" r:id="rId17"/>
    <p:sldId id="391" r:id="rId18"/>
    <p:sldId id="392" r:id="rId19"/>
    <p:sldId id="393" r:id="rId20"/>
    <p:sldId id="394" r:id="rId21"/>
    <p:sldId id="553" r:id="rId22"/>
    <p:sldId id="395" r:id="rId23"/>
    <p:sldId id="396" r:id="rId24"/>
    <p:sldId id="397" r:id="rId25"/>
    <p:sldId id="569" r:id="rId26"/>
    <p:sldId id="570" r:id="rId27"/>
    <p:sldId id="398" r:id="rId28"/>
    <p:sldId id="399" r:id="rId29"/>
    <p:sldId id="400" r:id="rId30"/>
    <p:sldId id="401" r:id="rId31"/>
    <p:sldId id="564" r:id="rId32"/>
    <p:sldId id="565" r:id="rId33"/>
    <p:sldId id="566" r:id="rId34"/>
    <p:sldId id="567" r:id="rId35"/>
    <p:sldId id="557" r:id="rId36"/>
    <p:sldId id="563" r:id="rId37"/>
    <p:sldId id="402" r:id="rId38"/>
    <p:sldId id="403" r:id="rId39"/>
    <p:sldId id="404" r:id="rId40"/>
    <p:sldId id="558" r:id="rId41"/>
    <p:sldId id="559" r:id="rId42"/>
    <p:sldId id="560" r:id="rId43"/>
    <p:sldId id="561" r:id="rId44"/>
    <p:sldId id="562" r:id="rId45"/>
    <p:sldId id="405" r:id="rId46"/>
    <p:sldId id="406" r:id="rId47"/>
    <p:sldId id="407" r:id="rId48"/>
    <p:sldId id="408" r:id="rId49"/>
    <p:sldId id="568" r:id="rId50"/>
    <p:sldId id="409" r:id="rId51"/>
    <p:sldId id="571" r:id="rId52"/>
    <p:sldId id="410" r:id="rId53"/>
    <p:sldId id="412" r:id="rId54"/>
    <p:sldId id="413" r:id="rId55"/>
    <p:sldId id="572" r:id="rId56"/>
    <p:sldId id="573" r:id="rId5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50BE0-E891-4715-89B8-C70A95C9F7E0}" type="datetimeFigureOut">
              <a:rPr lang="en-IN" smtClean="0"/>
              <a:t>22/10/2020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EE472-95DF-4DFF-BDDC-6EC217E73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23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1D07E5-CD8C-45DF-95E9-B1F154AE8DC8}" type="slidenum">
              <a:rPr lang="en-US"/>
              <a:pPr/>
              <a:t>51</a:t>
            </a:fld>
            <a:endParaRPr lang="en-US"/>
          </a:p>
        </p:txBody>
      </p:sp>
      <p:sp>
        <p:nvSpPr>
          <p:cNvPr id="214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0" y="514350"/>
            <a:ext cx="4572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4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19200" y="3257550"/>
            <a:ext cx="97536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0550" y="86613"/>
            <a:ext cx="388810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1646" y="6575552"/>
            <a:ext cx="256540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283" y="1905076"/>
            <a:ext cx="1089723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b="0" spc="-85" dirty="0" smtClean="0">
                <a:solidFill>
                  <a:srgbClr val="252525"/>
                </a:solidFill>
                <a:latin typeface="Calibri Light"/>
                <a:cs typeface="Calibri Light"/>
              </a:rPr>
              <a:t>UNIT – III  </a:t>
            </a:r>
            <a:br>
              <a:rPr lang="en-US" sz="7200" b="0" spc="-85" dirty="0" smtClean="0">
                <a:solidFill>
                  <a:srgbClr val="252525"/>
                </a:solidFill>
                <a:latin typeface="Calibri Light"/>
                <a:cs typeface="Calibri Light"/>
              </a:rPr>
            </a:br>
            <a:r>
              <a:rPr sz="7200" b="0" spc="-85" dirty="0" smtClean="0">
                <a:solidFill>
                  <a:srgbClr val="252525"/>
                </a:solidFill>
                <a:latin typeface="Calibri Light"/>
                <a:cs typeface="Calibri Light"/>
              </a:rPr>
              <a:t>UNIX </a:t>
            </a:r>
            <a:r>
              <a:rPr sz="7200" b="0" spc="-130" dirty="0" smtClean="0">
                <a:solidFill>
                  <a:srgbClr val="252525"/>
                </a:solidFill>
                <a:latin typeface="Calibri Light"/>
                <a:cs typeface="Calibri Light"/>
              </a:rPr>
              <a:t>PRO</a:t>
            </a:r>
            <a:r>
              <a:rPr lang="en-US" sz="7200" b="0" spc="-130" dirty="0" smtClean="0">
                <a:solidFill>
                  <a:srgbClr val="252525"/>
                </a:solidFill>
                <a:latin typeface="Calibri Light"/>
                <a:cs typeface="Calibri Light"/>
              </a:rPr>
              <a:t>CESS</a:t>
            </a:r>
            <a:endParaRPr sz="7200" dirty="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600202"/>
            <a:ext cx="10433050" cy="536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COMMAND-LINE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ARGUMENTS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a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executed,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that </a:t>
            </a:r>
            <a:r>
              <a:rPr sz="2400" spc="-5" dirty="0">
                <a:latin typeface="Calibri"/>
                <a:cs typeface="Calibri"/>
              </a:rPr>
              <a:t>does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exec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pass command-line  </a:t>
            </a:r>
            <a:r>
              <a:rPr sz="2400" spc="-10" dirty="0">
                <a:latin typeface="Calibri"/>
                <a:cs typeface="Calibri"/>
              </a:rPr>
              <a:t>arguments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Example: </a:t>
            </a:r>
            <a:r>
              <a:rPr sz="2400" spc="-10" dirty="0">
                <a:latin typeface="Calibri"/>
                <a:cs typeface="Calibri"/>
              </a:rPr>
              <a:t>Echo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command-line </a:t>
            </a:r>
            <a:r>
              <a:rPr sz="2400" spc="-10" dirty="0">
                <a:latin typeface="Calibri"/>
                <a:cs typeface="Calibri"/>
              </a:rPr>
              <a:t>arguments </a:t>
            </a:r>
            <a:r>
              <a:rPr sz="2400" spc="-15" dirty="0">
                <a:latin typeface="Calibri"/>
                <a:cs typeface="Calibri"/>
              </a:rPr>
              <a:t>to standard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b="1" spc="-10" dirty="0">
                <a:latin typeface="Calibri"/>
                <a:cs typeface="Calibri"/>
              </a:rPr>
              <a:t>int </a:t>
            </a:r>
            <a:r>
              <a:rPr sz="2000" b="1" spc="-5" dirty="0">
                <a:latin typeface="Calibri"/>
                <a:cs typeface="Calibri"/>
              </a:rPr>
              <a:t>main(int </a:t>
            </a:r>
            <a:r>
              <a:rPr sz="2000" b="1" spc="-10" dirty="0">
                <a:latin typeface="Calibri"/>
                <a:cs typeface="Calibri"/>
              </a:rPr>
              <a:t>argc, </a:t>
            </a:r>
            <a:r>
              <a:rPr sz="2000" b="1" dirty="0">
                <a:latin typeface="Calibri"/>
                <a:cs typeface="Calibri"/>
              </a:rPr>
              <a:t>char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*argv[])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spc="-10" dirty="0">
                <a:latin typeface="Calibri"/>
                <a:cs typeface="Calibri"/>
              </a:rPr>
              <a:t>int	</a:t>
            </a:r>
            <a:r>
              <a:rPr sz="2000" b="1" spc="-5" dirty="0">
                <a:latin typeface="Calibri"/>
                <a:cs typeface="Calibri"/>
              </a:rPr>
              <a:t>i;</a:t>
            </a:r>
            <a:endParaRPr sz="2000">
              <a:latin typeface="Calibri"/>
              <a:cs typeface="Calibri"/>
            </a:endParaRPr>
          </a:p>
          <a:p>
            <a:pPr marL="12700" marR="4368800">
              <a:lnSpc>
                <a:spcPct val="100000"/>
              </a:lnSpc>
              <a:tabLst>
                <a:tab pos="2583815" algn="l"/>
              </a:tabLst>
            </a:pPr>
            <a:r>
              <a:rPr sz="2000" b="1" spc="-15" dirty="0">
                <a:latin typeface="Calibri"/>
                <a:cs typeface="Calibri"/>
              </a:rPr>
              <a:t>for </a:t>
            </a:r>
            <a:r>
              <a:rPr sz="2000" b="1" spc="-5" dirty="0">
                <a:latin typeface="Calibri"/>
                <a:cs typeface="Calibri"/>
              </a:rPr>
              <a:t>(i </a:t>
            </a:r>
            <a:r>
              <a:rPr sz="2000" b="1" dirty="0">
                <a:latin typeface="Calibri"/>
                <a:cs typeface="Calibri"/>
              </a:rPr>
              <a:t>= 0; i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&lt;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argc;i++)	</a:t>
            </a:r>
            <a:r>
              <a:rPr sz="2000" b="1" dirty="0">
                <a:latin typeface="Calibri"/>
                <a:cs typeface="Calibri"/>
              </a:rPr>
              <a:t>/* </a:t>
            </a:r>
            <a:r>
              <a:rPr sz="2000" b="1" spc="-5" dirty="0">
                <a:latin typeface="Calibri"/>
                <a:cs typeface="Calibri"/>
              </a:rPr>
              <a:t>echo all </a:t>
            </a:r>
            <a:r>
              <a:rPr sz="2000" b="1" dirty="0">
                <a:latin typeface="Calibri"/>
                <a:cs typeface="Calibri"/>
              </a:rPr>
              <a:t>command-line </a:t>
            </a:r>
            <a:r>
              <a:rPr sz="2000" b="1" spc="-10" dirty="0">
                <a:latin typeface="Calibri"/>
                <a:cs typeface="Calibri"/>
              </a:rPr>
              <a:t>args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*/  printf("argv[%d]: </a:t>
            </a:r>
            <a:r>
              <a:rPr sz="2000" b="1" dirty="0">
                <a:latin typeface="Calibri"/>
                <a:cs typeface="Calibri"/>
              </a:rPr>
              <a:t>%s\n", </a:t>
            </a:r>
            <a:r>
              <a:rPr sz="2000" b="1" spc="-5" dirty="0">
                <a:latin typeface="Calibri"/>
                <a:cs typeface="Calibri"/>
              </a:rPr>
              <a:t>i,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argv[i]);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exit(0);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85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marL="12700" marR="8048625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latin typeface="Calibri"/>
                <a:cs typeface="Calibri"/>
              </a:rPr>
              <a:t>$ </a:t>
            </a:r>
            <a:r>
              <a:rPr sz="1800" spc="-10" dirty="0">
                <a:latin typeface="Calibri"/>
                <a:cs typeface="Calibri"/>
              </a:rPr>
              <a:t>./echoarg arg1 TEST </a:t>
            </a:r>
            <a:r>
              <a:rPr sz="1800" spc="-15" dirty="0">
                <a:latin typeface="Calibri"/>
                <a:cs typeface="Calibri"/>
              </a:rPr>
              <a:t>foo  </a:t>
            </a:r>
            <a:r>
              <a:rPr sz="1800" spc="-5" dirty="0">
                <a:latin typeface="Calibri"/>
                <a:cs typeface="Calibri"/>
              </a:rPr>
              <a:t>argv[0]: </a:t>
            </a:r>
            <a:r>
              <a:rPr sz="1800" spc="-10" dirty="0">
                <a:latin typeface="Calibri"/>
                <a:cs typeface="Calibri"/>
              </a:rPr>
              <a:t>./echoarg  </a:t>
            </a:r>
            <a:r>
              <a:rPr sz="1800" spc="-5" dirty="0">
                <a:latin typeface="Calibri"/>
                <a:cs typeface="Calibri"/>
              </a:rPr>
              <a:t>argv[1]: </a:t>
            </a:r>
            <a:r>
              <a:rPr sz="1800" spc="-10" dirty="0">
                <a:latin typeface="Calibri"/>
                <a:cs typeface="Calibri"/>
              </a:rPr>
              <a:t>arg1</a:t>
            </a:r>
            <a:endParaRPr sz="1800">
              <a:latin typeface="Calibri"/>
              <a:cs typeface="Calibri"/>
            </a:endParaRPr>
          </a:p>
          <a:p>
            <a:pPr marL="12700" marR="92094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argv[2]: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  </a:t>
            </a:r>
            <a:r>
              <a:rPr sz="1800" spc="-5" dirty="0">
                <a:latin typeface="Calibri"/>
                <a:cs typeface="Calibri"/>
              </a:rPr>
              <a:t>argv[3]: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892" y="0"/>
            <a:ext cx="11652708" cy="4016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ENVIRONMENT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LIST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dirty="0">
                <a:latin typeface="Calibri"/>
                <a:cs typeface="Calibri"/>
              </a:rPr>
              <a:t>is also </a:t>
            </a:r>
            <a:r>
              <a:rPr sz="2400" spc="-5" dirty="0">
                <a:latin typeface="Calibri"/>
                <a:cs typeface="Calibri"/>
              </a:rPr>
              <a:t>passed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environment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list.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argument list,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environment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character </a:t>
            </a:r>
            <a:r>
              <a:rPr sz="2400" spc="-15" dirty="0">
                <a:latin typeface="Calibri"/>
                <a:cs typeface="Calibri"/>
              </a:rPr>
              <a:t>pointers, </a:t>
            </a:r>
            <a:r>
              <a:rPr sz="2400" dirty="0">
                <a:latin typeface="Calibri"/>
                <a:cs typeface="Calibri"/>
              </a:rPr>
              <a:t>with each  </a:t>
            </a:r>
            <a:r>
              <a:rPr sz="2400" spc="-10" dirty="0">
                <a:latin typeface="Calibri"/>
                <a:cs typeface="Calibri"/>
              </a:rPr>
              <a:t>pointer containing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address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null-terminated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address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pointers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contained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global variable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environ:</a:t>
            </a:r>
            <a:r>
              <a:rPr lang="en-US" sz="2400" spc="-15" dirty="0" smtClean="0">
                <a:latin typeface="Calibri"/>
                <a:cs typeface="Calibri"/>
              </a:rPr>
              <a:t> char * environ;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lang="en-US" sz="2400" b="1" spc="-15" dirty="0" err="1">
                <a:latin typeface="Calibri"/>
                <a:cs typeface="Calibri"/>
              </a:rPr>
              <a:t>i</a:t>
            </a:r>
            <a:r>
              <a:rPr lang="en-US" sz="2400" b="1" spc="-15" dirty="0" err="1" smtClean="0">
                <a:latin typeface="Calibri"/>
                <a:cs typeface="Calibri"/>
              </a:rPr>
              <a:t>nt</a:t>
            </a:r>
            <a:r>
              <a:rPr lang="en-US" sz="2400" b="1" spc="-15" dirty="0" smtClean="0">
                <a:latin typeface="Calibri"/>
                <a:cs typeface="Calibri"/>
              </a:rPr>
              <a:t> main( </a:t>
            </a:r>
            <a:r>
              <a:rPr lang="en-US" sz="2400" b="1" spc="-15" dirty="0" err="1" smtClean="0">
                <a:latin typeface="Calibri"/>
                <a:cs typeface="Calibri"/>
              </a:rPr>
              <a:t>int</a:t>
            </a:r>
            <a:r>
              <a:rPr lang="en-US" sz="2400" b="1" spc="-15" dirty="0" smtClean="0">
                <a:latin typeface="Calibri"/>
                <a:cs typeface="Calibri"/>
              </a:rPr>
              <a:t> </a:t>
            </a:r>
            <a:r>
              <a:rPr lang="en-US" sz="2400" b="1" spc="-15" dirty="0" err="1" smtClean="0">
                <a:latin typeface="Calibri"/>
                <a:cs typeface="Calibri"/>
              </a:rPr>
              <a:t>argc</a:t>
            </a:r>
            <a:r>
              <a:rPr lang="en-US" sz="2400" b="1" spc="-15" dirty="0" smtClean="0">
                <a:latin typeface="Calibri"/>
                <a:cs typeface="Calibri"/>
              </a:rPr>
              <a:t>, char *</a:t>
            </a:r>
            <a:r>
              <a:rPr lang="en-US" sz="2400" b="1" spc="-15" dirty="0" err="1" smtClean="0">
                <a:latin typeface="Calibri"/>
                <a:cs typeface="Calibri"/>
              </a:rPr>
              <a:t>argv</a:t>
            </a:r>
            <a:r>
              <a:rPr lang="en-US" sz="2400" b="1" spc="-15" dirty="0" smtClean="0">
                <a:latin typeface="Calibri"/>
                <a:cs typeface="Calibri"/>
              </a:rPr>
              <a:t>[ ], char *</a:t>
            </a:r>
            <a:r>
              <a:rPr lang="en-US" sz="2400" b="1" spc="-15" dirty="0" err="1" smtClean="0">
                <a:latin typeface="Calibri"/>
                <a:cs typeface="Calibri"/>
              </a:rPr>
              <a:t>env</a:t>
            </a:r>
            <a:r>
              <a:rPr lang="en-US" sz="2400" b="1" spc="-15" dirty="0" smtClean="0">
                <a:latin typeface="Calibri"/>
                <a:cs typeface="Calibri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lang="en-US" sz="2400" b="1" spc="-15" dirty="0" smtClean="0">
                <a:latin typeface="Calibri"/>
                <a:cs typeface="Calibri"/>
              </a:rPr>
              <a:t>Or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lang="en-US" sz="2400" b="1" spc="-15" dirty="0" smtClean="0">
                <a:latin typeface="Calibri"/>
                <a:cs typeface="Calibri"/>
              </a:rPr>
              <a:t> </a:t>
            </a:r>
            <a:r>
              <a:rPr lang="en-US" sz="2400" b="1" spc="-15" dirty="0" err="1" smtClean="0">
                <a:latin typeface="Calibri"/>
                <a:cs typeface="Calibri"/>
              </a:rPr>
              <a:t>int</a:t>
            </a:r>
            <a:r>
              <a:rPr lang="en-US" sz="2400" b="1" spc="-15" dirty="0">
                <a:cs typeface="Calibri"/>
              </a:rPr>
              <a:t> main ( </a:t>
            </a:r>
            <a:r>
              <a:rPr lang="en-US" sz="2400" b="1" spc="-15" dirty="0" err="1">
                <a:cs typeface="Calibri"/>
              </a:rPr>
              <a:t>int</a:t>
            </a:r>
            <a:r>
              <a:rPr lang="en-US" sz="2400" b="1" spc="-15" dirty="0">
                <a:cs typeface="Calibri"/>
              </a:rPr>
              <a:t> </a:t>
            </a:r>
            <a:r>
              <a:rPr lang="en-US" sz="2400" b="1" spc="-15" dirty="0" err="1">
                <a:cs typeface="Calibri"/>
              </a:rPr>
              <a:t>argc</a:t>
            </a:r>
            <a:r>
              <a:rPr lang="en-US" sz="2400" b="1" spc="-15" dirty="0">
                <a:cs typeface="Calibri"/>
              </a:rPr>
              <a:t>, char </a:t>
            </a:r>
            <a:r>
              <a:rPr lang="en-US" sz="2400" b="1" spc="-15" dirty="0" smtClean="0">
                <a:cs typeface="Calibri"/>
              </a:rPr>
              <a:t>**</a:t>
            </a:r>
            <a:r>
              <a:rPr lang="en-US" sz="2400" b="1" spc="-15" dirty="0" err="1" smtClean="0">
                <a:cs typeface="Calibri"/>
              </a:rPr>
              <a:t>argv</a:t>
            </a:r>
            <a:r>
              <a:rPr lang="en-US" sz="2400" b="1" spc="-15" dirty="0" smtClean="0">
                <a:cs typeface="Calibri"/>
              </a:rPr>
              <a:t>, </a:t>
            </a:r>
            <a:r>
              <a:rPr lang="en-US" sz="2400" b="1" spc="-15" dirty="0">
                <a:cs typeface="Calibri"/>
              </a:rPr>
              <a:t>char </a:t>
            </a:r>
            <a:r>
              <a:rPr lang="en-US" sz="2400" b="1" spc="-15" dirty="0" smtClean="0">
                <a:cs typeface="Calibri"/>
              </a:rPr>
              <a:t>**</a:t>
            </a:r>
            <a:r>
              <a:rPr lang="en-US" sz="2400" b="1" spc="-15" dirty="0" err="1" smtClean="0">
                <a:cs typeface="Calibri"/>
              </a:rPr>
              <a:t>env</a:t>
            </a:r>
            <a:r>
              <a:rPr lang="en-US" sz="2400" b="1" spc="-15" dirty="0">
                <a:cs typeface="Calibri"/>
              </a:rPr>
              <a:t>);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alibri"/>
                <a:cs typeface="Calibri"/>
              </a:rPr>
              <a:t>Generally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15" dirty="0">
                <a:latin typeface="Calibri"/>
                <a:cs typeface="Calibri"/>
              </a:rPr>
              <a:t>environmental </a:t>
            </a:r>
            <a:r>
              <a:rPr sz="2400" spc="-10" dirty="0">
                <a:latin typeface="Calibri"/>
                <a:cs typeface="Calibri"/>
              </a:rPr>
              <a:t>variable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form: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name=value.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5503" y="3604259"/>
            <a:ext cx="6903720" cy="3211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04346" y="6542023"/>
            <a:ext cx="2311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135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8617744"/>
          </a:xfrm>
        </p:spPr>
        <p:txBody>
          <a:bodyPr/>
          <a:lstStyle/>
          <a:p>
            <a:r>
              <a:rPr lang="en-US" dirty="0" smtClean="0"/>
              <a:t>1. Program to list environment list with </a:t>
            </a:r>
            <a:r>
              <a:rPr lang="en-US" dirty="0" err="1" smtClean="0"/>
              <a:t>env</a:t>
            </a:r>
            <a:r>
              <a:rPr lang="en-US" dirty="0" smtClean="0"/>
              <a:t> variable</a:t>
            </a:r>
          </a:p>
          <a:p>
            <a:endParaRPr lang="en-US" b="0" u="sng" dirty="0"/>
          </a:p>
          <a:p>
            <a:r>
              <a:rPr lang="en-US" b="0" u="none" dirty="0" smtClean="0"/>
              <a:t>#include&lt;</a:t>
            </a:r>
            <a:r>
              <a:rPr lang="en-US" b="0" u="none" dirty="0" err="1" smtClean="0"/>
              <a:t>stdio.h</a:t>
            </a:r>
            <a:r>
              <a:rPr lang="en-US" b="0" u="none" dirty="0" smtClean="0"/>
              <a:t>&gt;</a:t>
            </a:r>
          </a:p>
          <a:p>
            <a:r>
              <a:rPr lang="en-US" b="0" u="none" dirty="0" err="1"/>
              <a:t>i</a:t>
            </a:r>
            <a:r>
              <a:rPr lang="en-US" b="0" u="none" dirty="0" err="1" smtClean="0"/>
              <a:t>nt</a:t>
            </a:r>
            <a:r>
              <a:rPr lang="en-US" b="0" u="none" dirty="0" smtClean="0"/>
              <a:t> main( </a:t>
            </a:r>
            <a:r>
              <a:rPr lang="en-US" b="0" u="none" dirty="0" err="1" smtClean="0"/>
              <a:t>int</a:t>
            </a:r>
            <a:r>
              <a:rPr lang="en-US" b="0" u="none" dirty="0" smtClean="0"/>
              <a:t> </a:t>
            </a:r>
            <a:r>
              <a:rPr lang="en-US" b="0" u="none" dirty="0" err="1" smtClean="0"/>
              <a:t>argc</a:t>
            </a:r>
            <a:r>
              <a:rPr lang="en-US" b="0" u="none" dirty="0" smtClean="0"/>
              <a:t>, char **</a:t>
            </a:r>
            <a:r>
              <a:rPr lang="en-US" b="0" u="none" dirty="0" err="1" smtClean="0"/>
              <a:t>argv</a:t>
            </a:r>
            <a:r>
              <a:rPr lang="en-US" b="0" u="none" dirty="0" smtClean="0"/>
              <a:t>, char **</a:t>
            </a:r>
            <a:r>
              <a:rPr lang="en-US" b="0" u="none" dirty="0" err="1" smtClean="0"/>
              <a:t>env</a:t>
            </a:r>
            <a:r>
              <a:rPr lang="en-US" b="0" u="none" dirty="0" smtClean="0"/>
              <a:t>)</a:t>
            </a:r>
          </a:p>
          <a:p>
            <a:r>
              <a:rPr lang="en-US" b="0" u="none" dirty="0" smtClean="0"/>
              <a:t>{</a:t>
            </a:r>
          </a:p>
          <a:p>
            <a:r>
              <a:rPr lang="en-US" b="0" u="none" dirty="0"/>
              <a:t> </a:t>
            </a:r>
            <a:r>
              <a:rPr lang="en-US" b="0" u="none" dirty="0" err="1" smtClean="0"/>
              <a:t>int</a:t>
            </a:r>
            <a:r>
              <a:rPr lang="en-US" b="0" u="none" dirty="0" smtClean="0"/>
              <a:t> j;</a:t>
            </a:r>
          </a:p>
          <a:p>
            <a:r>
              <a:rPr lang="en-US" b="0" u="none" dirty="0"/>
              <a:t> </a:t>
            </a:r>
            <a:r>
              <a:rPr lang="en-US" b="0" u="none" dirty="0" smtClean="0"/>
              <a:t>for(j=0;env[j]!=</a:t>
            </a:r>
            <a:r>
              <a:rPr lang="en-US" b="0" u="none" dirty="0" err="1" smtClean="0"/>
              <a:t>NULL;j</a:t>
            </a:r>
            <a:r>
              <a:rPr lang="en-US" b="0" u="none" dirty="0" smtClean="0"/>
              <a:t>++)</a:t>
            </a:r>
          </a:p>
          <a:p>
            <a:r>
              <a:rPr lang="en-US" b="0" u="none" dirty="0"/>
              <a:t> </a:t>
            </a:r>
            <a:r>
              <a:rPr lang="en-US" b="0" u="none" dirty="0" smtClean="0"/>
              <a:t>{</a:t>
            </a:r>
          </a:p>
          <a:p>
            <a:r>
              <a:rPr lang="en-US" b="0" u="none" dirty="0"/>
              <a:t> </a:t>
            </a:r>
            <a:r>
              <a:rPr lang="en-US" b="0" u="none" dirty="0" smtClean="0"/>
              <a:t>  </a:t>
            </a:r>
            <a:r>
              <a:rPr lang="en-US" b="0" u="none" dirty="0" err="1" smtClean="0"/>
              <a:t>printf</a:t>
            </a:r>
            <a:r>
              <a:rPr lang="en-US" b="0" u="none" dirty="0" smtClean="0"/>
              <a:t>(“%s\n”,</a:t>
            </a:r>
            <a:r>
              <a:rPr lang="en-US" b="0" u="none" dirty="0" err="1" smtClean="0"/>
              <a:t>env</a:t>
            </a:r>
            <a:r>
              <a:rPr lang="en-US" b="0" u="none" dirty="0" smtClean="0"/>
              <a:t>[j]);</a:t>
            </a:r>
          </a:p>
          <a:p>
            <a:r>
              <a:rPr lang="en-US" b="0" u="none" dirty="0"/>
              <a:t> </a:t>
            </a:r>
            <a:r>
              <a:rPr lang="en-US" b="0" u="none" dirty="0" smtClean="0"/>
              <a:t> }</a:t>
            </a:r>
          </a:p>
          <a:p>
            <a:r>
              <a:rPr lang="en-US" b="0" u="none" dirty="0"/>
              <a:t>}</a:t>
            </a:r>
            <a:endParaRPr lang="en-US" b="0" u="none" dirty="0" smtClean="0"/>
          </a:p>
          <a:p>
            <a:endParaRPr lang="en-US" b="0" u="sng" dirty="0"/>
          </a:p>
          <a:p>
            <a:endParaRPr lang="en-US" b="0" u="sng" dirty="0" smtClean="0"/>
          </a:p>
          <a:p>
            <a:endParaRPr lang="en-US" b="0" u="sng" dirty="0"/>
          </a:p>
          <a:p>
            <a:endParaRPr lang="en-US" b="0" u="sng" dirty="0" smtClean="0"/>
          </a:p>
          <a:p>
            <a:endParaRPr lang="en-US" b="0" u="sng" dirty="0"/>
          </a:p>
          <a:p>
            <a:endParaRPr lang="en-US" b="0" u="sng" dirty="0" smtClean="0"/>
          </a:p>
          <a:p>
            <a:endParaRPr lang="en-US" b="0" u="sng" dirty="0"/>
          </a:p>
          <a:p>
            <a:endParaRPr lang="en-US" b="0" u="sng" dirty="0" smtClean="0"/>
          </a:p>
          <a:p>
            <a:endParaRPr lang="en-IN" b="0" u="sng" dirty="0"/>
          </a:p>
        </p:txBody>
      </p:sp>
    </p:spTree>
    <p:extLst>
      <p:ext uri="{BB962C8B-B14F-4D97-AF65-F5344CB8AC3E}">
        <p14:creationId xmlns:p14="http://schemas.microsoft.com/office/powerpoint/2010/main" val="8812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9048631"/>
          </a:xfrm>
        </p:spPr>
        <p:txBody>
          <a:bodyPr/>
          <a:lstStyle/>
          <a:p>
            <a:r>
              <a:rPr lang="en-US" dirty="0" smtClean="0"/>
              <a:t>2. Program to list environment list with environ variable</a:t>
            </a:r>
          </a:p>
          <a:p>
            <a:endParaRPr lang="en-US" b="0" u="sng" dirty="0"/>
          </a:p>
          <a:p>
            <a:r>
              <a:rPr lang="en-US" b="0" u="none" dirty="0" smtClean="0"/>
              <a:t>#include&lt;</a:t>
            </a:r>
            <a:r>
              <a:rPr lang="en-US" b="0" u="none" dirty="0" err="1" smtClean="0"/>
              <a:t>stdio.h</a:t>
            </a:r>
            <a:r>
              <a:rPr lang="en-US" b="0" u="none" dirty="0" smtClean="0"/>
              <a:t>&gt;</a:t>
            </a:r>
          </a:p>
          <a:p>
            <a:r>
              <a:rPr lang="en-US" b="0" u="none" dirty="0" err="1"/>
              <a:t>i</a:t>
            </a:r>
            <a:r>
              <a:rPr lang="en-US" b="0" u="none" dirty="0" err="1" smtClean="0"/>
              <a:t>nt</a:t>
            </a:r>
            <a:r>
              <a:rPr lang="en-US" b="0" u="none" dirty="0" smtClean="0"/>
              <a:t> main( </a:t>
            </a:r>
            <a:r>
              <a:rPr lang="en-US" b="0" u="none" dirty="0" err="1" smtClean="0"/>
              <a:t>int</a:t>
            </a:r>
            <a:r>
              <a:rPr lang="en-US" b="0" u="none" dirty="0" smtClean="0"/>
              <a:t> </a:t>
            </a:r>
            <a:r>
              <a:rPr lang="en-US" b="0" u="none" dirty="0" err="1" smtClean="0"/>
              <a:t>argc</a:t>
            </a:r>
            <a:r>
              <a:rPr lang="en-US" b="0" u="none" dirty="0" smtClean="0"/>
              <a:t>, char **</a:t>
            </a:r>
            <a:r>
              <a:rPr lang="en-US" b="0" u="none" dirty="0" err="1" smtClean="0"/>
              <a:t>argv</a:t>
            </a:r>
            <a:r>
              <a:rPr lang="en-US" b="0" u="none" dirty="0" smtClean="0"/>
              <a:t>, char **</a:t>
            </a:r>
            <a:r>
              <a:rPr lang="en-US" b="0" u="none" dirty="0" err="1" smtClean="0"/>
              <a:t>env</a:t>
            </a:r>
            <a:r>
              <a:rPr lang="en-US" b="0" u="none" dirty="0" smtClean="0"/>
              <a:t>)</a:t>
            </a:r>
          </a:p>
          <a:p>
            <a:r>
              <a:rPr lang="en-US" b="0" u="none" dirty="0" smtClean="0"/>
              <a:t>{</a:t>
            </a:r>
          </a:p>
          <a:p>
            <a:r>
              <a:rPr lang="en-US" b="0" u="none" dirty="0"/>
              <a:t> </a:t>
            </a:r>
            <a:r>
              <a:rPr lang="en-US" b="0" u="none" dirty="0" err="1" smtClean="0"/>
              <a:t>int</a:t>
            </a:r>
            <a:r>
              <a:rPr lang="en-US" b="0" u="none" dirty="0" smtClean="0"/>
              <a:t> j;</a:t>
            </a:r>
          </a:p>
          <a:p>
            <a:r>
              <a:rPr lang="en-US" b="0" u="none" dirty="0"/>
              <a:t>e</a:t>
            </a:r>
            <a:r>
              <a:rPr lang="en-US" b="0" u="none" dirty="0" smtClean="0"/>
              <a:t>xtern char **environ;</a:t>
            </a:r>
          </a:p>
          <a:p>
            <a:r>
              <a:rPr lang="en-US" b="0" u="none" dirty="0"/>
              <a:t> </a:t>
            </a:r>
            <a:r>
              <a:rPr lang="en-US" b="0" u="none" dirty="0" smtClean="0"/>
              <a:t>for(j=0;environ[j]!=</a:t>
            </a:r>
            <a:r>
              <a:rPr lang="en-US" b="0" u="none" dirty="0" err="1" smtClean="0"/>
              <a:t>NULL;j</a:t>
            </a:r>
            <a:r>
              <a:rPr lang="en-US" b="0" u="none" dirty="0" smtClean="0"/>
              <a:t>++)</a:t>
            </a:r>
          </a:p>
          <a:p>
            <a:r>
              <a:rPr lang="en-US" b="0" u="none" dirty="0"/>
              <a:t> </a:t>
            </a:r>
            <a:r>
              <a:rPr lang="en-US" b="0" u="none" dirty="0" smtClean="0"/>
              <a:t>{</a:t>
            </a:r>
          </a:p>
          <a:p>
            <a:r>
              <a:rPr lang="en-US" b="0" u="none" dirty="0"/>
              <a:t> </a:t>
            </a:r>
            <a:r>
              <a:rPr lang="en-US" b="0" u="none" dirty="0" smtClean="0"/>
              <a:t>  </a:t>
            </a:r>
            <a:r>
              <a:rPr lang="en-US" b="0" u="none" dirty="0" err="1" smtClean="0"/>
              <a:t>printf</a:t>
            </a:r>
            <a:r>
              <a:rPr lang="en-US" b="0" u="none" dirty="0" smtClean="0"/>
              <a:t>(“%s\</a:t>
            </a:r>
            <a:r>
              <a:rPr lang="en-US" b="0" u="none" dirty="0" err="1" smtClean="0"/>
              <a:t>n”,environ</a:t>
            </a:r>
            <a:r>
              <a:rPr lang="en-US" b="0" u="none" dirty="0" smtClean="0"/>
              <a:t>[j]);</a:t>
            </a:r>
          </a:p>
          <a:p>
            <a:r>
              <a:rPr lang="en-US" b="0" u="none" dirty="0"/>
              <a:t> </a:t>
            </a:r>
            <a:r>
              <a:rPr lang="en-US" b="0" u="none" dirty="0" smtClean="0"/>
              <a:t> }</a:t>
            </a:r>
          </a:p>
          <a:p>
            <a:r>
              <a:rPr lang="en-US" b="0" u="none" dirty="0"/>
              <a:t>}</a:t>
            </a:r>
            <a:endParaRPr lang="en-US" b="0" u="none" dirty="0" smtClean="0"/>
          </a:p>
          <a:p>
            <a:endParaRPr lang="en-US" b="0" u="sng" dirty="0"/>
          </a:p>
          <a:p>
            <a:endParaRPr lang="en-US" b="0" u="sng" dirty="0" smtClean="0"/>
          </a:p>
          <a:p>
            <a:endParaRPr lang="en-US" b="0" u="sng" dirty="0"/>
          </a:p>
          <a:p>
            <a:endParaRPr lang="en-US" b="0" u="sng" dirty="0" smtClean="0"/>
          </a:p>
          <a:p>
            <a:endParaRPr lang="en-US" b="0" u="sng" dirty="0"/>
          </a:p>
          <a:p>
            <a:endParaRPr lang="en-US" b="0" u="sng" dirty="0" smtClean="0"/>
          </a:p>
          <a:p>
            <a:endParaRPr lang="en-US" b="0" u="sng" dirty="0"/>
          </a:p>
          <a:p>
            <a:endParaRPr lang="en-US" b="0" u="sng" dirty="0" smtClean="0"/>
          </a:p>
          <a:p>
            <a:endParaRPr lang="en-IN" b="0" u="sng" dirty="0"/>
          </a:p>
        </p:txBody>
      </p:sp>
    </p:spTree>
    <p:extLst>
      <p:ext uri="{BB962C8B-B14F-4D97-AF65-F5344CB8AC3E}">
        <p14:creationId xmlns:p14="http://schemas.microsoft.com/office/powerpoint/2010/main" val="23919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8617744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Program to list environment list with </a:t>
            </a:r>
            <a:r>
              <a:rPr lang="en-US" dirty="0" err="1" smtClean="0"/>
              <a:t>getenv</a:t>
            </a:r>
            <a:r>
              <a:rPr lang="en-US" dirty="0" smtClean="0"/>
              <a:t>( ) function</a:t>
            </a:r>
          </a:p>
          <a:p>
            <a:endParaRPr lang="en-US" b="0" u="sng" dirty="0"/>
          </a:p>
          <a:p>
            <a:r>
              <a:rPr lang="en-US" b="0" u="none" dirty="0" smtClean="0"/>
              <a:t>#include&lt;</a:t>
            </a:r>
            <a:r>
              <a:rPr lang="en-US" b="0" u="none" dirty="0" err="1" smtClean="0"/>
              <a:t>stdio.h</a:t>
            </a:r>
            <a:r>
              <a:rPr lang="en-US" b="0" u="none" dirty="0" smtClean="0"/>
              <a:t>&gt;</a:t>
            </a:r>
          </a:p>
          <a:p>
            <a:r>
              <a:rPr lang="en-US" b="0" u="none" dirty="0" err="1"/>
              <a:t>i</a:t>
            </a:r>
            <a:r>
              <a:rPr lang="en-US" b="0" u="none" dirty="0" err="1" smtClean="0"/>
              <a:t>nt</a:t>
            </a:r>
            <a:r>
              <a:rPr lang="en-US" b="0" u="none" dirty="0" smtClean="0"/>
              <a:t> main()</a:t>
            </a:r>
          </a:p>
          <a:p>
            <a:r>
              <a:rPr lang="en-US" b="0" u="none" dirty="0" smtClean="0"/>
              <a:t>{</a:t>
            </a:r>
          </a:p>
          <a:p>
            <a:r>
              <a:rPr lang="en-US" b="0" u="none" dirty="0"/>
              <a:t> </a:t>
            </a:r>
            <a:r>
              <a:rPr lang="en-US" b="0" u="none" dirty="0" smtClean="0"/>
              <a:t>char *</a:t>
            </a:r>
            <a:r>
              <a:rPr lang="en-US" b="0" u="none" dirty="0" err="1" smtClean="0"/>
              <a:t>ptr</a:t>
            </a:r>
            <a:r>
              <a:rPr lang="en-US" b="0" u="none" dirty="0" smtClean="0"/>
              <a:t>;</a:t>
            </a:r>
          </a:p>
          <a:p>
            <a:r>
              <a:rPr lang="en-US" b="0" u="none" dirty="0" smtClean="0"/>
              <a:t> if((</a:t>
            </a:r>
            <a:r>
              <a:rPr lang="en-US" b="0" u="none" dirty="0" err="1" smtClean="0"/>
              <a:t>ptr</a:t>
            </a:r>
            <a:r>
              <a:rPr lang="en-US" b="0" u="none" dirty="0" smtClean="0"/>
              <a:t> = </a:t>
            </a:r>
            <a:r>
              <a:rPr lang="en-US" b="0" u="none" dirty="0" err="1" smtClean="0"/>
              <a:t>getenv</a:t>
            </a:r>
            <a:r>
              <a:rPr lang="en-US" b="0" u="none" dirty="0" smtClean="0"/>
              <a:t>(“SHELL”)) ! = NULL)</a:t>
            </a:r>
          </a:p>
          <a:p>
            <a:r>
              <a:rPr lang="en-US" b="0" u="none" dirty="0"/>
              <a:t> </a:t>
            </a:r>
            <a:r>
              <a:rPr lang="en-US" b="0" u="none" dirty="0" smtClean="0"/>
              <a:t> </a:t>
            </a:r>
            <a:r>
              <a:rPr lang="en-US" b="0" u="none" dirty="0" err="1" smtClean="0"/>
              <a:t>printf</a:t>
            </a:r>
            <a:r>
              <a:rPr lang="en-US" b="0" u="none" dirty="0" smtClean="0"/>
              <a:t>(“HOME = %s”, </a:t>
            </a:r>
            <a:r>
              <a:rPr lang="en-US" b="0" u="none" dirty="0" err="1" smtClean="0"/>
              <a:t>ptr</a:t>
            </a:r>
            <a:r>
              <a:rPr lang="en-US" b="0" u="none" dirty="0" smtClean="0"/>
              <a:t>);</a:t>
            </a:r>
          </a:p>
          <a:p>
            <a:r>
              <a:rPr lang="en-US" b="0" u="none" dirty="0"/>
              <a:t> </a:t>
            </a:r>
            <a:r>
              <a:rPr lang="en-US" b="0" u="none" dirty="0" smtClean="0"/>
              <a:t> else</a:t>
            </a:r>
          </a:p>
          <a:p>
            <a:r>
              <a:rPr lang="en-US" b="0" u="none" dirty="0"/>
              <a:t> </a:t>
            </a:r>
            <a:r>
              <a:rPr lang="en-US" b="0" u="none" dirty="0" err="1" smtClean="0"/>
              <a:t>printf</a:t>
            </a:r>
            <a:r>
              <a:rPr lang="en-US" b="0" u="none" dirty="0" smtClean="0"/>
              <a:t>(“HOME not defined”);</a:t>
            </a:r>
          </a:p>
          <a:p>
            <a:r>
              <a:rPr lang="en-US" b="0" u="none" dirty="0"/>
              <a:t>}</a:t>
            </a:r>
            <a:endParaRPr lang="en-US" b="0" u="none" dirty="0" smtClean="0"/>
          </a:p>
          <a:p>
            <a:endParaRPr lang="en-US" b="0" u="sng" dirty="0"/>
          </a:p>
          <a:p>
            <a:endParaRPr lang="en-US" b="0" u="sng" dirty="0" smtClean="0"/>
          </a:p>
          <a:p>
            <a:endParaRPr lang="en-US" b="0" u="sng" dirty="0"/>
          </a:p>
          <a:p>
            <a:endParaRPr lang="en-US" b="0" u="sng" dirty="0" smtClean="0"/>
          </a:p>
          <a:p>
            <a:endParaRPr lang="en-US" b="0" u="sng" dirty="0"/>
          </a:p>
          <a:p>
            <a:endParaRPr lang="en-US" b="0" u="sng" dirty="0" smtClean="0"/>
          </a:p>
          <a:p>
            <a:endParaRPr lang="en-US" b="0" u="sng" dirty="0"/>
          </a:p>
          <a:p>
            <a:endParaRPr lang="en-US" b="0" u="sng" dirty="0" smtClean="0"/>
          </a:p>
          <a:p>
            <a:endParaRPr lang="en-IN" b="0" u="sng" dirty="0"/>
          </a:p>
        </p:txBody>
      </p:sp>
    </p:spTree>
    <p:extLst>
      <p:ext uri="{BB962C8B-B14F-4D97-AF65-F5344CB8AC3E}">
        <p14:creationId xmlns:p14="http://schemas.microsoft.com/office/powerpoint/2010/main" val="38332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892" y="567944"/>
            <a:ext cx="108604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u="heavy" spc="-10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How Memory is allocated to this program???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951297"/>
            <a:ext cx="9448800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a=5;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b;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data[10];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i=5;  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x;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*</a:t>
            </a:r>
            <a:r>
              <a:rPr lang="en-US" sz="2000" dirty="0" err="1" smtClean="0"/>
              <a:t>ptr</a:t>
            </a:r>
            <a:r>
              <a:rPr lang="en-US" sz="2000" dirty="0" smtClean="0"/>
              <a:t> = </a:t>
            </a:r>
            <a:r>
              <a:rPr lang="en-US" sz="2000" dirty="0" err="1" smtClean="0"/>
              <a:t>malloc</a:t>
            </a:r>
            <a:r>
              <a:rPr lang="en-US" sz="2000" dirty="0" smtClean="0"/>
              <a:t>(50);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</a:t>
            </a:r>
            <a:r>
              <a:rPr lang="en-US" sz="2000" dirty="0" smtClean="0"/>
              <a:t>eturn 0;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  <a:endParaRPr lang="en-US" sz="2000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324600" y="13716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324600" y="21336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324600" y="28956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324600" y="3684218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324600" y="4446218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324600" y="5208218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9647097" y="153235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block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458200" y="1714500"/>
            <a:ext cx="914400" cy="2517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458200" y="2362200"/>
            <a:ext cx="914400" cy="2517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420622" y="3124200"/>
            <a:ext cx="914400" cy="2517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507260" y="4024601"/>
            <a:ext cx="914400" cy="2517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507260" y="4672301"/>
            <a:ext cx="914400" cy="2517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469682" y="5434301"/>
            <a:ext cx="914400" cy="2517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82587" y="22918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block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9693025" y="2895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block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9727473" y="381361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block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9762963" y="457310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block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773401" y="5176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block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124200" y="1371600"/>
            <a:ext cx="3048000" cy="1708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362200" y="3429000"/>
            <a:ext cx="3810000" cy="2465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892" y="567944"/>
            <a:ext cx="108604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MEMORY 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LAYOUT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C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PROGRAM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1" y="1371600"/>
            <a:ext cx="5588494" cy="393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777811"/>
            <a:ext cx="5334000" cy="52168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a=5;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b;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data[10];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i=5; 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malloc</a:t>
            </a:r>
            <a:r>
              <a:rPr lang="en-US" dirty="0" smtClean="0"/>
              <a:t>(50);</a:t>
            </a:r>
          </a:p>
          <a:p>
            <a:pPr>
              <a:lnSpc>
                <a:spcPct val="150000"/>
              </a:lnSpc>
            </a:pPr>
            <a:r>
              <a:rPr lang="en-US" dirty="0"/>
              <a:t>r</a:t>
            </a:r>
            <a:r>
              <a:rPr lang="en-US" dirty="0" smtClean="0"/>
              <a:t>eturn 0;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69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4492" y="442340"/>
            <a:ext cx="11673205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MEMORY 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LAYOUT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C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PROGRAM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Historically, </a:t>
            </a:r>
            <a:r>
              <a:rPr sz="2400" dirty="0">
                <a:latin typeface="Calibri"/>
                <a:cs typeface="Calibri"/>
              </a:rPr>
              <a:t>a C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5" dirty="0">
                <a:latin typeface="Calibri"/>
                <a:cs typeface="Calibri"/>
              </a:rPr>
              <a:t>has been </a:t>
            </a:r>
            <a:r>
              <a:rPr sz="2400" spc="-10" dirty="0">
                <a:latin typeface="Calibri"/>
                <a:cs typeface="Calibri"/>
              </a:rPr>
              <a:t>composed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pieces: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65" dirty="0">
                <a:latin typeface="Calibri"/>
                <a:cs typeface="Calibri"/>
              </a:rPr>
              <a:t>Text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segment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machine </a:t>
            </a:r>
            <a:r>
              <a:rPr sz="2400" spc="-5" dirty="0">
                <a:latin typeface="Calibri"/>
                <a:cs typeface="Calibri"/>
              </a:rPr>
              <a:t>instructions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CPU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executes.</a:t>
            </a:r>
            <a:endParaRPr sz="2400" dirty="0">
              <a:latin typeface="Calibri"/>
              <a:cs typeface="Calibri"/>
            </a:endParaRPr>
          </a:p>
          <a:p>
            <a:pPr marL="469900" marR="5715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400" spc="-25" dirty="0">
                <a:latin typeface="Calibri"/>
                <a:cs typeface="Calibri"/>
              </a:rPr>
              <a:t>Usually,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text </a:t>
            </a:r>
            <a:r>
              <a:rPr sz="2400" spc="-10" dirty="0">
                <a:latin typeface="Calibri"/>
                <a:cs typeface="Calibri"/>
              </a:rPr>
              <a:t>segment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sharable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15" dirty="0">
                <a:latin typeface="Calibri"/>
                <a:cs typeface="Calibri"/>
              </a:rPr>
              <a:t>copy </a:t>
            </a:r>
            <a:r>
              <a:rPr sz="2400" dirty="0">
                <a:latin typeface="Calibri"/>
                <a:cs typeface="Calibri"/>
              </a:rPr>
              <a:t>needs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in memory 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frequently </a:t>
            </a:r>
            <a:r>
              <a:rPr sz="2400" spc="-20" dirty="0">
                <a:latin typeface="Calibri"/>
                <a:cs typeface="Calibri"/>
              </a:rPr>
              <a:t>executed </a:t>
            </a:r>
            <a:r>
              <a:rPr sz="2400" spc="-15" dirty="0">
                <a:latin typeface="Calibri"/>
                <a:cs typeface="Calibri"/>
              </a:rPr>
              <a:t>programs,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20" dirty="0">
                <a:latin typeface="Calibri"/>
                <a:cs typeface="Calibri"/>
              </a:rPr>
              <a:t>text </a:t>
            </a:r>
            <a:r>
              <a:rPr sz="2400" spc="-10" dirty="0">
                <a:latin typeface="Calibri"/>
                <a:cs typeface="Calibri"/>
              </a:rPr>
              <a:t>editors, </a:t>
            </a:r>
            <a:r>
              <a:rPr sz="2400" dirty="0">
                <a:latin typeface="Calibri"/>
                <a:cs typeface="Calibri"/>
              </a:rPr>
              <a:t>the C </a:t>
            </a:r>
            <a:r>
              <a:rPr sz="2400" spc="-30" dirty="0">
                <a:latin typeface="Calibri"/>
                <a:cs typeface="Calibri"/>
              </a:rPr>
              <a:t>compiler,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shells,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on.</a:t>
            </a:r>
            <a:endParaRPr sz="2400" dirty="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400" spc="-15" dirty="0">
                <a:latin typeface="Calibri"/>
                <a:cs typeface="Calibri"/>
              </a:rPr>
              <a:t>Also,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text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segment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often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read-only,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prevent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accidentally</a:t>
            </a:r>
            <a:endParaRPr sz="2400" dirty="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modifying its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instructions.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Initialized </a:t>
            </a:r>
            <a:r>
              <a:rPr sz="2400" b="1" spc="-15" dirty="0">
                <a:latin typeface="Calibri"/>
                <a:cs typeface="Calibri"/>
              </a:rPr>
              <a:t>data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segment:</a:t>
            </a:r>
            <a:endParaRPr sz="24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537845" algn="l"/>
                <a:tab pos="538480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spc="-10" dirty="0">
                <a:latin typeface="Calibri"/>
                <a:cs typeface="Calibri"/>
              </a:rPr>
              <a:t>called </a:t>
            </a:r>
            <a:r>
              <a:rPr sz="2400" spc="-5" dirty="0">
                <a:latin typeface="Calibri"/>
                <a:cs typeface="Calibri"/>
              </a:rPr>
              <a:t>simply 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segment, containing variables that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specifically </a:t>
            </a:r>
            <a:r>
              <a:rPr sz="2400" spc="-10" dirty="0">
                <a:latin typeface="Calibri"/>
                <a:cs typeface="Calibri"/>
              </a:rPr>
              <a:t>initialized 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program.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example, </a:t>
            </a:r>
            <a:r>
              <a:rPr sz="2400" dirty="0">
                <a:latin typeface="Calibri"/>
                <a:cs typeface="Calibri"/>
              </a:rPr>
              <a:t>the 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declaration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20" dirty="0">
                <a:latin typeface="Calibri"/>
                <a:cs typeface="Calibri"/>
              </a:rPr>
              <a:t>maxcount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99;</a:t>
            </a:r>
            <a:endParaRPr sz="24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appearing </a:t>
            </a:r>
            <a:r>
              <a:rPr sz="2400" spc="-5" dirty="0">
                <a:latin typeface="Calibri"/>
                <a:cs typeface="Calibri"/>
              </a:rPr>
              <a:t>outside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function causes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variable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20" dirty="0">
                <a:latin typeface="Calibri"/>
                <a:cs typeface="Calibri"/>
              </a:rPr>
              <a:t>stored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initialized </a:t>
            </a:r>
            <a:r>
              <a:rPr sz="2400" spc="-15" dirty="0">
                <a:latin typeface="Calibri"/>
                <a:cs typeface="Calibri"/>
              </a:rPr>
              <a:t>data  </a:t>
            </a:r>
            <a:r>
              <a:rPr sz="2400" spc="-10" dirty="0">
                <a:latin typeface="Calibri"/>
                <a:cs typeface="Calibri"/>
              </a:rPr>
              <a:t>segment </a:t>
            </a:r>
            <a:r>
              <a:rPr sz="2400" dirty="0">
                <a:latin typeface="Calibri"/>
                <a:cs typeface="Calibri"/>
              </a:rPr>
              <a:t>with its initial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42366" y="999235"/>
            <a:ext cx="1167130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MEMORY 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LAYOUT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C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Uninitialized </a:t>
            </a:r>
            <a:r>
              <a:rPr sz="2400" b="1" spc="-20" dirty="0">
                <a:latin typeface="Calibri"/>
                <a:cs typeface="Calibri"/>
              </a:rPr>
              <a:t>data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segment: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Often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"bss"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segment,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named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ancient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assembler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stood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"block </a:t>
            </a:r>
            <a:r>
              <a:rPr sz="2400" spc="-15" dirty="0">
                <a:latin typeface="Calibri"/>
                <a:cs typeface="Calibri"/>
              </a:rPr>
              <a:t>started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symbol."</a:t>
            </a:r>
            <a:endParaRPr sz="2400">
              <a:latin typeface="Calibri"/>
              <a:cs typeface="Calibri"/>
            </a:endParaRPr>
          </a:p>
          <a:p>
            <a:pPr marL="469265" marR="635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in this </a:t>
            </a:r>
            <a:r>
              <a:rPr sz="2400" spc="-10" dirty="0">
                <a:latin typeface="Calibri"/>
                <a:cs typeface="Calibri"/>
              </a:rPr>
              <a:t>segment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initialized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kernel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arithmetic </a:t>
            </a:r>
            <a:r>
              <a:rPr sz="2400" dirty="0">
                <a:latin typeface="Calibri"/>
                <a:cs typeface="Calibri"/>
              </a:rPr>
              <a:t>0 </a:t>
            </a:r>
            <a:r>
              <a:rPr sz="2400" spc="-5" dirty="0">
                <a:latin typeface="Calibri"/>
                <a:cs typeface="Calibri"/>
              </a:rPr>
              <a:t>or null </a:t>
            </a:r>
            <a:r>
              <a:rPr sz="2400" spc="-15" dirty="0">
                <a:latin typeface="Calibri"/>
                <a:cs typeface="Calibri"/>
              </a:rPr>
              <a:t>pointers </a:t>
            </a:r>
            <a:r>
              <a:rPr sz="2400" spc="-25" dirty="0">
                <a:latin typeface="Calibri"/>
                <a:cs typeface="Calibri"/>
              </a:rPr>
              <a:t>before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10" dirty="0">
                <a:latin typeface="Calibri"/>
                <a:cs typeface="Calibri"/>
              </a:rPr>
              <a:t>starts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C </a:t>
            </a:r>
            <a:r>
              <a:rPr sz="2400" spc="-10" dirty="0">
                <a:latin typeface="Calibri"/>
                <a:cs typeface="Calibri"/>
              </a:rPr>
              <a:t>declaration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  <a:tab pos="1384300" algn="l"/>
              </a:tabLst>
            </a:pPr>
            <a:r>
              <a:rPr sz="2400" b="1" dirty="0">
                <a:latin typeface="Calibri"/>
                <a:cs typeface="Calibri"/>
              </a:rPr>
              <a:t>long	</a:t>
            </a:r>
            <a:r>
              <a:rPr sz="2400" b="1" spc="-5" dirty="0">
                <a:latin typeface="Calibri"/>
                <a:cs typeface="Calibri"/>
              </a:rPr>
              <a:t>sum[1000];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appearing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outside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causes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stored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uninitialized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segment.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1152525"/>
            <a:ext cx="1167320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MEMORY 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LAYOUT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C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Stack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where automatic variables </a:t>
            </a:r>
            <a:r>
              <a:rPr sz="2400" spc="-15" dirty="0">
                <a:latin typeface="Calibri"/>
                <a:cs typeface="Calibri"/>
              </a:rPr>
              <a:t>are stored, </a:t>
            </a:r>
            <a:r>
              <a:rPr sz="2400" dirty="0">
                <a:latin typeface="Calibri"/>
                <a:cs typeface="Calibri"/>
              </a:rPr>
              <a:t>along with </a:t>
            </a:r>
            <a:r>
              <a:rPr sz="2400" spc="-15" dirty="0">
                <a:latin typeface="Calibri"/>
                <a:cs typeface="Calibri"/>
              </a:rPr>
              <a:t>information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saved </a:t>
            </a:r>
            <a:r>
              <a:rPr sz="2400" dirty="0">
                <a:latin typeface="Calibri"/>
                <a:cs typeface="Calibri"/>
              </a:rPr>
              <a:t>each time a 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called.</a:t>
            </a:r>
            <a:endParaRPr sz="2400">
              <a:latin typeface="Calibri"/>
              <a:cs typeface="Calibri"/>
            </a:endParaRPr>
          </a:p>
          <a:p>
            <a:pPr marL="469900" marR="635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address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certain </a:t>
            </a:r>
            <a:r>
              <a:rPr sz="2400" spc="-15" dirty="0">
                <a:latin typeface="Calibri"/>
                <a:cs typeface="Calibri"/>
              </a:rPr>
              <a:t>information  </a:t>
            </a:r>
            <a:r>
              <a:rPr sz="2400" dirty="0">
                <a:latin typeface="Calibri"/>
                <a:cs typeface="Calibri"/>
              </a:rPr>
              <a:t>about the </a:t>
            </a:r>
            <a:r>
              <a:rPr sz="2400" spc="-5" dirty="0">
                <a:latin typeface="Calibri"/>
                <a:cs typeface="Calibri"/>
              </a:rPr>
              <a:t>caller's </a:t>
            </a:r>
            <a:r>
              <a:rPr sz="2400" spc="-15" dirty="0">
                <a:latin typeface="Calibri"/>
                <a:cs typeface="Calibri"/>
              </a:rPr>
              <a:t>environment,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machine </a:t>
            </a:r>
            <a:r>
              <a:rPr sz="2400" spc="-15" dirty="0">
                <a:latin typeface="Calibri"/>
                <a:cs typeface="Calibri"/>
              </a:rPr>
              <a:t>registers, are </a:t>
            </a:r>
            <a:r>
              <a:rPr sz="2400" spc="-20" dirty="0">
                <a:latin typeface="Calibri"/>
                <a:cs typeface="Calibri"/>
              </a:rPr>
              <a:t>saved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stack.</a:t>
            </a:r>
            <a:endParaRPr sz="2400">
              <a:latin typeface="Calibri"/>
              <a:cs typeface="Calibri"/>
            </a:endParaRPr>
          </a:p>
          <a:p>
            <a:pPr marL="469900" marR="762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The newly called function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10" dirty="0">
                <a:latin typeface="Calibri"/>
                <a:cs typeface="Calibri"/>
              </a:rPr>
              <a:t>allocates </a:t>
            </a:r>
            <a:r>
              <a:rPr sz="2400" spc="-20" dirty="0">
                <a:latin typeface="Calibri"/>
                <a:cs typeface="Calibri"/>
              </a:rPr>
              <a:t>room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stack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automatic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temporary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variables.</a:t>
            </a:r>
            <a:endParaRPr sz="240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recursive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dirty="0">
                <a:latin typeface="Calibri"/>
                <a:cs typeface="Calibri"/>
              </a:rPr>
              <a:t>in C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work.</a:t>
            </a:r>
            <a:endParaRPr sz="2400">
              <a:latin typeface="Calibri"/>
              <a:cs typeface="Calibri"/>
            </a:endParaRPr>
          </a:p>
          <a:p>
            <a:pPr marL="469900" marR="762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recursive </a:t>
            </a:r>
            <a:r>
              <a:rPr sz="2400" spc="-5" dirty="0">
                <a:latin typeface="Calibri"/>
                <a:cs typeface="Calibri"/>
              </a:rPr>
              <a:t>function calls </a:t>
            </a:r>
            <a:r>
              <a:rPr sz="2400" spc="-25" dirty="0">
                <a:latin typeface="Calibri"/>
                <a:cs typeface="Calibri"/>
              </a:rPr>
              <a:t>itself,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spc="-15" dirty="0">
                <a:latin typeface="Calibri"/>
                <a:cs typeface="Calibri"/>
              </a:rPr>
              <a:t>stack frame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used, so one set of </a:t>
            </a:r>
            <a:r>
              <a:rPr sz="2400" spc="-10" dirty="0">
                <a:latin typeface="Calibri"/>
                <a:cs typeface="Calibri"/>
              </a:rPr>
              <a:t>variables  </a:t>
            </a:r>
            <a:r>
              <a:rPr sz="2400" spc="-5" dirty="0">
                <a:latin typeface="Calibri"/>
                <a:cs typeface="Calibri"/>
              </a:rPr>
              <a:t>doesn't </a:t>
            </a:r>
            <a:r>
              <a:rPr sz="2400" spc="-20" dirty="0">
                <a:latin typeface="Calibri"/>
                <a:cs typeface="Calibri"/>
              </a:rPr>
              <a:t>interfere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10" dirty="0">
                <a:latin typeface="Calibri"/>
                <a:cs typeface="Calibri"/>
              </a:rPr>
              <a:t>variables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another </a:t>
            </a:r>
            <a:r>
              <a:rPr sz="2400" spc="-10" dirty="0">
                <a:latin typeface="Calibri"/>
                <a:cs typeface="Calibri"/>
              </a:rPr>
              <a:t>instance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3888104" cy="400110"/>
          </a:xfrm>
        </p:spPr>
        <p:txBody>
          <a:bodyPr/>
          <a:lstStyle/>
          <a:p>
            <a:r>
              <a:rPr lang="en-US" dirty="0" smtClean="0"/>
              <a:t>Topics to be covered…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308872"/>
          </a:xfrm>
        </p:spPr>
        <p:txBody>
          <a:bodyPr/>
          <a:lstStyle/>
          <a:p>
            <a:pPr marL="457200" indent="-457200" algn="just">
              <a:buClrTx/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0" u="none" dirty="0"/>
              <a:t>The Environment of a UNIX Process:</a:t>
            </a:r>
          </a:p>
          <a:p>
            <a:pPr marL="457200" indent="-457200" algn="just">
              <a:buClrTx/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0" u="none" dirty="0"/>
              <a:t>Introduction, main function,</a:t>
            </a:r>
          </a:p>
          <a:p>
            <a:pPr marL="457200" indent="-457200" algn="just">
              <a:buClrTx/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0" u="none" dirty="0"/>
              <a:t>Process Termination,  Command-Line Arguments, </a:t>
            </a:r>
          </a:p>
          <a:p>
            <a:pPr marL="457200" indent="-457200" algn="just">
              <a:buClrTx/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0" u="none" dirty="0"/>
              <a:t>Environment List,  Memory Layout of a C Program, </a:t>
            </a:r>
          </a:p>
          <a:p>
            <a:pPr marL="457200" indent="-457200" algn="just">
              <a:buClrTx/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0" u="none" dirty="0"/>
              <a:t>Shared Libraries, Memory Allocation, </a:t>
            </a:r>
          </a:p>
          <a:p>
            <a:pPr marL="457200" indent="-457200" algn="just">
              <a:buClrTx/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0" u="none" dirty="0"/>
              <a:t>Environment Variables,  </a:t>
            </a:r>
          </a:p>
          <a:p>
            <a:pPr marL="457200" indent="-457200" algn="just">
              <a:buClrTx/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0" u="none" dirty="0" err="1"/>
              <a:t>setjmp</a:t>
            </a:r>
            <a:r>
              <a:rPr lang="en-IN" b="0" u="none" dirty="0"/>
              <a:t> and </a:t>
            </a:r>
            <a:r>
              <a:rPr lang="en-IN" b="0" u="none" dirty="0" err="1"/>
              <a:t>longjmp</a:t>
            </a:r>
            <a:r>
              <a:rPr lang="en-IN" b="0" u="none" dirty="0"/>
              <a:t> Functions, </a:t>
            </a:r>
          </a:p>
          <a:p>
            <a:pPr marL="457200" indent="-457200" algn="just">
              <a:buClrTx/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0" u="none" dirty="0" err="1"/>
              <a:t>getrlimit</a:t>
            </a:r>
            <a:r>
              <a:rPr lang="en-IN" b="0" u="none" dirty="0"/>
              <a:t>, </a:t>
            </a:r>
            <a:r>
              <a:rPr lang="en-IN" b="0" u="none" dirty="0" err="1"/>
              <a:t>setrlimit</a:t>
            </a:r>
            <a:r>
              <a:rPr lang="en-IN" b="0" u="none" dirty="0"/>
              <a:t> Functions, </a:t>
            </a:r>
          </a:p>
          <a:p>
            <a:pPr marL="457200" indent="-457200" algn="just">
              <a:buClrTx/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0" u="none" dirty="0"/>
              <a:t>UNIX Kernel Support for Processes.</a:t>
            </a:r>
            <a:endParaRPr lang="en-US" b="0" u="none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5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892" y="567944"/>
            <a:ext cx="108604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MEMORY 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LAYOUT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C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Heap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-5" dirty="0">
                <a:latin typeface="Calibri"/>
                <a:cs typeface="Calibri"/>
              </a:rPr>
              <a:t>dynamic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5" dirty="0">
                <a:latin typeface="Calibri"/>
                <a:cs typeface="Calibri"/>
              </a:rPr>
              <a:t>allocation usually </a:t>
            </a:r>
            <a:r>
              <a:rPr sz="2400" spc="-20" dirty="0">
                <a:latin typeface="Calibri"/>
                <a:cs typeface="Calibri"/>
              </a:rPr>
              <a:t>takes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20" dirty="0">
                <a:latin typeface="Calibri"/>
                <a:cs typeface="Calibri"/>
              </a:rPr>
              <a:t>Historically,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heap has been </a:t>
            </a:r>
            <a:r>
              <a:rPr sz="2400" spc="-15" dirty="0">
                <a:latin typeface="Calibri"/>
                <a:cs typeface="Calibri"/>
              </a:rPr>
              <a:t>located </a:t>
            </a:r>
            <a:r>
              <a:rPr sz="2400" spc="-10" dirty="0">
                <a:latin typeface="Calibri"/>
                <a:cs typeface="Calibri"/>
              </a:rPr>
              <a:t>between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uninitialized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8461" y="2266750"/>
            <a:ext cx="6184929" cy="393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892" y="567944"/>
            <a:ext cx="108604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MEMORY 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LAYOUT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C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PROGRAM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1" y="1371600"/>
            <a:ext cx="5588494" cy="393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777811"/>
            <a:ext cx="5334000" cy="52168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a=5;  //initialized segment (read/write)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b;     // uninitialized segment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data[10]; </a:t>
            </a:r>
            <a:r>
              <a:rPr lang="en-US" dirty="0"/>
              <a:t>// </a:t>
            </a:r>
            <a:r>
              <a:rPr lang="en-US" dirty="0" smtClean="0"/>
              <a:t>uninitialized segment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i=5;   //initialized segment(read)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x;      // stack segment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malloc</a:t>
            </a:r>
            <a:r>
              <a:rPr lang="en-US" dirty="0" smtClean="0"/>
              <a:t>(50);    //heap segment</a:t>
            </a:r>
          </a:p>
          <a:p>
            <a:pPr>
              <a:lnSpc>
                <a:spcPct val="150000"/>
              </a:lnSpc>
            </a:pPr>
            <a:r>
              <a:rPr lang="en-US" dirty="0"/>
              <a:t>r</a:t>
            </a:r>
            <a:r>
              <a:rPr lang="en-US" dirty="0" smtClean="0"/>
              <a:t>eturn 0;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85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140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492" y="705992"/>
            <a:ext cx="1146429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MEMORY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ALLOCATION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ISO C </a:t>
            </a:r>
            <a:r>
              <a:rPr sz="2400" spc="-5" dirty="0">
                <a:latin typeface="Calibri"/>
                <a:cs typeface="Calibri"/>
              </a:rPr>
              <a:t>specifies </a:t>
            </a: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allocation: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malloc:</a:t>
            </a:r>
            <a:endParaRPr sz="2400" dirty="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allocates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specified number of bytes of </a:t>
            </a:r>
            <a:r>
              <a:rPr sz="2400" spc="-20" dirty="0">
                <a:latin typeface="Calibri"/>
                <a:cs typeface="Calibri"/>
              </a:rPr>
              <a:t>memory.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initial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the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</a:p>
          <a:p>
            <a:pPr marL="14986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indeterminate.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calloc:</a:t>
            </a:r>
            <a:endParaRPr sz="2400" dirty="0">
              <a:latin typeface="Calibri"/>
              <a:cs typeface="Calibri"/>
            </a:endParaRPr>
          </a:p>
          <a:p>
            <a:pPr marL="149860" marR="217995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allocates </a:t>
            </a:r>
            <a:r>
              <a:rPr sz="2400" spc="-5" dirty="0">
                <a:latin typeface="Calibri"/>
                <a:cs typeface="Calibri"/>
              </a:rPr>
              <a:t>space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specified number of objects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spc="-15" dirty="0">
                <a:latin typeface="Calibri"/>
                <a:cs typeface="Calibri"/>
              </a:rPr>
              <a:t>size.  </a:t>
            </a:r>
            <a:r>
              <a:rPr sz="2400" spc="-5" dirty="0">
                <a:latin typeface="Calibri"/>
                <a:cs typeface="Calibri"/>
              </a:rPr>
              <a:t>The space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initialized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all 0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bits.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realloc:</a:t>
            </a:r>
            <a:endParaRPr sz="2400" dirty="0">
              <a:latin typeface="Calibri"/>
              <a:cs typeface="Calibri"/>
            </a:endParaRPr>
          </a:p>
          <a:p>
            <a:pPr marL="21653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5" dirty="0">
                <a:latin typeface="Calibri"/>
                <a:cs typeface="Calibri"/>
              </a:rPr>
              <a:t>increases or decreases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size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previously allocated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area.</a:t>
            </a:r>
            <a:endParaRPr sz="2400" dirty="0">
              <a:latin typeface="Calibri"/>
              <a:cs typeface="Calibri"/>
            </a:endParaRPr>
          </a:p>
          <a:p>
            <a:pPr marL="216535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20" dirty="0">
                <a:latin typeface="Calibri"/>
                <a:cs typeface="Calibri"/>
              </a:rPr>
              <a:t>size </a:t>
            </a:r>
            <a:r>
              <a:rPr sz="2400" spc="-5" dirty="0">
                <a:latin typeface="Calibri"/>
                <a:cs typeface="Calibri"/>
              </a:rPr>
              <a:t>increases,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20" dirty="0">
                <a:latin typeface="Calibri"/>
                <a:cs typeface="Calibri"/>
              </a:rPr>
              <a:t>involve </a:t>
            </a:r>
            <a:r>
              <a:rPr sz="2400" spc="-5" dirty="0">
                <a:latin typeface="Calibri"/>
                <a:cs typeface="Calibri"/>
              </a:rPr>
              <a:t>moving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previously allocated area somewhere  </a:t>
            </a:r>
            <a:r>
              <a:rPr sz="2400" dirty="0">
                <a:latin typeface="Calibri"/>
                <a:cs typeface="Calibri"/>
              </a:rPr>
              <a:t>else,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spc="-5" dirty="0">
                <a:latin typeface="Calibri"/>
                <a:cs typeface="Calibri"/>
              </a:rPr>
              <a:t>the additional </a:t>
            </a:r>
            <a:r>
              <a:rPr sz="2400" spc="-15" dirty="0">
                <a:latin typeface="Calibri"/>
                <a:cs typeface="Calibri"/>
              </a:rPr>
              <a:t>room at </a:t>
            </a:r>
            <a:r>
              <a:rPr sz="2400" spc="-5" dirty="0">
                <a:latin typeface="Calibri"/>
                <a:cs typeface="Calibri"/>
              </a:rPr>
              <a:t>the end. </a:t>
            </a:r>
            <a:r>
              <a:rPr sz="2400" spc="-15" dirty="0">
                <a:latin typeface="Calibri"/>
                <a:cs typeface="Calibri"/>
              </a:rPr>
              <a:t>Also,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size </a:t>
            </a:r>
            <a:r>
              <a:rPr sz="2400" spc="-5" dirty="0">
                <a:latin typeface="Calibri"/>
                <a:cs typeface="Calibri"/>
              </a:rPr>
              <a:t>increases, the </a:t>
            </a:r>
            <a:r>
              <a:rPr sz="2400" dirty="0">
                <a:latin typeface="Calibri"/>
                <a:cs typeface="Calibri"/>
              </a:rPr>
              <a:t>initial 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space between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old </a:t>
            </a:r>
            <a:r>
              <a:rPr sz="2400" spc="-15" dirty="0">
                <a:latin typeface="Calibri"/>
                <a:cs typeface="Calibri"/>
              </a:rPr>
              <a:t>contents </a:t>
            </a:r>
            <a:r>
              <a:rPr sz="2400" dirty="0">
                <a:latin typeface="Calibri"/>
                <a:cs typeface="Calibri"/>
              </a:rPr>
              <a:t>and the end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spc="-10" dirty="0">
                <a:latin typeface="Calibri"/>
                <a:cs typeface="Calibri"/>
              </a:rPr>
              <a:t>area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indeterminate.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1594" y="599059"/>
            <a:ext cx="11674475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MEMORY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ALLOCATION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&lt;stdlib.h&gt;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void *malloc(size_t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size);</a:t>
            </a:r>
            <a:endParaRPr sz="2400">
              <a:latin typeface="Calibri"/>
              <a:cs typeface="Calibri"/>
            </a:endParaRPr>
          </a:p>
          <a:p>
            <a:pPr marL="12700" marR="6699884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void *calloc(size_t nobj, </a:t>
            </a:r>
            <a:r>
              <a:rPr sz="2400" b="1" spc="-10" dirty="0">
                <a:latin typeface="Calibri"/>
                <a:cs typeface="Calibri"/>
              </a:rPr>
              <a:t>size_t size);  </a:t>
            </a:r>
            <a:r>
              <a:rPr sz="2400" b="1" spc="-5" dirty="0">
                <a:latin typeface="Calibri"/>
                <a:cs typeface="Calibri"/>
              </a:rPr>
              <a:t>void *realloc(void </a:t>
            </a:r>
            <a:r>
              <a:rPr sz="2400" b="1" spc="-45" dirty="0">
                <a:latin typeface="Calibri"/>
                <a:cs typeface="Calibri"/>
              </a:rPr>
              <a:t>*ptr, </a:t>
            </a:r>
            <a:r>
              <a:rPr sz="2400" b="1" spc="-10" dirty="0">
                <a:latin typeface="Calibri"/>
                <a:cs typeface="Calibri"/>
              </a:rPr>
              <a:t>size_t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newsize);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On success,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spc="-5" dirty="0">
                <a:latin typeface="Calibri"/>
                <a:cs typeface="Calibri"/>
              </a:rPr>
              <a:t>non-null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NULL 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void </a:t>
            </a:r>
            <a:r>
              <a:rPr sz="2400" b="1" spc="-10" dirty="0">
                <a:latin typeface="Calibri"/>
                <a:cs typeface="Calibri"/>
              </a:rPr>
              <a:t>free(void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*ptr);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0" dirty="0">
                <a:latin typeface="Calibri"/>
                <a:cs typeface="Calibri"/>
              </a:rPr>
              <a:t>free </a:t>
            </a:r>
            <a:r>
              <a:rPr sz="2400" spc="-5" dirty="0">
                <a:latin typeface="Calibri"/>
                <a:cs typeface="Calibri"/>
              </a:rPr>
              <a:t>causes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space </a:t>
            </a:r>
            <a:r>
              <a:rPr sz="2400" spc="-10" dirty="0">
                <a:latin typeface="Calibri"/>
                <a:cs typeface="Calibri"/>
              </a:rPr>
              <a:t>pointed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ptr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deallocated.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This freed space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usually put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pool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available </a:t>
            </a:r>
            <a:r>
              <a:rPr sz="2400" spc="-5" dirty="0">
                <a:latin typeface="Calibri"/>
                <a:cs typeface="Calibri"/>
              </a:rPr>
              <a:t>memory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allocated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later  </a:t>
            </a:r>
            <a:r>
              <a:rPr sz="2400" spc="-5" dirty="0">
                <a:latin typeface="Calibri"/>
                <a:cs typeface="Calibri"/>
              </a:rPr>
              <a:t>call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one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dirty="0">
                <a:latin typeface="Calibri"/>
                <a:cs typeface="Calibri"/>
              </a:rPr>
              <a:t>alloc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1594" y="633476"/>
            <a:ext cx="1126807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MEMORY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ALLOCATION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alloca()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function alloca has the same calling sequence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malloc;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however, </a:t>
            </a:r>
            <a:r>
              <a:rPr sz="2400" spc="-10" dirty="0">
                <a:latin typeface="Calibri"/>
                <a:cs typeface="Calibri"/>
              </a:rPr>
              <a:t>instead </a:t>
            </a:r>
            <a:r>
              <a:rPr sz="2400" spc="-5" dirty="0">
                <a:latin typeface="Calibri"/>
                <a:cs typeface="Calibri"/>
              </a:rPr>
              <a:t>of allocating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heap, </a:t>
            </a:r>
            <a:r>
              <a:rPr sz="2400" dirty="0">
                <a:latin typeface="Calibri"/>
                <a:cs typeface="Calibri"/>
              </a:rPr>
              <a:t>the memory is </a:t>
            </a:r>
            <a:r>
              <a:rPr sz="2400" spc="-10" dirty="0">
                <a:latin typeface="Calibri"/>
                <a:cs typeface="Calibri"/>
              </a:rPr>
              <a:t>allocated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5" dirty="0">
                <a:latin typeface="Calibri"/>
                <a:cs typeface="Calibri"/>
              </a:rPr>
              <a:t>stack frame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advantage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don't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free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space;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goes </a:t>
            </a:r>
            <a:r>
              <a:rPr sz="2400" spc="-25" dirty="0">
                <a:latin typeface="Calibri"/>
                <a:cs typeface="Calibri"/>
              </a:rPr>
              <a:t>away </a:t>
            </a:r>
            <a:r>
              <a:rPr sz="2400" spc="-10" dirty="0">
                <a:latin typeface="Calibri"/>
                <a:cs typeface="Calibri"/>
              </a:rPr>
              <a:t>automatically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alloca function increases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size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stack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frame.</a:t>
            </a:r>
            <a:endParaRPr sz="2400">
              <a:latin typeface="Calibri"/>
              <a:cs typeface="Calibri"/>
            </a:endParaRPr>
          </a:p>
          <a:p>
            <a:pPr marL="355600" marR="7429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disadvantage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spc="-5" dirty="0">
                <a:latin typeface="Calibri"/>
                <a:cs typeface="Calibri"/>
              </a:rPr>
              <a:t>can't support alloca, </a:t>
            </a:r>
            <a:r>
              <a:rPr sz="2400" dirty="0">
                <a:latin typeface="Calibri"/>
                <a:cs typeface="Calibri"/>
              </a:rPr>
              <a:t>if it's impossible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increase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size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stack frame </a:t>
            </a:r>
            <a:r>
              <a:rPr sz="2400" spc="-10" dirty="0">
                <a:latin typeface="Calibri"/>
                <a:cs typeface="Calibri"/>
              </a:rPr>
              <a:t>after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function has been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0531" y="6365747"/>
            <a:ext cx="2598420" cy="0"/>
          </a:xfrm>
          <a:custGeom>
            <a:avLst/>
            <a:gdLst/>
            <a:ahLst/>
            <a:cxnLst/>
            <a:rect l="l" t="t" r="r" b="b"/>
            <a:pathLst>
              <a:path w="2598420">
                <a:moveTo>
                  <a:pt x="0" y="0"/>
                </a:moveTo>
                <a:lnTo>
                  <a:pt x="2598419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>
                <a:moveTo>
                  <a:pt x="0" y="0"/>
                </a:moveTo>
                <a:lnTo>
                  <a:pt x="676414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492" y="179070"/>
            <a:ext cx="77317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0">
              <a:lnSpc>
                <a:spcPts val="276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  <a:p>
            <a:pPr marL="12700">
              <a:lnSpc>
                <a:spcPts val="2520"/>
              </a:lnSpc>
            </a:pPr>
            <a:r>
              <a:rPr lang="en-US" sz="2400" b="1" u="heavy" spc="-5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Goto</a:t>
            </a:r>
            <a:r>
              <a:rPr lang="en-US" sz="2400" b="1" u="heavy" spc="-5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and label concept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064" y="929766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064" y="6507619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38690"/>
              </p:ext>
            </p:extLst>
          </p:nvPr>
        </p:nvGraphicFramePr>
        <p:xfrm>
          <a:off x="152400" y="228599"/>
          <a:ext cx="10737341" cy="588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93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91201"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//Memory allocation sample program using </a:t>
                      </a:r>
                      <a:r>
                        <a:rPr lang="en-US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endParaRPr lang="en-IN" sz="1600" b="0" i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endParaRPr lang="en-IN" sz="1600" b="0" i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main()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This pointer will hold the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base address of the block created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n, i;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Get the number of elements for the array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n = 5;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("Enter number of elements: %d\n", n);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Dynamically allocate memory using 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* 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Check if the memory has been successfully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allocated by 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not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NULL) {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("Memory not allocated.\n");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else { </a:t>
                      </a:r>
                    </a:p>
                    <a:p>
                      <a:pPr rtl="0" fontAlgn="base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Memory has been successfully allocated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("Memory successfully allocated using 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.\n");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// Get the elements of the array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for (i = 0; i &lt; n; ++i) {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 = i + 1;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}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// Print the elements of the array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("The elements of the array are: ");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for (i = 0; i &lt; n; ++i) {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("%d, ", 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[i]);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}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0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0531" y="6365747"/>
            <a:ext cx="2598420" cy="0"/>
          </a:xfrm>
          <a:custGeom>
            <a:avLst/>
            <a:gdLst/>
            <a:ahLst/>
            <a:cxnLst/>
            <a:rect l="l" t="t" r="r" b="b"/>
            <a:pathLst>
              <a:path w="2598420">
                <a:moveTo>
                  <a:pt x="0" y="0"/>
                </a:moveTo>
                <a:lnTo>
                  <a:pt x="2598419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>
                <a:moveTo>
                  <a:pt x="0" y="0"/>
                </a:moveTo>
                <a:lnTo>
                  <a:pt x="676414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492" y="179070"/>
            <a:ext cx="77317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0">
              <a:lnSpc>
                <a:spcPts val="276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  <a:p>
            <a:pPr marL="12700">
              <a:lnSpc>
                <a:spcPts val="2520"/>
              </a:lnSpc>
            </a:pPr>
            <a:r>
              <a:rPr lang="en-US" sz="2400" b="1" u="heavy" spc="-5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Goto</a:t>
            </a:r>
            <a:r>
              <a:rPr lang="en-US" sz="2400" b="1" u="heavy" spc="-5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and label concept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064" y="929766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064" y="6507619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05313"/>
              </p:ext>
            </p:extLst>
          </p:nvPr>
        </p:nvGraphicFramePr>
        <p:xfrm>
          <a:off x="152400" y="228599"/>
          <a:ext cx="10737341" cy="62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93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91201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//Memory allocation sample program using </a:t>
                      </a:r>
                      <a:r>
                        <a:rPr lang="en-US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endParaRPr lang="en-IN" sz="1400" b="0" i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endParaRPr lang="en-IN" sz="1400" b="0" i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IN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IN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main()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This pointer will hold the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base address of the block created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IN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IN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IN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n, i;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Get the number of elements for the array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n = 5;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IN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("Enter number of elements: %d\n", n);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Dynamically allocate memory using </a:t>
                      </a:r>
                      <a:r>
                        <a:rPr lang="en-IN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IN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IN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en-IN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(n, </a:t>
                      </a:r>
                      <a:r>
                        <a:rPr lang="en-IN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Check if the memory has been successfully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allocated by </a:t>
                      </a:r>
                      <a:r>
                        <a:rPr lang="en-IN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not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IN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NULL) {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IN" sz="14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("Memory not allocated.\n");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</a:p>
                    <a:p>
                      <a:pPr rtl="0" fontAlgn="base"/>
                      <a:r>
                        <a:rPr lang="en-IN" sz="14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endParaRPr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{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// Memory has been successfully allocated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("Memory successfully allocated using 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.\n");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// Get the elements of the array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for (i = 0; i &lt; n; ++i) {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 = i + 1;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}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// Print the elements of the array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("The elements of the array are: ");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for (i = 0; i &lt; n; ++i) {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("%d, ", 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[i]);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}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IN" sz="1400" b="0" i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67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42366" y="892809"/>
            <a:ext cx="11618595" cy="5732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ENVIRONMENT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VARIABLES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environment </a:t>
            </a:r>
            <a:r>
              <a:rPr sz="2400" spc="-5" dirty="0">
                <a:latin typeface="Calibri"/>
                <a:cs typeface="Calibri"/>
              </a:rPr>
              <a:t>strings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usually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form: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name=value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functions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fetch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variables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40" dirty="0">
                <a:latin typeface="Calibri"/>
                <a:cs typeface="Calibri"/>
              </a:rPr>
              <a:t>setenv, putenv, 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getenv </a:t>
            </a:r>
            <a:r>
              <a:rPr sz="2400" spc="-5" dirty="0">
                <a:latin typeface="Calibri"/>
                <a:cs typeface="Calibri"/>
              </a:rPr>
              <a:t>functions.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5" dirty="0">
                <a:latin typeface="Calibri"/>
                <a:cs typeface="Calibri"/>
              </a:rPr>
              <a:t>functions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are:</a:t>
            </a:r>
            <a:endParaRPr sz="24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&lt;stdlib.h&gt;</a:t>
            </a:r>
            <a:endParaRPr sz="24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char </a:t>
            </a:r>
            <a:r>
              <a:rPr sz="2400" b="1" spc="-10" dirty="0">
                <a:latin typeface="Calibri"/>
                <a:cs typeface="Calibri"/>
              </a:rPr>
              <a:t>*getenv(const </a:t>
            </a:r>
            <a:r>
              <a:rPr sz="2400" b="1" spc="-5" dirty="0">
                <a:latin typeface="Calibri"/>
                <a:cs typeface="Calibri"/>
              </a:rPr>
              <a:t>char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*name);</a:t>
            </a:r>
            <a:endParaRPr sz="2400" dirty="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Calibri"/>
                <a:cs typeface="Calibri"/>
              </a:rPr>
              <a:t>Returns: pointer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name, NULL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found.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Eg:</a:t>
            </a:r>
            <a:endParaRPr sz="2400" dirty="0">
              <a:latin typeface="Calibri"/>
              <a:cs typeface="Calibri"/>
            </a:endParaRPr>
          </a:p>
          <a:p>
            <a:pPr marL="12700" marR="792670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char </a:t>
            </a:r>
            <a:r>
              <a:rPr sz="2400" spc="-10" dirty="0">
                <a:latin typeface="Calibri"/>
                <a:cs typeface="Calibri"/>
              </a:rPr>
              <a:t>*res=getenv(“HOME”);  </a:t>
            </a:r>
            <a:r>
              <a:rPr sz="2400" spc="-5" dirty="0">
                <a:latin typeface="Calibri"/>
                <a:cs typeface="Calibri"/>
              </a:rPr>
              <a:t>cout&lt;&lt;“HOME=“&lt;&lt;res&lt;&lt;endl;  output: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HOME=/</a:t>
            </a:r>
            <a:r>
              <a:rPr sz="2400" spc="-10" dirty="0" smtClean="0">
                <a:latin typeface="Calibri"/>
                <a:cs typeface="Calibri"/>
              </a:rPr>
              <a:t>home/</a:t>
            </a:r>
            <a:r>
              <a:rPr sz="2400" spc="-10" dirty="0" err="1" smtClean="0">
                <a:latin typeface="Calibri"/>
                <a:cs typeface="Calibri"/>
              </a:rPr>
              <a:t>syed</a:t>
            </a:r>
            <a:endParaRPr lang="en-US" sz="2400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spc="-10" dirty="0" smtClean="0">
                <a:latin typeface="Calibri"/>
                <a:cs typeface="Calibri"/>
              </a:rPr>
              <a:t>HOME=/home/</a:t>
            </a:r>
            <a:r>
              <a:rPr lang="en-US" sz="2400" spc="-10" dirty="0" err="1" smtClean="0">
                <a:latin typeface="Calibri"/>
                <a:cs typeface="Calibri"/>
              </a:rPr>
              <a:t>kuldeep</a:t>
            </a:r>
            <a:endParaRPr lang="en-US" sz="24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1594" y="1134617"/>
            <a:ext cx="1007491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ENVIRONMENT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VARIABLES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10" dirty="0">
                <a:latin typeface="Calibri"/>
                <a:cs typeface="Calibri"/>
              </a:rPr>
              <a:t>putenv(char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*</a:t>
            </a:r>
            <a:r>
              <a:rPr sz="2400" b="1" i="1" spc="-10" dirty="0">
                <a:latin typeface="Calibri"/>
                <a:cs typeface="Calibri"/>
              </a:rPr>
              <a:t>str</a:t>
            </a:r>
            <a:r>
              <a:rPr sz="2400" b="1" spc="-10" dirty="0">
                <a:latin typeface="Calibri"/>
                <a:cs typeface="Calibri"/>
              </a:rPr>
              <a:t>);</a:t>
            </a:r>
            <a:endParaRPr sz="2400" dirty="0">
              <a:latin typeface="Calibri"/>
              <a:cs typeface="Calibri"/>
            </a:endParaRPr>
          </a:p>
          <a:p>
            <a:pPr marL="12700" marR="2482215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10" dirty="0">
                <a:latin typeface="Calibri"/>
                <a:cs typeface="Calibri"/>
              </a:rPr>
              <a:t>setenv(const </a:t>
            </a:r>
            <a:r>
              <a:rPr sz="2400" b="1" spc="-5" dirty="0">
                <a:latin typeface="Calibri"/>
                <a:cs typeface="Calibri"/>
              </a:rPr>
              <a:t>char *</a:t>
            </a:r>
            <a:r>
              <a:rPr sz="2400" b="1" i="1" spc="-5" dirty="0">
                <a:latin typeface="Calibri"/>
                <a:cs typeface="Calibri"/>
              </a:rPr>
              <a:t>name</a:t>
            </a:r>
            <a:r>
              <a:rPr sz="2400" b="1" spc="-5" dirty="0">
                <a:latin typeface="Calibri"/>
                <a:cs typeface="Calibri"/>
              </a:rPr>
              <a:t>, </a:t>
            </a:r>
            <a:r>
              <a:rPr sz="2400" b="1" spc="-10" dirty="0">
                <a:latin typeface="Calibri"/>
                <a:cs typeface="Calibri"/>
              </a:rPr>
              <a:t>const </a:t>
            </a:r>
            <a:r>
              <a:rPr sz="2400" b="1" spc="-5" dirty="0">
                <a:latin typeface="Calibri"/>
                <a:cs typeface="Calibri"/>
              </a:rPr>
              <a:t>char *</a:t>
            </a:r>
            <a:r>
              <a:rPr sz="2400" b="1" i="1" spc="-5" dirty="0">
                <a:latin typeface="Calibri"/>
                <a:cs typeface="Calibri"/>
              </a:rPr>
              <a:t>value</a:t>
            </a:r>
            <a:r>
              <a:rPr sz="2400" b="1" spc="-5" dirty="0">
                <a:latin typeface="Calibri"/>
                <a:cs typeface="Calibri"/>
              </a:rPr>
              <a:t>, </a:t>
            </a: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i="1" spc="-15" dirty="0">
                <a:latin typeface="Calibri"/>
                <a:cs typeface="Calibri"/>
              </a:rPr>
              <a:t>rewrite</a:t>
            </a:r>
            <a:r>
              <a:rPr sz="2400" b="1" spc="-15" dirty="0">
                <a:latin typeface="Calibri"/>
                <a:cs typeface="Calibri"/>
              </a:rPr>
              <a:t>);  int </a:t>
            </a:r>
            <a:r>
              <a:rPr sz="2400" b="1" spc="-10" dirty="0">
                <a:latin typeface="Calibri"/>
                <a:cs typeface="Calibri"/>
              </a:rPr>
              <a:t>unsetenv(const </a:t>
            </a:r>
            <a:r>
              <a:rPr sz="2400" b="1" spc="-5" dirty="0">
                <a:latin typeface="Calibri"/>
                <a:cs typeface="Calibri"/>
              </a:rPr>
              <a:t>char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*</a:t>
            </a:r>
            <a:r>
              <a:rPr sz="2400" b="1" i="1" spc="-5" dirty="0">
                <a:latin typeface="Calibri"/>
                <a:cs typeface="Calibri"/>
              </a:rPr>
              <a:t>name</a:t>
            </a:r>
            <a:r>
              <a:rPr sz="2400" b="1" spc="-5" dirty="0">
                <a:latin typeface="Calibri"/>
                <a:cs typeface="Calibri"/>
              </a:rPr>
              <a:t>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return: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</a:t>
            </a:r>
            <a:r>
              <a:rPr sz="2400" spc="-15" dirty="0">
                <a:latin typeface="Calibri"/>
                <a:cs typeface="Calibri"/>
              </a:rPr>
              <a:t>nonzero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15" dirty="0">
                <a:latin typeface="Calibri"/>
                <a:cs typeface="Calibri"/>
              </a:rPr>
              <a:t>putenv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20" dirty="0">
                <a:latin typeface="Calibri"/>
                <a:cs typeface="Calibri"/>
              </a:rPr>
              <a:t>takes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string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form </a:t>
            </a:r>
            <a:r>
              <a:rPr sz="2400" b="1" spc="-5" dirty="0">
                <a:latin typeface="Calibri"/>
                <a:cs typeface="Calibri"/>
              </a:rPr>
              <a:t>name=value </a:t>
            </a:r>
            <a:r>
              <a:rPr sz="2400" dirty="0">
                <a:latin typeface="Calibri"/>
                <a:cs typeface="Calibri"/>
              </a:rPr>
              <a:t>and places it 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environment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name already </a:t>
            </a:r>
            <a:r>
              <a:rPr sz="2400" spc="-10" dirty="0">
                <a:latin typeface="Calibri"/>
                <a:cs typeface="Calibri"/>
              </a:rPr>
              <a:t>exists,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old </a:t>
            </a:r>
            <a:r>
              <a:rPr sz="2400" spc="-10" dirty="0">
                <a:latin typeface="Calibri"/>
                <a:cs typeface="Calibri"/>
              </a:rPr>
              <a:t>definition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removed.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1594" y="816355"/>
            <a:ext cx="1125220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ENVIRONMENT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10" dirty="0">
                <a:latin typeface="Calibri"/>
                <a:cs typeface="Calibri"/>
              </a:rPr>
              <a:t>setenv(const </a:t>
            </a:r>
            <a:r>
              <a:rPr sz="2400" b="1" spc="-5" dirty="0">
                <a:latin typeface="Calibri"/>
                <a:cs typeface="Calibri"/>
              </a:rPr>
              <a:t>char *</a:t>
            </a:r>
            <a:r>
              <a:rPr sz="2400" b="1" i="1" spc="-5" dirty="0">
                <a:latin typeface="Calibri"/>
                <a:cs typeface="Calibri"/>
              </a:rPr>
              <a:t>name</a:t>
            </a:r>
            <a:r>
              <a:rPr sz="2400" b="1" spc="-5" dirty="0">
                <a:latin typeface="Calibri"/>
                <a:cs typeface="Calibri"/>
              </a:rPr>
              <a:t>, </a:t>
            </a:r>
            <a:r>
              <a:rPr sz="2400" b="1" spc="-10" dirty="0">
                <a:latin typeface="Calibri"/>
                <a:cs typeface="Calibri"/>
              </a:rPr>
              <a:t>const </a:t>
            </a:r>
            <a:r>
              <a:rPr sz="2400" b="1" spc="-5" dirty="0">
                <a:latin typeface="Calibri"/>
                <a:cs typeface="Calibri"/>
              </a:rPr>
              <a:t>char *</a:t>
            </a:r>
            <a:r>
              <a:rPr sz="2400" b="1" i="1" spc="-5" dirty="0">
                <a:latin typeface="Calibri"/>
                <a:cs typeface="Calibri"/>
              </a:rPr>
              <a:t>value</a:t>
            </a:r>
            <a:r>
              <a:rPr sz="2400" b="1" spc="-5" dirty="0">
                <a:latin typeface="Calibri"/>
                <a:cs typeface="Calibri"/>
              </a:rPr>
              <a:t>,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i="1" spc="-15" dirty="0">
                <a:latin typeface="Calibri"/>
                <a:cs typeface="Calibri"/>
              </a:rPr>
              <a:t>rewrite</a:t>
            </a:r>
            <a:r>
              <a:rPr sz="2400" b="1" spc="-15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return: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</a:t>
            </a:r>
            <a:r>
              <a:rPr sz="2400" spc="-15" dirty="0">
                <a:latin typeface="Calibri"/>
                <a:cs typeface="Calibri"/>
              </a:rPr>
              <a:t>nonzero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15" dirty="0">
                <a:latin typeface="Calibri"/>
                <a:cs typeface="Calibri"/>
              </a:rPr>
              <a:t>setenv </a:t>
            </a:r>
            <a:r>
              <a:rPr sz="2400" spc="-5" dirty="0">
                <a:latin typeface="Calibri"/>
                <a:cs typeface="Calibri"/>
              </a:rPr>
              <a:t>function sets name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name already </a:t>
            </a:r>
            <a:r>
              <a:rPr sz="2400" spc="-15" dirty="0">
                <a:latin typeface="Calibri"/>
                <a:cs typeface="Calibri"/>
              </a:rPr>
              <a:t>exists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environment,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rewrite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nonzero,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existing definition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removed;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rewrite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0,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existing definition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not removed,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not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new  </a:t>
            </a:r>
            <a:r>
              <a:rPr sz="2400" spc="-10" dirty="0">
                <a:latin typeface="Calibri"/>
                <a:cs typeface="Calibri"/>
              </a:rPr>
              <a:t>value,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occurs.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lang="en-US" dirty="0" smtClean="0"/>
              <a:t>3</a:t>
            </a:r>
            <a:r>
              <a:rPr dirty="0" smtClean="0"/>
              <a:t> </a:t>
            </a:r>
            <a:r>
              <a:rPr dirty="0"/>
              <a:t>UNIX</a:t>
            </a:r>
            <a:r>
              <a:rPr spc="-7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15492" y="508203"/>
            <a:ext cx="10308590" cy="578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5" dirty="0">
                <a:latin typeface="Calibri"/>
                <a:cs typeface="Calibri"/>
              </a:rPr>
              <a:t>under </a:t>
            </a:r>
            <a:r>
              <a:rPr sz="2400" spc="-15" dirty="0">
                <a:latin typeface="Calibri"/>
                <a:cs typeface="Calibri"/>
              </a:rPr>
              <a:t>execution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UNIX or </a:t>
            </a:r>
            <a:r>
              <a:rPr sz="2400" spc="-10" dirty="0">
                <a:latin typeface="Calibri"/>
                <a:cs typeface="Calibri"/>
              </a:rPr>
              <a:t>POSIX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main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 C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10" dirty="0">
                <a:latin typeface="Calibri"/>
                <a:cs typeface="Calibri"/>
              </a:rPr>
              <a:t>starts </a:t>
            </a:r>
            <a:r>
              <a:rPr sz="2400" spc="-15" dirty="0">
                <a:latin typeface="Calibri"/>
                <a:cs typeface="Calibri"/>
              </a:rPr>
              <a:t>execution </a:t>
            </a:r>
            <a:r>
              <a:rPr sz="2400" dirty="0">
                <a:latin typeface="Calibri"/>
                <a:cs typeface="Calibri"/>
              </a:rPr>
              <a:t>with a </a:t>
            </a:r>
            <a:r>
              <a:rPr sz="2400" spc="-5" dirty="0">
                <a:latin typeface="Calibri"/>
                <a:cs typeface="Calibri"/>
              </a:rPr>
              <a:t>function called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main.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main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10" dirty="0">
                <a:latin typeface="Calibri"/>
                <a:cs typeface="Calibri"/>
              </a:rPr>
              <a:t>main(int argc, </a:t>
            </a:r>
            <a:r>
              <a:rPr sz="2400" b="1" spc="-5" dirty="0">
                <a:latin typeface="Calibri"/>
                <a:cs typeface="Calibri"/>
              </a:rPr>
              <a:t>char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*argv[]);</a:t>
            </a:r>
            <a:endParaRPr sz="2400" dirty="0">
              <a:latin typeface="Calibri"/>
              <a:cs typeface="Calibri"/>
            </a:endParaRPr>
          </a:p>
          <a:p>
            <a:pPr marL="12700" marR="693420">
              <a:lnSpc>
                <a:spcPct val="100000"/>
              </a:lnSpc>
              <a:spcBef>
                <a:spcPts val="1260"/>
              </a:spcBef>
            </a:pP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-15" dirty="0">
                <a:latin typeface="Calibri"/>
                <a:cs typeface="Calibri"/>
              </a:rPr>
              <a:t>argc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number of command-line </a:t>
            </a:r>
            <a:r>
              <a:rPr sz="2400" spc="-10" dirty="0">
                <a:latin typeface="Calibri"/>
                <a:cs typeface="Calibri"/>
              </a:rPr>
              <a:t>arguments,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argv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of  </a:t>
            </a:r>
            <a:r>
              <a:rPr sz="2400" spc="-15" dirty="0">
                <a:latin typeface="Calibri"/>
                <a:cs typeface="Calibri"/>
              </a:rPr>
              <a:t>pointers 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arguments.</a:t>
            </a:r>
            <a:endParaRPr sz="2400" dirty="0">
              <a:latin typeface="Calibri"/>
              <a:cs typeface="Calibri"/>
            </a:endParaRPr>
          </a:p>
          <a:p>
            <a:pPr marL="355600" marR="5715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a C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executed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one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exec </a:t>
            </a:r>
            <a:r>
              <a:rPr sz="2400" spc="-5" dirty="0">
                <a:latin typeface="Calibri"/>
                <a:cs typeface="Calibri"/>
              </a:rPr>
              <a:t>functions,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special </a:t>
            </a:r>
            <a:r>
              <a:rPr sz="2400" spc="-10" dirty="0">
                <a:latin typeface="Calibri"/>
                <a:cs typeface="Calibri"/>
              </a:rPr>
              <a:t>start-up routine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spc="-25" dirty="0">
                <a:latin typeface="Calibri"/>
                <a:cs typeface="Calibri"/>
              </a:rPr>
              <a:t>before </a:t>
            </a:r>
            <a:r>
              <a:rPr sz="2400" dirty="0">
                <a:latin typeface="Calibri"/>
                <a:cs typeface="Calibri"/>
              </a:rPr>
              <a:t>the main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called.</a:t>
            </a:r>
            <a:endParaRPr sz="2400" dirty="0">
              <a:latin typeface="Calibri"/>
              <a:cs typeface="Calibri"/>
            </a:endParaRPr>
          </a:p>
          <a:p>
            <a:pPr marL="355600" marR="571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executable program </a:t>
            </a:r>
            <a:r>
              <a:rPr sz="2400" spc="-5" dirty="0">
                <a:latin typeface="Calibri"/>
                <a:cs typeface="Calibri"/>
              </a:rPr>
              <a:t>file specifies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routine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0" dirty="0">
                <a:latin typeface="Calibri"/>
                <a:cs typeface="Calibri"/>
              </a:rPr>
              <a:t>starting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5" dirty="0">
                <a:latin typeface="Calibri"/>
                <a:cs typeface="Calibri"/>
              </a:rPr>
              <a:t>program.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set up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link </a:t>
            </a:r>
            <a:r>
              <a:rPr sz="2400" spc="-5" dirty="0">
                <a:latin typeface="Calibri"/>
                <a:cs typeface="Calibri"/>
              </a:rPr>
              <a:t>editor </a:t>
            </a:r>
            <a:r>
              <a:rPr sz="2400" dirty="0">
                <a:latin typeface="Calibri"/>
                <a:cs typeface="Calibri"/>
              </a:rPr>
              <a:t>when it is </a:t>
            </a:r>
            <a:r>
              <a:rPr sz="2400" spc="-25" dirty="0">
                <a:latin typeface="Calibri"/>
                <a:cs typeface="Calibri"/>
              </a:rPr>
              <a:t>invoked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compiler.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start-up routine </a:t>
            </a:r>
            <a:r>
              <a:rPr sz="2400" spc="-25" dirty="0">
                <a:latin typeface="Calibri"/>
                <a:cs typeface="Calibri"/>
              </a:rPr>
              <a:t>takes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kernel,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command-line </a:t>
            </a:r>
            <a:r>
              <a:rPr sz="2400" spc="-10" dirty="0">
                <a:latin typeface="Calibri"/>
                <a:cs typeface="Calibri"/>
              </a:rPr>
              <a:t>arguments 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5" dirty="0">
                <a:latin typeface="Calibri"/>
                <a:cs typeface="Calibri"/>
              </a:rPr>
              <a:t>environment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sets </a:t>
            </a:r>
            <a:r>
              <a:rPr sz="2400" dirty="0">
                <a:latin typeface="Calibri"/>
                <a:cs typeface="Calibri"/>
              </a:rPr>
              <a:t>things </a:t>
            </a:r>
            <a:r>
              <a:rPr sz="2400" spc="-5" dirty="0">
                <a:latin typeface="Calibri"/>
                <a:cs typeface="Calibri"/>
              </a:rPr>
              <a:t>up so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the main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1594" y="767334"/>
            <a:ext cx="1053528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ENVIRONMENT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10" dirty="0">
                <a:latin typeface="Calibri"/>
                <a:cs typeface="Calibri"/>
              </a:rPr>
              <a:t>unsetenv(const </a:t>
            </a:r>
            <a:r>
              <a:rPr sz="2400" b="1" spc="-5" dirty="0">
                <a:latin typeface="Calibri"/>
                <a:cs typeface="Calibri"/>
              </a:rPr>
              <a:t>char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*</a:t>
            </a:r>
            <a:r>
              <a:rPr sz="2400" b="1" i="1" spc="-5" dirty="0">
                <a:latin typeface="Calibri"/>
                <a:cs typeface="Calibri"/>
              </a:rPr>
              <a:t>name</a:t>
            </a:r>
            <a:r>
              <a:rPr sz="2400" b="1" spc="-5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return: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</a:t>
            </a:r>
            <a:r>
              <a:rPr sz="2400" spc="-15" dirty="0">
                <a:latin typeface="Calibri"/>
                <a:cs typeface="Calibri"/>
              </a:rPr>
              <a:t>nonzero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64807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15" dirty="0">
                <a:latin typeface="Calibri"/>
                <a:cs typeface="Calibri"/>
              </a:rPr>
              <a:t>unsetenv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5" dirty="0">
                <a:latin typeface="Calibri"/>
                <a:cs typeface="Calibri"/>
              </a:rPr>
              <a:t>removes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definition </a:t>
            </a:r>
            <a:r>
              <a:rPr sz="2400" spc="-5" dirty="0">
                <a:latin typeface="Calibri"/>
                <a:cs typeface="Calibri"/>
              </a:rPr>
              <a:t>of name. 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0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definition </a:t>
            </a:r>
            <a:r>
              <a:rPr sz="2400" spc="-5" dirty="0">
                <a:latin typeface="Calibri"/>
                <a:cs typeface="Calibri"/>
              </a:rPr>
              <a:t>does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460500" algn="l"/>
                <a:tab pos="2716530" algn="l"/>
                <a:tab pos="4476750" algn="l"/>
              </a:tabLst>
            </a:pPr>
            <a:r>
              <a:rPr sz="2400" b="1" spc="-15" dirty="0">
                <a:latin typeface="Calibri"/>
                <a:cs typeface="Calibri"/>
              </a:rPr>
              <a:t>Difference	</a:t>
            </a:r>
            <a:r>
              <a:rPr sz="2400" b="1" spc="-10" dirty="0">
                <a:latin typeface="Calibri"/>
                <a:cs typeface="Calibri"/>
              </a:rPr>
              <a:t>between	</a:t>
            </a:r>
            <a:r>
              <a:rPr sz="2400" b="1" spc="-15" dirty="0">
                <a:latin typeface="Calibri"/>
                <a:cs typeface="Calibri"/>
              </a:rPr>
              <a:t>putenv()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	</a:t>
            </a:r>
            <a:r>
              <a:rPr sz="2400" b="1" spc="-10" dirty="0">
                <a:latin typeface="Calibri"/>
                <a:cs typeface="Calibri"/>
              </a:rPr>
              <a:t>setenv():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1253490" algn="l"/>
                <a:tab pos="3103880" algn="l"/>
                <a:tab pos="4206875" algn="l"/>
                <a:tab pos="5387340" algn="l"/>
                <a:tab pos="5782310" algn="l"/>
                <a:tab pos="6697345" algn="l"/>
              </a:tabLst>
            </a:pPr>
            <a:r>
              <a:rPr sz="2400" spc="-5" dirty="0">
                <a:latin typeface="Calibri"/>
                <a:cs typeface="Calibri"/>
              </a:rPr>
              <a:t>Whereas	</a:t>
            </a:r>
            <a:r>
              <a:rPr sz="2400" b="1" spc="-10" dirty="0">
                <a:latin typeface="Calibri"/>
                <a:cs typeface="Calibri"/>
              </a:rPr>
              <a:t>setenv()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	allocate	</a:t>
            </a:r>
            <a:r>
              <a:rPr sz="2400" dirty="0">
                <a:latin typeface="Calibri"/>
                <a:cs typeface="Calibri"/>
              </a:rPr>
              <a:t>memory	</a:t>
            </a:r>
            <a:r>
              <a:rPr sz="2400" spc="-15" dirty="0">
                <a:latin typeface="Calibri"/>
                <a:cs typeface="Calibri"/>
              </a:rPr>
              <a:t>to	create	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name=value </a:t>
            </a:r>
            <a:r>
              <a:rPr sz="2400" spc="-5" dirty="0">
                <a:latin typeface="Calibri"/>
                <a:cs typeface="Calibri"/>
              </a:rPr>
              <a:t>string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  </a:t>
            </a:r>
            <a:r>
              <a:rPr sz="2400" spc="-10" dirty="0">
                <a:latin typeface="Calibri"/>
                <a:cs typeface="Calibri"/>
              </a:rPr>
              <a:t>arguments,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putenv()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free to </a:t>
            </a:r>
            <a:r>
              <a:rPr sz="2400" spc="-5" dirty="0">
                <a:latin typeface="Calibri"/>
                <a:cs typeface="Calibri"/>
              </a:rPr>
              <a:t>place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string passed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directly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environment.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6802908" cy="4308872"/>
          </a:xfrm>
        </p:spPr>
        <p:txBody>
          <a:bodyPr/>
          <a:lstStyle/>
          <a:p>
            <a:r>
              <a:rPr lang="en-IN" u="none" dirty="0"/>
              <a:t>Example of </a:t>
            </a:r>
            <a:r>
              <a:rPr lang="en-IN" u="none" dirty="0" err="1"/>
              <a:t>getenv</a:t>
            </a:r>
            <a:r>
              <a:rPr lang="en-IN" u="none" dirty="0"/>
              <a:t>( )::</a:t>
            </a:r>
          </a:p>
          <a:p>
            <a:r>
              <a:rPr lang="en-IN" b="0" u="none" dirty="0"/>
              <a:t>#include &lt;</a:t>
            </a:r>
            <a:r>
              <a:rPr lang="en-IN" b="0" u="none" dirty="0" err="1"/>
              <a:t>stdio.h</a:t>
            </a:r>
            <a:r>
              <a:rPr lang="en-IN" b="0" u="none" dirty="0"/>
              <a:t>&gt; </a:t>
            </a:r>
            <a:endParaRPr lang="en-IN" b="0" u="none" dirty="0" smtClean="0"/>
          </a:p>
          <a:p>
            <a:r>
              <a:rPr lang="en-IN" b="0" u="none" dirty="0" smtClean="0"/>
              <a:t>#</a:t>
            </a:r>
            <a:r>
              <a:rPr lang="en-IN" b="0" u="none" dirty="0"/>
              <a:t>include &lt;</a:t>
            </a:r>
            <a:r>
              <a:rPr lang="en-IN" b="0" u="none" dirty="0" err="1"/>
              <a:t>stdlib.h</a:t>
            </a:r>
            <a:r>
              <a:rPr lang="en-IN" b="0" u="none" dirty="0"/>
              <a:t>&gt; </a:t>
            </a:r>
            <a:endParaRPr lang="en-IN" b="0" u="none" dirty="0" smtClean="0"/>
          </a:p>
          <a:p>
            <a:r>
              <a:rPr lang="en-IN" b="0" u="none" dirty="0" err="1" smtClean="0"/>
              <a:t>int</a:t>
            </a:r>
            <a:r>
              <a:rPr lang="en-IN" b="0" u="none" dirty="0" smtClean="0"/>
              <a:t> </a:t>
            </a:r>
            <a:r>
              <a:rPr lang="en-IN" b="0" u="none" dirty="0"/>
              <a:t>main </a:t>
            </a:r>
            <a:r>
              <a:rPr lang="en-IN" b="0" u="none" dirty="0" smtClean="0"/>
              <a:t>( ) </a:t>
            </a:r>
          </a:p>
          <a:p>
            <a:r>
              <a:rPr lang="en-IN" b="0" u="none" dirty="0" smtClean="0"/>
              <a:t>  { </a:t>
            </a:r>
          </a:p>
          <a:p>
            <a:r>
              <a:rPr lang="en-IN" b="0" u="none" dirty="0"/>
              <a:t> </a:t>
            </a:r>
            <a:r>
              <a:rPr lang="en-IN" b="0" u="none" dirty="0" smtClean="0"/>
              <a:t>   </a:t>
            </a:r>
            <a:r>
              <a:rPr lang="en-IN" b="0" u="none" dirty="0" err="1" smtClean="0"/>
              <a:t>printf</a:t>
            </a:r>
            <a:r>
              <a:rPr lang="en-IN" b="0" u="none" dirty="0"/>
              <a:t>("PATH : %s\n", </a:t>
            </a:r>
            <a:r>
              <a:rPr lang="en-IN" b="0" u="none" dirty="0" err="1"/>
              <a:t>getenv</a:t>
            </a:r>
            <a:r>
              <a:rPr lang="en-IN" b="0" u="none" dirty="0"/>
              <a:t>("PATH</a:t>
            </a:r>
            <a:r>
              <a:rPr lang="en-IN" b="0" u="none" dirty="0" smtClean="0"/>
              <a:t>"));</a:t>
            </a:r>
          </a:p>
          <a:p>
            <a:r>
              <a:rPr lang="en-IN" b="0" u="none" dirty="0"/>
              <a:t> </a:t>
            </a:r>
            <a:r>
              <a:rPr lang="en-IN" b="0" u="none" dirty="0" smtClean="0"/>
              <a:t>   </a:t>
            </a:r>
            <a:r>
              <a:rPr lang="en-IN" b="0" u="none" dirty="0" err="1"/>
              <a:t>printf</a:t>
            </a:r>
            <a:r>
              <a:rPr lang="en-IN" b="0" u="none" dirty="0"/>
              <a:t>("HOME : %s\n", </a:t>
            </a:r>
            <a:r>
              <a:rPr lang="en-IN" b="0" u="none" dirty="0" err="1"/>
              <a:t>getenv</a:t>
            </a:r>
            <a:r>
              <a:rPr lang="en-IN" b="0" u="none" dirty="0"/>
              <a:t>("HOME")); </a:t>
            </a:r>
            <a:endParaRPr lang="en-IN" b="0" u="none" dirty="0" smtClean="0"/>
          </a:p>
          <a:p>
            <a:r>
              <a:rPr lang="en-IN" b="0" u="none" dirty="0"/>
              <a:t> </a:t>
            </a:r>
            <a:r>
              <a:rPr lang="en-IN" b="0" u="none" dirty="0" smtClean="0"/>
              <a:t>   </a:t>
            </a:r>
            <a:r>
              <a:rPr lang="en-IN" b="0" u="none" dirty="0" err="1" smtClean="0"/>
              <a:t>printf</a:t>
            </a:r>
            <a:r>
              <a:rPr lang="en-IN" b="0" u="none" dirty="0"/>
              <a:t>("ROOT : %s\n", </a:t>
            </a:r>
            <a:r>
              <a:rPr lang="en-IN" b="0" u="none" dirty="0" err="1"/>
              <a:t>getenv</a:t>
            </a:r>
            <a:r>
              <a:rPr lang="en-IN" b="0" u="none" dirty="0"/>
              <a:t>("ROOT")); </a:t>
            </a:r>
            <a:endParaRPr lang="en-IN" b="0" u="none" dirty="0" smtClean="0"/>
          </a:p>
          <a:p>
            <a:r>
              <a:rPr lang="en-IN" b="0" u="none" dirty="0"/>
              <a:t> </a:t>
            </a:r>
            <a:r>
              <a:rPr lang="en-IN" b="0" u="none" dirty="0" smtClean="0"/>
              <a:t>   return(0</a:t>
            </a:r>
            <a:r>
              <a:rPr lang="en-IN" b="0" u="none" dirty="0"/>
              <a:t>); </a:t>
            </a:r>
            <a:endParaRPr lang="en-IN" b="0" u="none" dirty="0" smtClean="0"/>
          </a:p>
          <a:p>
            <a:r>
              <a:rPr lang="en-IN" b="0" u="none" dirty="0" smtClean="0"/>
              <a:t>}</a:t>
            </a:r>
            <a:endParaRPr lang="en-IN" b="0" u="none" dirty="0"/>
          </a:p>
        </p:txBody>
      </p:sp>
      <p:sp>
        <p:nvSpPr>
          <p:cNvPr id="4" name="TextBox 3"/>
          <p:cNvSpPr txBox="1"/>
          <p:nvPr/>
        </p:nvSpPr>
        <p:spPr>
          <a:xfrm>
            <a:off x="6781800" y="1524000"/>
            <a:ext cx="5181600" cy="147732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 smtClean="0"/>
              <a:t>OUTPUT</a:t>
            </a:r>
          </a:p>
          <a:p>
            <a:endParaRPr lang="de-DE" dirty="0"/>
          </a:p>
          <a:p>
            <a:r>
              <a:rPr lang="de-DE" dirty="0" smtClean="0"/>
              <a:t>PATH </a:t>
            </a:r>
            <a:r>
              <a:rPr lang="de-DE" dirty="0"/>
              <a:t>: /sbin:/usr/sbin:/bin:/usr/bin:/usr/local/bin HOME : / 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/>
              <a:t>: (null)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96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685800"/>
            <a:ext cx="8305800" cy="5355312"/>
          </a:xfrm>
        </p:spPr>
        <p:txBody>
          <a:bodyPr/>
          <a:lstStyle/>
          <a:p>
            <a:r>
              <a:rPr lang="en-IN" sz="2400" u="none" dirty="0" smtClean="0"/>
              <a:t>Example of </a:t>
            </a:r>
            <a:r>
              <a:rPr lang="en-IN" sz="2400" u="none" dirty="0" err="1" smtClean="0"/>
              <a:t>putenv</a:t>
            </a:r>
            <a:r>
              <a:rPr lang="en-IN" sz="2400" u="none" dirty="0" smtClean="0"/>
              <a:t>( )::</a:t>
            </a:r>
            <a:endParaRPr lang="en-IN" sz="2400" u="none" dirty="0"/>
          </a:p>
          <a:p>
            <a:r>
              <a:rPr lang="en-IN" sz="1800" b="0" u="none" dirty="0"/>
              <a:t>#include&lt;</a:t>
            </a:r>
            <a:r>
              <a:rPr lang="en-IN" sz="1800" b="0" u="none" dirty="0" err="1"/>
              <a:t>stdio.h</a:t>
            </a:r>
            <a:r>
              <a:rPr lang="en-IN" sz="1800" b="0" u="none" dirty="0"/>
              <a:t>&gt;</a:t>
            </a:r>
            <a:r>
              <a:rPr lang="en-IN" sz="1800" u="none" dirty="0"/>
              <a:t/>
            </a:r>
            <a:br>
              <a:rPr lang="en-IN" sz="1800" u="none" dirty="0"/>
            </a:br>
            <a:r>
              <a:rPr lang="en-IN" sz="1800" b="0" u="none" dirty="0"/>
              <a:t>#include&lt;</a:t>
            </a:r>
            <a:r>
              <a:rPr lang="en-IN" sz="1800" b="0" u="none" dirty="0" err="1"/>
              <a:t>stdlib.h</a:t>
            </a:r>
            <a:r>
              <a:rPr lang="en-IN" sz="1800" b="0" u="none" dirty="0"/>
              <a:t>&gt;</a:t>
            </a:r>
            <a:r>
              <a:rPr lang="en-IN" sz="1800" u="none" dirty="0"/>
              <a:t/>
            </a:r>
            <a:br>
              <a:rPr lang="en-IN" sz="1800" u="none" dirty="0"/>
            </a:br>
            <a:r>
              <a:rPr lang="en-IN" sz="1800" b="0" u="none" dirty="0" err="1" smtClean="0"/>
              <a:t>int</a:t>
            </a:r>
            <a:r>
              <a:rPr lang="en-IN" sz="1800" b="0" u="none" dirty="0" smtClean="0"/>
              <a:t> </a:t>
            </a:r>
            <a:r>
              <a:rPr lang="en-IN" sz="1800" b="0" u="none" dirty="0"/>
              <a:t>main()</a:t>
            </a:r>
            <a:r>
              <a:rPr lang="en-IN" sz="1800" u="none" dirty="0"/>
              <a:t/>
            </a:r>
            <a:br>
              <a:rPr lang="en-IN" sz="1800" u="none" dirty="0"/>
            </a:br>
            <a:r>
              <a:rPr lang="en-IN" sz="1800" b="0" u="none" dirty="0"/>
              <a:t>{</a:t>
            </a:r>
            <a:r>
              <a:rPr lang="en-IN" sz="1800" u="none" dirty="0"/>
              <a:t/>
            </a:r>
            <a:br>
              <a:rPr lang="en-IN" sz="1800" u="none" dirty="0"/>
            </a:br>
            <a:r>
              <a:rPr lang="en-IN" sz="1800" b="0" u="none" dirty="0" err="1"/>
              <a:t>int</a:t>
            </a:r>
            <a:r>
              <a:rPr lang="en-IN" sz="1800" b="0" u="none" dirty="0"/>
              <a:t> result=</a:t>
            </a:r>
            <a:r>
              <a:rPr lang="en-IN" sz="1800" b="0" u="none" dirty="0" err="1"/>
              <a:t>putenv</a:t>
            </a:r>
            <a:r>
              <a:rPr lang="en-IN" sz="1800" b="0" u="none" dirty="0"/>
              <a:t>("</a:t>
            </a:r>
            <a:r>
              <a:rPr lang="en-IN" sz="1800" b="0" u="none" dirty="0" smtClean="0"/>
              <a:t>NAME=KULDEEP");</a:t>
            </a:r>
            <a:r>
              <a:rPr lang="en-IN" sz="1800" u="none" dirty="0"/>
              <a:t/>
            </a:r>
            <a:br>
              <a:rPr lang="en-IN" sz="1800" u="none" dirty="0"/>
            </a:br>
            <a:r>
              <a:rPr lang="en-IN" sz="1800" u="none" dirty="0"/>
              <a:t/>
            </a:r>
            <a:br>
              <a:rPr lang="en-IN" sz="1800" u="none" dirty="0"/>
            </a:br>
            <a:r>
              <a:rPr lang="en-IN" sz="1800" b="0" u="none" dirty="0"/>
              <a:t>if(result==0)</a:t>
            </a:r>
            <a:r>
              <a:rPr lang="en-IN" sz="1800" u="none" dirty="0"/>
              <a:t/>
            </a:r>
            <a:br>
              <a:rPr lang="en-IN" sz="1800" u="none" dirty="0"/>
            </a:br>
            <a:r>
              <a:rPr lang="en-IN" sz="1800" b="0" u="none" dirty="0"/>
              <a:t>{</a:t>
            </a:r>
            <a:r>
              <a:rPr lang="en-IN" sz="1800" u="none" dirty="0"/>
              <a:t/>
            </a:r>
            <a:br>
              <a:rPr lang="en-IN" sz="1800" u="none" dirty="0"/>
            </a:br>
            <a:r>
              <a:rPr lang="en-IN" sz="1800" b="0" u="none" dirty="0" err="1"/>
              <a:t>printf</a:t>
            </a:r>
            <a:r>
              <a:rPr lang="en-IN" sz="1800" b="0" u="none" dirty="0"/>
              <a:t>("\n environmental variable successfully written");</a:t>
            </a:r>
            <a:r>
              <a:rPr lang="en-IN" sz="1800" u="none" dirty="0"/>
              <a:t/>
            </a:r>
            <a:br>
              <a:rPr lang="en-IN" sz="1800" u="none" dirty="0"/>
            </a:br>
            <a:r>
              <a:rPr lang="en-IN" sz="1800" b="0" u="none" dirty="0" err="1"/>
              <a:t>printf</a:t>
            </a:r>
            <a:r>
              <a:rPr lang="en-IN" sz="1800" b="0" u="none" dirty="0"/>
              <a:t>("\n value of the environmental variable written is %s",</a:t>
            </a:r>
            <a:r>
              <a:rPr lang="en-IN" sz="1800" b="0" u="none" dirty="0" err="1"/>
              <a:t>getenv</a:t>
            </a:r>
            <a:r>
              <a:rPr lang="en-IN" sz="1800" b="0" u="none" dirty="0"/>
              <a:t>("NAME"));</a:t>
            </a:r>
            <a:r>
              <a:rPr lang="en-IN" sz="1800" u="none" dirty="0"/>
              <a:t/>
            </a:r>
            <a:br>
              <a:rPr lang="en-IN" sz="1800" u="none" dirty="0"/>
            </a:br>
            <a:r>
              <a:rPr lang="en-IN" sz="1800" u="none" dirty="0"/>
              <a:t/>
            </a:r>
            <a:br>
              <a:rPr lang="en-IN" sz="1800" u="none" dirty="0"/>
            </a:br>
            <a:r>
              <a:rPr lang="en-IN" sz="1800" b="0" u="none" dirty="0" smtClean="0"/>
              <a:t>}</a:t>
            </a:r>
          </a:p>
          <a:p>
            <a:r>
              <a:rPr lang="en-IN" sz="1800" b="0" u="none" dirty="0" smtClean="0"/>
              <a:t>else</a:t>
            </a:r>
          </a:p>
          <a:p>
            <a:r>
              <a:rPr lang="en-IN" sz="1800" b="0" u="none" dirty="0" smtClean="0"/>
              <a:t>{</a:t>
            </a:r>
            <a:r>
              <a:rPr lang="en-IN" sz="1800" u="none" dirty="0"/>
              <a:t/>
            </a:r>
            <a:br>
              <a:rPr lang="en-IN" sz="1800" u="none" dirty="0"/>
            </a:br>
            <a:r>
              <a:rPr lang="en-IN" sz="1800" b="0" u="none" dirty="0" err="1"/>
              <a:t>printf</a:t>
            </a:r>
            <a:r>
              <a:rPr lang="en-IN" sz="1800" b="0" u="none" dirty="0"/>
              <a:t>("\n error in writing the environmental variable");</a:t>
            </a:r>
            <a:r>
              <a:rPr lang="en-IN" sz="1800" u="none" dirty="0"/>
              <a:t/>
            </a:r>
            <a:br>
              <a:rPr lang="en-IN" sz="1800" u="none" dirty="0"/>
            </a:br>
            <a:r>
              <a:rPr lang="en-IN" sz="1800" b="0" u="none" dirty="0"/>
              <a:t>}</a:t>
            </a:r>
            <a:r>
              <a:rPr lang="en-IN" sz="1800" u="none" dirty="0"/>
              <a:t/>
            </a:r>
            <a:br>
              <a:rPr lang="en-IN" sz="1800" u="none" dirty="0"/>
            </a:br>
            <a:r>
              <a:rPr lang="en-IN" sz="1800" b="0" u="none" dirty="0" smtClean="0"/>
              <a:t>return </a:t>
            </a:r>
            <a:r>
              <a:rPr lang="en-IN" sz="1800" b="0" u="none" dirty="0"/>
              <a:t>0;</a:t>
            </a:r>
            <a:r>
              <a:rPr lang="en-IN" sz="1800" u="none" dirty="0"/>
              <a:t/>
            </a:r>
            <a:br>
              <a:rPr lang="en-IN" sz="1800" u="none" dirty="0"/>
            </a:br>
            <a:r>
              <a:rPr lang="en-IN" sz="1800" b="0" u="none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1379951"/>
            <a:ext cx="5486400" cy="120032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OUTPUT::</a:t>
            </a:r>
          </a:p>
          <a:p>
            <a:r>
              <a:rPr lang="en-IN" dirty="0"/>
              <a:t>environmental variable successfully </a:t>
            </a:r>
            <a:r>
              <a:rPr lang="en-IN" dirty="0" smtClean="0"/>
              <a:t>written</a:t>
            </a:r>
          </a:p>
          <a:p>
            <a:r>
              <a:rPr lang="en-IN" dirty="0"/>
              <a:t>value of the environmental variable written </a:t>
            </a:r>
            <a:r>
              <a:rPr lang="en-IN" dirty="0" smtClean="0"/>
              <a:t>is KULDEEP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213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996" y="304800"/>
            <a:ext cx="9724604" cy="6324600"/>
          </a:xfrm>
        </p:spPr>
        <p:txBody>
          <a:bodyPr/>
          <a:lstStyle/>
          <a:p>
            <a:r>
              <a:rPr lang="en-IN" sz="1800" u="none" dirty="0"/>
              <a:t>Example of </a:t>
            </a:r>
            <a:r>
              <a:rPr lang="en-IN" sz="1800" u="none" dirty="0" smtClean="0"/>
              <a:t> </a:t>
            </a:r>
            <a:r>
              <a:rPr lang="en-IN" sz="1800" u="none" dirty="0" err="1"/>
              <a:t>setenv</a:t>
            </a:r>
            <a:r>
              <a:rPr lang="en-IN" sz="1800" u="none" dirty="0"/>
              <a:t>( )::</a:t>
            </a:r>
          </a:p>
          <a:p>
            <a:r>
              <a:rPr lang="en-IN" sz="2000" b="0" u="none" dirty="0" smtClean="0"/>
              <a:t>#</a:t>
            </a:r>
            <a:r>
              <a:rPr lang="en-IN" sz="2000" b="0" u="none" dirty="0"/>
              <a:t>include&lt;</a:t>
            </a:r>
            <a:r>
              <a:rPr lang="en-IN" sz="2000" b="0" u="none" dirty="0" err="1"/>
              <a:t>stdio.h</a:t>
            </a:r>
            <a:r>
              <a:rPr lang="en-IN" sz="2000" b="0" u="none" dirty="0" smtClean="0"/>
              <a:t>&gt;</a:t>
            </a:r>
          </a:p>
          <a:p>
            <a:r>
              <a:rPr lang="en-IN" sz="2000" b="0" u="none" dirty="0" smtClean="0"/>
              <a:t> </a:t>
            </a:r>
            <a:r>
              <a:rPr lang="en-IN" sz="2000" b="0" u="none" dirty="0"/>
              <a:t>#include&lt;</a:t>
            </a:r>
            <a:r>
              <a:rPr lang="en-IN" sz="2000" b="0" u="none" dirty="0" err="1"/>
              <a:t>stdlib.h</a:t>
            </a:r>
            <a:r>
              <a:rPr lang="en-IN" sz="2000" b="0" u="none" dirty="0"/>
              <a:t>&gt; </a:t>
            </a:r>
            <a:endParaRPr lang="en-IN" sz="2000" b="0" u="none" dirty="0" smtClean="0"/>
          </a:p>
          <a:p>
            <a:r>
              <a:rPr lang="en-IN" sz="2000" b="0" u="none" dirty="0" smtClean="0"/>
              <a:t>#</a:t>
            </a:r>
            <a:r>
              <a:rPr lang="en-IN" sz="2000" b="0" u="none" dirty="0"/>
              <a:t>include&lt;</a:t>
            </a:r>
            <a:r>
              <a:rPr lang="en-IN" sz="2000" b="0" u="none" dirty="0" err="1"/>
              <a:t>unistd.h</a:t>
            </a:r>
            <a:r>
              <a:rPr lang="en-IN" sz="2000" b="0" u="none" dirty="0" smtClean="0"/>
              <a:t>&gt;</a:t>
            </a:r>
          </a:p>
          <a:p>
            <a:r>
              <a:rPr lang="en-IN" sz="2000" b="0" u="none" dirty="0" smtClean="0"/>
              <a:t> </a:t>
            </a:r>
            <a:r>
              <a:rPr lang="en-IN" sz="2000" b="0" u="none" dirty="0" err="1"/>
              <a:t>int</a:t>
            </a:r>
            <a:r>
              <a:rPr lang="en-IN" sz="2000" b="0" u="none" dirty="0"/>
              <a:t> </a:t>
            </a:r>
            <a:r>
              <a:rPr lang="en-IN" sz="2000" b="0" u="none" dirty="0" smtClean="0"/>
              <a:t>main()</a:t>
            </a:r>
          </a:p>
          <a:p>
            <a:r>
              <a:rPr lang="en-IN" sz="2000" b="0" u="none" dirty="0" smtClean="0"/>
              <a:t> {</a:t>
            </a:r>
          </a:p>
          <a:p>
            <a:r>
              <a:rPr lang="en-IN" sz="2000" b="0" u="none" dirty="0" smtClean="0"/>
              <a:t>   </a:t>
            </a:r>
            <a:r>
              <a:rPr lang="en-IN" sz="2000" b="0" u="none" dirty="0"/>
              <a:t>char *</a:t>
            </a:r>
            <a:r>
              <a:rPr lang="en-IN" sz="2000" b="0" u="none" dirty="0" err="1"/>
              <a:t>val</a:t>
            </a:r>
            <a:r>
              <a:rPr lang="en-IN" sz="2000" b="0" u="none" dirty="0"/>
              <a:t> = </a:t>
            </a:r>
            <a:r>
              <a:rPr lang="en-IN" sz="2000" b="0" u="none" dirty="0" err="1"/>
              <a:t>getenv</a:t>
            </a:r>
            <a:r>
              <a:rPr lang="en-IN" sz="2000" b="0" u="none" dirty="0"/>
              <a:t>("USER</a:t>
            </a:r>
            <a:r>
              <a:rPr lang="en-IN" sz="2000" b="0" u="none" dirty="0" smtClean="0"/>
              <a:t>");</a:t>
            </a:r>
          </a:p>
          <a:p>
            <a:r>
              <a:rPr lang="en-IN" sz="2000" b="0" u="none" dirty="0"/>
              <a:t> </a:t>
            </a:r>
            <a:r>
              <a:rPr lang="en-IN" sz="2000" b="0" u="none" dirty="0" smtClean="0"/>
              <a:t>  </a:t>
            </a:r>
            <a:r>
              <a:rPr lang="en-IN" sz="2000" b="0" u="none" dirty="0" err="1"/>
              <a:t>printf</a:t>
            </a:r>
            <a:r>
              <a:rPr lang="en-IN" sz="2000" b="0" u="none" dirty="0"/>
              <a:t>("\</a:t>
            </a:r>
            <a:r>
              <a:rPr lang="en-IN" sz="2000" b="0" u="none" dirty="0" smtClean="0"/>
              <a:t>n\n Current </a:t>
            </a:r>
            <a:r>
              <a:rPr lang="en-IN" sz="2000" b="0" u="none" dirty="0"/>
              <a:t>value of environment variable USER is [%s]\n",</a:t>
            </a:r>
            <a:r>
              <a:rPr lang="en-IN" sz="2000" b="0" u="none" dirty="0" err="1"/>
              <a:t>val</a:t>
            </a:r>
            <a:r>
              <a:rPr lang="en-IN" sz="2000" b="0" u="none" dirty="0"/>
              <a:t>); </a:t>
            </a:r>
            <a:endParaRPr lang="en-IN" sz="2000" b="0" u="none" dirty="0" smtClean="0"/>
          </a:p>
          <a:p>
            <a:endParaRPr lang="en-IN" sz="2000" b="0" u="none" dirty="0"/>
          </a:p>
          <a:p>
            <a:r>
              <a:rPr lang="en-IN" sz="2000" b="0" u="none" dirty="0" smtClean="0"/>
              <a:t>  if(</a:t>
            </a:r>
            <a:r>
              <a:rPr lang="en-IN" sz="2000" b="0" u="none" dirty="0" err="1" smtClean="0"/>
              <a:t>setenv</a:t>
            </a:r>
            <a:r>
              <a:rPr lang="en-IN" sz="2000" b="0" u="none" dirty="0"/>
              <a:t>("USER</a:t>
            </a:r>
            <a:r>
              <a:rPr lang="en-IN" sz="2000" b="0" u="none" dirty="0" smtClean="0"/>
              <a:t>",“KULDEEP",</a:t>
            </a:r>
            <a:r>
              <a:rPr lang="en-IN" sz="2000" b="0" u="none" dirty="0"/>
              <a:t>1</a:t>
            </a:r>
            <a:r>
              <a:rPr lang="en-IN" sz="2000" b="0" u="none" dirty="0" smtClean="0"/>
              <a:t>))</a:t>
            </a:r>
          </a:p>
          <a:p>
            <a:r>
              <a:rPr lang="en-IN" sz="2000" b="0" u="none" dirty="0" smtClean="0"/>
              <a:t> </a:t>
            </a:r>
            <a:r>
              <a:rPr lang="en-IN" sz="2000" b="0" u="none" dirty="0"/>
              <a:t>{ </a:t>
            </a:r>
            <a:endParaRPr lang="en-IN" sz="2000" b="0" u="none" dirty="0" smtClean="0"/>
          </a:p>
          <a:p>
            <a:r>
              <a:rPr lang="en-IN" sz="2000" b="0" u="none" dirty="0"/>
              <a:t> </a:t>
            </a:r>
            <a:r>
              <a:rPr lang="en-IN" sz="2000" b="0" u="none" dirty="0" smtClean="0"/>
              <a:t>  </a:t>
            </a:r>
            <a:r>
              <a:rPr lang="en-IN" sz="2000" b="0" u="none" dirty="0" err="1" smtClean="0"/>
              <a:t>printf</a:t>
            </a:r>
            <a:r>
              <a:rPr lang="en-IN" sz="2000" b="0" u="none" dirty="0"/>
              <a:t>("\n </a:t>
            </a:r>
            <a:r>
              <a:rPr lang="en-IN" sz="2000" b="0" u="none" dirty="0" err="1"/>
              <a:t>setenv</a:t>
            </a:r>
            <a:r>
              <a:rPr lang="en-IN" sz="2000" b="0" u="none" dirty="0"/>
              <a:t>() failed\n</a:t>
            </a:r>
            <a:r>
              <a:rPr lang="en-IN" sz="2000" b="0" u="none" dirty="0" smtClean="0"/>
              <a:t>");</a:t>
            </a:r>
          </a:p>
          <a:p>
            <a:r>
              <a:rPr lang="en-IN" sz="2000" b="0" u="none" dirty="0"/>
              <a:t> </a:t>
            </a:r>
            <a:r>
              <a:rPr lang="en-IN" sz="2000" b="0" u="none" dirty="0" smtClean="0"/>
              <a:t>  </a:t>
            </a:r>
            <a:r>
              <a:rPr lang="en-IN" sz="2000" b="0" u="none" dirty="0"/>
              <a:t>return 1; </a:t>
            </a:r>
            <a:endParaRPr lang="en-IN" sz="2000" b="0" u="none" dirty="0" smtClean="0"/>
          </a:p>
          <a:p>
            <a:r>
              <a:rPr lang="en-IN" sz="2000" b="0" u="none" dirty="0"/>
              <a:t> </a:t>
            </a:r>
            <a:r>
              <a:rPr lang="en-IN" sz="2000" b="0" u="none" dirty="0" smtClean="0"/>
              <a:t>}</a:t>
            </a:r>
          </a:p>
          <a:p>
            <a:r>
              <a:rPr lang="en-IN" sz="2000" b="0" u="none" dirty="0" smtClean="0"/>
              <a:t> </a:t>
            </a:r>
            <a:r>
              <a:rPr lang="en-IN" sz="2000" b="0" u="none" dirty="0" err="1"/>
              <a:t>printf</a:t>
            </a:r>
            <a:r>
              <a:rPr lang="en-IN" sz="2000" b="0" u="none" dirty="0"/>
              <a:t>("\n Successfully Added a new value to existing environment variable USER\n</a:t>
            </a:r>
            <a:r>
              <a:rPr lang="en-IN" sz="2000" b="0" u="none" dirty="0" smtClean="0"/>
              <a:t>");</a:t>
            </a:r>
          </a:p>
          <a:p>
            <a:r>
              <a:rPr lang="en-IN" sz="2000" b="0" u="none" dirty="0" smtClean="0"/>
              <a:t> </a:t>
            </a:r>
          </a:p>
          <a:p>
            <a:r>
              <a:rPr lang="en-IN" sz="2000" b="0" u="none" dirty="0"/>
              <a:t> </a:t>
            </a:r>
            <a:r>
              <a:rPr lang="en-IN" sz="2000" b="0" u="none" dirty="0" err="1" smtClean="0"/>
              <a:t>val</a:t>
            </a:r>
            <a:r>
              <a:rPr lang="en-IN" sz="2000" b="0" u="none" dirty="0" smtClean="0"/>
              <a:t> </a:t>
            </a:r>
            <a:r>
              <a:rPr lang="en-IN" sz="2000" b="0" u="none" dirty="0"/>
              <a:t>= </a:t>
            </a:r>
            <a:r>
              <a:rPr lang="en-IN" sz="2000" b="0" u="none" dirty="0" err="1"/>
              <a:t>getenv</a:t>
            </a:r>
            <a:r>
              <a:rPr lang="en-IN" sz="2000" b="0" u="none" dirty="0"/>
              <a:t>("USER</a:t>
            </a:r>
            <a:r>
              <a:rPr lang="en-IN" sz="2000" b="0" u="none" dirty="0" smtClean="0"/>
              <a:t>");</a:t>
            </a:r>
          </a:p>
          <a:p>
            <a:r>
              <a:rPr lang="en-IN" sz="2000" b="0" u="none" dirty="0" smtClean="0"/>
              <a:t> </a:t>
            </a:r>
            <a:r>
              <a:rPr lang="en-IN" sz="2000" b="0" u="none" dirty="0" err="1"/>
              <a:t>printf</a:t>
            </a:r>
            <a:r>
              <a:rPr lang="en-IN" sz="2000" b="0" u="none" dirty="0"/>
              <a:t>("\</a:t>
            </a:r>
            <a:r>
              <a:rPr lang="en-IN" sz="2000" b="0" u="none" dirty="0" err="1"/>
              <a:t>nNew</a:t>
            </a:r>
            <a:r>
              <a:rPr lang="en-IN" sz="2000" b="0" u="none" dirty="0"/>
              <a:t> value of environment variable USER is [%s]\n",</a:t>
            </a:r>
            <a:r>
              <a:rPr lang="en-IN" sz="2000" b="0" u="none" dirty="0" err="1"/>
              <a:t>val</a:t>
            </a:r>
            <a:r>
              <a:rPr lang="en-IN" sz="2000" b="0" u="none" dirty="0" smtClean="0"/>
              <a:t>);</a:t>
            </a:r>
          </a:p>
          <a:p>
            <a:r>
              <a:rPr lang="en-IN" sz="2000" b="0" u="none" dirty="0" smtClean="0"/>
              <a:t> </a:t>
            </a:r>
            <a:r>
              <a:rPr lang="en-IN" sz="2000" b="0" u="none" dirty="0"/>
              <a:t>return 0</a:t>
            </a:r>
            <a:r>
              <a:rPr lang="en-IN" sz="2000" b="0" u="none" dirty="0" smtClean="0"/>
              <a:t>;</a:t>
            </a:r>
          </a:p>
          <a:p>
            <a:r>
              <a:rPr lang="en-IN" sz="2000" b="0" u="none" dirty="0" smtClean="0"/>
              <a:t> </a:t>
            </a:r>
            <a:r>
              <a:rPr lang="en-IN" sz="2000" b="0" u="none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971800"/>
            <a:ext cx="6400800" cy="120032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 smtClean="0"/>
          </a:p>
          <a:p>
            <a:r>
              <a:rPr lang="en-IN" dirty="0" smtClean="0"/>
              <a:t>Current </a:t>
            </a:r>
            <a:r>
              <a:rPr lang="en-IN" dirty="0"/>
              <a:t>value of environment variable USER is </a:t>
            </a:r>
            <a:r>
              <a:rPr lang="en-IN" dirty="0" smtClean="0"/>
              <a:t>root</a:t>
            </a:r>
          </a:p>
          <a:p>
            <a:r>
              <a:rPr lang="en-IN" dirty="0" smtClean="0"/>
              <a:t> </a:t>
            </a:r>
            <a:r>
              <a:rPr lang="en-IN" dirty="0"/>
              <a:t>Successfully Added a new value to existing environment variable USER New value of environment variable USER is </a:t>
            </a:r>
            <a:r>
              <a:rPr lang="en-IN" dirty="0" smtClean="0"/>
              <a:t>KULDEEP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041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996" y="304800"/>
            <a:ext cx="9724604" cy="4278094"/>
          </a:xfrm>
        </p:spPr>
        <p:txBody>
          <a:bodyPr/>
          <a:lstStyle/>
          <a:p>
            <a:r>
              <a:rPr lang="en-IN" sz="1800" u="none" dirty="0"/>
              <a:t>Example of </a:t>
            </a:r>
            <a:r>
              <a:rPr lang="en-IN" sz="1800" u="none" dirty="0" smtClean="0"/>
              <a:t> </a:t>
            </a:r>
            <a:r>
              <a:rPr lang="en-IN" sz="1800" u="none" dirty="0" err="1" smtClean="0"/>
              <a:t>unsetenv</a:t>
            </a:r>
            <a:r>
              <a:rPr lang="en-IN" sz="1800" u="none" dirty="0"/>
              <a:t>( )::</a:t>
            </a:r>
          </a:p>
          <a:p>
            <a:r>
              <a:rPr lang="en-IN" sz="2000" b="0" u="none" dirty="0" smtClean="0"/>
              <a:t>#</a:t>
            </a:r>
            <a:r>
              <a:rPr lang="en-IN" sz="2000" b="0" u="none" dirty="0"/>
              <a:t>include&lt;</a:t>
            </a:r>
            <a:r>
              <a:rPr lang="en-IN" sz="2000" b="0" u="none" dirty="0" err="1"/>
              <a:t>stdio.h</a:t>
            </a:r>
            <a:r>
              <a:rPr lang="en-IN" sz="2000" b="0" u="none" dirty="0" smtClean="0"/>
              <a:t>&gt;</a:t>
            </a:r>
          </a:p>
          <a:p>
            <a:r>
              <a:rPr lang="en-IN" sz="2000" b="0" u="none" dirty="0" smtClean="0"/>
              <a:t> </a:t>
            </a:r>
            <a:r>
              <a:rPr lang="en-IN" sz="2000" b="0" u="none" dirty="0"/>
              <a:t>#include&lt;</a:t>
            </a:r>
            <a:r>
              <a:rPr lang="en-IN" sz="2000" b="0" u="none" dirty="0" err="1"/>
              <a:t>stdlib.h</a:t>
            </a:r>
            <a:r>
              <a:rPr lang="en-IN" sz="2000" b="0" u="none" dirty="0"/>
              <a:t>&gt; </a:t>
            </a:r>
            <a:endParaRPr lang="en-IN" sz="2000" b="0" u="none" dirty="0" smtClean="0"/>
          </a:p>
          <a:p>
            <a:r>
              <a:rPr lang="en-IN" sz="2000" b="0" u="none" dirty="0" smtClean="0"/>
              <a:t>#</a:t>
            </a:r>
            <a:r>
              <a:rPr lang="en-IN" sz="2000" b="0" u="none" dirty="0"/>
              <a:t>include&lt;</a:t>
            </a:r>
            <a:r>
              <a:rPr lang="en-IN" sz="2000" b="0" u="none" dirty="0" err="1"/>
              <a:t>unistd.h</a:t>
            </a:r>
            <a:r>
              <a:rPr lang="en-IN" sz="2000" b="0" u="none" dirty="0" smtClean="0"/>
              <a:t>&gt;</a:t>
            </a:r>
          </a:p>
          <a:p>
            <a:r>
              <a:rPr lang="en-IN" sz="2000" b="0" u="none" dirty="0" smtClean="0"/>
              <a:t> </a:t>
            </a:r>
            <a:r>
              <a:rPr lang="en-IN" sz="2000" b="0" u="none" dirty="0" err="1"/>
              <a:t>int</a:t>
            </a:r>
            <a:r>
              <a:rPr lang="en-IN" sz="2000" b="0" u="none" dirty="0"/>
              <a:t> </a:t>
            </a:r>
            <a:r>
              <a:rPr lang="en-IN" sz="2000" b="0" u="none" dirty="0" smtClean="0"/>
              <a:t>main()</a:t>
            </a:r>
          </a:p>
          <a:p>
            <a:r>
              <a:rPr lang="en-IN" sz="2000" b="0" u="none" dirty="0" smtClean="0"/>
              <a:t> {</a:t>
            </a:r>
          </a:p>
          <a:p>
            <a:r>
              <a:rPr lang="en-IN" sz="2000" b="0" u="none" dirty="0" smtClean="0"/>
              <a:t>   </a:t>
            </a:r>
            <a:r>
              <a:rPr lang="en-IN" sz="2000" b="0" u="none" dirty="0"/>
              <a:t>char *</a:t>
            </a:r>
            <a:r>
              <a:rPr lang="en-IN" sz="2000" b="0" u="none" dirty="0" err="1"/>
              <a:t>val</a:t>
            </a:r>
            <a:r>
              <a:rPr lang="en-IN" sz="2000" b="0" u="none" dirty="0"/>
              <a:t> = </a:t>
            </a:r>
            <a:r>
              <a:rPr lang="en-IN" sz="2000" b="0" u="none" dirty="0" err="1"/>
              <a:t>getenv</a:t>
            </a:r>
            <a:r>
              <a:rPr lang="en-IN" sz="2000" b="0" u="none" dirty="0"/>
              <a:t>("USER</a:t>
            </a:r>
            <a:r>
              <a:rPr lang="en-IN" sz="2000" b="0" u="none" dirty="0" smtClean="0"/>
              <a:t>");</a:t>
            </a:r>
          </a:p>
          <a:p>
            <a:r>
              <a:rPr lang="en-IN" sz="2000" b="0" u="none" dirty="0"/>
              <a:t> </a:t>
            </a:r>
            <a:r>
              <a:rPr lang="en-IN" sz="2000" b="0" u="none" dirty="0" smtClean="0"/>
              <a:t>  </a:t>
            </a:r>
            <a:r>
              <a:rPr lang="en-IN" sz="2000" b="0" u="none" dirty="0" err="1"/>
              <a:t>printf</a:t>
            </a:r>
            <a:r>
              <a:rPr lang="en-IN" sz="2000" b="0" u="none" dirty="0"/>
              <a:t>("\</a:t>
            </a:r>
            <a:r>
              <a:rPr lang="en-IN" sz="2000" b="0" u="none" dirty="0" smtClean="0"/>
              <a:t>n\n Current </a:t>
            </a:r>
            <a:r>
              <a:rPr lang="en-IN" sz="2000" b="0" u="none" dirty="0"/>
              <a:t>value of environment variable USER is [%s]\n",</a:t>
            </a:r>
            <a:r>
              <a:rPr lang="en-IN" sz="2000" b="0" u="none" dirty="0" err="1"/>
              <a:t>val</a:t>
            </a:r>
            <a:r>
              <a:rPr lang="en-IN" sz="2000" b="0" u="none" dirty="0"/>
              <a:t>); </a:t>
            </a:r>
            <a:endParaRPr lang="en-IN" sz="2000" b="0" u="none" dirty="0" smtClean="0"/>
          </a:p>
          <a:p>
            <a:endParaRPr lang="en-IN" sz="2000" b="0" u="none" dirty="0"/>
          </a:p>
          <a:p>
            <a:r>
              <a:rPr lang="en-US" sz="2000" b="0" u="none" dirty="0" smtClean="0"/>
              <a:t> </a:t>
            </a:r>
            <a:r>
              <a:rPr lang="en-US" sz="2000" b="0" u="none" dirty="0" err="1" smtClean="0"/>
              <a:t>unsetenv</a:t>
            </a:r>
            <a:r>
              <a:rPr lang="en-US" sz="2000" b="0" u="none" dirty="0" smtClean="0"/>
              <a:t>(“USER”);</a:t>
            </a:r>
            <a:endParaRPr lang="en-IN" sz="2000" b="0" u="none" dirty="0" smtClean="0"/>
          </a:p>
          <a:p>
            <a:r>
              <a:rPr lang="en-IN" sz="2000" b="0" u="none" dirty="0" err="1" smtClean="0"/>
              <a:t>val</a:t>
            </a:r>
            <a:r>
              <a:rPr lang="en-IN" sz="2000" b="0" u="none" dirty="0" smtClean="0"/>
              <a:t> </a:t>
            </a:r>
            <a:r>
              <a:rPr lang="en-IN" sz="2000" b="0" u="none" dirty="0"/>
              <a:t>= </a:t>
            </a:r>
            <a:r>
              <a:rPr lang="en-IN" sz="2000" b="0" u="none" dirty="0" err="1"/>
              <a:t>getenv</a:t>
            </a:r>
            <a:r>
              <a:rPr lang="en-IN" sz="2000" b="0" u="none" dirty="0"/>
              <a:t>("USER</a:t>
            </a:r>
            <a:r>
              <a:rPr lang="en-IN" sz="2000" b="0" u="none" dirty="0" smtClean="0"/>
              <a:t>");</a:t>
            </a:r>
          </a:p>
          <a:p>
            <a:r>
              <a:rPr lang="en-IN" sz="2000" b="0" u="none" dirty="0" smtClean="0"/>
              <a:t> </a:t>
            </a:r>
            <a:r>
              <a:rPr lang="en-IN" sz="2000" b="0" u="none" dirty="0" err="1"/>
              <a:t>printf</a:t>
            </a:r>
            <a:r>
              <a:rPr lang="en-IN" sz="2000" b="0" u="none" dirty="0"/>
              <a:t>("\</a:t>
            </a:r>
            <a:r>
              <a:rPr lang="en-IN" sz="2000" b="0" u="none" dirty="0" err="1" smtClean="0"/>
              <a:t>nnew</a:t>
            </a:r>
            <a:r>
              <a:rPr lang="en-IN" sz="2000" b="0" u="none" dirty="0" smtClean="0"/>
              <a:t> value of  </a:t>
            </a:r>
            <a:r>
              <a:rPr lang="en-IN" sz="2000" b="0" u="none" dirty="0"/>
              <a:t>USER is [%s]\n",</a:t>
            </a:r>
            <a:r>
              <a:rPr lang="en-IN" sz="2000" b="0" u="none" dirty="0" err="1"/>
              <a:t>val</a:t>
            </a:r>
            <a:r>
              <a:rPr lang="en-IN" sz="2000" b="0" u="none" dirty="0" smtClean="0"/>
              <a:t>);</a:t>
            </a:r>
          </a:p>
          <a:p>
            <a:r>
              <a:rPr lang="en-IN" sz="2000" b="0" u="none" dirty="0" smtClean="0"/>
              <a:t> </a:t>
            </a:r>
            <a:r>
              <a:rPr lang="en-IN" sz="2000" b="0" u="none" dirty="0"/>
              <a:t>return 0</a:t>
            </a:r>
            <a:r>
              <a:rPr lang="en-IN" sz="2000" b="0" u="none" dirty="0" smtClean="0"/>
              <a:t>;</a:t>
            </a:r>
          </a:p>
          <a:p>
            <a:r>
              <a:rPr lang="en-IN" sz="2000" b="0" u="none" dirty="0" smtClean="0"/>
              <a:t> </a:t>
            </a:r>
            <a:r>
              <a:rPr lang="en-IN" sz="2000" b="0" u="none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4953000"/>
            <a:ext cx="6400800" cy="92333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IN" b="1" dirty="0" smtClean="0"/>
          </a:p>
          <a:p>
            <a:r>
              <a:rPr lang="en-IN" dirty="0" smtClean="0"/>
              <a:t>Current </a:t>
            </a:r>
            <a:r>
              <a:rPr lang="en-IN" dirty="0"/>
              <a:t>value of environment variable USER is </a:t>
            </a:r>
            <a:r>
              <a:rPr lang="en-IN" dirty="0" smtClean="0"/>
              <a:t>root</a:t>
            </a:r>
          </a:p>
          <a:p>
            <a:r>
              <a:rPr lang="en-IN" dirty="0" smtClean="0"/>
              <a:t>USER </a:t>
            </a:r>
            <a:r>
              <a:rPr lang="en-IN" dirty="0"/>
              <a:t>New value of environment variable USER is </a:t>
            </a:r>
            <a:r>
              <a:rPr lang="en-IN" dirty="0" smtClean="0"/>
              <a:t>null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516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0531" y="6365747"/>
            <a:ext cx="2598420" cy="0"/>
          </a:xfrm>
          <a:custGeom>
            <a:avLst/>
            <a:gdLst/>
            <a:ahLst/>
            <a:cxnLst/>
            <a:rect l="l" t="t" r="r" b="b"/>
            <a:pathLst>
              <a:path w="2598420">
                <a:moveTo>
                  <a:pt x="0" y="0"/>
                </a:moveTo>
                <a:lnTo>
                  <a:pt x="2598419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>
                <a:moveTo>
                  <a:pt x="0" y="0"/>
                </a:moveTo>
                <a:lnTo>
                  <a:pt x="676414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492" y="179070"/>
            <a:ext cx="77317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0">
              <a:lnSpc>
                <a:spcPts val="276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  <a:p>
            <a:pPr marL="12700">
              <a:lnSpc>
                <a:spcPts val="2520"/>
              </a:lnSpc>
            </a:pPr>
            <a:r>
              <a:rPr lang="en-US" sz="2400" b="1" u="heavy" spc="-5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Goto</a:t>
            </a:r>
            <a:r>
              <a:rPr lang="en-US" sz="2400" b="1" u="heavy" spc="-5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and label concept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064" y="929766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064" y="6507619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10424"/>
              </p:ext>
            </p:extLst>
          </p:nvPr>
        </p:nvGraphicFramePr>
        <p:xfrm>
          <a:off x="152400" y="929766"/>
          <a:ext cx="11134090" cy="5242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000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42433">
                <a:tc>
                  <a:txBody>
                    <a:bodyPr/>
                    <a:lstStyle/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dirty="0" smtClean="0">
                          <a:latin typeface="Calibri"/>
                          <a:cs typeface="Calibri"/>
                        </a:rPr>
                        <a:t>#include&lt;</a:t>
                      </a:r>
                      <a:r>
                        <a:rPr lang="en-US" sz="1800" dirty="0" err="1" smtClean="0">
                          <a:latin typeface="Calibri"/>
                          <a:cs typeface="Calibri"/>
                        </a:rPr>
                        <a:t>stdio.h</a:t>
                      </a:r>
                      <a:r>
                        <a:rPr lang="en-US" sz="1800" dirty="0" smtClean="0">
                          <a:latin typeface="Calibri"/>
                          <a:cs typeface="Calibri"/>
                        </a:rPr>
                        <a:t>&gt;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dirty="0" smtClean="0">
                          <a:latin typeface="Calibri"/>
                          <a:cs typeface="Calibri"/>
                        </a:rPr>
                        <a:t>main()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dirty="0" smtClean="0">
                          <a:latin typeface="Calibri"/>
                          <a:cs typeface="Calibri"/>
                        </a:rPr>
                        <a:t>{</a:t>
                      </a:r>
                      <a:endParaRPr lang="en-US" dirty="0" smtClean="0"/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i=10;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(“Welcome”);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goto</a:t>
                      </a:r>
                      <a:r>
                        <a:rPr lang="en-US" dirty="0" smtClean="0"/>
                        <a:t> jump;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lang="en-US" dirty="0" smtClean="0"/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(“Hello”);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(value</a:t>
                      </a:r>
                      <a:r>
                        <a:rPr lang="en-US" baseline="0" dirty="0" smtClean="0"/>
                        <a:t> of i=%</a:t>
                      </a:r>
                      <a:r>
                        <a:rPr lang="en-US" baseline="0" dirty="0" err="1" smtClean="0"/>
                        <a:t>d”,i</a:t>
                      </a:r>
                      <a:r>
                        <a:rPr lang="en-US" baseline="0" dirty="0" smtClean="0"/>
                        <a:t>);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lang="en-US" baseline="0" dirty="0" smtClean="0"/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baseline="0" dirty="0" smtClean="0"/>
                        <a:t> jump: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printf</a:t>
                      </a:r>
                      <a:r>
                        <a:rPr lang="en-US" baseline="0" dirty="0" smtClean="0"/>
                        <a:t>(“I skipped you all”);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baseline="0" dirty="0" smtClean="0"/>
                        <a:t>}</a:t>
                      </a:r>
                      <a:endParaRPr dirty="0"/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dirty="0" smtClean="0">
                          <a:latin typeface="+mn-lt"/>
                          <a:cs typeface="Calibri"/>
                        </a:rPr>
                        <a:t>#include&lt;</a:t>
                      </a:r>
                      <a:r>
                        <a:rPr lang="en-US" sz="1800" dirty="0" err="1" smtClean="0">
                          <a:latin typeface="+mn-lt"/>
                          <a:cs typeface="Calibri"/>
                        </a:rPr>
                        <a:t>stdio.h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&gt;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dirty="0" smtClean="0">
                          <a:latin typeface="+mn-lt"/>
                          <a:cs typeface="Calibri"/>
                        </a:rPr>
                        <a:t>main()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dirty="0" smtClean="0">
                          <a:latin typeface="+mn-lt"/>
                          <a:cs typeface="Calibri"/>
                        </a:rPr>
                        <a:t>{</a:t>
                      </a:r>
                      <a:endParaRPr lang="en-US" dirty="0" smtClean="0"/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i=10;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(“Welcome”);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goto</a:t>
                      </a:r>
                      <a:r>
                        <a:rPr lang="en-US" dirty="0" smtClean="0"/>
                        <a:t> jump;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lang="en-US" dirty="0" smtClean="0"/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(“Hello”);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(value</a:t>
                      </a:r>
                      <a:r>
                        <a:rPr lang="en-US" baseline="0" dirty="0" smtClean="0"/>
                        <a:t> of i=%</a:t>
                      </a:r>
                      <a:r>
                        <a:rPr lang="en-US" baseline="0" dirty="0" err="1" smtClean="0"/>
                        <a:t>d”,i</a:t>
                      </a:r>
                      <a:r>
                        <a:rPr lang="en-US" baseline="0" dirty="0" smtClean="0"/>
                        <a:t>);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baseline="0" dirty="0" smtClean="0"/>
                        <a:t>}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baseline="0" dirty="0" smtClean="0"/>
                        <a:t>fun()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baseline="0" dirty="0" smtClean="0"/>
                        <a:t>{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baseline="0" dirty="0" smtClean="0"/>
                        <a:t> jump: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printf</a:t>
                      </a:r>
                      <a:r>
                        <a:rPr lang="en-US" baseline="0" dirty="0" smtClean="0"/>
                        <a:t>(“I skipped you all”);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baseline="0" dirty="0" smtClean="0"/>
                        <a:t>}</a:t>
                      </a:r>
                      <a:endParaRPr lang="en-US" dirty="0" smtClean="0"/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3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1723549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b="0" u="none" dirty="0"/>
              <a:t> </a:t>
            </a:r>
            <a:r>
              <a:rPr lang="en-US" b="0" u="none" dirty="0" err="1" smtClean="0"/>
              <a:t>goto</a:t>
            </a:r>
            <a:r>
              <a:rPr lang="en-US" b="0" u="none" dirty="0" smtClean="0"/>
              <a:t> label allows jumps only in the scope of the function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 err="1" smtClean="0"/>
              <a:t>Goto</a:t>
            </a:r>
            <a:r>
              <a:rPr lang="en-US" b="0" u="none" dirty="0" smtClean="0"/>
              <a:t> label wont work across functions.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 smtClean="0"/>
              <a:t>To over come this, Unix provides the functions </a:t>
            </a:r>
            <a:r>
              <a:rPr lang="en-US" b="0" u="none" dirty="0" err="1" smtClean="0"/>
              <a:t>setjmp</a:t>
            </a:r>
            <a:r>
              <a:rPr lang="en-US" b="0" u="none" dirty="0" smtClean="0"/>
              <a:t> ( ) &amp; </a:t>
            </a:r>
            <a:r>
              <a:rPr lang="en-US" b="0" u="none" dirty="0" err="1" smtClean="0"/>
              <a:t>longjmp</a:t>
            </a:r>
            <a:r>
              <a:rPr lang="en-US" b="0" u="none" dirty="0" smtClean="0"/>
              <a:t>( 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 smtClean="0"/>
              <a:t>This functions allows to jump across the functions</a:t>
            </a:r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9211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9292" y="692911"/>
            <a:ext cx="11419840" cy="5198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Setjmp()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longjmp()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can't </a:t>
            </a:r>
            <a:r>
              <a:rPr sz="2400" spc="-15" dirty="0">
                <a:latin typeface="Calibri"/>
                <a:cs typeface="Calibri"/>
              </a:rPr>
              <a:t>goto </a:t>
            </a:r>
            <a:r>
              <a:rPr sz="2400" dirty="0">
                <a:latin typeface="Calibri"/>
                <a:cs typeface="Calibri"/>
              </a:rPr>
              <a:t>a label </a:t>
            </a:r>
            <a:r>
              <a:rPr sz="2400" spc="-5" dirty="0">
                <a:latin typeface="Calibri"/>
                <a:cs typeface="Calibri"/>
              </a:rPr>
              <a:t>that's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another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Instead,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setjmp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longjmp functions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perform </a:t>
            </a:r>
            <a:r>
              <a:rPr sz="2400" dirty="0">
                <a:latin typeface="Calibri"/>
                <a:cs typeface="Calibri"/>
              </a:rPr>
              <a:t>this type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branching.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&lt;setjmp.h&gt;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dirty="0">
                <a:latin typeface="Calibri"/>
                <a:cs typeface="Calibri"/>
              </a:rPr>
              <a:t>setjmp(jmp_buf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10" dirty="0" err="1">
                <a:latin typeface="Calibri"/>
                <a:cs typeface="Calibri"/>
              </a:rPr>
              <a:t>env</a:t>
            </a:r>
            <a:r>
              <a:rPr sz="2400" b="1" spc="-10" dirty="0" smtClean="0">
                <a:latin typeface="Calibri"/>
                <a:cs typeface="Calibri"/>
              </a:rPr>
              <a:t>);</a:t>
            </a:r>
            <a:r>
              <a:rPr lang="en-US" sz="2400" b="1" spc="-10" dirty="0" smtClean="0">
                <a:latin typeface="Calibri"/>
                <a:cs typeface="Calibri"/>
              </a:rPr>
              <a:t> //label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spc="-25" dirty="0">
                <a:latin typeface="Calibri"/>
                <a:cs typeface="Calibri"/>
              </a:rPr>
              <a:t>directly, </a:t>
            </a:r>
            <a:r>
              <a:rPr sz="2400" spc="-15" dirty="0">
                <a:latin typeface="Calibri"/>
                <a:cs typeface="Calibri"/>
              </a:rPr>
              <a:t>nonzero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returning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call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longjmp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void </a:t>
            </a:r>
            <a:r>
              <a:rPr sz="2400" b="1" dirty="0">
                <a:latin typeface="Calibri"/>
                <a:cs typeface="Calibri"/>
              </a:rPr>
              <a:t>longjmp(jmp_buf </a:t>
            </a:r>
            <a:r>
              <a:rPr sz="2400" b="1" spc="-50" dirty="0">
                <a:latin typeface="Calibri"/>
                <a:cs typeface="Calibri"/>
              </a:rPr>
              <a:t>env,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0" dirty="0" err="1">
                <a:latin typeface="Calibri"/>
                <a:cs typeface="Calibri"/>
              </a:rPr>
              <a:t>val</a:t>
            </a:r>
            <a:r>
              <a:rPr sz="2400" b="1" spc="-10" dirty="0" smtClean="0">
                <a:latin typeface="Calibri"/>
                <a:cs typeface="Calibri"/>
              </a:rPr>
              <a:t>);</a:t>
            </a:r>
            <a:r>
              <a:rPr lang="en-US" sz="2400" b="1" spc="-10" dirty="0" smtClean="0">
                <a:latin typeface="Calibri"/>
                <a:cs typeface="Calibri"/>
              </a:rPr>
              <a:t> //</a:t>
            </a:r>
            <a:r>
              <a:rPr lang="en-US" sz="2400" b="1" spc="-10" dirty="0" err="1" smtClean="0">
                <a:latin typeface="Calibri"/>
                <a:cs typeface="Calibri"/>
              </a:rPr>
              <a:t>goto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setjmp function </a:t>
            </a:r>
            <a:r>
              <a:rPr sz="2400" spc="-20" dirty="0">
                <a:latin typeface="Calibri"/>
                <a:cs typeface="Calibri"/>
              </a:rPr>
              <a:t>records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marks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location 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program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that later </a:t>
            </a:r>
            <a:r>
              <a:rPr sz="2400" dirty="0">
                <a:latin typeface="Calibri"/>
                <a:cs typeface="Calibri"/>
              </a:rPr>
              <a:t>when the  </a:t>
            </a:r>
            <a:r>
              <a:rPr sz="2400" spc="-5" dirty="0">
                <a:latin typeface="Calibri"/>
                <a:cs typeface="Calibri"/>
              </a:rPr>
              <a:t>longjmp function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called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some other function, the </a:t>
            </a:r>
            <a:r>
              <a:rPr sz="2400" spc="-15" dirty="0">
                <a:latin typeface="Calibri"/>
                <a:cs typeface="Calibri"/>
              </a:rPr>
              <a:t>execution </a:t>
            </a:r>
            <a:r>
              <a:rPr sz="2400" spc="-10" dirty="0">
                <a:latin typeface="Calibri"/>
                <a:cs typeface="Calibri"/>
              </a:rPr>
              <a:t>continues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location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onwards.</a:t>
            </a:r>
            <a:endParaRPr sz="2400" dirty="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env </a:t>
            </a:r>
            <a:r>
              <a:rPr sz="2400" spc="-5" dirty="0">
                <a:latin typeface="Calibri"/>
                <a:cs typeface="Calibri"/>
              </a:rPr>
              <a:t>variable(the </a:t>
            </a:r>
            <a:r>
              <a:rPr sz="2400" spc="-20" dirty="0">
                <a:latin typeface="Calibri"/>
                <a:cs typeface="Calibri"/>
              </a:rPr>
              <a:t>first </a:t>
            </a:r>
            <a:r>
              <a:rPr sz="2400" spc="-10" dirty="0">
                <a:latin typeface="Calibri"/>
                <a:cs typeface="Calibri"/>
              </a:rPr>
              <a:t>argument) </a:t>
            </a:r>
            <a:r>
              <a:rPr sz="2400" spc="-15" dirty="0">
                <a:latin typeface="Calibri"/>
                <a:cs typeface="Calibri"/>
              </a:rPr>
              <a:t>records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necessary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5" dirty="0">
                <a:latin typeface="Calibri"/>
                <a:cs typeface="Calibri"/>
              </a:rPr>
              <a:t>needed </a:t>
            </a:r>
            <a:r>
              <a:rPr sz="2400" spc="-25" dirty="0">
                <a:latin typeface="Calibri"/>
                <a:cs typeface="Calibri"/>
              </a:rPr>
              <a:t>to  </a:t>
            </a:r>
            <a:r>
              <a:rPr sz="2400" spc="-10" dirty="0">
                <a:latin typeface="Calibri"/>
                <a:cs typeface="Calibri"/>
              </a:rPr>
              <a:t>continue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execution.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env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of the jmp_buf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&lt;setjmp.h&gt; file,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44246"/>
            <a:ext cx="4238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Setjmp()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longjmp()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892" y="810005"/>
            <a:ext cx="11400155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889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The setjmp function </a:t>
            </a:r>
            <a:r>
              <a:rPr sz="2400" spc="-20" dirty="0">
                <a:latin typeface="Calibri"/>
                <a:cs typeface="Calibri"/>
              </a:rPr>
              <a:t>always </a:t>
            </a:r>
            <a:r>
              <a:rPr sz="2400" spc="-5" dirty="0">
                <a:latin typeface="Calibri"/>
                <a:cs typeface="Calibri"/>
              </a:rPr>
              <a:t>returns ‘0’ on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success when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5" dirty="0">
                <a:latin typeface="Calibri"/>
                <a:cs typeface="Calibri"/>
              </a:rPr>
              <a:t>called directly </a:t>
            </a:r>
            <a:r>
              <a:rPr sz="2400" dirty="0">
                <a:latin typeface="Calibri"/>
                <a:cs typeface="Calibri"/>
              </a:rPr>
              <a:t>in a 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(for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time).</a:t>
            </a:r>
          </a:p>
          <a:p>
            <a:pPr marL="469900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The longjmp function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10" dirty="0">
                <a:latin typeface="Calibri"/>
                <a:cs typeface="Calibri"/>
              </a:rPr>
              <a:t>flow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location that was </a:t>
            </a:r>
            <a:r>
              <a:rPr sz="2400" spc="-20" dirty="0">
                <a:latin typeface="Calibri"/>
                <a:cs typeface="Calibri"/>
              </a:rPr>
              <a:t>stored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</a:p>
          <a:p>
            <a:pPr marL="4699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env </a:t>
            </a:r>
            <a:r>
              <a:rPr sz="2400" spc="-10" dirty="0">
                <a:latin typeface="Calibri"/>
                <a:cs typeface="Calibri"/>
              </a:rPr>
              <a:t>argument.</a:t>
            </a:r>
            <a:endParaRPr sz="24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buAutoNum type="arabicPeriod" startAt="3"/>
              <a:tabLst>
                <a:tab pos="469900" algn="l"/>
              </a:tabLst>
            </a:pPr>
            <a:r>
              <a:rPr sz="2400" dirty="0" smtClean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jumping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target </a:t>
            </a:r>
            <a:r>
              <a:rPr sz="2400" spc="-5" dirty="0">
                <a:latin typeface="Calibri"/>
                <a:cs typeface="Calibri"/>
              </a:rPr>
              <a:t>function,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stack </a:t>
            </a:r>
            <a:r>
              <a:rPr sz="2400" spc="-5" dirty="0">
                <a:latin typeface="Calibri"/>
                <a:cs typeface="Calibri"/>
              </a:rPr>
              <a:t>space used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current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and its </a:t>
            </a:r>
            <a:r>
              <a:rPr sz="2400" spc="-10" dirty="0">
                <a:latin typeface="Calibri"/>
                <a:cs typeface="Calibri"/>
              </a:rPr>
              <a:t>callers, </a:t>
            </a:r>
            <a:r>
              <a:rPr sz="2400" spc="-15" dirty="0">
                <a:latin typeface="Calibri"/>
                <a:cs typeface="Calibri"/>
              </a:rPr>
              <a:t>upto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target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discarded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longjmp  function.</a:t>
            </a:r>
            <a:endParaRPr sz="24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resumes </a:t>
            </a:r>
            <a:r>
              <a:rPr sz="2400" spc="-15" dirty="0">
                <a:latin typeface="Calibri"/>
                <a:cs typeface="Calibri"/>
              </a:rPr>
              <a:t>execution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re-executing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setjmp </a:t>
            </a:r>
            <a:r>
              <a:rPr sz="2400" spc="-20" dirty="0">
                <a:latin typeface="Calibri"/>
                <a:cs typeface="Calibri"/>
              </a:rPr>
              <a:t>statement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20" dirty="0">
                <a:latin typeface="Calibri"/>
                <a:cs typeface="Calibri"/>
              </a:rPr>
              <a:t>target 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marked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env.</a:t>
            </a:r>
            <a:endParaRPr sz="2400" dirty="0">
              <a:latin typeface="Calibri"/>
              <a:cs typeface="Calibri"/>
            </a:endParaRPr>
          </a:p>
          <a:p>
            <a:pPr marL="469900" marR="6985" indent="-457200" algn="just">
              <a:lnSpc>
                <a:spcPct val="100000"/>
              </a:lnSpc>
              <a:buAutoNum type="arabicPeriod" startAt="3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return value </a:t>
            </a:r>
            <a:r>
              <a:rPr sz="2400" spc="-5" dirty="0">
                <a:latin typeface="Calibri"/>
                <a:cs typeface="Calibri"/>
              </a:rPr>
              <a:t>of setjmp </a:t>
            </a:r>
            <a:r>
              <a:rPr sz="2400" spc="-10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0" dirty="0">
                <a:latin typeface="Calibri"/>
                <a:cs typeface="Calibri"/>
              </a:rPr>
              <a:t>value(val),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spc="-10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longjmp  function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call.</a:t>
            </a:r>
            <a:endParaRPr sz="2400" dirty="0">
              <a:latin typeface="Calibri"/>
              <a:cs typeface="Calibri"/>
            </a:endParaRPr>
          </a:p>
          <a:p>
            <a:pPr marL="469900" marR="7620" indent="-457200" algn="just">
              <a:lnSpc>
                <a:spcPct val="100000"/>
              </a:lnSpc>
              <a:buAutoNum type="arabicPeriod" startAt="3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‘val’ </a:t>
            </a:r>
            <a:r>
              <a:rPr sz="2400" spc="-5" dirty="0">
                <a:latin typeface="Calibri"/>
                <a:cs typeface="Calibri"/>
              </a:rPr>
              <a:t>should be </a:t>
            </a:r>
            <a:r>
              <a:rPr sz="2400" spc="-20" dirty="0">
                <a:latin typeface="Calibri"/>
                <a:cs typeface="Calibri"/>
              </a:rPr>
              <a:t>nonzero,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indicate where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why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longjmp function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spc="-25" dirty="0">
                <a:latin typeface="Calibri"/>
                <a:cs typeface="Calibri"/>
              </a:rPr>
              <a:t>invoked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process can </a:t>
            </a:r>
            <a:r>
              <a:rPr sz="2400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spc="-5" dirty="0">
                <a:latin typeface="Calibri"/>
                <a:cs typeface="Calibri"/>
              </a:rPr>
              <a:t>handling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accordingly.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0531" y="6365747"/>
            <a:ext cx="2598420" cy="0"/>
          </a:xfrm>
          <a:custGeom>
            <a:avLst/>
            <a:gdLst/>
            <a:ahLst/>
            <a:cxnLst/>
            <a:rect l="l" t="t" r="r" b="b"/>
            <a:pathLst>
              <a:path w="2598420">
                <a:moveTo>
                  <a:pt x="0" y="0"/>
                </a:moveTo>
                <a:lnTo>
                  <a:pt x="2598419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>
                <a:moveTo>
                  <a:pt x="0" y="0"/>
                </a:moveTo>
                <a:lnTo>
                  <a:pt x="676414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492" y="179070"/>
            <a:ext cx="77317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0">
              <a:lnSpc>
                <a:spcPts val="276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  <a:p>
            <a:pPr marL="12700">
              <a:lnSpc>
                <a:spcPts val="2520"/>
              </a:lnSpc>
            </a:pP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Setjmp() </a:t>
            </a:r>
            <a:r>
              <a:rPr sz="2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 </a:t>
            </a: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longjmp()</a:t>
            </a:r>
            <a:r>
              <a:rPr sz="2400" b="1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064" y="929766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064" y="6507619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22496"/>
              </p:ext>
            </p:extLst>
          </p:nvPr>
        </p:nvGraphicFramePr>
        <p:xfrm>
          <a:off x="676910" y="929767"/>
          <a:ext cx="11134090" cy="5242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8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42433">
                <a:tc>
                  <a:txBody>
                    <a:bodyPr/>
                    <a:lstStyle/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#include&lt;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stdio.h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&gt;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#include&lt;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setjmp.h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&gt;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jmp_buf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lang="en-IN" sz="1800" dirty="0" smtClean="0">
                        <a:latin typeface="+mn-lt"/>
                        <a:cs typeface="Calibri"/>
                      </a:endParaRP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int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main()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{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// Setup jump position</a:t>
                      </a:r>
                      <a:r>
                        <a:rPr lang="en-IN" sz="1800" baseline="0" dirty="0" smtClean="0">
                          <a:latin typeface="+mn-lt"/>
                          <a:cs typeface="Calibri"/>
                        </a:rPr>
                        <a:t> set</a:t>
                      </a:r>
                      <a:endParaRPr lang="en-IN" sz="1800" dirty="0" smtClean="0">
                        <a:latin typeface="+mn-lt"/>
                        <a:cs typeface="Calibri"/>
                      </a:endParaRP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if 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))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else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{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("I am first\n");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func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();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}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return 0;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}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void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func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()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{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("Welcome to the concept of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&amp;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longjmp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\n");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// Jump to the point setup by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longjmp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, 1);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("Will i get printed??");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}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889243" y="3352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cs typeface="Calibri"/>
              </a:rPr>
              <a:t>printf</a:t>
            </a:r>
            <a:r>
              <a:rPr lang="en-IN" dirty="0">
                <a:cs typeface="Calibri"/>
              </a:rPr>
              <a:t>("I am printing\n");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01548" y="582295"/>
            <a:ext cx="6976745" cy="3721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TERMINATION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lang="en-US" sz="2400" spc="-5" dirty="0">
                <a:latin typeface="Calibri"/>
                <a:cs typeface="Calibri"/>
              </a:rPr>
              <a:t>5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ways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terminate.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Normal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termination occurs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five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ways: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Calling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exit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spc="-10" dirty="0">
                <a:latin typeface="Calibri"/>
                <a:cs typeface="Calibri"/>
              </a:rPr>
              <a:t>_exit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_Exit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Abnormal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termination occurs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three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ways: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Calling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abort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-10" dirty="0" smtClean="0">
                <a:latin typeface="Calibri"/>
                <a:cs typeface="Calibri"/>
              </a:rPr>
              <a:t>Terminated by signal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0531" y="6365747"/>
            <a:ext cx="2598420" cy="0"/>
          </a:xfrm>
          <a:custGeom>
            <a:avLst/>
            <a:gdLst/>
            <a:ahLst/>
            <a:cxnLst/>
            <a:rect l="l" t="t" r="r" b="b"/>
            <a:pathLst>
              <a:path w="2598420">
                <a:moveTo>
                  <a:pt x="0" y="0"/>
                </a:moveTo>
                <a:lnTo>
                  <a:pt x="2598419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>
                <a:moveTo>
                  <a:pt x="0" y="0"/>
                </a:moveTo>
                <a:lnTo>
                  <a:pt x="676414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492" y="179070"/>
            <a:ext cx="77317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0">
              <a:lnSpc>
                <a:spcPts val="276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  <a:p>
            <a:pPr marL="12700">
              <a:lnSpc>
                <a:spcPts val="2520"/>
              </a:lnSpc>
            </a:pP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Setjmp() </a:t>
            </a:r>
            <a:r>
              <a:rPr sz="2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 </a:t>
            </a: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longjmp()</a:t>
            </a:r>
            <a:r>
              <a:rPr sz="2400" b="1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064" y="929766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064" y="6507619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50795"/>
              </p:ext>
            </p:extLst>
          </p:nvPr>
        </p:nvGraphicFramePr>
        <p:xfrm>
          <a:off x="676910" y="929767"/>
          <a:ext cx="11134090" cy="5242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8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42433">
                <a:tc>
                  <a:txBody>
                    <a:bodyPr/>
                    <a:lstStyle/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#include&lt;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stdio.h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&gt;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#include&lt;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setjmp.h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&gt;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jmp_buf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lang="en-IN" sz="1800" dirty="0" smtClean="0">
                        <a:latin typeface="+mn-lt"/>
                        <a:cs typeface="Calibri"/>
                      </a:endParaRP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int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main()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{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// Setup jump position</a:t>
                      </a:r>
                      <a:r>
                        <a:rPr lang="en-IN" sz="1800" baseline="0" dirty="0" smtClean="0">
                          <a:latin typeface="+mn-lt"/>
                          <a:cs typeface="Calibri"/>
                        </a:rPr>
                        <a:t> set</a:t>
                      </a:r>
                      <a:endParaRPr lang="en-IN" sz="1800" dirty="0" smtClean="0">
                        <a:latin typeface="+mn-lt"/>
                        <a:cs typeface="Calibri"/>
                      </a:endParaRP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if 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))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else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{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("I am first\n");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func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();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}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return 0;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}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void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func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()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{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("Welcome to the concept of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&amp;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longjmp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\n");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// Jump to the point setup by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longjmp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, 1);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("Will i get printed??");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}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889243" y="3352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cs typeface="Calibri"/>
              </a:rPr>
              <a:t>printf</a:t>
            </a:r>
            <a:r>
              <a:rPr lang="en-IN" dirty="0">
                <a:cs typeface="Calibri"/>
              </a:rPr>
              <a:t>("I am printing\n"); </a:t>
            </a:r>
            <a:endParaRPr lang="en-IN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83076" y="3200400"/>
            <a:ext cx="10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3076" y="3200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3076" y="3810000"/>
            <a:ext cx="106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0531" y="6365747"/>
            <a:ext cx="2598420" cy="0"/>
          </a:xfrm>
          <a:custGeom>
            <a:avLst/>
            <a:gdLst/>
            <a:ahLst/>
            <a:cxnLst/>
            <a:rect l="l" t="t" r="r" b="b"/>
            <a:pathLst>
              <a:path w="2598420">
                <a:moveTo>
                  <a:pt x="0" y="0"/>
                </a:moveTo>
                <a:lnTo>
                  <a:pt x="2598419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>
                <a:moveTo>
                  <a:pt x="0" y="0"/>
                </a:moveTo>
                <a:lnTo>
                  <a:pt x="676414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492" y="179070"/>
            <a:ext cx="77317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0">
              <a:lnSpc>
                <a:spcPts val="276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  <a:p>
            <a:pPr marL="12700">
              <a:lnSpc>
                <a:spcPts val="2520"/>
              </a:lnSpc>
            </a:pP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Setjmp() </a:t>
            </a:r>
            <a:r>
              <a:rPr sz="2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 </a:t>
            </a: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longjmp()</a:t>
            </a:r>
            <a:r>
              <a:rPr sz="2400" b="1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064" y="929766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064" y="6507619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66428"/>
              </p:ext>
            </p:extLst>
          </p:nvPr>
        </p:nvGraphicFramePr>
        <p:xfrm>
          <a:off x="676910" y="929767"/>
          <a:ext cx="11134090" cy="5242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8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42433">
                <a:tc>
                  <a:txBody>
                    <a:bodyPr/>
                    <a:lstStyle/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#include&lt;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stdio.h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&gt;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#include&lt;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setjmp.h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&gt;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jmp_buf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lang="en-IN" sz="1800" dirty="0" smtClean="0">
                        <a:latin typeface="+mn-lt"/>
                        <a:cs typeface="Calibri"/>
                      </a:endParaRP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int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main()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{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// Setup jump position</a:t>
                      </a:r>
                      <a:r>
                        <a:rPr lang="en-IN" sz="1800" baseline="0" dirty="0" smtClean="0">
                          <a:latin typeface="+mn-lt"/>
                          <a:cs typeface="Calibri"/>
                        </a:rPr>
                        <a:t> set</a:t>
                      </a:r>
                      <a:endParaRPr lang="en-IN" sz="1800" dirty="0" smtClean="0">
                        <a:latin typeface="+mn-lt"/>
                        <a:cs typeface="Calibri"/>
                      </a:endParaRP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if 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))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else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{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("I am first\n");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func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();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}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return 0;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}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void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func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()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{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("Welcome to the concept of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&amp;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longjmp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\n");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// Jump to the point setup by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longjmp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, 1);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("Will i get printed??");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}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889243" y="3352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cs typeface="Calibri"/>
              </a:rPr>
              <a:t>printf</a:t>
            </a:r>
            <a:r>
              <a:rPr lang="en-IN" dirty="0">
                <a:cs typeface="Calibri"/>
              </a:rPr>
              <a:t>("I am printing\n"); </a:t>
            </a:r>
            <a:endParaRPr lang="en-IN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83076" y="3200400"/>
            <a:ext cx="10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3076" y="3200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3076" y="3810000"/>
            <a:ext cx="106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83076" y="4724400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3076" y="47244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3076" y="5486400"/>
            <a:ext cx="10799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1582400" y="106680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934200" y="1066800"/>
            <a:ext cx="46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0531" y="6365747"/>
            <a:ext cx="2598420" cy="0"/>
          </a:xfrm>
          <a:custGeom>
            <a:avLst/>
            <a:gdLst/>
            <a:ahLst/>
            <a:cxnLst/>
            <a:rect l="l" t="t" r="r" b="b"/>
            <a:pathLst>
              <a:path w="2598420">
                <a:moveTo>
                  <a:pt x="0" y="0"/>
                </a:moveTo>
                <a:lnTo>
                  <a:pt x="2598419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>
                <a:moveTo>
                  <a:pt x="0" y="0"/>
                </a:moveTo>
                <a:lnTo>
                  <a:pt x="676414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492" y="179070"/>
            <a:ext cx="77317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0">
              <a:lnSpc>
                <a:spcPts val="276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  <a:p>
            <a:pPr marL="12700">
              <a:lnSpc>
                <a:spcPts val="2520"/>
              </a:lnSpc>
            </a:pP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Setjmp() </a:t>
            </a:r>
            <a:r>
              <a:rPr sz="2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 </a:t>
            </a: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longjmp()</a:t>
            </a:r>
            <a:r>
              <a:rPr sz="2400" b="1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064" y="929766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064" y="6507619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30569"/>
              </p:ext>
            </p:extLst>
          </p:nvPr>
        </p:nvGraphicFramePr>
        <p:xfrm>
          <a:off x="676910" y="929767"/>
          <a:ext cx="11134090" cy="5242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8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42433">
                <a:tc>
                  <a:txBody>
                    <a:bodyPr/>
                    <a:lstStyle/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#include&lt;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stdio.h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&gt;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#include&lt;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setjmp.h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&gt;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jmp_buf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lang="en-IN" sz="1800" dirty="0" smtClean="0">
                        <a:latin typeface="+mn-lt"/>
                        <a:cs typeface="Calibri"/>
                      </a:endParaRP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int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main()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{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// Setup jump position</a:t>
                      </a:r>
                      <a:r>
                        <a:rPr lang="en-IN" sz="1800" baseline="0" dirty="0" smtClean="0">
                          <a:latin typeface="+mn-lt"/>
                          <a:cs typeface="Calibri"/>
                        </a:rPr>
                        <a:t> set</a:t>
                      </a:r>
                      <a:endParaRPr lang="en-IN" sz="1800" dirty="0" smtClean="0">
                        <a:latin typeface="+mn-lt"/>
                        <a:cs typeface="Calibri"/>
                      </a:endParaRP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if 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))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else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{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("I am first\n");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func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();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}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return 0;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}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void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func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()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{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("Welcome to the concept of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&amp;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longjmp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\n");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// Jump to the point setup by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longjmp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, 1);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("Will i get printed??");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}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889243" y="3352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cs typeface="Calibri"/>
              </a:rPr>
              <a:t>printf</a:t>
            </a:r>
            <a:r>
              <a:rPr lang="en-IN" dirty="0">
                <a:cs typeface="Calibri"/>
              </a:rPr>
              <a:t>("I am printing\n"); </a:t>
            </a:r>
            <a:endParaRPr lang="en-IN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83076" y="3200400"/>
            <a:ext cx="10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3076" y="3200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3076" y="3810000"/>
            <a:ext cx="106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83076" y="4724400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3076" y="47244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3076" y="5486400"/>
            <a:ext cx="10799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1582400" y="106680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934200" y="1066800"/>
            <a:ext cx="46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48200" y="26670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48200" y="2667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14600" y="3048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0531" y="6365747"/>
            <a:ext cx="2598420" cy="0"/>
          </a:xfrm>
          <a:custGeom>
            <a:avLst/>
            <a:gdLst/>
            <a:ahLst/>
            <a:cxnLst/>
            <a:rect l="l" t="t" r="r" b="b"/>
            <a:pathLst>
              <a:path w="2598420">
                <a:moveTo>
                  <a:pt x="0" y="0"/>
                </a:moveTo>
                <a:lnTo>
                  <a:pt x="2598419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>
                <a:moveTo>
                  <a:pt x="0" y="0"/>
                </a:moveTo>
                <a:lnTo>
                  <a:pt x="676414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492" y="179070"/>
            <a:ext cx="77317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0">
              <a:lnSpc>
                <a:spcPts val="276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  <a:p>
            <a:pPr marL="12700">
              <a:lnSpc>
                <a:spcPts val="2520"/>
              </a:lnSpc>
            </a:pP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Setjmp() </a:t>
            </a:r>
            <a:r>
              <a:rPr sz="2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 </a:t>
            </a: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longjmp()</a:t>
            </a:r>
            <a:r>
              <a:rPr sz="2400" b="1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064" y="929766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064" y="6507619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24095"/>
              </p:ext>
            </p:extLst>
          </p:nvPr>
        </p:nvGraphicFramePr>
        <p:xfrm>
          <a:off x="676910" y="929767"/>
          <a:ext cx="11134090" cy="5242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8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42433">
                <a:tc>
                  <a:txBody>
                    <a:bodyPr/>
                    <a:lstStyle/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#include&lt;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stdio.h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&gt;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#include&lt;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setjmp.h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&gt;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jmp_buf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lang="en-IN" sz="1800" dirty="0" smtClean="0">
                        <a:latin typeface="+mn-lt"/>
                        <a:cs typeface="Calibri"/>
                      </a:endParaRP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int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main()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{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// Setup jump position</a:t>
                      </a:r>
                      <a:r>
                        <a:rPr lang="en-IN" sz="1800" baseline="0" dirty="0" smtClean="0">
                          <a:latin typeface="+mn-lt"/>
                          <a:cs typeface="Calibri"/>
                        </a:rPr>
                        <a:t> set</a:t>
                      </a:r>
                      <a:endParaRPr lang="en-IN" sz="1800" dirty="0" smtClean="0">
                        <a:latin typeface="+mn-lt"/>
                        <a:cs typeface="Calibri"/>
                      </a:endParaRP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if 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))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else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{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("I am first\n");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func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();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}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return 0;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}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void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func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()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{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("Welcome to the concept of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&amp;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longjmp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\n");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// Jump to the point setup by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longjmp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, 1);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("Will i get printed??");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}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889243" y="3352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cs typeface="Calibri"/>
              </a:rPr>
              <a:t>printf</a:t>
            </a:r>
            <a:r>
              <a:rPr lang="en-IN" dirty="0">
                <a:cs typeface="Calibri"/>
              </a:rPr>
              <a:t>("I am printing\n"); </a:t>
            </a:r>
            <a:endParaRPr lang="en-IN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83076" y="3200400"/>
            <a:ext cx="10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3076" y="3200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3076" y="3810000"/>
            <a:ext cx="106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83076" y="4724400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3076" y="47244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3076" y="5486400"/>
            <a:ext cx="10799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1582400" y="106680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934200" y="1066800"/>
            <a:ext cx="46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48200" y="26670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48200" y="2667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14600" y="3048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38400" y="32766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67200" y="32766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9050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0531" y="6365747"/>
            <a:ext cx="2598420" cy="0"/>
          </a:xfrm>
          <a:custGeom>
            <a:avLst/>
            <a:gdLst/>
            <a:ahLst/>
            <a:cxnLst/>
            <a:rect l="l" t="t" r="r" b="b"/>
            <a:pathLst>
              <a:path w="2598420">
                <a:moveTo>
                  <a:pt x="0" y="0"/>
                </a:moveTo>
                <a:lnTo>
                  <a:pt x="2598419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>
                <a:moveTo>
                  <a:pt x="0" y="0"/>
                </a:moveTo>
                <a:lnTo>
                  <a:pt x="676414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492" y="179070"/>
            <a:ext cx="77317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0">
              <a:lnSpc>
                <a:spcPts val="276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  <a:p>
            <a:pPr marL="12700">
              <a:lnSpc>
                <a:spcPts val="2520"/>
              </a:lnSpc>
            </a:pP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Setjmp() </a:t>
            </a:r>
            <a:r>
              <a:rPr sz="2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 </a:t>
            </a: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longjmp()</a:t>
            </a:r>
            <a:r>
              <a:rPr sz="2400" b="1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064" y="929766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064" y="6507619"/>
            <a:ext cx="8926830" cy="0"/>
          </a:xfrm>
          <a:custGeom>
            <a:avLst/>
            <a:gdLst/>
            <a:ahLst/>
            <a:cxnLst/>
            <a:rect l="l" t="t" r="r" b="b"/>
            <a:pathLst>
              <a:path w="8926830">
                <a:moveTo>
                  <a:pt x="0" y="0"/>
                </a:moveTo>
                <a:lnTo>
                  <a:pt x="892681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04602"/>
              </p:ext>
            </p:extLst>
          </p:nvPr>
        </p:nvGraphicFramePr>
        <p:xfrm>
          <a:off x="676910" y="929767"/>
          <a:ext cx="11134090" cy="5242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8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42433">
                <a:tc>
                  <a:txBody>
                    <a:bodyPr/>
                    <a:lstStyle/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#include&lt;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stdio.h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&gt;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#include&lt;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setjmp.h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&gt;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jmp_buf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lang="en-IN" sz="1800" dirty="0" smtClean="0">
                        <a:latin typeface="+mn-lt"/>
                        <a:cs typeface="Calibri"/>
                      </a:endParaRP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int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main()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{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// Setup jump position</a:t>
                      </a:r>
                      <a:r>
                        <a:rPr lang="en-IN" sz="1800" baseline="0" dirty="0" smtClean="0">
                          <a:latin typeface="+mn-lt"/>
                          <a:cs typeface="Calibri"/>
                        </a:rPr>
                        <a:t> set</a:t>
                      </a:r>
                      <a:endParaRPr lang="en-IN" sz="1800" dirty="0" smtClean="0">
                        <a:latin typeface="+mn-lt"/>
                        <a:cs typeface="Calibri"/>
                      </a:endParaRP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if 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))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else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{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("I am first\n");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func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();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}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return 0;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} </a:t>
                      </a:r>
                    </a:p>
                    <a:p>
                      <a:pPr marL="91440" marR="22790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void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func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()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{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("Welcome to the concept of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&amp;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longjmp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\n");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// Jump to the point setup by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setjmp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longjmp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buf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, 1);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   </a:t>
                      </a:r>
                      <a:r>
                        <a:rPr lang="en-IN" sz="1800" dirty="0" err="1" smtClean="0">
                          <a:latin typeface="+mn-lt"/>
                          <a:cs typeface="Calibri"/>
                        </a:rPr>
                        <a:t>printf</a:t>
                      </a:r>
                      <a:r>
                        <a:rPr lang="en-IN" sz="1800" dirty="0" smtClean="0">
                          <a:latin typeface="+mn-lt"/>
                          <a:cs typeface="Calibri"/>
                        </a:rPr>
                        <a:t>("Will i get printed??");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} 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dirty="0" smtClean="0">
                          <a:latin typeface="+mn-lt"/>
                          <a:cs typeface="Calibri"/>
                        </a:rPr>
                        <a:t> 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889243" y="3352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cs typeface="Calibri"/>
              </a:rPr>
              <a:t>printf</a:t>
            </a:r>
            <a:r>
              <a:rPr lang="en-IN" dirty="0">
                <a:cs typeface="Calibri"/>
              </a:rPr>
              <a:t>("I am printing\n"); </a:t>
            </a:r>
            <a:endParaRPr lang="en-IN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83076" y="3200400"/>
            <a:ext cx="10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3076" y="3200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3076" y="3810000"/>
            <a:ext cx="106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83076" y="4724400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3076" y="47244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3076" y="5486400"/>
            <a:ext cx="10799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1582400" y="106680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934200" y="1066800"/>
            <a:ext cx="46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48200" y="26670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48200" y="2667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14600" y="3048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38400" y="32766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67200" y="32766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9050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53471" y="3105150"/>
            <a:ext cx="283724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464009" y="4552950"/>
            <a:ext cx="283724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5659876" y="2314966"/>
            <a:ext cx="283724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4364372" y="3373677"/>
            <a:ext cx="283724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0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150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492" y="589915"/>
            <a:ext cx="11051540" cy="565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getrlimit()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setrlimit() FUNCTIONS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824865" algn="l"/>
                <a:tab pos="1901189" algn="l"/>
                <a:tab pos="2463165" algn="l"/>
                <a:tab pos="3507104" algn="l"/>
                <a:tab pos="4721860" algn="l"/>
                <a:tab pos="5607050" algn="l"/>
                <a:tab pos="8425815" algn="l"/>
              </a:tabLst>
            </a:pPr>
            <a:r>
              <a:rPr sz="2400" spc="-15" dirty="0">
                <a:latin typeface="Calibri"/>
                <a:cs typeface="Calibri"/>
              </a:rPr>
              <a:t>Every	</a:t>
            </a:r>
            <a:r>
              <a:rPr sz="2400" spc="-10" dirty="0">
                <a:latin typeface="Calibri"/>
                <a:cs typeface="Calibri"/>
              </a:rPr>
              <a:t>process	</a:t>
            </a:r>
            <a:r>
              <a:rPr sz="2400" spc="-5" dirty="0">
                <a:latin typeface="Calibri"/>
                <a:cs typeface="Calibri"/>
              </a:rPr>
              <a:t>has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	resource	</a:t>
            </a:r>
            <a:r>
              <a:rPr sz="2400" spc="-5" dirty="0">
                <a:latin typeface="Calibri"/>
                <a:cs typeface="Calibri"/>
              </a:rPr>
              <a:t>limits,	some of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	queried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45134" algn="l"/>
                <a:tab pos="996950" algn="l"/>
              </a:tabLst>
            </a:pPr>
            <a:r>
              <a:rPr sz="2400" spc="-10" dirty="0">
                <a:latin typeface="Calibri"/>
                <a:cs typeface="Calibri"/>
              </a:rPr>
              <a:t>by	</a:t>
            </a:r>
            <a:r>
              <a:rPr sz="2400" dirty="0">
                <a:latin typeface="Calibri"/>
                <a:cs typeface="Calibri"/>
              </a:rPr>
              <a:t>the	</a:t>
            </a:r>
            <a:r>
              <a:rPr sz="2400" spc="-5" dirty="0">
                <a:latin typeface="Calibri"/>
                <a:cs typeface="Calibri"/>
              </a:rPr>
              <a:t>getrlimit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setrlimit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&lt;sys/resource.h&gt;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10" dirty="0">
                <a:latin typeface="Calibri"/>
                <a:cs typeface="Calibri"/>
              </a:rPr>
              <a:t>getrlimit(int resource, struct </a:t>
            </a:r>
            <a:r>
              <a:rPr sz="2400" b="1" spc="-5" dirty="0">
                <a:latin typeface="Calibri"/>
                <a:cs typeface="Calibri"/>
              </a:rPr>
              <a:t>rlimit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*rlptr);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10" dirty="0">
                <a:latin typeface="Calibri"/>
                <a:cs typeface="Calibri"/>
              </a:rPr>
              <a:t>setrlimit(int resource, const struct </a:t>
            </a:r>
            <a:r>
              <a:rPr sz="2400" b="1" spc="-5" dirty="0">
                <a:latin typeface="Calibri"/>
                <a:cs typeface="Calibri"/>
              </a:rPr>
              <a:t>rlimit</a:t>
            </a:r>
            <a:r>
              <a:rPr sz="2400" b="1" spc="-2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*rlptr);</a:t>
            </a:r>
            <a:endParaRPr sz="2400">
              <a:latin typeface="Calibri"/>
              <a:cs typeface="Calibri"/>
            </a:endParaRPr>
          </a:p>
          <a:p>
            <a:pPr marL="55816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Both </a:t>
            </a:r>
            <a:r>
              <a:rPr sz="2400" spc="-10" dirty="0">
                <a:latin typeface="Calibri"/>
                <a:cs typeface="Calibri"/>
              </a:rPr>
              <a:t>return: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</a:t>
            </a:r>
            <a:r>
              <a:rPr sz="2400" spc="-15" dirty="0">
                <a:latin typeface="Calibri"/>
                <a:cs typeface="Calibri"/>
              </a:rPr>
              <a:t>nonzero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1176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call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functions specifies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10" dirty="0">
                <a:latin typeface="Calibri"/>
                <a:cs typeface="Calibri"/>
              </a:rPr>
              <a:t>resource </a:t>
            </a:r>
            <a:r>
              <a:rPr sz="2400" dirty="0">
                <a:latin typeface="Calibri"/>
                <a:cs typeface="Calibri"/>
              </a:rPr>
              <a:t>and a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 structure: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struct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rlimit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2298700" algn="l"/>
              </a:tabLst>
            </a:pPr>
            <a:r>
              <a:rPr sz="2400" b="1" spc="-5" dirty="0">
                <a:latin typeface="Calibri"/>
                <a:cs typeface="Calibri"/>
              </a:rPr>
              <a:t>rlim_t	rlim_cur;	</a:t>
            </a:r>
            <a:r>
              <a:rPr sz="2400" b="1" dirty="0">
                <a:latin typeface="Calibri"/>
                <a:cs typeface="Calibri"/>
              </a:rPr>
              <a:t>/* soft </a:t>
            </a:r>
            <a:r>
              <a:rPr sz="2400" b="1" spc="-5" dirty="0">
                <a:latin typeface="Calibri"/>
                <a:cs typeface="Calibri"/>
              </a:rPr>
              <a:t>limit: </a:t>
            </a:r>
            <a:r>
              <a:rPr sz="2400" b="1" spc="-15" dirty="0">
                <a:latin typeface="Calibri"/>
                <a:cs typeface="Calibri"/>
              </a:rPr>
              <a:t>current </a:t>
            </a:r>
            <a:r>
              <a:rPr sz="2400" b="1" dirty="0">
                <a:latin typeface="Calibri"/>
                <a:cs typeface="Calibri"/>
              </a:rPr>
              <a:t>limit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26465" algn="l"/>
              </a:tabLst>
            </a:pPr>
            <a:r>
              <a:rPr sz="2400" b="1" spc="-5" dirty="0">
                <a:latin typeface="Calibri"/>
                <a:cs typeface="Calibri"/>
              </a:rPr>
              <a:t>rlim_t	rlim_max; </a:t>
            </a:r>
            <a:r>
              <a:rPr sz="2400" b="1" dirty="0">
                <a:latin typeface="Calibri"/>
                <a:cs typeface="Calibri"/>
              </a:rPr>
              <a:t>/* </a:t>
            </a:r>
            <a:r>
              <a:rPr sz="2400" b="1" spc="-10" dirty="0">
                <a:latin typeface="Calibri"/>
                <a:cs typeface="Calibri"/>
              </a:rPr>
              <a:t>hard </a:t>
            </a:r>
            <a:r>
              <a:rPr sz="2400" b="1" spc="-5" dirty="0">
                <a:latin typeface="Calibri"/>
                <a:cs typeface="Calibri"/>
              </a:rPr>
              <a:t>limit: </a:t>
            </a:r>
            <a:r>
              <a:rPr sz="2400" b="1" spc="-10" dirty="0">
                <a:latin typeface="Calibri"/>
                <a:cs typeface="Calibri"/>
              </a:rPr>
              <a:t>maximum value </a:t>
            </a:r>
            <a:r>
              <a:rPr sz="2400" b="1" spc="-15" dirty="0">
                <a:latin typeface="Calibri"/>
                <a:cs typeface="Calibri"/>
              </a:rPr>
              <a:t>for </a:t>
            </a:r>
            <a:r>
              <a:rPr sz="2400" b="1" spc="-5" dirty="0">
                <a:latin typeface="Calibri"/>
                <a:cs typeface="Calibri"/>
              </a:rPr>
              <a:t>rlim_cur</a:t>
            </a:r>
            <a:r>
              <a:rPr sz="2400" b="1" spc="-3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};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0" y="3097148"/>
          <a:ext cx="12190728" cy="3750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5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80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198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53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79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RLIMIT_AS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79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maximum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bytes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a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process's total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RLIMIT_CORE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8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maximum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bytes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a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file.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limit of 0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prevents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creation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a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core</a:t>
                      </a: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85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RLIMIT_CPU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95885">
                        <a:lnSpc>
                          <a:spcPct val="56699"/>
                        </a:lnSpc>
                        <a:spcBef>
                          <a:spcPts val="4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maximum amount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CPU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 in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seconds. When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soft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 is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exceeded,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SIGXCPU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is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sent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RLIMIT_DATA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maximum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bytes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the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segment: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sum of the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initialized</a:t>
                      </a: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uninitialized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data,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6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RLIMIT_FSIZE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7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maximum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bytes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a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 that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may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created.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When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soft limit is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exceeded,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sent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SIGXFSZ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3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RLIMIT_LOCKS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maximum number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 locks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 can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hold.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RLIMIT_NOFILE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39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maximum number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open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process. Changing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 limit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affects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20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returned by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sysconffunction for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_SC_OPEN_MAXargument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E383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E3831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23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E3831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E3831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428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BC572C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0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RLIMIT_NPROC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4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maximum number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child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real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ID.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Changing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 limit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affects</a:t>
                      </a:r>
                      <a:r>
                        <a:rPr sz="1800" b="1" spc="-22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105"/>
                        </a:spcBef>
                        <a:tabLst>
                          <a:tab pos="8180070" algn="l"/>
                        </a:tabLst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 returned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_SC_CHIL</a:t>
                      </a:r>
                      <a:r>
                        <a:rPr sz="1350" spc="-270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</a:t>
                      </a: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350" spc="-270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350" spc="-270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       </a:t>
                      </a:r>
                      <a:r>
                        <a:rPr sz="1350" spc="-254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-472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3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350" spc="-472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YED</a:t>
                      </a:r>
                      <a:r>
                        <a:rPr sz="1800" b="1" spc="-3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350" spc="-472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b="1" spc="-3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350" spc="-472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</a:t>
                      </a:r>
                      <a:r>
                        <a:rPr sz="1800" b="1" spc="-3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350" spc="-472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</a:t>
                      </a:r>
                      <a:r>
                        <a:rPr sz="1800" b="1" spc="-3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350" spc="-472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350" spc="30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-419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b="1" spc="-2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350" spc="-419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spc="-2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350" spc="-419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BK</a:t>
                      </a:r>
                      <a:r>
                        <a:rPr sz="1800" b="1" spc="-2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350" spc="-419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</a:t>
                      </a:r>
                      <a:r>
                        <a:rPr sz="1350" spc="270" baseline="339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sysconffunction	</a:t>
                      </a:r>
                      <a:r>
                        <a:rPr sz="1575" baseline="264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151</a:t>
                      </a:r>
                      <a:endParaRPr sz="1575" baseline="26455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BC572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492" y="475564"/>
            <a:ext cx="1102042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getrlimit()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setrlimit()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dirty="0">
                <a:latin typeface="Calibri"/>
                <a:cs typeface="Calibri"/>
              </a:rPr>
              <a:t>rules </a:t>
            </a:r>
            <a:r>
              <a:rPr sz="2400" spc="-15" dirty="0">
                <a:latin typeface="Calibri"/>
                <a:cs typeface="Calibri"/>
              </a:rPr>
              <a:t>govern </a:t>
            </a:r>
            <a:r>
              <a:rPr sz="2400" dirty="0">
                <a:latin typeface="Calibri"/>
                <a:cs typeface="Calibri"/>
              </a:rPr>
              <a:t>the changing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resource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limits.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can </a:t>
            </a:r>
            <a:r>
              <a:rPr sz="2400" spc="-5" dirty="0">
                <a:latin typeface="Calibri"/>
                <a:cs typeface="Calibri"/>
              </a:rPr>
              <a:t>change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soft </a:t>
            </a:r>
            <a:r>
              <a:rPr sz="2400" dirty="0">
                <a:latin typeface="Calibri"/>
                <a:cs typeface="Calibri"/>
              </a:rPr>
              <a:t>limit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less than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equal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5" dirty="0">
                <a:latin typeface="Calibri"/>
                <a:cs typeface="Calibri"/>
              </a:rPr>
              <a:t>hard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limit.</a:t>
            </a: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can lower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5" dirty="0">
                <a:latin typeface="Calibri"/>
                <a:cs typeface="Calibri"/>
              </a:rPr>
              <a:t>hard </a:t>
            </a:r>
            <a:r>
              <a:rPr sz="2400" dirty="0">
                <a:latin typeface="Calibri"/>
                <a:cs typeface="Calibri"/>
              </a:rPr>
              <a:t>limit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15" dirty="0">
                <a:latin typeface="Calibri"/>
                <a:cs typeface="Calibri"/>
              </a:rPr>
              <a:t>greater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equal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soft </a:t>
            </a:r>
            <a:r>
              <a:rPr sz="2400" dirty="0">
                <a:latin typeface="Calibri"/>
                <a:cs typeface="Calibri"/>
              </a:rPr>
              <a:t>limit. </a:t>
            </a:r>
            <a:r>
              <a:rPr sz="2400" spc="-5" dirty="0">
                <a:latin typeface="Calibri"/>
                <a:cs typeface="Calibri"/>
              </a:rPr>
              <a:t>This  </a:t>
            </a:r>
            <a:r>
              <a:rPr sz="2400" spc="-10" dirty="0">
                <a:latin typeface="Calibri"/>
                <a:cs typeface="Calibri"/>
              </a:rPr>
              <a:t>lowering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hard </a:t>
            </a:r>
            <a:r>
              <a:rPr sz="2400" dirty="0">
                <a:latin typeface="Calibri"/>
                <a:cs typeface="Calibri"/>
              </a:rPr>
              <a:t>limit is </a:t>
            </a:r>
            <a:r>
              <a:rPr sz="2400" spc="-15" dirty="0">
                <a:latin typeface="Calibri"/>
                <a:cs typeface="Calibri"/>
              </a:rPr>
              <a:t>irreversible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normal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users.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super user </a:t>
            </a:r>
            <a:r>
              <a:rPr sz="2400" spc="-10" dirty="0">
                <a:latin typeface="Calibri"/>
                <a:cs typeface="Calibri"/>
              </a:rPr>
              <a:t>process can raise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hard </a:t>
            </a:r>
            <a:r>
              <a:rPr sz="2400" dirty="0">
                <a:latin typeface="Calibri"/>
                <a:cs typeface="Calibri"/>
              </a:rPr>
              <a:t>limit.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infinite </a:t>
            </a:r>
            <a:r>
              <a:rPr sz="2000" spc="-5" dirty="0">
                <a:latin typeface="Calibri"/>
                <a:cs typeface="Calibri"/>
              </a:rPr>
              <a:t>limit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specified by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constant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RLIM_INFINITY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66245" y="6365747"/>
            <a:ext cx="822960" cy="0"/>
          </a:xfrm>
          <a:custGeom>
            <a:avLst/>
            <a:gdLst/>
            <a:ahLst/>
            <a:cxnLst/>
            <a:rect l="l" t="t" r="r" b="b"/>
            <a:pathLst>
              <a:path w="822959">
                <a:moveTo>
                  <a:pt x="0" y="0"/>
                </a:moveTo>
                <a:lnTo>
                  <a:pt x="822705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307975" cy="0"/>
          </a:xfrm>
          <a:custGeom>
            <a:avLst/>
            <a:gdLst/>
            <a:ahLst/>
            <a:cxnLst/>
            <a:rect l="l" t="t" r="r" b="b"/>
            <a:pathLst>
              <a:path w="307975">
                <a:moveTo>
                  <a:pt x="0" y="0"/>
                </a:moveTo>
                <a:lnTo>
                  <a:pt x="307975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4492" y="560070"/>
            <a:ext cx="482536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getrlimit()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setrlimit()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b="1" spc="-5" dirty="0">
                <a:latin typeface="Calibri"/>
                <a:cs typeface="Calibri"/>
              </a:rPr>
              <a:t>Example: </a:t>
            </a:r>
            <a:r>
              <a:rPr sz="2000" b="1" spc="-10" dirty="0">
                <a:latin typeface="Calibri"/>
                <a:cs typeface="Calibri"/>
              </a:rPr>
              <a:t>Print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current resource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limits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625" y="1310513"/>
            <a:ext cx="11071225" cy="0"/>
          </a:xfrm>
          <a:custGeom>
            <a:avLst/>
            <a:gdLst/>
            <a:ahLst/>
            <a:cxnLst/>
            <a:rect l="l" t="t" r="r" b="b"/>
            <a:pathLst>
              <a:path w="11071225">
                <a:moveTo>
                  <a:pt x="0" y="0"/>
                </a:moveTo>
                <a:lnTo>
                  <a:pt x="1107097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625" y="6629310"/>
            <a:ext cx="11071225" cy="0"/>
          </a:xfrm>
          <a:custGeom>
            <a:avLst/>
            <a:gdLst/>
            <a:ahLst/>
            <a:cxnLst/>
            <a:rect l="l" t="t" r="r" b="b"/>
            <a:pathLst>
              <a:path w="11071225">
                <a:moveTo>
                  <a:pt x="0" y="0"/>
                </a:moveTo>
                <a:lnTo>
                  <a:pt x="1107097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48533"/>
              </p:ext>
            </p:extLst>
          </p:nvPr>
        </p:nvGraphicFramePr>
        <p:xfrm>
          <a:off x="228601" y="462281"/>
          <a:ext cx="11658600" cy="601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5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33719">
                <a:tc>
                  <a:txBody>
                    <a:bodyPr/>
                    <a:lstStyle/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C program to demonstrate working of 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getrlimit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 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and 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setlimit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resource.h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//#include &lt;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errno.h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types.h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stat.h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main() { 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rlimit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old_lim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new_lim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Get old limits 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if( 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getrlimit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(RLIMIT_NOFILE, &amp;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old_lim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== 0) 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("Old limits -&gt; soft limit= %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\t"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" hard limit= %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\n", 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old_lim.rlim_cur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 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</a:t>
                      </a:r>
                      <a:r>
                        <a:rPr lang="en-IN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old_lim.rlim_max</a:t>
                      </a:r>
                      <a:r>
                        <a:rPr lang="en-IN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rtl="0" fontAlgn="base"/>
                      <a:r>
                        <a:rPr lang="en-IN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</a:t>
                      </a:r>
                    </a:p>
                    <a:p>
                      <a:pPr>
                        <a:lnSpc>
                          <a:spcPts val="2045"/>
                        </a:lnSpc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Set new value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lim.rlim_cur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lim.rlim_max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1024;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Set limits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(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setrlimit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(RLIMIT_NOFILE, &amp;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   </a:t>
                      </a:r>
                    </a:p>
                    <a:p>
                      <a:pPr rtl="0" fontAlgn="base"/>
                      <a:endParaRPr lang="en-IN" sz="1600" b="0" i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Get new limits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if( 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getrlimit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(RLIMIT_NOFILE, &amp;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new_lim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== 0)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("New limits -&gt; soft limit= %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"\t hard limit= %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\n", 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new_lim.rlim_cur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new_lim.rlim_max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"%s\n", 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strerror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600" b="0" i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errno</a:t>
                      </a:r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rtl="0" fontAlgn="base"/>
                      <a:r>
                        <a:rPr lang="en-IN" sz="16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4492" y="963295"/>
            <a:ext cx="11345545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latin typeface="Calibri"/>
                <a:cs typeface="Calibri"/>
              </a:rPr>
              <a:t>OUTPUT::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/>
              <a:t>Old limits </a:t>
            </a:r>
            <a:r>
              <a:rPr lang="en-IN" sz="2400" dirty="0" smtClean="0"/>
              <a:t>:: </a:t>
            </a:r>
            <a:r>
              <a:rPr lang="en-IN" sz="2400" dirty="0"/>
              <a:t>soft limit= </a:t>
            </a:r>
            <a:r>
              <a:rPr lang="en-IN" sz="2400" dirty="0" smtClean="0"/>
              <a:t>1024 </a:t>
            </a:r>
            <a:r>
              <a:rPr lang="en-IN" sz="2400" dirty="0"/>
              <a:t>hard limit= </a:t>
            </a:r>
            <a:r>
              <a:rPr lang="en-IN" sz="2400" dirty="0" smtClean="0"/>
              <a:t>124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 smtClean="0"/>
              <a:t>New </a:t>
            </a:r>
            <a:r>
              <a:rPr lang="en-IN" sz="2400" dirty="0"/>
              <a:t>limits </a:t>
            </a:r>
            <a:r>
              <a:rPr lang="en-IN" sz="2400" dirty="0" smtClean="0"/>
              <a:t>:: </a:t>
            </a:r>
            <a:r>
              <a:rPr lang="en-IN" sz="2400" dirty="0"/>
              <a:t>soft limit= 3 hard limit= </a:t>
            </a:r>
            <a:r>
              <a:rPr lang="en-IN" sz="2400" dirty="0" smtClean="0"/>
              <a:t>100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4492" y="963295"/>
            <a:ext cx="1134554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UNIX KERNEL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SUPPORT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400" b="1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UNIX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20" dirty="0">
                <a:latin typeface="Calibri"/>
                <a:cs typeface="Calibri"/>
              </a:rPr>
              <a:t>keeps </a:t>
            </a:r>
            <a:r>
              <a:rPr sz="2400" spc="-15" dirty="0">
                <a:latin typeface="Calibri"/>
                <a:cs typeface="Calibri"/>
              </a:rPr>
              <a:t>track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active process present </a:t>
            </a:r>
            <a:r>
              <a:rPr sz="2400" dirty="0">
                <a:latin typeface="Calibri"/>
                <a:cs typeface="Calibri"/>
              </a:rPr>
              <a:t>in the  </a:t>
            </a:r>
            <a:r>
              <a:rPr sz="2400" spc="-20" dirty="0">
                <a:latin typeface="Calibri"/>
                <a:cs typeface="Calibri"/>
              </a:rPr>
              <a:t>system. </a:t>
            </a:r>
            <a:r>
              <a:rPr sz="2400" spc="-10" dirty="0">
                <a:latin typeface="Calibri"/>
                <a:cs typeface="Calibri"/>
              </a:rPr>
              <a:t>Some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0" dirty="0">
                <a:latin typeface="Calibri"/>
                <a:cs typeface="Calibri"/>
              </a:rPr>
              <a:t>processes </a:t>
            </a:r>
            <a:r>
              <a:rPr sz="2400" spc="-5" dirty="0">
                <a:latin typeface="Calibri"/>
                <a:cs typeface="Calibri"/>
              </a:rPr>
              <a:t>belongs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30" dirty="0">
                <a:latin typeface="Calibri"/>
                <a:cs typeface="Calibri"/>
              </a:rPr>
              <a:t>“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  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</a:t>
            </a:r>
            <a:r>
              <a:rPr sz="2400" spc="-35" dirty="0">
                <a:latin typeface="Calibri"/>
                <a:cs typeface="Calibri"/>
              </a:rPr>
              <a:t>”.</a:t>
            </a:r>
            <a:endParaRPr sz="24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Every </a:t>
            </a:r>
            <a:r>
              <a:rPr sz="2400" spc="-5" dirty="0">
                <a:latin typeface="Calibri"/>
                <a:cs typeface="Calibri"/>
              </a:rPr>
              <a:t>entry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spc="-15" dirty="0">
                <a:latin typeface="Calibri"/>
                <a:cs typeface="Calibri"/>
              </a:rPr>
              <a:t>pointers 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text, </a:t>
            </a:r>
            <a:r>
              <a:rPr sz="2400" spc="-20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5" dirty="0">
                <a:latin typeface="Calibri"/>
                <a:cs typeface="Calibri"/>
              </a:rPr>
              <a:t>stack  </a:t>
            </a:r>
            <a:r>
              <a:rPr sz="2400" spc="-10" dirty="0">
                <a:latin typeface="Calibri"/>
                <a:cs typeface="Calibri"/>
              </a:rPr>
              <a:t>segments </a:t>
            </a:r>
            <a:r>
              <a:rPr sz="2400" dirty="0">
                <a:latin typeface="Calibri"/>
                <a:cs typeface="Calibri"/>
              </a:rPr>
              <a:t>and also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U-area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U-area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spc="-10" dirty="0">
                <a:latin typeface="Calibri"/>
                <a:cs typeface="Calibri"/>
              </a:rPr>
              <a:t>extension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table entry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contains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process 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spc="-20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5" dirty="0">
                <a:latin typeface="Calibri"/>
                <a:cs typeface="Calibri"/>
              </a:rPr>
              <a:t>file </a:t>
            </a:r>
            <a:r>
              <a:rPr sz="2400" spc="-10" dirty="0">
                <a:latin typeface="Calibri"/>
                <a:cs typeface="Calibri"/>
              </a:rPr>
              <a:t>descriptor </a:t>
            </a:r>
            <a:r>
              <a:rPr sz="2400" spc="-5" dirty="0">
                <a:latin typeface="Calibri"/>
                <a:cs typeface="Calibri"/>
              </a:rPr>
              <a:t>table, </a:t>
            </a:r>
            <a:r>
              <a:rPr sz="2400" spc="-15" dirty="0">
                <a:latin typeface="Calibri"/>
                <a:cs typeface="Calibri"/>
              </a:rPr>
              <a:t>current root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working directory inode  numbers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set of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imposed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limits.</a:t>
            </a:r>
            <a:endParaRPr sz="240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processes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UNIX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expect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created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boot </a:t>
            </a:r>
            <a:r>
              <a:rPr sz="2400" spc="-15" dirty="0">
                <a:latin typeface="Calibri"/>
                <a:cs typeface="Calibri"/>
              </a:rPr>
              <a:t>code,  are created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fork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5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dirty="0" smtClean="0">
                <a:solidFill>
                  <a:srgbClr val="17365D"/>
                </a:solidFill>
                <a:latin typeface="Cambria"/>
                <a:cs typeface="Cambria"/>
              </a:rPr>
              <a:t>UNIT 3</a:t>
            </a:r>
            <a:r>
              <a:rPr sz="2600" dirty="0" smtClean="0">
                <a:solidFill>
                  <a:srgbClr val="17365D"/>
                </a:solidFill>
                <a:latin typeface="Cambria"/>
                <a:cs typeface="Cambria"/>
              </a:rPr>
              <a:t>UNIX</a:t>
            </a:r>
            <a:r>
              <a:rPr sz="2600" spc="-7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17365D"/>
                </a:solidFill>
                <a:latin typeface="Cambria"/>
                <a:cs typeface="Cambria"/>
              </a:rPr>
              <a:t>PROCESSES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892" y="672210"/>
            <a:ext cx="8055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a C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started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0" dirty="0">
                <a:latin typeface="Calibri"/>
                <a:cs typeface="Calibri"/>
              </a:rPr>
              <a:t>various </a:t>
            </a:r>
            <a:r>
              <a:rPr sz="2400" spc="-25" dirty="0">
                <a:latin typeface="Calibri"/>
                <a:cs typeface="Calibri"/>
              </a:rPr>
              <a:t>ways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terminate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173" y="1190843"/>
            <a:ext cx="8370160" cy="4857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8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dirty="0" smtClean="0">
                <a:solidFill>
                  <a:srgbClr val="17365D"/>
                </a:solidFill>
                <a:latin typeface="Cambria"/>
                <a:cs typeface="Cambria"/>
              </a:rPr>
              <a:t>UNIT 3</a:t>
            </a:r>
            <a:r>
              <a:rPr sz="2600" dirty="0" smtClean="0">
                <a:solidFill>
                  <a:srgbClr val="17365D"/>
                </a:solidFill>
                <a:latin typeface="Cambria"/>
                <a:cs typeface="Cambria"/>
              </a:rPr>
              <a:t>UNIX</a:t>
            </a:r>
            <a:r>
              <a:rPr sz="2600" spc="-7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17365D"/>
                </a:solidFill>
                <a:latin typeface="Cambria"/>
                <a:cs typeface="Cambria"/>
              </a:rPr>
              <a:t>PROCESSES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492" y="836803"/>
            <a:ext cx="4752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UNIX KERNEL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SUPPORT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400" b="1" u="heavy" spc="-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3054" y="1371600"/>
            <a:ext cx="8930146" cy="4496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886200" y="4724400"/>
            <a:ext cx="1524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898726" y="4625758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 process U area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609600"/>
            <a:ext cx="11353800" cy="5750164"/>
          </a:xfrm>
          <a:ln/>
        </p:spPr>
        <p:txBody>
          <a:bodyPr/>
          <a:lstStyle/>
          <a:p>
            <a:pPr marL="341313" indent="-341313">
              <a:lnSpc>
                <a:spcPct val="150000"/>
              </a:lnSpc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0" u="none" dirty="0"/>
              <a:t>A process consists of</a:t>
            </a:r>
          </a:p>
          <a:p>
            <a:pPr marL="341313" indent="-341313">
              <a:lnSpc>
                <a:spcPct val="150000"/>
              </a:lnSpc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0" u="none" dirty="0">
                <a:solidFill>
                  <a:srgbClr val="996600"/>
                </a:solidFill>
              </a:rPr>
              <a:t>A text segment</a:t>
            </a:r>
            <a:r>
              <a:rPr lang="en-IN" b="0" u="none" dirty="0"/>
              <a:t> – program text of a process in machine executable instruction code format</a:t>
            </a:r>
          </a:p>
          <a:p>
            <a:pPr marL="341313" indent="-341313">
              <a:lnSpc>
                <a:spcPct val="150000"/>
              </a:lnSpc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0" u="none" dirty="0">
                <a:solidFill>
                  <a:srgbClr val="996600"/>
                </a:solidFill>
              </a:rPr>
              <a:t>A data segment</a:t>
            </a:r>
            <a:r>
              <a:rPr lang="en-IN" b="0" u="none" dirty="0"/>
              <a:t> – static and global variables in machine executable format</a:t>
            </a:r>
          </a:p>
          <a:p>
            <a:pPr marL="341313" indent="-341313">
              <a:lnSpc>
                <a:spcPct val="150000"/>
              </a:lnSpc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0" u="none" dirty="0">
                <a:solidFill>
                  <a:srgbClr val="996600"/>
                </a:solidFill>
              </a:rPr>
              <a:t>A stack segment</a:t>
            </a:r>
            <a:r>
              <a:rPr lang="en-IN" b="0" u="none" dirty="0"/>
              <a:t> – function arguments, automatic variables and return addresses of all active functions of a process at any time</a:t>
            </a:r>
          </a:p>
          <a:p>
            <a:pPr marL="341313" indent="-341313">
              <a:lnSpc>
                <a:spcPct val="150000"/>
              </a:lnSpc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0" u="none" dirty="0">
                <a:solidFill>
                  <a:srgbClr val="996600"/>
                </a:solidFill>
              </a:rPr>
              <a:t>U-area </a:t>
            </a:r>
            <a:r>
              <a:rPr lang="en-IN" b="0" u="none" dirty="0"/>
              <a:t>is an extension of Process table entry and contains process-specific data </a:t>
            </a:r>
          </a:p>
        </p:txBody>
      </p:sp>
    </p:spTree>
    <p:extLst>
      <p:ext uri="{BB962C8B-B14F-4D97-AF65-F5344CB8AC3E}">
        <p14:creationId xmlns:p14="http://schemas.microsoft.com/office/powerpoint/2010/main" val="2871694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892" y="473151"/>
            <a:ext cx="1134618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UNIX KERNEL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SUPPORT FOR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After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fork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call, </a:t>
            </a:r>
            <a:r>
              <a:rPr sz="2400" spc="-5" dirty="0">
                <a:latin typeface="Calibri"/>
                <a:cs typeface="Calibri"/>
              </a:rPr>
              <a:t>once the </a:t>
            </a:r>
            <a:r>
              <a:rPr sz="2400" dirty="0">
                <a:latin typeface="Calibri"/>
                <a:cs typeface="Calibri"/>
              </a:rPr>
              <a:t>child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created, </a:t>
            </a:r>
            <a:r>
              <a:rPr sz="2400" spc="-5" dirty="0">
                <a:latin typeface="Calibri"/>
                <a:cs typeface="Calibri"/>
              </a:rPr>
              <a:t>both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dirty="0">
                <a:latin typeface="Calibri"/>
                <a:cs typeface="Calibri"/>
              </a:rPr>
              <a:t>and child  </a:t>
            </a:r>
            <a:r>
              <a:rPr sz="2400" spc="-10" dirty="0">
                <a:latin typeface="Calibri"/>
                <a:cs typeface="Calibri"/>
              </a:rPr>
              <a:t>processes </a:t>
            </a:r>
            <a:r>
              <a:rPr sz="2400" spc="-5" dirty="0">
                <a:latin typeface="Calibri"/>
                <a:cs typeface="Calibri"/>
              </a:rPr>
              <a:t>resumes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execution.</a:t>
            </a:r>
            <a:endParaRPr sz="2400">
              <a:latin typeface="Calibri"/>
              <a:cs typeface="Calibri"/>
            </a:endParaRPr>
          </a:p>
          <a:p>
            <a:pPr marL="355600" marR="698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created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fork,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contains </a:t>
            </a:r>
            <a:r>
              <a:rPr sz="2400" spc="-10" dirty="0">
                <a:latin typeface="Calibri"/>
                <a:cs typeface="Calibri"/>
              </a:rPr>
              <a:t>duplicated copies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text, data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stack segments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shown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Figure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below.</a:t>
            </a:r>
            <a:endParaRPr sz="2400">
              <a:latin typeface="Calibri"/>
              <a:cs typeface="Calibri"/>
            </a:endParaRPr>
          </a:p>
          <a:p>
            <a:pPr marL="355600" marR="635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Also it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file </a:t>
            </a:r>
            <a:r>
              <a:rPr sz="2400" spc="-10" dirty="0">
                <a:latin typeface="Calibri"/>
                <a:cs typeface="Calibri"/>
              </a:rPr>
              <a:t>descriptor </a:t>
            </a:r>
            <a:r>
              <a:rPr sz="2400" spc="-5" dirty="0">
                <a:latin typeface="Calibri"/>
                <a:cs typeface="Calibri"/>
              </a:rPr>
              <a:t>table, which </a:t>
            </a:r>
            <a:r>
              <a:rPr sz="2400" spc="-15" dirty="0">
                <a:latin typeface="Calibri"/>
                <a:cs typeface="Calibri"/>
              </a:rPr>
              <a:t>contains </a:t>
            </a:r>
            <a:r>
              <a:rPr sz="2400" spc="-20" dirty="0">
                <a:latin typeface="Calibri"/>
                <a:cs typeface="Calibri"/>
              </a:rPr>
              <a:t>reference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opened files </a:t>
            </a:r>
            <a:r>
              <a:rPr sz="2400" dirty="0">
                <a:latin typeface="Calibri"/>
                <a:cs typeface="Calibri"/>
              </a:rPr>
              <a:t>as  the </a:t>
            </a:r>
            <a:r>
              <a:rPr sz="2400" spc="-10" dirty="0">
                <a:latin typeface="Calibri"/>
                <a:cs typeface="Calibri"/>
              </a:rPr>
              <a:t>parent,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they both </a:t>
            </a:r>
            <a:r>
              <a:rPr sz="2400" spc="-10" dirty="0">
                <a:latin typeface="Calibri"/>
                <a:cs typeface="Calibri"/>
              </a:rPr>
              <a:t>share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file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opened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3122674"/>
            <a:ext cx="91440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4492" y="527684"/>
            <a:ext cx="110147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UNIX KERNEL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SUPPORT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assigned with </a:t>
            </a:r>
            <a:r>
              <a:rPr sz="2400" spc="-10" dirty="0">
                <a:latin typeface="Calibri"/>
                <a:cs typeface="Calibri"/>
              </a:rPr>
              <a:t>attributes,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either </a:t>
            </a:r>
            <a:r>
              <a:rPr sz="2400" spc="-5" dirty="0">
                <a:latin typeface="Calibri"/>
                <a:cs typeface="Calibri"/>
              </a:rPr>
              <a:t>inherited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5" dirty="0">
                <a:latin typeface="Calibri"/>
                <a:cs typeface="Calibri"/>
              </a:rPr>
              <a:t>or 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set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kernel.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598" y="1835023"/>
          <a:ext cx="11306175" cy="3717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53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807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730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Attributes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directory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reference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(inode number)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working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directory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file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directory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reference to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directory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handling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signal handling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settings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67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mask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signal mask that specifies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which signals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blocked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Umask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632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file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mode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mask that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used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creation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of files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specify which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accession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rights  should be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taken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out.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Nice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scheduling priority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Controlling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terminal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controlling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terminal of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4492" y="527684"/>
            <a:ext cx="105619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UNIX KERNEL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SUPPORT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addition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above attributes,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attributes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dirty="0">
                <a:latin typeface="Calibri"/>
                <a:cs typeface="Calibri"/>
              </a:rPr>
              <a:t>and child</a:t>
            </a:r>
            <a:r>
              <a:rPr sz="2400" spc="-10" dirty="0">
                <a:latin typeface="Calibri"/>
                <a:cs typeface="Calibri"/>
              </a:rPr>
              <a:t> processes: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1625" y="1937257"/>
          <a:ext cx="11306175" cy="3342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98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66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Attributes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Process identification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20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(PID)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integer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identification number that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 unique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per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entire operating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system.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1440" marR="236854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Parent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process identification</a:t>
                      </a:r>
                      <a:r>
                        <a:rPr sz="20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number  (PPID)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parent process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PID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Pending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signals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set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signals that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pending delivery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parent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67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Alarm clock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time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alarm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clock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time is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reset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zero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child</a:t>
                      </a:r>
                      <a:r>
                        <a:rPr sz="20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locks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53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set of file locks owned by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parent process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 not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inherited  by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chid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739759"/>
          </a:xfrm>
        </p:spPr>
        <p:txBody>
          <a:bodyPr/>
          <a:lstStyle/>
          <a:p>
            <a:r>
              <a:rPr lang="en-US" b="0" u="none" dirty="0" smtClean="0"/>
              <a:t>Revision::</a:t>
            </a:r>
          </a:p>
          <a:p>
            <a:r>
              <a:rPr lang="en-US" b="0" u="none" dirty="0" smtClean="0"/>
              <a:t>Main Function--- </a:t>
            </a:r>
          </a:p>
          <a:p>
            <a:r>
              <a:rPr lang="en-US" b="0" u="none" dirty="0" smtClean="0"/>
              <a:t>Command line arguments---</a:t>
            </a:r>
          </a:p>
          <a:p>
            <a:r>
              <a:rPr lang="en-US" b="0" u="none" dirty="0" smtClean="0"/>
              <a:t>Process termination---</a:t>
            </a:r>
          </a:p>
          <a:p>
            <a:r>
              <a:rPr lang="en-US" b="0" u="none" dirty="0" smtClean="0"/>
              <a:t>Environment list</a:t>
            </a:r>
          </a:p>
          <a:p>
            <a:r>
              <a:rPr lang="en-US" b="0" u="none" dirty="0" smtClean="0"/>
              <a:t>Environment variables</a:t>
            </a:r>
          </a:p>
          <a:p>
            <a:r>
              <a:rPr lang="en-US" b="0" u="none" dirty="0" smtClean="0"/>
              <a:t>Memory layout of C program</a:t>
            </a:r>
          </a:p>
          <a:p>
            <a:r>
              <a:rPr lang="en-US" b="0" u="none" dirty="0" smtClean="0"/>
              <a:t>Memory allocation</a:t>
            </a:r>
          </a:p>
          <a:p>
            <a:r>
              <a:rPr lang="en-US" b="0" u="none" dirty="0" err="1" smtClean="0"/>
              <a:t>Setjmp</a:t>
            </a:r>
            <a:r>
              <a:rPr lang="en-US" b="0" u="none" dirty="0" smtClean="0"/>
              <a:t> &amp; </a:t>
            </a:r>
            <a:r>
              <a:rPr lang="en-US" b="0" u="none" dirty="0" err="1" smtClean="0"/>
              <a:t>longjmp</a:t>
            </a:r>
            <a:endParaRPr lang="en-US" b="0" u="none" dirty="0" smtClean="0"/>
          </a:p>
          <a:p>
            <a:r>
              <a:rPr lang="en-US" b="0" u="none" dirty="0" err="1" smtClean="0"/>
              <a:t>Sertrlimit</a:t>
            </a:r>
            <a:r>
              <a:rPr lang="en-US" b="0" u="none" dirty="0" smtClean="0"/>
              <a:t> &amp; </a:t>
            </a:r>
            <a:r>
              <a:rPr lang="en-US" b="0" u="none" dirty="0" err="1" smtClean="0"/>
              <a:t>getrlimit</a:t>
            </a:r>
            <a:endParaRPr lang="en-US" b="0" u="none" dirty="0" smtClean="0"/>
          </a:p>
          <a:p>
            <a:r>
              <a:rPr lang="en-US" b="0" u="none" dirty="0" smtClean="0"/>
              <a:t>Unix kernel support for process…..</a:t>
            </a:r>
          </a:p>
        </p:txBody>
      </p:sp>
    </p:spTree>
    <p:extLst>
      <p:ext uri="{BB962C8B-B14F-4D97-AF65-F5344CB8AC3E}">
        <p14:creationId xmlns:p14="http://schemas.microsoft.com/office/powerpoint/2010/main" val="9077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2200" y="2514600"/>
            <a:ext cx="7814614" cy="4278094"/>
          </a:xfrm>
        </p:spPr>
        <p:txBody>
          <a:bodyPr/>
          <a:lstStyle/>
          <a:p>
            <a:pPr algn="ctr"/>
            <a:r>
              <a:rPr lang="en-US" sz="16600" b="0" u="none" dirty="0" smtClean="0"/>
              <a:t>END</a:t>
            </a:r>
          </a:p>
          <a:p>
            <a:pPr algn="ctr"/>
            <a:endParaRPr lang="en-US" b="0" u="none" dirty="0"/>
          </a:p>
          <a:p>
            <a:pPr algn="ctr"/>
            <a:endParaRPr lang="en-US" b="0" u="none" dirty="0" smtClean="0"/>
          </a:p>
          <a:p>
            <a:pPr algn="ctr"/>
            <a:endParaRPr lang="en-US" b="0" u="none" dirty="0"/>
          </a:p>
          <a:p>
            <a:pPr algn="ctr"/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26677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4492" y="464565"/>
            <a:ext cx="1786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Exit</a:t>
            </a:r>
            <a:r>
              <a:rPr sz="2400" b="1" u="heavy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492" y="830021"/>
            <a:ext cx="9787890" cy="170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spc="-10" dirty="0">
                <a:latin typeface="Calibri"/>
                <a:cs typeface="Calibri"/>
              </a:rPr>
              <a:t>terminate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normally: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_exit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_Exit,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spc="-20" dirty="0">
                <a:latin typeface="Calibri"/>
                <a:cs typeface="Calibri"/>
              </a:rPr>
              <a:t>immediately,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exit,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performs </a:t>
            </a:r>
            <a:r>
              <a:rPr sz="2400" spc="-5" dirty="0">
                <a:latin typeface="Calibri"/>
                <a:cs typeface="Calibri"/>
              </a:rPr>
              <a:t>certain </a:t>
            </a:r>
            <a:r>
              <a:rPr sz="2400" dirty="0">
                <a:latin typeface="Calibri"/>
                <a:cs typeface="Calibri"/>
              </a:rPr>
              <a:t>cleanup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dirty="0">
                <a:latin typeface="Calibri"/>
                <a:cs typeface="Calibri"/>
              </a:rPr>
              <a:t>and then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kernel.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&lt;stdlib.h&gt;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492" y="2507360"/>
            <a:ext cx="570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v</a:t>
            </a:r>
            <a:r>
              <a:rPr sz="2400" b="1" dirty="0">
                <a:latin typeface="Calibri"/>
                <a:cs typeface="Calibri"/>
              </a:rPr>
              <a:t>oid  </a:t>
            </a:r>
            <a:r>
              <a:rPr sz="2400" b="1" spc="-20" dirty="0">
                <a:latin typeface="Calibri"/>
                <a:cs typeface="Calibri"/>
              </a:rPr>
              <a:t>v</a:t>
            </a:r>
            <a:r>
              <a:rPr sz="2400" b="1" dirty="0">
                <a:latin typeface="Calibri"/>
                <a:cs typeface="Calibri"/>
              </a:rPr>
              <a:t>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3763" y="2507360"/>
            <a:ext cx="2090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exit(int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status);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 smtClean="0">
                <a:latin typeface="Calibri"/>
                <a:cs typeface="Calibri"/>
              </a:rPr>
              <a:t>_</a:t>
            </a:r>
            <a:r>
              <a:rPr lang="en-US" sz="2400" b="1" spc="-5" dirty="0" smtClean="0">
                <a:latin typeface="Calibri"/>
                <a:cs typeface="Calibri"/>
              </a:rPr>
              <a:t>e</a:t>
            </a:r>
            <a:r>
              <a:rPr sz="2400" b="1" spc="-5" dirty="0" smtClean="0">
                <a:latin typeface="Calibri"/>
                <a:cs typeface="Calibri"/>
              </a:rPr>
              <a:t>xit(</a:t>
            </a:r>
            <a:r>
              <a:rPr sz="2400" b="1" spc="-5" dirty="0" err="1" smtClean="0">
                <a:latin typeface="Calibri"/>
                <a:cs typeface="Calibri"/>
              </a:rPr>
              <a:t>int</a:t>
            </a:r>
            <a:r>
              <a:rPr sz="2400" b="1" spc="-45" dirty="0" smtClean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status);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492" y="3604336"/>
            <a:ext cx="969581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#include </a:t>
            </a:r>
            <a:r>
              <a:rPr sz="2400" b="1" spc="-10" dirty="0">
                <a:latin typeface="Calibri"/>
                <a:cs typeface="Calibri"/>
              </a:rPr>
              <a:t>&lt;unistd.h&gt;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61365" algn="l"/>
              </a:tabLst>
            </a:pPr>
            <a:r>
              <a:rPr sz="2400" b="1" spc="-5" dirty="0">
                <a:latin typeface="Calibri"/>
                <a:cs typeface="Calibri"/>
              </a:rPr>
              <a:t>void	</a:t>
            </a:r>
            <a:r>
              <a:rPr sz="2400" b="1" spc="-15" dirty="0">
                <a:latin typeface="Calibri"/>
                <a:cs typeface="Calibri"/>
              </a:rPr>
              <a:t>_exit(int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status);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spc="-15" dirty="0">
                <a:latin typeface="Calibri"/>
                <a:cs typeface="Calibri"/>
              </a:rPr>
              <a:t>exit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spc="-10" dirty="0">
                <a:latin typeface="Calibri"/>
                <a:cs typeface="Calibri"/>
              </a:rPr>
              <a:t>expect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15" dirty="0">
                <a:latin typeface="Calibri"/>
                <a:cs typeface="Calibri"/>
              </a:rPr>
              <a:t>integer </a:t>
            </a:r>
            <a:r>
              <a:rPr sz="2400" spc="-10" dirty="0">
                <a:latin typeface="Calibri"/>
                <a:cs typeface="Calibri"/>
              </a:rPr>
              <a:t>argument,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exit </a:t>
            </a:r>
            <a:r>
              <a:rPr sz="2400" spc="-15" dirty="0">
                <a:latin typeface="Calibri"/>
                <a:cs typeface="Calibri"/>
              </a:rPr>
              <a:t>status.  </a:t>
            </a:r>
            <a:r>
              <a:rPr sz="2400" spc="-5" dirty="0">
                <a:latin typeface="Calibri"/>
                <a:cs typeface="Calibri"/>
              </a:rPr>
              <a:t>Returning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integer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main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equivalent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spc="-15" dirty="0">
                <a:latin typeface="Calibri"/>
                <a:cs typeface="Calibri"/>
              </a:rPr>
              <a:t>exit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Thus </a:t>
            </a:r>
            <a:r>
              <a:rPr sz="2400" b="1" spc="-10" dirty="0">
                <a:latin typeface="Calibri"/>
                <a:cs typeface="Calibri"/>
              </a:rPr>
              <a:t>exit(0)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b="1" spc="-10" dirty="0">
                <a:latin typeface="Calibri"/>
                <a:cs typeface="Calibri"/>
              </a:rPr>
              <a:t>return(0)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main</a:t>
            </a:r>
            <a:r>
              <a:rPr sz="2400" spc="-5" dirty="0">
                <a:latin typeface="Calibri"/>
                <a:cs typeface="Calibri"/>
              </a:rPr>
              <a:t> function.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768172"/>
            <a:ext cx="11176000" cy="5229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atexit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Function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With ISO </a:t>
            </a:r>
            <a:r>
              <a:rPr sz="2400" spc="-5" dirty="0">
                <a:latin typeface="Calibri"/>
                <a:cs typeface="Calibri"/>
              </a:rPr>
              <a:t>C,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can </a:t>
            </a:r>
            <a:r>
              <a:rPr sz="2400" spc="-15" dirty="0">
                <a:latin typeface="Calibri"/>
                <a:cs typeface="Calibri"/>
              </a:rPr>
              <a:t>register </a:t>
            </a:r>
            <a:r>
              <a:rPr sz="2400" spc="-5" dirty="0">
                <a:latin typeface="Calibri"/>
                <a:cs typeface="Calibri"/>
              </a:rPr>
              <a:t>up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32 functions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automatically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exit.  </a:t>
            </a: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spc="-15" dirty="0">
                <a:latin typeface="Calibri"/>
                <a:cs typeface="Calibri"/>
              </a:rPr>
              <a:t>exit </a:t>
            </a:r>
            <a:r>
              <a:rPr sz="2400" spc="-10" dirty="0">
                <a:latin typeface="Calibri"/>
                <a:cs typeface="Calibri"/>
              </a:rPr>
              <a:t>handlers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are registered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atexit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 </a:t>
            </a:r>
            <a:r>
              <a:rPr sz="2400" b="1" spc="-10" dirty="0">
                <a:latin typeface="Calibri"/>
                <a:cs typeface="Calibri"/>
              </a:rPr>
              <a:t>&lt;stdlib.h&gt;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int atexit(void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(*func)(void));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</a:t>
            </a:r>
            <a:r>
              <a:rPr sz="2400" spc="-15" dirty="0">
                <a:latin typeface="Calibri"/>
                <a:cs typeface="Calibri"/>
              </a:rPr>
              <a:t>nonzero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declaration </a:t>
            </a:r>
            <a:r>
              <a:rPr sz="2400" spc="-20" dirty="0">
                <a:latin typeface="Calibri"/>
                <a:cs typeface="Calibri"/>
              </a:rPr>
              <a:t>says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pass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address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atexit.</a:t>
            </a:r>
            <a:endParaRPr sz="2400" dirty="0">
              <a:latin typeface="Calibri"/>
              <a:cs typeface="Calibri"/>
            </a:endParaRPr>
          </a:p>
          <a:p>
            <a:pPr marL="355600" marR="69532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this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called,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0" dirty="0">
                <a:latin typeface="Calibri"/>
                <a:cs typeface="Calibri"/>
              </a:rPr>
              <a:t>not </a:t>
            </a:r>
            <a:r>
              <a:rPr sz="2400" spc="-5" dirty="0">
                <a:latin typeface="Calibri"/>
                <a:cs typeface="Calibri"/>
              </a:rPr>
              <a:t>passed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arguments </a:t>
            </a:r>
            <a:r>
              <a:rPr sz="2400" dirty="0">
                <a:latin typeface="Calibri"/>
                <a:cs typeface="Calibri"/>
              </a:rPr>
              <a:t>and is </a:t>
            </a:r>
            <a:r>
              <a:rPr sz="2400" spc="-10" dirty="0">
                <a:latin typeface="Calibri"/>
                <a:cs typeface="Calibri"/>
              </a:rPr>
              <a:t>not expected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value.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lang="en-US" sz="2400" spc="-5" dirty="0" err="1" smtClean="0">
                <a:latin typeface="Calibri"/>
                <a:cs typeface="Calibri"/>
              </a:rPr>
              <a:t>at</a:t>
            </a:r>
            <a:r>
              <a:rPr sz="2400" spc="-15" dirty="0" err="1" smtClean="0">
                <a:latin typeface="Calibri"/>
                <a:cs typeface="Calibri"/>
              </a:rPr>
              <a:t>exit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 calls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reverse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registration.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dirty="0">
                <a:latin typeface="Calibri"/>
                <a:cs typeface="Calibri"/>
              </a:rPr>
              <a:t>times as it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179070"/>
            <a:ext cx="35655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3</a:t>
            </a:r>
            <a:r>
              <a:rPr dirty="0" smtClean="0"/>
              <a:t>UNIX</a:t>
            </a:r>
            <a:r>
              <a:rPr spc="-70" dirty="0" smtClean="0"/>
              <a:t> </a:t>
            </a:r>
            <a:r>
              <a:rPr spc="-10" dirty="0"/>
              <a:t>PROCESSES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89330"/>
            <a:ext cx="3050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exit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handlers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1625" y="988567"/>
          <a:ext cx="11286490" cy="5223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32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32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23002">
                <a:tc>
                  <a:txBody>
                    <a:bodyPr/>
                    <a:lstStyle/>
                    <a:p>
                      <a:pPr marL="91440" marR="2206625" algn="just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24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my_exit1(void);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24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my_exit2(void);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main(void)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501015" marR="914400" indent="-34163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(atexit(my_exit2)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!= 0)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my_exit2");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 marL="501015" marR="914400" indent="-34163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(atexit(my_exit1)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!= 0)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my_exit1");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 marL="160020" marR="23145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printf("main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done\n");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return(0);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my_exit1(void)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printf("first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handler\n");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my_exit2(void)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printf("second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handler\n");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Output: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 marR="393001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./a.out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done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 marR="3069590">
                        <a:lnSpc>
                          <a:spcPct val="100000"/>
                        </a:lnSpc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 exit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handler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second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</a:t>
                      </a: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handler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601533"/>
          </a:xfrm>
        </p:spPr>
        <p:txBody>
          <a:bodyPr/>
          <a:lstStyle/>
          <a:p>
            <a:r>
              <a:rPr lang="en-US" dirty="0" smtClean="0"/>
              <a:t>Abnormal Termination</a:t>
            </a:r>
          </a:p>
          <a:p>
            <a:endParaRPr lang="en-US" b="0" u="sng" dirty="0"/>
          </a:p>
          <a:p>
            <a:r>
              <a:rPr lang="en-US" b="0" u="sng" dirty="0" smtClean="0"/>
              <a:t>Abort:</a:t>
            </a:r>
          </a:p>
          <a:p>
            <a:r>
              <a:rPr lang="en-US" b="0" u="none" dirty="0" smtClean="0"/>
              <a:t>It  is called when a process is in panic state.</a:t>
            </a:r>
          </a:p>
          <a:p>
            <a:r>
              <a:rPr lang="en-US" b="0" u="none" dirty="0" smtClean="0"/>
              <a:t>This function terminates the process and in UNIX it causes a ‘</a:t>
            </a:r>
            <a:r>
              <a:rPr lang="en-US" b="0" u="none" dirty="0" err="1" smtClean="0"/>
              <a:t>cese</a:t>
            </a:r>
            <a:r>
              <a:rPr lang="en-US" b="0" u="none" dirty="0" smtClean="0"/>
              <a:t>’ file to be generated.</a:t>
            </a:r>
          </a:p>
          <a:p>
            <a:r>
              <a:rPr lang="en-US" b="0" u="none" dirty="0" smtClean="0"/>
              <a:t>Abort( );</a:t>
            </a:r>
          </a:p>
          <a:p>
            <a:r>
              <a:rPr lang="en-US" b="0" u="none" dirty="0" smtClean="0"/>
              <a:t>The </a:t>
            </a:r>
            <a:r>
              <a:rPr lang="en-US" b="0" u="none" dirty="0" err="1" smtClean="0"/>
              <a:t>cese</a:t>
            </a:r>
            <a:r>
              <a:rPr lang="en-US" b="0" u="none" dirty="0" smtClean="0"/>
              <a:t> file is useful for user to debug an aborted process.</a:t>
            </a:r>
          </a:p>
          <a:p>
            <a:endParaRPr lang="en-US" b="0" u="none" dirty="0"/>
          </a:p>
          <a:p>
            <a:r>
              <a:rPr lang="en-US" b="0" u="sng" dirty="0" smtClean="0"/>
              <a:t>Signals:</a:t>
            </a:r>
          </a:p>
          <a:p>
            <a:r>
              <a:rPr lang="en-US" b="0" u="none" dirty="0" smtClean="0"/>
              <a:t>It’s a software interrupts for a program. This is used for abnormal termination of  a process.</a:t>
            </a:r>
          </a:p>
          <a:p>
            <a:r>
              <a:rPr lang="en-US" b="0" u="none" dirty="0" smtClean="0"/>
              <a:t>Kill( ) signal is used to do the same.  </a:t>
            </a:r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12606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4538</Words>
  <Application>Microsoft Office PowerPoint</Application>
  <PresentationFormat>Custom</PresentationFormat>
  <Paragraphs>973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UNIT – III   UNIX PROCESS</vt:lpstr>
      <vt:lpstr>Topics to be covered…</vt:lpstr>
      <vt:lpstr>UNIT 3 UNIX PROCESSES</vt:lpstr>
      <vt:lpstr>UNIT 3UNIX PROCESSES</vt:lpstr>
      <vt:lpstr>PowerPoint Presentation</vt:lpstr>
      <vt:lpstr>UNIT 3UNIX PROCESSES</vt:lpstr>
      <vt:lpstr>UNIT 3UNIX PROCESSES</vt:lpstr>
      <vt:lpstr>UNIT 3UNIX PROCESSES</vt:lpstr>
      <vt:lpstr>PowerPoint Presentation</vt:lpstr>
      <vt:lpstr>UNIT 3UNIX PROCESSES</vt:lpstr>
      <vt:lpstr>PowerPoint Presentation</vt:lpstr>
      <vt:lpstr>PowerPoint Presentation</vt:lpstr>
      <vt:lpstr>PowerPoint Presentation</vt:lpstr>
      <vt:lpstr>PowerPoint Presentation</vt:lpstr>
      <vt:lpstr>UNIT 3UNIX PROCESSES</vt:lpstr>
      <vt:lpstr>UNIT 3UNIX PROCESSES</vt:lpstr>
      <vt:lpstr>UNIT 3UNIX PROCESSES</vt:lpstr>
      <vt:lpstr>UNIT 3UNIX PROCESSES</vt:lpstr>
      <vt:lpstr>UNIT 3UNIX PROCESSES</vt:lpstr>
      <vt:lpstr>UNIT 3UNIX PROCESSES</vt:lpstr>
      <vt:lpstr>UNIT 3UNIX PROCESSES</vt:lpstr>
      <vt:lpstr>UNIT 3UNIX PROCESSES</vt:lpstr>
      <vt:lpstr>UNIT 3UNIX PROCESSES</vt:lpstr>
      <vt:lpstr>UNIT 3UNIX PROCESSES</vt:lpstr>
      <vt:lpstr>UNIT 3UNIX PROCESSES Goto and label concept</vt:lpstr>
      <vt:lpstr>UNIT 3UNIX PROCESSES Goto and label concept</vt:lpstr>
      <vt:lpstr>UNIT 3UNIX PROCESSES</vt:lpstr>
      <vt:lpstr>UNIT 3UNIX PROCESSES</vt:lpstr>
      <vt:lpstr>UNIT 3UNIX PROCESSES</vt:lpstr>
      <vt:lpstr>UNIT 3UNIX PROCESSES</vt:lpstr>
      <vt:lpstr>PowerPoint Presentation</vt:lpstr>
      <vt:lpstr>PowerPoint Presentation</vt:lpstr>
      <vt:lpstr>PowerPoint Presentation</vt:lpstr>
      <vt:lpstr>PowerPoint Presentation</vt:lpstr>
      <vt:lpstr>UNIT 3UNIX PROCESSES Goto and label concept</vt:lpstr>
      <vt:lpstr>PowerPoint Presentation</vt:lpstr>
      <vt:lpstr>UNIT 3UNIX PROCESSES</vt:lpstr>
      <vt:lpstr>UNIT 3UNIX PROCESSES</vt:lpstr>
      <vt:lpstr>UNIT 3UNIX PROCESSES Setjmp() &amp; longjmp() FUNCTIONS</vt:lpstr>
      <vt:lpstr>UNIT 3UNIX PROCESSES Setjmp() &amp; longjmp() FUNCTIONS</vt:lpstr>
      <vt:lpstr>UNIT 3UNIX PROCESSES Setjmp() &amp; longjmp() FUNCTIONS</vt:lpstr>
      <vt:lpstr>UNIT 3UNIX PROCESSES Setjmp() &amp; longjmp() FUNCTIONS</vt:lpstr>
      <vt:lpstr>UNIT 3UNIX PROCESSES Setjmp() &amp; longjmp() FUNCTIONS</vt:lpstr>
      <vt:lpstr>UNIT 3UNIX PROCESSES Setjmp() &amp; longjmp() FUNCTIONS</vt:lpstr>
      <vt:lpstr>UNIT 3UNIX PROCESSES</vt:lpstr>
      <vt:lpstr>UNIT 3UNIX PROCESSES</vt:lpstr>
      <vt:lpstr>UNIT 3UNIX PROCESSES</vt:lpstr>
      <vt:lpstr>UNIT 3UNIX PROCESSES</vt:lpstr>
      <vt:lpstr>UNIT 3UNIX PROCESSES</vt:lpstr>
      <vt:lpstr>PowerPoint Presentation</vt:lpstr>
      <vt:lpstr>PowerPoint Presentation</vt:lpstr>
      <vt:lpstr>UNIT 3UNIX PROCESSES</vt:lpstr>
      <vt:lpstr>UNIT 3UNIX PROCESSES</vt:lpstr>
      <vt:lpstr>UNIT 3UNIX PROCESSES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syedmustafa</dc:creator>
  <cp:lastModifiedBy>KULDEEP</cp:lastModifiedBy>
  <cp:revision>57</cp:revision>
  <dcterms:created xsi:type="dcterms:W3CDTF">2020-09-01T07:37:42Z</dcterms:created>
  <dcterms:modified xsi:type="dcterms:W3CDTF">2020-10-22T05:21:56Z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2020-09-01T00:00:00Z</vt:filetime>
  </property>
</Properties>
</file>