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3" r:id="rId10"/>
    <p:sldId id="264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lobalwindatlas.inf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nd_power_by_country" TargetMode="External"/><Relationship Id="rId2" Type="http://schemas.openxmlformats.org/officeDocument/2006/relationships/hyperlink" Target="https://en.wikipedia.org/wiki/Wind_power_in_Indi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SWm_nprfq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1hHynbleB8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hite wind mill lot on green field photo – Free Engine Image on Unsplas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990600"/>
            <a:ext cx="7772400" cy="2917825"/>
          </a:xfrm>
        </p:spPr>
        <p:txBody>
          <a:bodyPr>
            <a:normAutofit/>
          </a:bodyPr>
          <a:lstStyle/>
          <a:p>
            <a:r>
              <a:rPr lang="en-US" dirty="0" smtClean="0"/>
              <a:t>Unit No: 4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Wind Energy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5943600"/>
            <a:ext cx="6400800" cy="762000"/>
          </a:xfrm>
        </p:spPr>
        <p:txBody>
          <a:bodyPr>
            <a:normAutofit/>
          </a:bodyPr>
          <a:lstStyle/>
          <a:p>
            <a:pPr algn="r"/>
            <a:r>
              <a:rPr lang="en-US" sz="2000" dirty="0" smtClean="0">
                <a:solidFill>
                  <a:srgbClr val="FFFF00"/>
                </a:solidFill>
              </a:rPr>
              <a:t>Faculty: Rahul G. Suryavanshi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 t="18605"/>
          <a:stretch>
            <a:fillRect/>
          </a:stretch>
        </p:blipFill>
        <p:spPr bwMode="auto">
          <a:xfrm>
            <a:off x="0" y="152400"/>
            <a:ext cx="9001125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Wind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pPr algn="ctr">
              <a:buNone/>
            </a:pPr>
            <a:r>
              <a:rPr lang="en-US" dirty="0" smtClean="0">
                <a:hlinkClick r:id="rId2"/>
              </a:rPr>
              <a:t>https://globalwindatlas.info/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Wind Speed in India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838200"/>
            <a:ext cx="8763000" cy="597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0115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0" name="Picture 6" descr="https://upload.wikimedia.org/wikipedia/commons/f/f6/Aralvaimozhy_st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58729"/>
            <a:ext cx="4724400" cy="6399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9144000" cy="653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for top wind projects in India: </a:t>
            </a:r>
            <a:r>
              <a:rPr lang="en-US" sz="2400" dirty="0" smtClean="0">
                <a:hlinkClick r:id="rId2"/>
              </a:rPr>
              <a:t>https://en.wikipedia.org/wiki/Wind_power_in_India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/>
              <a:t>World wind energy scenario:</a:t>
            </a:r>
          </a:p>
          <a:p>
            <a:pPr lvl="1">
              <a:buNone/>
            </a:pPr>
            <a:r>
              <a:rPr lang="en-US" sz="2400" dirty="0" smtClean="0">
                <a:hlinkClick r:id="rId3"/>
              </a:rPr>
              <a:t>https://en.wikipedia.org/wiki/Wind_power_by_country</a:t>
            </a:r>
            <a:endParaRPr lang="en-US" sz="2400" dirty="0" smtClean="0"/>
          </a:p>
          <a:p>
            <a:pPr lvl="1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Basic principles of Wind Energy Conversion Systems (WECS),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Autofit/>
          </a:bodyPr>
          <a:lstStyle/>
          <a:p>
            <a:pPr algn="just"/>
            <a:r>
              <a:rPr lang="en-US" sz="1700" dirty="0" smtClean="0"/>
              <a:t>The </a:t>
            </a:r>
            <a:r>
              <a:rPr lang="en-US" sz="1700" b="1" dirty="0" smtClean="0"/>
              <a:t>wind</a:t>
            </a:r>
            <a:r>
              <a:rPr lang="en-US" sz="1700" dirty="0" smtClean="0"/>
              <a:t> mill works on the </a:t>
            </a:r>
            <a:r>
              <a:rPr lang="en-US" sz="1700" b="1" dirty="0" smtClean="0"/>
              <a:t>principle</a:t>
            </a:r>
            <a:r>
              <a:rPr lang="en-US" sz="1700" dirty="0" smtClean="0"/>
              <a:t> of converting Kinetic </a:t>
            </a:r>
            <a:r>
              <a:rPr lang="en-US" sz="1700" b="1" dirty="0" smtClean="0"/>
              <a:t>energy</a:t>
            </a:r>
            <a:r>
              <a:rPr lang="en-US" sz="1700" dirty="0" smtClean="0"/>
              <a:t> of the </a:t>
            </a:r>
            <a:r>
              <a:rPr lang="en-US" sz="1700" b="1" dirty="0" smtClean="0"/>
              <a:t>wind</a:t>
            </a:r>
            <a:r>
              <a:rPr lang="en-US" sz="1700" dirty="0" smtClean="0"/>
              <a:t> to mechanical energy which is further converted into electrical energy.</a:t>
            </a:r>
          </a:p>
          <a:p>
            <a:pPr algn="just"/>
            <a:r>
              <a:rPr lang="en-US" sz="1700" dirty="0" smtClean="0"/>
              <a:t>There are two main mechanisms for converting the kinetic energy of the wind into mechanical work; both depend on slowing the wind and thereby extracting kinetic energy.</a:t>
            </a:r>
          </a:p>
          <a:p>
            <a:pPr algn="just"/>
            <a:r>
              <a:rPr lang="en-US" sz="1700" dirty="0" smtClean="0"/>
              <a:t>The crudest, and least efficient technique is to use </a:t>
            </a:r>
            <a:r>
              <a:rPr lang="en-US" sz="1700" b="1" dirty="0" smtClean="0"/>
              <a:t>drag</a:t>
            </a:r>
            <a:r>
              <a:rPr lang="en-US" sz="1700" dirty="0" smtClean="0"/>
              <a:t>; </a:t>
            </a:r>
          </a:p>
          <a:p>
            <a:pPr lvl="1" algn="just"/>
            <a:r>
              <a:rPr lang="en-US" sz="1700" dirty="0" smtClean="0"/>
              <a:t>drag is developed simply by obstructing the wind and creating turbulence and the drag force acts in the same direction as the wind. </a:t>
            </a:r>
          </a:p>
          <a:p>
            <a:pPr lvl="1" algn="just"/>
            <a:r>
              <a:rPr lang="en-US" sz="1700" dirty="0" smtClean="0"/>
              <a:t>This works by exposing a flat area on one side of a rotor to the wind while shielding (or reefing the sails) on the other side; the resulting differential drag force turns the rotor. </a:t>
            </a:r>
          </a:p>
          <a:p>
            <a:pPr algn="just"/>
            <a:r>
              <a:rPr lang="en-US" sz="1700" dirty="0" smtClean="0"/>
              <a:t>The other method, used for all the more efficient types of windmill, is to produce </a:t>
            </a:r>
            <a:r>
              <a:rPr lang="en-US" sz="1700" b="1" dirty="0" smtClean="0"/>
              <a:t>lift</a:t>
            </a:r>
            <a:r>
              <a:rPr lang="en-US" sz="1700" dirty="0" smtClean="0"/>
              <a:t>. </a:t>
            </a:r>
          </a:p>
          <a:p>
            <a:pPr lvl="1" algn="just"/>
            <a:r>
              <a:rPr lang="en-US" sz="1700" dirty="0" smtClean="0"/>
              <a:t>Lift is produced when a sail or a flat surface is mounted at a </a:t>
            </a:r>
            <a:r>
              <a:rPr lang="en-US" sz="1700" b="1" dirty="0" smtClean="0"/>
              <a:t>small angle</a:t>
            </a:r>
            <a:r>
              <a:rPr lang="en-US" sz="1700" dirty="0" smtClean="0"/>
              <a:t> to the wind;</a:t>
            </a:r>
          </a:p>
          <a:p>
            <a:pPr lvl="1" algn="just"/>
            <a:r>
              <a:rPr lang="en-US" sz="1700" dirty="0" smtClean="0"/>
              <a:t>This slightly deflects the wind and produces a </a:t>
            </a:r>
            <a:r>
              <a:rPr lang="en-US" sz="1700" b="1" dirty="0" smtClean="0"/>
              <a:t>large force perpendicular</a:t>
            </a:r>
            <a:r>
              <a:rPr lang="en-US" sz="1700" dirty="0" smtClean="0"/>
              <a:t> to the direction of the wind with a much smaller drag force. </a:t>
            </a:r>
          </a:p>
          <a:p>
            <a:pPr lvl="1" algn="just"/>
            <a:r>
              <a:rPr lang="en-US" sz="1700" dirty="0" smtClean="0"/>
              <a:t>It is this principle by which a sailing ship can tack at speeds greater than the wind. </a:t>
            </a:r>
          </a:p>
          <a:p>
            <a:pPr lvl="1" algn="just"/>
            <a:r>
              <a:rPr lang="en-US" sz="1700" dirty="0" smtClean="0"/>
              <a:t>Lift mainly deflects the wind and extracts kinetic energy</a:t>
            </a:r>
          </a:p>
          <a:p>
            <a:pPr algn="just"/>
            <a:r>
              <a:rPr lang="en-US" sz="1700" dirty="0" smtClean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073" y="1066800"/>
            <a:ext cx="889092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709845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ind Energy Stock Footage Video (100% Royalty-free) 3288089 | Shutterst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9734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Syllabus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Introduction, </a:t>
            </a:r>
          </a:p>
          <a:p>
            <a:pPr algn="just"/>
            <a:r>
              <a:rPr lang="en-US" sz="2000" b="1" dirty="0" smtClean="0"/>
              <a:t>wind and its properties, </a:t>
            </a:r>
          </a:p>
          <a:p>
            <a:pPr algn="just"/>
            <a:r>
              <a:rPr lang="en-US" sz="2000" b="1" dirty="0" smtClean="0"/>
              <a:t>wind energy scenario –World and India. </a:t>
            </a:r>
          </a:p>
          <a:p>
            <a:pPr algn="just"/>
            <a:r>
              <a:rPr lang="en-US" sz="2000" b="1" dirty="0" smtClean="0"/>
              <a:t>Basic principles of Wind Energy Conversion Systems (WECS), </a:t>
            </a:r>
          </a:p>
          <a:p>
            <a:pPr algn="just"/>
            <a:r>
              <a:rPr lang="en-US" sz="2000" b="1" dirty="0" smtClean="0"/>
              <a:t>Classification of WECS, </a:t>
            </a:r>
          </a:p>
          <a:p>
            <a:pPr algn="just"/>
            <a:r>
              <a:rPr lang="en-US" sz="2000" b="1" dirty="0" smtClean="0"/>
              <a:t>parts of WECS, </a:t>
            </a:r>
          </a:p>
          <a:p>
            <a:pPr algn="just"/>
            <a:r>
              <a:rPr lang="en-US" sz="2000" b="1" dirty="0" smtClean="0"/>
              <a:t>derivation for Power in the wind, </a:t>
            </a:r>
          </a:p>
          <a:p>
            <a:pPr algn="just"/>
            <a:r>
              <a:rPr lang="en-US" sz="2000" b="1" dirty="0" smtClean="0"/>
              <a:t>wind site selection consideration, </a:t>
            </a:r>
          </a:p>
          <a:p>
            <a:pPr algn="just"/>
            <a:r>
              <a:rPr lang="en-US" sz="2000" b="1" dirty="0" smtClean="0"/>
              <a:t>advantages and disadvantages of WECS.</a:t>
            </a:r>
          </a:p>
          <a:p>
            <a:pPr algn="just"/>
            <a:endParaRPr lang="en-US" sz="20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Block diagram of WECS:</a:t>
            </a:r>
            <a:endParaRPr lang="en-US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914400"/>
            <a:ext cx="801052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33400" y="50292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WECS can be either grid tie or off grid systems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Grid tie systems are most commonly used.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533400"/>
            <a:ext cx="872289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chematic of the horizontal and vertical axis wind #turbine  #ElectricalEngineering #EEE | Vertical axis wind turbine, Homemade wind  turbine, Wind pow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514600"/>
            <a:ext cx="7042638" cy="411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Classification of WECS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WECS are broadly classified into 2 categories:</a:t>
            </a:r>
          </a:p>
          <a:p>
            <a:pPr algn="just"/>
            <a:r>
              <a:rPr lang="en-US" sz="2000" b="1" dirty="0" smtClean="0"/>
              <a:t>Horizontal-axis turbines</a:t>
            </a:r>
            <a:r>
              <a:rPr lang="en-US" sz="2000" dirty="0" smtClean="0"/>
              <a:t>: The axis of the rotation is parallel to the air stream (horizontal) </a:t>
            </a:r>
          </a:p>
          <a:p>
            <a:pPr algn="just"/>
            <a:r>
              <a:rPr lang="en-US" sz="2000" b="1" dirty="0" smtClean="0"/>
              <a:t>Vertical-axis turbines</a:t>
            </a:r>
            <a:r>
              <a:rPr lang="en-US" sz="2000" dirty="0" smtClean="0"/>
              <a:t>: The axis of the rotation is perpendicular to the air stream (vertical) </a:t>
            </a:r>
          </a:p>
          <a:p>
            <a:pPr algn="just"/>
            <a:endParaRPr 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 descr="What are Vertical Axis Wind Turbines (VAWTs)?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1886" y="990600"/>
            <a:ext cx="8752114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6" name="Picture 2" descr="High Quality Wind Generator 400w to 600w 48V Vertical axis Wind Turbine  with 600w 48V wind solar hybrid controller for home use|Alternative Energy  Generators| - AliExpress"/>
          <p:cNvPicPr>
            <a:picLocks noChangeAspect="1" noChangeArrowheads="1"/>
          </p:cNvPicPr>
          <p:nvPr/>
        </p:nvPicPr>
        <p:blipFill>
          <a:blip r:embed="rId2"/>
          <a:srcRect r="16711"/>
          <a:stretch>
            <a:fillRect/>
          </a:stretch>
        </p:blipFill>
        <p:spPr bwMode="auto">
          <a:xfrm>
            <a:off x="1524000" y="152400"/>
            <a:ext cx="5410200" cy="64957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Working of horizontal axis wind turbine: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hlinkClick r:id="rId2"/>
              </a:rPr>
              <a:t>https://www.youtube.com/watch?v=qSWm_nprfqE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0705" y="304800"/>
            <a:ext cx="6233295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4000" b="1" u="sng" dirty="0" smtClean="0">
                <a:solidFill>
                  <a:srgbClr val="FF0000"/>
                </a:solidFill>
              </a:rPr>
              <a:t>Parts of WECS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200400" cy="4525963"/>
          </a:xfrm>
        </p:spPr>
        <p:txBody>
          <a:bodyPr/>
          <a:lstStyle/>
          <a:p>
            <a:r>
              <a:rPr lang="en-US" sz="2000" b="1" i="1" u="sng" dirty="0" smtClean="0"/>
              <a:t>Horizontal Axis Wind Turbine:</a:t>
            </a:r>
          </a:p>
          <a:p>
            <a:r>
              <a:rPr lang="en-US" sz="2000" dirty="0" smtClean="0"/>
              <a:t>The main components are: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Rotor Blades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Hub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Nacelle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Yaw control mechanism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Tower</a:t>
            </a:r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ew radar scanner tests wind turbine blades for defec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4318000" cy="3200400"/>
          </a:xfrm>
          <a:prstGeom prst="rect">
            <a:avLst/>
          </a:prstGeom>
          <a:noFill/>
        </p:spPr>
      </p:pic>
      <p:pic>
        <p:nvPicPr>
          <p:cNvPr id="2052" name="Picture 4" descr="File:Hub of Turbine No 23 - geograph.org.uk - 837248.jpg - Wikimedia Common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2400"/>
            <a:ext cx="4343400" cy="3200400"/>
          </a:xfrm>
          <a:prstGeom prst="rect">
            <a:avLst/>
          </a:prstGeom>
          <a:noFill/>
        </p:spPr>
      </p:pic>
      <p:pic>
        <p:nvPicPr>
          <p:cNvPr id="2054" name="Picture 6" descr="Wind Turbine Nacelles • BFG Internationa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3505200"/>
            <a:ext cx="4351309" cy="3200400"/>
          </a:xfrm>
          <a:prstGeom prst="rect">
            <a:avLst/>
          </a:prstGeom>
          <a:noFill/>
        </p:spPr>
      </p:pic>
      <p:pic>
        <p:nvPicPr>
          <p:cNvPr id="2056" name="Picture 8" descr="Yaw mechanism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3505200"/>
            <a:ext cx="4409996" cy="32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3d wind turbine mod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304800"/>
            <a:ext cx="9103359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r>
              <a:rPr lang="en-US" sz="2800" b="1" i="1" u="sng" dirty="0" smtClean="0"/>
              <a:t>Vertical Axis Wind Turbine:</a:t>
            </a:r>
          </a:p>
          <a:p>
            <a:pPr lvl="1" algn="just"/>
            <a:r>
              <a:rPr lang="en-US" sz="2400" dirty="0" smtClean="0"/>
              <a:t>Accepts wind from any direction so no need of yaw control</a:t>
            </a:r>
          </a:p>
          <a:p>
            <a:pPr lvl="1" algn="just"/>
            <a:r>
              <a:rPr lang="en-US" sz="2400" dirty="0" smtClean="0"/>
              <a:t>Gear box, generator etc are located on the ground eliminate the need of heavy nacelle at the top.</a:t>
            </a:r>
          </a:p>
          <a:p>
            <a:pPr lvl="1" algn="just"/>
            <a:r>
              <a:rPr lang="en-US" sz="2400" dirty="0" smtClean="0"/>
              <a:t>Inspection and maintenance becomes easy.</a:t>
            </a:r>
          </a:p>
          <a:p>
            <a:pPr lvl="1" algn="just"/>
            <a:r>
              <a:rPr lang="en-US" sz="2400" dirty="0" smtClean="0"/>
              <a:t>Reduces overall cost.</a:t>
            </a:r>
          </a:p>
          <a:p>
            <a:pPr lvl="1" algn="just"/>
            <a:endParaRPr lang="en-US" sz="2400" dirty="0"/>
          </a:p>
        </p:txBody>
      </p:sp>
      <p:pic>
        <p:nvPicPr>
          <p:cNvPr id="41986" name="Picture 2" descr="Vertical Axis Wind Turbines generate safe, economical, clean energ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2473712"/>
            <a:ext cx="3733800" cy="4234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Wind energy is the kinetic energy associated with the movement of large masses of air.</a:t>
            </a:r>
          </a:p>
          <a:p>
            <a:pPr algn="just"/>
            <a:r>
              <a:rPr lang="en-US" dirty="0" smtClean="0"/>
              <a:t>These motions result in uneven heating of the atmosphere creating temperature, pressure and density difference.</a:t>
            </a:r>
          </a:p>
          <a:p>
            <a:pPr algn="just"/>
            <a:r>
              <a:rPr lang="en-US" dirty="0" smtClean="0">
                <a:hlinkClick r:id="rId2"/>
              </a:rPr>
              <a:t>https://www.youtube.com/watch?v=Z1hHynbleB8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5943600" cy="626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800" y="228600"/>
            <a:ext cx="3048000" cy="5897563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Parts of VAWT: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Tower (Rotor shaft)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Blades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Support structure</a:t>
            </a:r>
          </a:p>
          <a:p>
            <a:pPr marL="514350" indent="-514350"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Formation of wind: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75" y="990600"/>
            <a:ext cx="9077025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Wind energy was one of the 1</a:t>
            </a:r>
            <a:r>
              <a:rPr lang="en-US" baseline="30000" dirty="0" smtClean="0"/>
              <a:t>st</a:t>
            </a:r>
            <a:r>
              <a:rPr lang="en-US" dirty="0" smtClean="0"/>
              <a:t> natural energy source used by mankind for various applications such as,</a:t>
            </a:r>
          </a:p>
          <a:p>
            <a:pPr lvl="1" algn="just"/>
            <a:r>
              <a:rPr lang="en-US" i="1" dirty="0" smtClean="0">
                <a:solidFill>
                  <a:srgbClr val="FF0000"/>
                </a:solidFill>
              </a:rPr>
              <a:t>Water pumping </a:t>
            </a:r>
            <a:r>
              <a:rPr lang="en-US" dirty="0" smtClean="0"/>
              <a:t>(2000 to 1700 B.C.</a:t>
            </a:r>
            <a:r>
              <a:rPr lang="en-US" dirty="0" smtClean="0">
                <a:sym typeface="Wingdings" pitchFamily="2" charset="2"/>
              </a:rPr>
              <a:t> China)</a:t>
            </a:r>
          </a:p>
          <a:p>
            <a:pPr lvl="1" algn="just"/>
            <a:r>
              <a:rPr lang="en-US" i="1" dirty="0" smtClean="0">
                <a:solidFill>
                  <a:srgbClr val="FF0000"/>
                </a:solidFill>
                <a:sym typeface="Wingdings" pitchFamily="2" charset="2"/>
              </a:rPr>
              <a:t>Sail the ships </a:t>
            </a:r>
            <a:r>
              <a:rPr lang="en-US" dirty="0" smtClean="0">
                <a:sym typeface="Wingdings" pitchFamily="2" charset="2"/>
              </a:rPr>
              <a:t>(Egyptians  5000 years ago)</a:t>
            </a:r>
          </a:p>
          <a:p>
            <a:pPr lvl="1" algn="just"/>
            <a:r>
              <a:rPr lang="en-US" i="1" dirty="0" smtClean="0">
                <a:solidFill>
                  <a:srgbClr val="FF0000"/>
                </a:solidFill>
                <a:sym typeface="Wingdings" pitchFamily="2" charset="2"/>
              </a:rPr>
              <a:t>Grinding the grains </a:t>
            </a:r>
            <a:r>
              <a:rPr lang="en-US" dirty="0" smtClean="0">
                <a:sym typeface="Wingdings" pitchFamily="2" charset="2"/>
              </a:rPr>
              <a:t>(Persian and Afghanistan 7</a:t>
            </a:r>
            <a:r>
              <a:rPr lang="en-US" baseline="30000" dirty="0" smtClean="0">
                <a:sym typeface="Wingdings" pitchFamily="2" charset="2"/>
              </a:rPr>
              <a:t>th</a:t>
            </a:r>
            <a:r>
              <a:rPr lang="en-US" dirty="0" smtClean="0">
                <a:sym typeface="Wingdings" pitchFamily="2" charset="2"/>
              </a:rPr>
              <a:t> century AD)</a:t>
            </a:r>
          </a:p>
          <a:p>
            <a:pPr lvl="1" algn="just"/>
            <a:r>
              <a:rPr lang="en-US" dirty="0" smtClean="0">
                <a:sym typeface="Wingdings" pitchFamily="2" charset="2"/>
              </a:rPr>
              <a:t>Europeans imported this technology in 12</a:t>
            </a:r>
            <a:r>
              <a:rPr lang="en-US" baseline="30000" dirty="0" smtClean="0">
                <a:sym typeface="Wingdings" pitchFamily="2" charset="2"/>
              </a:rPr>
              <a:t>th</a:t>
            </a:r>
            <a:r>
              <a:rPr lang="en-US" dirty="0" smtClean="0">
                <a:sym typeface="Wingdings" pitchFamily="2" charset="2"/>
              </a:rPr>
              <a:t> century and by 1750, Holland had around 8000 wind mill and England had 10,000.</a:t>
            </a:r>
          </a:p>
          <a:p>
            <a:pPr lvl="1" algn="just"/>
            <a:r>
              <a:rPr lang="en-US" dirty="0" smtClean="0">
                <a:sym typeface="Wingdings" pitchFamily="2" charset="2"/>
              </a:rPr>
              <a:t>After the invention of steam engine in 18</a:t>
            </a:r>
            <a:r>
              <a:rPr lang="en-US" baseline="30000" dirty="0" smtClean="0">
                <a:sym typeface="Wingdings" pitchFamily="2" charset="2"/>
              </a:rPr>
              <a:t>th</a:t>
            </a:r>
            <a:r>
              <a:rPr lang="en-US" dirty="0" smtClean="0">
                <a:sym typeface="Wingdings" pitchFamily="2" charset="2"/>
              </a:rPr>
              <a:t> century,  windmill use declined.</a:t>
            </a:r>
          </a:p>
          <a:p>
            <a:pPr lvl="1" algn="just"/>
            <a:r>
              <a:rPr lang="en-US" dirty="0" smtClean="0">
                <a:sym typeface="Wingdings" pitchFamily="2" charset="2"/>
              </a:rPr>
              <a:t>In 1890 at Denmark,  1</a:t>
            </a:r>
            <a:r>
              <a:rPr lang="en-US" baseline="30000" dirty="0" smtClean="0">
                <a:sym typeface="Wingdings" pitchFamily="2" charset="2"/>
              </a:rPr>
              <a:t>st</a:t>
            </a:r>
            <a:r>
              <a:rPr lang="en-US" dirty="0" smtClean="0">
                <a:sym typeface="Wingdings" pitchFamily="2" charset="2"/>
              </a:rPr>
              <a:t> electric power generation through wind was proposed.</a:t>
            </a:r>
          </a:p>
          <a:p>
            <a:pPr lvl="1" algn="just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 descr="Wind pump installation | Download Scientific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3503234" cy="5791200"/>
          </a:xfrm>
          <a:prstGeom prst="rect">
            <a:avLst/>
          </a:prstGeom>
          <a:noFill/>
        </p:spPr>
      </p:pic>
      <p:pic>
        <p:nvPicPr>
          <p:cNvPr id="19460" name="Picture 4" descr="Zaanse Schans Windmill Flour Mill - YouTub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4724400"/>
            <a:ext cx="3547534" cy="1995488"/>
          </a:xfrm>
          <a:prstGeom prst="rect">
            <a:avLst/>
          </a:prstGeom>
          <a:noFill/>
        </p:spPr>
      </p:pic>
      <p:pic>
        <p:nvPicPr>
          <p:cNvPr id="19462" name="Picture 6" descr="Rural life and rural architecture. Windmill for grinding grain into flour  Stock Photo - Alamy"/>
          <p:cNvPicPr>
            <a:picLocks noChangeAspect="1" noChangeArrowheads="1"/>
          </p:cNvPicPr>
          <p:nvPr/>
        </p:nvPicPr>
        <p:blipFill>
          <a:blip r:embed="rId4"/>
          <a:srcRect l="20056" r="18439" b="9091"/>
          <a:stretch>
            <a:fillRect/>
          </a:stretch>
        </p:blipFill>
        <p:spPr bwMode="auto">
          <a:xfrm>
            <a:off x="3657600" y="228600"/>
            <a:ext cx="5257800" cy="43897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energy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3d wind turbine mod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8763000" cy="46944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wind energy scenario- World and India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" y="1600200"/>
            <a:ext cx="907732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76702"/>
            <a:ext cx="8610600" cy="5581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631</Words>
  <Application>Microsoft Office PowerPoint</Application>
  <PresentationFormat>On-screen Show (4:3)</PresentationFormat>
  <Paragraphs>77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Unit No: 4  Wind Energy</vt:lpstr>
      <vt:lpstr>Syllabus:</vt:lpstr>
      <vt:lpstr>Introduction</vt:lpstr>
      <vt:lpstr>Formation of wind:</vt:lpstr>
      <vt:lpstr>Slide 5</vt:lpstr>
      <vt:lpstr>Slide 6</vt:lpstr>
      <vt:lpstr>Wind energy generation</vt:lpstr>
      <vt:lpstr>wind energy scenario- World and India</vt:lpstr>
      <vt:lpstr>Slide 9</vt:lpstr>
      <vt:lpstr>Slide 10</vt:lpstr>
      <vt:lpstr>Global Wind speed</vt:lpstr>
      <vt:lpstr>Wind Speed in India</vt:lpstr>
      <vt:lpstr>Slide 13</vt:lpstr>
      <vt:lpstr>Slide 14</vt:lpstr>
      <vt:lpstr>Slide 15</vt:lpstr>
      <vt:lpstr>Slide 16</vt:lpstr>
      <vt:lpstr>Basic principles of Wind Energy Conversion Systems (WECS), </vt:lpstr>
      <vt:lpstr>Slide 18</vt:lpstr>
      <vt:lpstr>Slide 19</vt:lpstr>
      <vt:lpstr>Block diagram of WECS:</vt:lpstr>
      <vt:lpstr>Slide 21</vt:lpstr>
      <vt:lpstr>Classification of WECS</vt:lpstr>
      <vt:lpstr>Slide 23</vt:lpstr>
      <vt:lpstr>Slide 24</vt:lpstr>
      <vt:lpstr>Working of horizontal axis wind turbine:</vt:lpstr>
      <vt:lpstr>Parts of WECS</vt:lpstr>
      <vt:lpstr>Slide 27</vt:lpstr>
      <vt:lpstr>Slide 28</vt:lpstr>
      <vt:lpstr>Slide 29</vt:lpstr>
      <vt:lpstr>Slide 30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Energy</dc:title>
  <dc:creator>EE</dc:creator>
  <cp:lastModifiedBy>EE</cp:lastModifiedBy>
  <cp:revision>81</cp:revision>
  <dcterms:created xsi:type="dcterms:W3CDTF">2006-08-16T00:00:00Z</dcterms:created>
  <dcterms:modified xsi:type="dcterms:W3CDTF">2020-12-02T08:53:40Z</dcterms:modified>
</cp:coreProperties>
</file>