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18-Aug-24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18-Aug-24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18-Aug-24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18-Aug-24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18-Aug-24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18-Aug-24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18-Aug-24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18-Aug-24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18-Aug-24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18-Aug-24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18-Aug-24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18-Aug-24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05200"/>
            <a:ext cx="7772400" cy="1600200"/>
          </a:xfrm>
        </p:spPr>
        <p:txBody>
          <a:bodyPr/>
          <a:lstStyle/>
          <a:p>
            <a:r>
              <a:rPr lang="en-IN" sz="2000" dirty="0" smtClean="0"/>
              <a:t>Objective: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IN" sz="2000" dirty="0" smtClean="0"/>
              <a:t>to set </a:t>
            </a:r>
            <a:r>
              <a:rPr lang="en-IN" sz="2000" dirty="0" smtClean="0"/>
              <a:t>up their automation environment, write and debug Selenium test scripts, handle various web elements, and apply the Page Object Model (POM) design pattern.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"/>
            <a:ext cx="8001000" cy="1905000"/>
          </a:xfrm>
        </p:spPr>
        <p:txBody>
          <a:bodyPr>
            <a:noAutofit/>
          </a:bodyPr>
          <a:lstStyle/>
          <a:p>
            <a:pPr algn="ctr"/>
            <a:r>
              <a:rPr lang="en-IN" sz="6600" i="1" spc="300" dirty="0" smtClean="0">
                <a:latin typeface="Algerian" pitchFamily="82" charset="0"/>
              </a:rPr>
              <a:t>Web Automation with Selenium </a:t>
            </a:r>
            <a:endParaRPr lang="en-US" sz="6600" i="1" spc="300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5600" y="5867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Nitish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ahant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latin typeface="Algerian" pitchFamily="82" charset="0"/>
              </a:rPr>
              <a:t>Eclipse </a:t>
            </a:r>
            <a:r>
              <a:rPr lang="en-IN" sz="4400" b="1" dirty="0" smtClean="0">
                <a:latin typeface="Algerian" pitchFamily="82" charset="0"/>
              </a:rPr>
              <a:t> IDE </a:t>
            </a:r>
            <a:endParaRPr lang="en-US" sz="4400" b="1" dirty="0"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962400"/>
            <a:ext cx="372184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495800" y="3810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Algerian" pitchFamily="82" charset="0"/>
              </a:rPr>
              <a:t>Java </a:t>
            </a:r>
            <a:r>
              <a:rPr lang="en-IN" dirty="0" smtClean="0">
                <a:latin typeface="Algerian" pitchFamily="82" charset="0"/>
              </a:rPr>
              <a:t>WebDriver for Firefox and Chrome browsers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143000"/>
            <a:ext cx="454818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629400" y="3733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4675889"/>
            <a:ext cx="4953000" cy="218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Elbow Connector 10"/>
          <p:cNvCxnSpPr>
            <a:stCxn id="1027" idx="2"/>
            <a:endCxn id="8" idx="0"/>
          </p:cNvCxnSpPr>
          <p:nvPr/>
        </p:nvCxnSpPr>
        <p:spPr>
          <a:xfrm rot="16200000" flipH="1">
            <a:off x="6775847" y="3194447"/>
            <a:ext cx="381000" cy="6977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2"/>
            <a:endCxn id="1028" idx="0"/>
          </p:cNvCxnSpPr>
          <p:nvPr/>
        </p:nvCxnSpPr>
        <p:spPr>
          <a:xfrm rot="5400000">
            <a:off x="6704972" y="4065660"/>
            <a:ext cx="572757" cy="647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219200"/>
            <a:ext cx="28194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>
                <a:solidFill>
                  <a:schemeClr val="tx1"/>
                </a:solidFill>
                <a:latin typeface="Algerian" pitchFamily="82" charset="0"/>
              </a:rPr>
              <a:t>XPath</a:t>
            </a:r>
            <a:r>
              <a:rPr lang="en-IN" dirty="0" smtClean="0">
                <a:solidFill>
                  <a:schemeClr val="tx1"/>
                </a:solidFill>
                <a:latin typeface="Algerian" pitchFamily="82" charset="0"/>
              </a:rPr>
              <a:t> and CSS Selectors</a:t>
            </a:r>
            <a:endParaRPr lang="en-US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64105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Xpath</a:t>
            </a:r>
            <a:r>
              <a:rPr lang="en-US" dirty="0" smtClean="0"/>
              <a:t> is bidirectional you can traverse elements from parent to child or child to </a:t>
            </a:r>
            <a:r>
              <a:rPr lang="en-US" dirty="0" smtClean="0"/>
              <a:t>parent</a:t>
            </a:r>
          </a:p>
          <a:p>
            <a:r>
              <a:rPr lang="en-US" dirty="0" smtClean="0"/>
              <a:t>Use:</a:t>
            </a:r>
          </a:p>
          <a:p>
            <a:pPr lvl="1"/>
            <a:r>
              <a:rPr lang="en-US" dirty="0" smtClean="0"/>
              <a:t>Heavily used in development - </a:t>
            </a:r>
            <a:r>
              <a:rPr lang="en-US" dirty="0" err="1" smtClean="0"/>
              <a:t>JQuery</a:t>
            </a:r>
            <a:r>
              <a:rPr lang="en-US" dirty="0" smtClean="0"/>
              <a:t> is heavily reliant on CSS</a:t>
            </a:r>
          </a:p>
          <a:p>
            <a:pPr lvl="1"/>
            <a:r>
              <a:rPr lang="en-US" dirty="0" smtClean="0"/>
              <a:t>Can do almost everything an </a:t>
            </a:r>
            <a:r>
              <a:rPr lang="en-US" dirty="0" err="1" smtClean="0"/>
              <a:t>XPath</a:t>
            </a:r>
            <a:r>
              <a:rPr lang="en-US" dirty="0" smtClean="0"/>
              <a:t> expression can do</a:t>
            </a:r>
          </a:p>
          <a:p>
            <a:pPr lvl="1"/>
            <a:r>
              <a:rPr lang="en-US" dirty="0" smtClean="0"/>
              <a:t>Targeting elements in a shadow DOM - elements within a shadow DOM cannot be targeted with </a:t>
            </a:r>
            <a:r>
              <a:rPr lang="en-US" dirty="0" err="1" smtClean="0"/>
              <a:t>XPath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770501"/>
            <a:ext cx="358854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CSS selector is unidirectional you can only traverse from </a:t>
            </a:r>
            <a:r>
              <a:rPr lang="en-US" dirty="0" smtClean="0"/>
              <a:t>parent </a:t>
            </a:r>
            <a:r>
              <a:rPr lang="en-US" dirty="0" smtClean="0"/>
              <a:t>to </a:t>
            </a:r>
            <a:r>
              <a:rPr lang="en-US" dirty="0" smtClean="0"/>
              <a:t>child</a:t>
            </a:r>
          </a:p>
          <a:p>
            <a:r>
              <a:rPr lang="en-US" dirty="0" smtClean="0"/>
              <a:t>Use:</a:t>
            </a:r>
          </a:p>
          <a:p>
            <a:pPr lvl="1"/>
            <a:r>
              <a:rPr lang="en-US" dirty="0" smtClean="0"/>
              <a:t>Finding an element by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Locating </a:t>
            </a:r>
            <a:r>
              <a:rPr lang="en-US" dirty="0" smtClean="0"/>
              <a:t>a parent element by using a child element</a:t>
            </a:r>
          </a:p>
          <a:p>
            <a:pPr marL="582930" indent="-514350"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err="1" smtClean="0">
                <a:latin typeface="Algerian" pitchFamily="82" charset="0"/>
              </a:rPr>
              <a:t>DemoQA</a:t>
            </a:r>
            <a:r>
              <a:rPr lang="en-IN" sz="3200" b="1" dirty="0" smtClean="0">
                <a:latin typeface="Algerian" pitchFamily="82" charset="0"/>
              </a:rPr>
              <a:t>  Forms  page</a:t>
            </a:r>
            <a:endParaRPr lang="en-US" sz="3200" b="1" dirty="0">
              <a:latin typeface="Algerian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4724400" cy="449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101850"/>
            <a:ext cx="5286375" cy="4756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Right Arrow 6"/>
          <p:cNvSpPr/>
          <p:nvPr/>
        </p:nvSpPr>
        <p:spPr>
          <a:xfrm>
            <a:off x="2133600" y="3200400"/>
            <a:ext cx="1905000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90800" y="3276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lgerian" pitchFamily="82" charset="0"/>
              </a:rPr>
              <a:t>Extract all links and other web elements from the Wikipedia Main Page</a:t>
            </a:r>
            <a:endParaRPr lang="en-US" sz="2800" dirty="0">
              <a:latin typeface="Algerian" pitchFamily="8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1295400"/>
            <a:ext cx="405288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8512" y="1066800"/>
            <a:ext cx="453548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4572000"/>
            <a:ext cx="82296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latin typeface="Calibri" pitchFamily="34" charset="0"/>
                <a:cs typeface="Calibri" pitchFamily="34" charset="0"/>
              </a:rPr>
              <a:t>Free media collection - https://commons.wikimedia.org/</a:t>
            </a:r>
          </a:p>
          <a:p>
            <a:r>
              <a:rPr lang="en-US" sz="800" dirty="0" err="1" smtClean="0">
                <a:latin typeface="Calibri" pitchFamily="34" charset="0"/>
                <a:cs typeface="Calibri" pitchFamily="34" charset="0"/>
              </a:rPr>
              <a:t>Wikivoyage</a:t>
            </a:r>
            <a:endParaRPr lang="en-US" sz="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800" dirty="0" smtClean="0">
                <a:latin typeface="Calibri" pitchFamily="34" charset="0"/>
                <a:cs typeface="Calibri" pitchFamily="34" charset="0"/>
              </a:rPr>
              <a:t>Free </a:t>
            </a:r>
            <a:r>
              <a:rPr lang="en-US" sz="800" dirty="0" smtClean="0">
                <a:latin typeface="Calibri" pitchFamily="34" charset="0"/>
                <a:cs typeface="Calibri" pitchFamily="34" charset="0"/>
              </a:rPr>
              <a:t>&amp; open wiki software - https://www.mediawiki.org/</a:t>
            </a:r>
          </a:p>
          <a:p>
            <a:r>
              <a:rPr lang="en-US" sz="800" dirty="0" err="1" smtClean="0">
                <a:latin typeface="Calibri" pitchFamily="34" charset="0"/>
                <a:cs typeface="Calibri" pitchFamily="34" charset="0"/>
              </a:rPr>
              <a:t>Wikisource</a:t>
            </a:r>
            <a:endParaRPr lang="en-US" sz="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800" dirty="0" smtClean="0">
                <a:latin typeface="Calibri" pitchFamily="34" charset="0"/>
                <a:cs typeface="Calibri" pitchFamily="34" charset="0"/>
              </a:rPr>
              <a:t>Free content library - https://www.wikisource.org/</a:t>
            </a:r>
          </a:p>
          <a:p>
            <a:r>
              <a:rPr lang="en-US" sz="800" dirty="0" err="1" smtClean="0">
                <a:latin typeface="Calibri" pitchFamily="34" charset="0"/>
                <a:cs typeface="Calibri" pitchFamily="34" charset="0"/>
              </a:rPr>
              <a:t>Wikispecies</a:t>
            </a:r>
            <a:endParaRPr lang="en-US" sz="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800" dirty="0" smtClean="0">
                <a:latin typeface="Calibri" pitchFamily="34" charset="0"/>
                <a:cs typeface="Calibri" pitchFamily="34" charset="0"/>
              </a:rPr>
              <a:t>Free species directory - https://species.wikimedia.org/</a:t>
            </a:r>
          </a:p>
          <a:p>
            <a:r>
              <a:rPr lang="en-US" sz="800" dirty="0" err="1" smtClean="0">
                <a:latin typeface="Calibri" pitchFamily="34" charset="0"/>
                <a:cs typeface="Calibri" pitchFamily="34" charset="0"/>
              </a:rPr>
              <a:t>Wikifunctions</a:t>
            </a:r>
            <a:endParaRPr lang="en-US" sz="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800" dirty="0" smtClean="0">
                <a:latin typeface="Calibri" pitchFamily="34" charset="0"/>
                <a:cs typeface="Calibri" pitchFamily="34" charset="0"/>
              </a:rPr>
              <a:t>Free function library - https://www.wikifunctions.org/</a:t>
            </a:r>
          </a:p>
          <a:p>
            <a:r>
              <a:rPr lang="en-US" sz="800" dirty="0" smtClean="0">
                <a:latin typeface="Calibri" pitchFamily="34" charset="0"/>
                <a:cs typeface="Calibri" pitchFamily="34" charset="0"/>
              </a:rPr>
              <a:t>Meta-Wiki</a:t>
            </a:r>
          </a:p>
          <a:p>
            <a:r>
              <a:rPr lang="en-US" sz="800" dirty="0" smtClean="0">
                <a:latin typeface="Calibri" pitchFamily="34" charset="0"/>
                <a:cs typeface="Calibri" pitchFamily="34" charset="0"/>
              </a:rPr>
              <a:t>Community coordination &amp; documentation - https://meta.wikimedia.org/</a:t>
            </a:r>
          </a:p>
          <a:p>
            <a:r>
              <a:rPr lang="en-US" sz="800" dirty="0" smtClean="0">
                <a:latin typeface="Calibri" pitchFamily="34" charset="0"/>
                <a:cs typeface="Calibri" pitchFamily="34" charset="0"/>
              </a:rPr>
              <a:t>Creative Commons Attribution-</a:t>
            </a:r>
            <a:r>
              <a:rPr lang="en-US" sz="800" dirty="0" err="1" smtClean="0">
                <a:latin typeface="Calibri" pitchFamily="34" charset="0"/>
                <a:cs typeface="Calibri" pitchFamily="34" charset="0"/>
              </a:rPr>
              <a:t>ShareAlike</a:t>
            </a:r>
            <a:r>
              <a:rPr lang="en-US" sz="800" dirty="0" smtClean="0">
                <a:latin typeface="Calibri" pitchFamily="34" charset="0"/>
                <a:cs typeface="Calibri" pitchFamily="34" charset="0"/>
              </a:rPr>
              <a:t> License - https://creativecommons.org/licenses/by-sa/4.0/</a:t>
            </a:r>
          </a:p>
          <a:p>
            <a:r>
              <a:rPr lang="en-US" sz="800" dirty="0" smtClean="0">
                <a:latin typeface="Calibri" pitchFamily="34" charset="0"/>
                <a:cs typeface="Calibri" pitchFamily="34" charset="0"/>
              </a:rPr>
              <a:t>Terms of Use - https://meta.wikimedia.org/wiki/Terms_of_use</a:t>
            </a:r>
          </a:p>
          <a:p>
            <a:r>
              <a:rPr lang="en-US" sz="800" dirty="0" smtClean="0">
                <a:latin typeface="Calibri" pitchFamily="34" charset="0"/>
                <a:cs typeface="Calibri" pitchFamily="34" charset="0"/>
              </a:rPr>
              <a:t>Privacy Policy - https://meta.wikimedia.org/wiki/Privacy_policy</a:t>
            </a:r>
          </a:p>
          <a:p>
            <a:r>
              <a:rPr lang="en-US" sz="800" dirty="0" smtClean="0">
                <a:latin typeface="Calibri" pitchFamily="34" charset="0"/>
                <a:cs typeface="Calibri" pitchFamily="34" charset="0"/>
              </a:rPr>
              <a:t>Total number of images on the page: 1</a:t>
            </a:r>
          </a:p>
          <a:p>
            <a:r>
              <a:rPr lang="en-US" sz="800" dirty="0" smtClean="0">
                <a:latin typeface="Calibri" pitchFamily="34" charset="0"/>
                <a:cs typeface="Calibri" pitchFamily="34" charset="0"/>
              </a:rPr>
              <a:t>Image source: https://www.wikipedia.org/portal/wikipedia.org/assets/img/Wikipedia-logo-v2.png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 smtClean="0">
                <a:latin typeface="Algerian" pitchFamily="82" charset="0"/>
              </a:rPr>
              <a:t>Refactor</a:t>
            </a:r>
            <a:r>
              <a:rPr lang="en-IN" sz="2400" b="1" dirty="0" smtClean="0">
                <a:latin typeface="Algerian" pitchFamily="82" charset="0"/>
              </a:rPr>
              <a:t> existing scripts to use the Page Object </a:t>
            </a:r>
            <a:r>
              <a:rPr lang="en-IN" sz="2400" b="1" dirty="0" err="1" smtClean="0">
                <a:latin typeface="Algerian" pitchFamily="82" charset="0"/>
              </a:rPr>
              <a:t>Model</a:t>
            </a:r>
            <a:r>
              <a:rPr lang="en-IN" sz="2400" b="1" dirty="0" err="1" smtClean="0">
                <a:latin typeface="Algerian" pitchFamily="82" charset="0"/>
              </a:rPr>
              <a:t>Refactor</a:t>
            </a:r>
            <a:r>
              <a:rPr lang="en-IN" sz="2400" b="1" dirty="0" smtClean="0">
                <a:latin typeface="Algerian" pitchFamily="82" charset="0"/>
              </a:rPr>
              <a:t> existing scripts to use the Page Object Model</a:t>
            </a:r>
            <a:endParaRPr lang="en-US" sz="2400" b="1" dirty="0">
              <a:latin typeface="Algerian" pitchFamily="8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5029200" cy="51694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7415" y="1828800"/>
            <a:ext cx="4626585" cy="464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2209800"/>
            <a:ext cx="54864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lgerian" pitchFamily="82" charset="0"/>
              </a:rPr>
              <a:t>Thank you</a:t>
            </a:r>
            <a:endParaRPr lang="en-US" sz="80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646</TotalTime>
  <Words>234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Objective: to set up their automation environment, write and debug Selenium test scripts, handle various web elements, and apply the Page Object Model (POM) design pattern.</vt:lpstr>
      <vt:lpstr>Slide 2</vt:lpstr>
      <vt:lpstr>XPath and CSS Selectors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 to set up their automation environment, write and debug Selenium test scripts, handle various web elements, and apply the Page Object Model (POM) design pattern.</dc:title>
  <dc:creator>Windows User</dc:creator>
  <cp:lastModifiedBy>Windows User</cp:lastModifiedBy>
  <cp:revision>9</cp:revision>
  <dcterms:created xsi:type="dcterms:W3CDTF">2024-08-17T18:45:24Z</dcterms:created>
  <dcterms:modified xsi:type="dcterms:W3CDTF">2024-08-18T05:32:01Z</dcterms:modified>
</cp:coreProperties>
</file>