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43"/>
  </p:notesMasterIdLst>
  <p:sldIdLst>
    <p:sldId id="280" r:id="rId2"/>
    <p:sldId id="302" r:id="rId3"/>
    <p:sldId id="303" r:id="rId4"/>
    <p:sldId id="304" r:id="rId5"/>
    <p:sldId id="305" r:id="rId6"/>
    <p:sldId id="306" r:id="rId7"/>
    <p:sldId id="307" r:id="rId8"/>
    <p:sldId id="308" r:id="rId9"/>
    <p:sldId id="309" r:id="rId10"/>
    <p:sldId id="310" r:id="rId11"/>
    <p:sldId id="311"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92" r:id="rId33"/>
    <p:sldId id="277" r:id="rId34"/>
    <p:sldId id="278" r:id="rId35"/>
    <p:sldId id="279" r:id="rId36"/>
    <p:sldId id="294" r:id="rId37"/>
    <p:sldId id="295" r:id="rId38"/>
    <p:sldId id="296" r:id="rId39"/>
    <p:sldId id="297" r:id="rId40"/>
    <p:sldId id="298" r:id="rId41"/>
    <p:sldId id="299"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000EB5-8211-4F2C-82EB-A4BDE6E0E679}" type="datetimeFigureOut">
              <a:rPr lang="en-US" smtClean="0"/>
              <a:pPr/>
              <a:t>1/18/2022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114C61-69A0-4FDC-98D8-8F8FB91D84CC}" type="slidenum">
              <a:rPr lang="en-US" smtClean="0"/>
              <a:pPr/>
              <a:t>‹#›</a:t>
            </a:fld>
            <a:endParaRPr lang="en-US"/>
          </a:p>
        </p:txBody>
      </p:sp>
    </p:spTree>
    <p:extLst>
      <p:ext uri="{BB962C8B-B14F-4D97-AF65-F5344CB8AC3E}">
        <p14:creationId xmlns:p14="http://schemas.microsoft.com/office/powerpoint/2010/main" xmlns="" val="2101054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1/18/2022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pull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ll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ll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pull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pull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1/18/2022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p:pull dir="rd"/>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b="1" u="sng" dirty="0"/>
          </a:p>
        </p:txBody>
      </p:sp>
      <p:sp>
        <p:nvSpPr>
          <p:cNvPr id="3" name="Content Placeholder 2"/>
          <p:cNvSpPr>
            <a:spLocks noGrp="1"/>
          </p:cNvSpPr>
          <p:nvPr>
            <p:ph idx="1"/>
          </p:nvPr>
        </p:nvSpPr>
        <p:spPr/>
        <p:txBody>
          <a:bodyPr/>
          <a:lstStyle/>
          <a:p>
            <a:r>
              <a:rPr lang="en-US" dirty="0" smtClean="0"/>
              <a:t>Introduction to Java</a:t>
            </a:r>
          </a:p>
          <a:p>
            <a:r>
              <a:rPr lang="en-US" dirty="0" smtClean="0"/>
              <a:t>Keywords</a:t>
            </a:r>
          </a:p>
          <a:p>
            <a:r>
              <a:rPr lang="en-US" dirty="0" smtClean="0"/>
              <a:t>Constants</a:t>
            </a:r>
          </a:p>
          <a:p>
            <a:r>
              <a:rPr lang="en-US" dirty="0" smtClean="0"/>
              <a:t>Variables </a:t>
            </a:r>
          </a:p>
          <a:p>
            <a:r>
              <a:rPr lang="en-US" dirty="0" smtClean="0"/>
              <a:t>Data Types</a:t>
            </a:r>
          </a:p>
          <a:p>
            <a:r>
              <a:rPr lang="en-US" dirty="0" smtClean="0"/>
              <a:t>Operators &amp; Expressions </a:t>
            </a:r>
          </a:p>
          <a:p>
            <a:r>
              <a:rPr lang="en-US" dirty="0" smtClean="0"/>
              <a:t>Control Constructs</a:t>
            </a:r>
            <a:endParaRPr lang="en-US" dirty="0"/>
          </a:p>
        </p:txBody>
      </p:sp>
    </p:spTree>
  </p:cSld>
  <p:clrMapOvr>
    <a:masterClrMapping/>
  </p:clrMapOvr>
  <p:transition>
    <p:pull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228600"/>
            <a:ext cx="7924800" cy="609600"/>
          </a:xfrm>
        </p:spPr>
        <p:txBody>
          <a:bodyPr rtlCol="0">
            <a:normAutofit fontScale="90000"/>
          </a:bodyPr>
          <a:lstStyle/>
          <a:p>
            <a:pPr fontAlgn="auto">
              <a:spcAft>
                <a:spcPts val="0"/>
              </a:spcAft>
              <a:defRPr/>
            </a:pPr>
            <a:r>
              <a:rPr lang="en-US" u="sng" dirty="0" smtClean="0">
                <a:latin typeface="Times New Roman" pitchFamily="18" charset="0"/>
                <a:cs typeface="Times New Roman" pitchFamily="18" charset="0"/>
              </a:rPr>
              <a:t>Characteristics of Java</a:t>
            </a:r>
          </a:p>
        </p:txBody>
      </p:sp>
      <p:sp>
        <p:nvSpPr>
          <p:cNvPr id="16387" name="Rectangle 3"/>
          <p:cNvSpPr>
            <a:spLocks noGrp="1" noChangeArrowheads="1"/>
          </p:cNvSpPr>
          <p:nvPr>
            <p:ph type="body" idx="1"/>
          </p:nvPr>
        </p:nvSpPr>
        <p:spPr>
          <a:xfrm>
            <a:off x="304800" y="990600"/>
            <a:ext cx="4038600" cy="5257800"/>
          </a:xfrm>
        </p:spPr>
        <p:txBody>
          <a:bodyPr/>
          <a:lstStyle/>
          <a:p>
            <a:r>
              <a:rPr lang="en-US" sz="2400" smtClean="0">
                <a:latin typeface="Times New Roman" pitchFamily="18" charset="0"/>
                <a:cs typeface="Times New Roman" pitchFamily="18" charset="0"/>
              </a:rPr>
              <a:t>Java Is Simple </a:t>
            </a:r>
          </a:p>
          <a:p>
            <a:r>
              <a:rPr lang="en-US" sz="2400" smtClean="0">
                <a:latin typeface="Times New Roman" pitchFamily="18" charset="0"/>
                <a:cs typeface="Times New Roman" pitchFamily="18" charset="0"/>
              </a:rPr>
              <a:t>Java Is Object-Oriented </a:t>
            </a:r>
          </a:p>
          <a:p>
            <a:r>
              <a:rPr lang="en-US" sz="2400" smtClean="0">
                <a:latin typeface="Times New Roman" pitchFamily="18" charset="0"/>
                <a:cs typeface="Times New Roman" pitchFamily="18" charset="0"/>
              </a:rPr>
              <a:t>Java Is Distributed </a:t>
            </a:r>
          </a:p>
          <a:p>
            <a:r>
              <a:rPr lang="en-US" sz="2400" smtClean="0">
                <a:latin typeface="Times New Roman" pitchFamily="18" charset="0"/>
                <a:cs typeface="Times New Roman" pitchFamily="18" charset="0"/>
              </a:rPr>
              <a:t>Java Is Interpreted </a:t>
            </a:r>
          </a:p>
          <a:p>
            <a:r>
              <a:rPr lang="en-US" sz="2400" smtClean="0">
                <a:latin typeface="Times New Roman" pitchFamily="18" charset="0"/>
                <a:cs typeface="Times New Roman" pitchFamily="18" charset="0"/>
              </a:rPr>
              <a:t>Java Is Robust </a:t>
            </a:r>
          </a:p>
          <a:p>
            <a:r>
              <a:rPr lang="en-US" sz="2400" smtClean="0">
                <a:latin typeface="Times New Roman" pitchFamily="18" charset="0"/>
                <a:cs typeface="Times New Roman" pitchFamily="18" charset="0"/>
              </a:rPr>
              <a:t>Java Is Secure </a:t>
            </a:r>
          </a:p>
          <a:p>
            <a:r>
              <a:rPr lang="en-US" sz="2400" smtClean="0">
                <a:latin typeface="Times New Roman" pitchFamily="18" charset="0"/>
                <a:cs typeface="Times New Roman" pitchFamily="18" charset="0"/>
              </a:rPr>
              <a:t>Java Is Architecture-Neutral </a:t>
            </a:r>
          </a:p>
          <a:p>
            <a:r>
              <a:rPr lang="en-US" sz="2400" smtClean="0">
                <a:solidFill>
                  <a:srgbClr val="C00000"/>
                </a:solidFill>
                <a:latin typeface="Times New Roman" pitchFamily="18" charset="0"/>
                <a:cs typeface="Times New Roman" pitchFamily="18" charset="0"/>
              </a:rPr>
              <a:t>Java Is Portable </a:t>
            </a:r>
          </a:p>
          <a:p>
            <a:r>
              <a:rPr lang="en-US" sz="2400" smtClean="0">
                <a:latin typeface="Times New Roman" pitchFamily="18" charset="0"/>
                <a:cs typeface="Times New Roman" pitchFamily="18" charset="0"/>
              </a:rPr>
              <a:t>Java Is Multithreaded</a:t>
            </a:r>
          </a:p>
        </p:txBody>
      </p:sp>
      <p:sp>
        <p:nvSpPr>
          <p:cNvPr id="16388" name="Text Box 4"/>
          <p:cNvSpPr txBox="1">
            <a:spLocks noChangeArrowheads="1"/>
          </p:cNvSpPr>
          <p:nvPr/>
        </p:nvSpPr>
        <p:spPr bwMode="auto">
          <a:xfrm>
            <a:off x="3962400" y="4114800"/>
            <a:ext cx="4572000" cy="101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just"/>
            <a:r>
              <a:rPr lang="en-US" sz="2000">
                <a:solidFill>
                  <a:srgbClr val="C00000"/>
                </a:solidFill>
                <a:latin typeface="Times New Roman" pitchFamily="18" charset="0"/>
                <a:cs typeface="Times New Roman" pitchFamily="18" charset="0"/>
              </a:rPr>
              <a:t>Because Java is architecture neutral, Java programs are portable. They can be run on any platform without being recompiled. </a:t>
            </a:r>
          </a:p>
        </p:txBody>
      </p:sp>
    </p:spTree>
    <p:extLst>
      <p:ext uri="{BB962C8B-B14F-4D97-AF65-F5344CB8AC3E}">
        <p14:creationId xmlns:p14="http://schemas.microsoft.com/office/powerpoint/2010/main" xmlns="" val="3042382256"/>
      </p:ext>
    </p:extLst>
  </p:cSld>
  <p:clrMapOvr>
    <a:masterClrMapping/>
  </p:clrMapOvr>
  <p:transition>
    <p:pull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228600"/>
            <a:ext cx="7924800" cy="609600"/>
          </a:xfrm>
        </p:spPr>
        <p:txBody>
          <a:bodyPr rtlCol="0">
            <a:normAutofit fontScale="90000"/>
          </a:bodyPr>
          <a:lstStyle/>
          <a:p>
            <a:pPr fontAlgn="auto">
              <a:spcAft>
                <a:spcPts val="0"/>
              </a:spcAft>
              <a:defRPr/>
            </a:pPr>
            <a:r>
              <a:rPr lang="en-US" u="sng" dirty="0" smtClean="0">
                <a:latin typeface="Times New Roman" pitchFamily="18" charset="0"/>
                <a:cs typeface="Times New Roman" pitchFamily="18" charset="0"/>
              </a:rPr>
              <a:t>Characteristics of Java</a:t>
            </a:r>
          </a:p>
        </p:txBody>
      </p:sp>
      <p:sp>
        <p:nvSpPr>
          <p:cNvPr id="17411" name="Rectangle 3"/>
          <p:cNvSpPr>
            <a:spLocks noGrp="1" noChangeArrowheads="1"/>
          </p:cNvSpPr>
          <p:nvPr>
            <p:ph type="body" idx="1"/>
          </p:nvPr>
        </p:nvSpPr>
        <p:spPr>
          <a:xfrm>
            <a:off x="304800" y="990600"/>
            <a:ext cx="4038600" cy="5257800"/>
          </a:xfrm>
        </p:spPr>
        <p:txBody>
          <a:bodyPr/>
          <a:lstStyle/>
          <a:p>
            <a:r>
              <a:rPr lang="en-US" sz="2400" smtClean="0">
                <a:latin typeface="Times New Roman" pitchFamily="18" charset="0"/>
                <a:cs typeface="Times New Roman" pitchFamily="18" charset="0"/>
              </a:rPr>
              <a:t>Java Is Simple </a:t>
            </a:r>
          </a:p>
          <a:p>
            <a:r>
              <a:rPr lang="en-US" sz="2400" smtClean="0">
                <a:latin typeface="Times New Roman" pitchFamily="18" charset="0"/>
                <a:cs typeface="Times New Roman" pitchFamily="18" charset="0"/>
              </a:rPr>
              <a:t>Java Is Object-Oriented </a:t>
            </a:r>
          </a:p>
          <a:p>
            <a:r>
              <a:rPr lang="en-US" sz="2400" smtClean="0">
                <a:latin typeface="Times New Roman" pitchFamily="18" charset="0"/>
                <a:cs typeface="Times New Roman" pitchFamily="18" charset="0"/>
              </a:rPr>
              <a:t>Java Is Distributed </a:t>
            </a:r>
          </a:p>
          <a:p>
            <a:r>
              <a:rPr lang="en-US" sz="2400" smtClean="0">
                <a:latin typeface="Times New Roman" pitchFamily="18" charset="0"/>
                <a:cs typeface="Times New Roman" pitchFamily="18" charset="0"/>
              </a:rPr>
              <a:t>Java Is Interpreted </a:t>
            </a:r>
          </a:p>
          <a:p>
            <a:r>
              <a:rPr lang="en-US" sz="2400" smtClean="0">
                <a:latin typeface="Times New Roman" pitchFamily="18" charset="0"/>
                <a:cs typeface="Times New Roman" pitchFamily="18" charset="0"/>
              </a:rPr>
              <a:t>Java Is Robust </a:t>
            </a:r>
          </a:p>
          <a:p>
            <a:r>
              <a:rPr lang="en-US" sz="2400" smtClean="0">
                <a:latin typeface="Times New Roman" pitchFamily="18" charset="0"/>
                <a:cs typeface="Times New Roman" pitchFamily="18" charset="0"/>
              </a:rPr>
              <a:t>Java Is Secure </a:t>
            </a:r>
          </a:p>
          <a:p>
            <a:r>
              <a:rPr lang="en-US" sz="2400" smtClean="0">
                <a:latin typeface="Times New Roman" pitchFamily="18" charset="0"/>
                <a:cs typeface="Times New Roman" pitchFamily="18" charset="0"/>
              </a:rPr>
              <a:t>Java Is Architecture-Neutral </a:t>
            </a:r>
          </a:p>
          <a:p>
            <a:r>
              <a:rPr lang="en-US" sz="2400" smtClean="0">
                <a:latin typeface="Times New Roman" pitchFamily="18" charset="0"/>
                <a:cs typeface="Times New Roman" pitchFamily="18" charset="0"/>
              </a:rPr>
              <a:t>Java Is Portable </a:t>
            </a:r>
          </a:p>
          <a:p>
            <a:r>
              <a:rPr lang="en-US" sz="2400" smtClean="0">
                <a:solidFill>
                  <a:srgbClr val="C00000"/>
                </a:solidFill>
                <a:latin typeface="Times New Roman" pitchFamily="18" charset="0"/>
                <a:cs typeface="Times New Roman" pitchFamily="18" charset="0"/>
              </a:rPr>
              <a:t>Java Is Multithreaded  </a:t>
            </a:r>
          </a:p>
        </p:txBody>
      </p:sp>
      <p:sp>
        <p:nvSpPr>
          <p:cNvPr id="17412" name="Text Box 4"/>
          <p:cNvSpPr txBox="1">
            <a:spLocks noChangeArrowheads="1"/>
          </p:cNvSpPr>
          <p:nvPr/>
        </p:nvSpPr>
        <p:spPr bwMode="auto">
          <a:xfrm>
            <a:off x="3733800" y="4724400"/>
            <a:ext cx="5029200" cy="1323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just"/>
            <a:r>
              <a:rPr lang="en-US" sz="2000">
                <a:solidFill>
                  <a:srgbClr val="C00000"/>
                </a:solidFill>
                <a:latin typeface="Times New Roman" pitchFamily="18" charset="0"/>
                <a:cs typeface="Times New Roman" pitchFamily="18" charset="0"/>
              </a:rPr>
              <a:t>Multithread programming is smoothly integrated in Java, whereas in other languages you have to call procedures specific to the operating system to enable multithreading.</a:t>
            </a:r>
          </a:p>
        </p:txBody>
      </p:sp>
    </p:spTree>
    <p:extLst>
      <p:ext uri="{BB962C8B-B14F-4D97-AF65-F5344CB8AC3E}">
        <p14:creationId xmlns:p14="http://schemas.microsoft.com/office/powerpoint/2010/main" xmlns="" val="4203799860"/>
      </p:ext>
    </p:extLst>
  </p:cSld>
  <p:clrMapOvr>
    <a:masterClrMapping/>
  </p:clrMapOvr>
  <p:transition>
    <p:pull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Introduction to Java</a:t>
            </a:r>
            <a:endParaRPr lang="en-US" b="1" u="sng" dirty="0"/>
          </a:p>
        </p:txBody>
      </p:sp>
      <p:sp>
        <p:nvSpPr>
          <p:cNvPr id="3" name="Content Placeholder 2"/>
          <p:cNvSpPr>
            <a:spLocks noGrp="1"/>
          </p:cNvSpPr>
          <p:nvPr>
            <p:ph idx="1"/>
          </p:nvPr>
        </p:nvSpPr>
        <p:spPr>
          <a:xfrm>
            <a:off x="457200" y="1935480"/>
            <a:ext cx="8229600" cy="4617720"/>
          </a:xfrm>
        </p:spPr>
        <p:txBody>
          <a:bodyPr>
            <a:normAutofit fontScale="92500"/>
          </a:bodyPr>
          <a:lstStyle/>
          <a:p>
            <a:pPr algn="just"/>
            <a:r>
              <a:rPr lang="en-US" dirty="0" smtClean="0"/>
              <a:t>Java is a object-oriented programming language. We can develop two types of Java Programs:</a:t>
            </a:r>
          </a:p>
          <a:p>
            <a:pPr marL="514350" indent="-514350" algn="just">
              <a:buAutoNum type="arabicPeriod"/>
            </a:pPr>
            <a:r>
              <a:rPr lang="en-US" dirty="0" smtClean="0"/>
              <a:t>Stand-alone applications</a:t>
            </a:r>
          </a:p>
          <a:p>
            <a:pPr marL="514350" indent="-514350" algn="just">
              <a:buAutoNum type="arabicPeriod"/>
            </a:pPr>
            <a:r>
              <a:rPr lang="en-US" dirty="0" smtClean="0"/>
              <a:t>Web Applets</a:t>
            </a:r>
          </a:p>
          <a:p>
            <a:pPr marL="514350" indent="-514350" algn="just">
              <a:buNone/>
            </a:pPr>
            <a:r>
              <a:rPr lang="en-US" dirty="0" smtClean="0"/>
              <a:t>       Stand-alone applications are the programs written in Java to carry out certain tasks on a stand-alone local computer. Executing a stand-alone Java program involves two steps. </a:t>
            </a:r>
          </a:p>
          <a:p>
            <a:pPr marL="514350" indent="-514350" algn="just">
              <a:buAutoNum type="arabicPeriod"/>
            </a:pPr>
            <a:r>
              <a:rPr lang="en-US" dirty="0" smtClean="0"/>
              <a:t>Compiling source code into </a:t>
            </a:r>
            <a:r>
              <a:rPr lang="en-US" dirty="0" err="1" smtClean="0"/>
              <a:t>bytecode</a:t>
            </a:r>
            <a:r>
              <a:rPr lang="en-US" dirty="0" smtClean="0"/>
              <a:t> using </a:t>
            </a:r>
            <a:r>
              <a:rPr lang="en-US" b="1" dirty="0" err="1" smtClean="0"/>
              <a:t>javac</a:t>
            </a:r>
            <a:r>
              <a:rPr lang="en-US" dirty="0" smtClean="0"/>
              <a:t> compiler  </a:t>
            </a:r>
          </a:p>
          <a:p>
            <a:pPr marL="514350" indent="-514350" algn="just">
              <a:buAutoNum type="arabicPeriod"/>
            </a:pPr>
            <a:r>
              <a:rPr lang="en-US" dirty="0" smtClean="0"/>
              <a:t>Executing the </a:t>
            </a:r>
            <a:r>
              <a:rPr lang="en-US" dirty="0" err="1" smtClean="0"/>
              <a:t>bytecode</a:t>
            </a:r>
            <a:r>
              <a:rPr lang="en-US" dirty="0" smtClean="0"/>
              <a:t> program using java interpreter</a:t>
            </a:r>
          </a:p>
        </p:txBody>
      </p:sp>
    </p:spTree>
  </p:cSld>
  <p:clrMapOvr>
    <a:masterClrMapping/>
  </p:clrMapOvr>
  <p:transition>
    <p:pull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Introduction to Java</a:t>
            </a:r>
            <a:endParaRPr lang="en-US" dirty="0"/>
          </a:p>
        </p:txBody>
      </p:sp>
      <p:sp>
        <p:nvSpPr>
          <p:cNvPr id="3" name="Content Placeholder 2"/>
          <p:cNvSpPr>
            <a:spLocks noGrp="1"/>
          </p:cNvSpPr>
          <p:nvPr>
            <p:ph idx="1"/>
          </p:nvPr>
        </p:nvSpPr>
        <p:spPr/>
        <p:txBody>
          <a:bodyPr/>
          <a:lstStyle/>
          <a:p>
            <a:pPr algn="just"/>
            <a:r>
              <a:rPr lang="en-US" dirty="0" smtClean="0"/>
              <a:t>Applets are small Java programs developed for Internet applications. An applet located on a distant computer can be downloaded via Internet and executed on a local computer using Java capable browser. </a:t>
            </a:r>
          </a:p>
          <a:p>
            <a:pPr algn="just"/>
            <a:r>
              <a:rPr lang="en-US" dirty="0" smtClean="0"/>
              <a:t>Stand-alone programs can read and write files and perform certain operations that applets cannot do. An applet can only run within a Web browser.  </a:t>
            </a:r>
            <a:endParaRPr lang="en-US" dirty="0"/>
          </a:p>
        </p:txBody>
      </p:sp>
    </p:spTree>
  </p:cSld>
  <p:clrMapOvr>
    <a:masterClrMapping/>
  </p:clrMapOvr>
  <p:transition>
    <p:pull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Two ways of using Java</a:t>
            </a:r>
            <a:endParaRPr lang="en-US" b="1" u="sng" dirty="0"/>
          </a:p>
        </p:txBody>
      </p:sp>
      <p:sp>
        <p:nvSpPr>
          <p:cNvPr id="3" name="Content Placeholder 2"/>
          <p:cNvSpPr>
            <a:spLocks noGrp="1"/>
          </p:cNvSpPr>
          <p:nvPr>
            <p:ph idx="1"/>
          </p:nvPr>
        </p:nvSpPr>
        <p:spPr/>
        <p:txBody>
          <a:bodyPr/>
          <a:lstStyle/>
          <a:p>
            <a:pPr>
              <a:buNone/>
            </a:pPr>
            <a:r>
              <a:rPr lang="en-US" dirty="0" smtClean="0"/>
              <a:t>  </a:t>
            </a:r>
            <a:endParaRPr lang="en-US" dirty="0"/>
          </a:p>
        </p:txBody>
      </p:sp>
      <p:sp>
        <p:nvSpPr>
          <p:cNvPr id="4" name="Oval 3"/>
          <p:cNvSpPr/>
          <p:nvPr/>
        </p:nvSpPr>
        <p:spPr>
          <a:xfrm>
            <a:off x="3733800" y="2133600"/>
            <a:ext cx="1219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 </a:t>
            </a:r>
          </a:p>
          <a:p>
            <a:pPr algn="ctr"/>
            <a:r>
              <a:rPr lang="en-US" dirty="0" smtClean="0"/>
              <a:t>Source Code</a:t>
            </a:r>
            <a:endParaRPr lang="en-US" dirty="0"/>
          </a:p>
        </p:txBody>
      </p:sp>
      <p:sp>
        <p:nvSpPr>
          <p:cNvPr id="5" name="Oval 4"/>
          <p:cNvSpPr/>
          <p:nvPr/>
        </p:nvSpPr>
        <p:spPr>
          <a:xfrm>
            <a:off x="914400" y="4267200"/>
            <a:ext cx="2286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 Enabled Web Browser</a:t>
            </a:r>
            <a:endParaRPr lang="en-US" dirty="0"/>
          </a:p>
        </p:txBody>
      </p:sp>
      <p:sp>
        <p:nvSpPr>
          <p:cNvPr id="6" name="Oval 5"/>
          <p:cNvSpPr/>
          <p:nvPr/>
        </p:nvSpPr>
        <p:spPr>
          <a:xfrm>
            <a:off x="6096000" y="4191000"/>
            <a:ext cx="1905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 Interpreter</a:t>
            </a:r>
            <a:endParaRPr lang="en-US" dirty="0"/>
          </a:p>
        </p:txBody>
      </p:sp>
      <p:sp>
        <p:nvSpPr>
          <p:cNvPr id="7" name="Rectangle 6"/>
          <p:cNvSpPr/>
          <p:nvPr/>
        </p:nvSpPr>
        <p:spPr>
          <a:xfrm>
            <a:off x="3581400" y="3352800"/>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 Compiler</a:t>
            </a:r>
            <a:endParaRPr lang="en-US" dirty="0"/>
          </a:p>
        </p:txBody>
      </p:sp>
      <p:sp>
        <p:nvSpPr>
          <p:cNvPr id="8" name="Rectangle 7"/>
          <p:cNvSpPr/>
          <p:nvPr/>
        </p:nvSpPr>
        <p:spPr>
          <a:xfrm>
            <a:off x="6477000" y="5715000"/>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a:t>
            </a:r>
            <a:endParaRPr lang="en-US" dirty="0"/>
          </a:p>
        </p:txBody>
      </p:sp>
      <p:sp>
        <p:nvSpPr>
          <p:cNvPr id="9" name="Rectangle 8"/>
          <p:cNvSpPr/>
          <p:nvPr/>
        </p:nvSpPr>
        <p:spPr>
          <a:xfrm>
            <a:off x="1219200" y="5715000"/>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a:t>
            </a:r>
            <a:endParaRPr lang="en-US" dirty="0"/>
          </a:p>
        </p:txBody>
      </p:sp>
      <p:cxnSp>
        <p:nvCxnSpPr>
          <p:cNvPr id="11" name="Straight Arrow Connector 10"/>
          <p:cNvCxnSpPr>
            <a:stCxn id="4" idx="4"/>
            <a:endCxn id="7" idx="0"/>
          </p:cNvCxnSpPr>
          <p:nvPr/>
        </p:nvCxnSpPr>
        <p:spPr>
          <a:xfrm rot="16200000" flipH="1">
            <a:off x="4210050" y="3181350"/>
            <a:ext cx="304800" cy="381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8" name="Straight Arrow Connector 17"/>
          <p:cNvCxnSpPr>
            <a:stCxn id="7" idx="2"/>
            <a:endCxn id="5" idx="7"/>
          </p:cNvCxnSpPr>
          <p:nvPr/>
        </p:nvCxnSpPr>
        <p:spPr>
          <a:xfrm rot="5400000">
            <a:off x="3328007" y="3347617"/>
            <a:ext cx="591111" cy="151587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2" name="Straight Arrow Connector 21"/>
          <p:cNvCxnSpPr>
            <a:stCxn id="7" idx="2"/>
          </p:cNvCxnSpPr>
          <p:nvPr/>
        </p:nvCxnSpPr>
        <p:spPr>
          <a:xfrm rot="16200000" flipH="1">
            <a:off x="4895850" y="3295650"/>
            <a:ext cx="685800" cy="17145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5" name="Straight Arrow Connector 24"/>
          <p:cNvCxnSpPr/>
          <p:nvPr/>
        </p:nvCxnSpPr>
        <p:spPr>
          <a:xfrm rot="5400000">
            <a:off x="1733550" y="5429250"/>
            <a:ext cx="533400" cy="381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7" name="Straight Arrow Connector 26"/>
          <p:cNvCxnSpPr>
            <a:endCxn id="8" idx="0"/>
          </p:cNvCxnSpPr>
          <p:nvPr/>
        </p:nvCxnSpPr>
        <p:spPr>
          <a:xfrm rot="16200000" flipH="1">
            <a:off x="6915150" y="5353050"/>
            <a:ext cx="609600" cy="1143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9" name="TextBox 28"/>
          <p:cNvSpPr txBox="1"/>
          <p:nvPr/>
        </p:nvSpPr>
        <p:spPr>
          <a:xfrm>
            <a:off x="5257800" y="3810000"/>
            <a:ext cx="2209800" cy="369332"/>
          </a:xfrm>
          <a:prstGeom prst="rect">
            <a:avLst/>
          </a:prstGeom>
          <a:noFill/>
        </p:spPr>
        <p:txBody>
          <a:bodyPr wrap="square" rtlCol="0">
            <a:spAutoFit/>
          </a:bodyPr>
          <a:lstStyle/>
          <a:p>
            <a:r>
              <a:rPr lang="en-US" dirty="0" smtClean="0"/>
              <a:t>Application Type</a:t>
            </a:r>
            <a:endParaRPr lang="en-US" dirty="0"/>
          </a:p>
        </p:txBody>
      </p:sp>
      <p:sp>
        <p:nvSpPr>
          <p:cNvPr id="30" name="TextBox 29"/>
          <p:cNvSpPr txBox="1"/>
          <p:nvPr/>
        </p:nvSpPr>
        <p:spPr>
          <a:xfrm>
            <a:off x="2209800" y="3897868"/>
            <a:ext cx="1371600" cy="369332"/>
          </a:xfrm>
          <a:prstGeom prst="rect">
            <a:avLst/>
          </a:prstGeom>
          <a:noFill/>
        </p:spPr>
        <p:txBody>
          <a:bodyPr wrap="square" rtlCol="0">
            <a:spAutoFit/>
          </a:bodyPr>
          <a:lstStyle/>
          <a:p>
            <a:r>
              <a:rPr lang="en-US" dirty="0" smtClean="0"/>
              <a:t>Applet Type</a:t>
            </a:r>
            <a:endParaRPr lang="en-US" dirty="0"/>
          </a:p>
        </p:txBody>
      </p:sp>
    </p:spTree>
  </p:cSld>
  <p:clrMapOvr>
    <a:masterClrMapping/>
  </p:clrMapOvr>
  <p:transition>
    <p:pull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Simple Java Program</a:t>
            </a:r>
            <a:endParaRPr lang="en-US" b="1" u="sng" dirty="0"/>
          </a:p>
        </p:txBody>
      </p:sp>
      <p:sp>
        <p:nvSpPr>
          <p:cNvPr id="3" name="Content Placeholder 2"/>
          <p:cNvSpPr>
            <a:spLocks noGrp="1"/>
          </p:cNvSpPr>
          <p:nvPr>
            <p:ph idx="1"/>
          </p:nvPr>
        </p:nvSpPr>
        <p:spPr/>
        <p:txBody>
          <a:bodyPr>
            <a:normAutofit lnSpcReduction="10000"/>
          </a:bodyPr>
          <a:lstStyle/>
          <a:p>
            <a:pPr>
              <a:buNone/>
            </a:pPr>
            <a:r>
              <a:rPr lang="en-US" dirty="0" smtClean="0"/>
              <a:t>Class </a:t>
            </a:r>
            <a:r>
              <a:rPr lang="en-US" dirty="0" err="1" smtClean="0"/>
              <a:t>SampleOne</a:t>
            </a:r>
            <a:endParaRPr lang="en-US" dirty="0" smtClean="0"/>
          </a:p>
          <a:p>
            <a:pPr>
              <a:buNone/>
            </a:pPr>
            <a:r>
              <a:rPr lang="en-US" dirty="0" smtClean="0"/>
              <a:t>{</a:t>
            </a:r>
          </a:p>
          <a:p>
            <a:pPr>
              <a:buNone/>
            </a:pPr>
            <a:r>
              <a:rPr lang="en-US" dirty="0" smtClean="0"/>
              <a:t>   Public Static Void Main(String </a:t>
            </a:r>
            <a:r>
              <a:rPr lang="en-US" dirty="0" err="1" smtClean="0"/>
              <a:t>args</a:t>
            </a:r>
            <a:r>
              <a:rPr lang="en-US" dirty="0" smtClean="0"/>
              <a:t>[])</a:t>
            </a:r>
          </a:p>
          <a:p>
            <a:pPr>
              <a:buNone/>
            </a:pPr>
            <a:r>
              <a:rPr lang="en-US" dirty="0" smtClean="0"/>
              <a:t>   {</a:t>
            </a:r>
          </a:p>
          <a:p>
            <a:pPr>
              <a:buNone/>
            </a:pPr>
            <a:r>
              <a:rPr lang="en-US" dirty="0" smtClean="0"/>
              <a:t>       </a:t>
            </a:r>
            <a:r>
              <a:rPr lang="en-US" dirty="0" err="1" smtClean="0"/>
              <a:t>System.Out.Println</a:t>
            </a:r>
            <a:r>
              <a:rPr lang="en-US" dirty="0" smtClean="0"/>
              <a:t>(“Java is better than C++”);</a:t>
            </a:r>
          </a:p>
          <a:p>
            <a:pPr>
              <a:buNone/>
            </a:pPr>
            <a:r>
              <a:rPr lang="en-US" dirty="0" smtClean="0"/>
              <a:t>   }</a:t>
            </a:r>
          </a:p>
          <a:p>
            <a:pPr>
              <a:buNone/>
            </a:pPr>
            <a:r>
              <a:rPr lang="en-US" dirty="0" smtClean="0"/>
              <a:t>}</a:t>
            </a:r>
          </a:p>
          <a:p>
            <a:pPr>
              <a:lnSpc>
                <a:spcPct val="90000"/>
              </a:lnSpc>
              <a:buNone/>
            </a:pPr>
            <a:r>
              <a:rPr lang="en-US" b="1" u="sng" dirty="0" smtClean="0">
                <a:solidFill>
                  <a:srgbClr val="CC3300"/>
                </a:solidFill>
              </a:rPr>
              <a:t>static</a:t>
            </a:r>
          </a:p>
          <a:p>
            <a:pPr lvl="1">
              <a:lnSpc>
                <a:spcPct val="90000"/>
              </a:lnSpc>
            </a:pPr>
            <a:r>
              <a:rPr lang="en-US" dirty="0" smtClean="0"/>
              <a:t>the </a:t>
            </a:r>
            <a:r>
              <a:rPr lang="en-US" dirty="0" smtClean="0">
                <a:solidFill>
                  <a:srgbClr val="CC3300"/>
                </a:solidFill>
              </a:rPr>
              <a:t>main</a:t>
            </a:r>
            <a:r>
              <a:rPr lang="en-US" dirty="0" smtClean="0"/>
              <a:t> method belongs to the </a:t>
            </a:r>
            <a:r>
              <a:rPr lang="en-US" dirty="0" err="1" smtClean="0">
                <a:solidFill>
                  <a:srgbClr val="CC3300"/>
                </a:solidFill>
              </a:rPr>
              <a:t>SampleOne</a:t>
            </a:r>
            <a:r>
              <a:rPr lang="en-US" dirty="0" smtClean="0"/>
              <a:t> class, and not a part of any objects of the class</a:t>
            </a:r>
          </a:p>
          <a:p>
            <a:pPr>
              <a:buNone/>
            </a:pPr>
            <a:endParaRPr lang="en-US" dirty="0" smtClean="0"/>
          </a:p>
          <a:p>
            <a:pPr>
              <a:buNone/>
            </a:pPr>
            <a:endParaRPr lang="en-US" dirty="0"/>
          </a:p>
        </p:txBody>
      </p:sp>
    </p:spTree>
  </p:cSld>
  <p:clrMapOvr>
    <a:masterClrMapping/>
  </p:clrMapOvr>
  <p:transition>
    <p:pull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Java Program Structure</a:t>
            </a:r>
            <a:endParaRPr lang="en-US" b="1" u="sng" dirty="0"/>
          </a:p>
        </p:txBody>
      </p:sp>
      <p:sp>
        <p:nvSpPr>
          <p:cNvPr id="3" name="Content Placeholder 2"/>
          <p:cNvSpPr>
            <a:spLocks noGrp="1"/>
          </p:cNvSpPr>
          <p:nvPr>
            <p:ph idx="1"/>
          </p:nvPr>
        </p:nvSpPr>
        <p:spPr/>
        <p:txBody>
          <a:bodyPr/>
          <a:lstStyle/>
          <a:p>
            <a:pPr>
              <a:buNone/>
            </a:pPr>
            <a:endParaRPr lang="en-US" dirty="0"/>
          </a:p>
        </p:txBody>
      </p:sp>
      <p:sp>
        <p:nvSpPr>
          <p:cNvPr id="4" name="Rectangle 3"/>
          <p:cNvSpPr/>
          <p:nvPr/>
        </p:nvSpPr>
        <p:spPr>
          <a:xfrm>
            <a:off x="1066800" y="2133600"/>
            <a:ext cx="3505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Documentation Section</a:t>
            </a:r>
            <a:endParaRPr lang="en-US" dirty="0"/>
          </a:p>
        </p:txBody>
      </p:sp>
      <p:sp>
        <p:nvSpPr>
          <p:cNvPr id="5" name="Rectangle 4"/>
          <p:cNvSpPr/>
          <p:nvPr/>
        </p:nvSpPr>
        <p:spPr>
          <a:xfrm>
            <a:off x="1066800" y="2590800"/>
            <a:ext cx="3505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Package Statement</a:t>
            </a:r>
            <a:endParaRPr lang="en-US" dirty="0"/>
          </a:p>
        </p:txBody>
      </p:sp>
      <p:sp>
        <p:nvSpPr>
          <p:cNvPr id="6" name="Rectangle 5"/>
          <p:cNvSpPr/>
          <p:nvPr/>
        </p:nvSpPr>
        <p:spPr>
          <a:xfrm>
            <a:off x="1066800" y="3048000"/>
            <a:ext cx="3505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Import Statements</a:t>
            </a:r>
            <a:endParaRPr lang="en-US" dirty="0"/>
          </a:p>
        </p:txBody>
      </p:sp>
      <p:sp>
        <p:nvSpPr>
          <p:cNvPr id="7" name="Rectangle 6"/>
          <p:cNvSpPr/>
          <p:nvPr/>
        </p:nvSpPr>
        <p:spPr>
          <a:xfrm>
            <a:off x="1066800" y="3505200"/>
            <a:ext cx="3505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Interface Statements</a:t>
            </a:r>
            <a:endParaRPr lang="en-US" dirty="0"/>
          </a:p>
        </p:txBody>
      </p:sp>
      <p:sp>
        <p:nvSpPr>
          <p:cNvPr id="8" name="Rectangle 7"/>
          <p:cNvSpPr/>
          <p:nvPr/>
        </p:nvSpPr>
        <p:spPr>
          <a:xfrm>
            <a:off x="1066800" y="3962400"/>
            <a:ext cx="3505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Class Definitions</a:t>
            </a:r>
            <a:endParaRPr lang="en-US" dirty="0"/>
          </a:p>
        </p:txBody>
      </p:sp>
      <p:sp>
        <p:nvSpPr>
          <p:cNvPr id="9" name="Rectangle 8"/>
          <p:cNvSpPr/>
          <p:nvPr/>
        </p:nvSpPr>
        <p:spPr>
          <a:xfrm>
            <a:off x="1066800" y="4419600"/>
            <a:ext cx="35052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Main Method Class</a:t>
            </a:r>
          </a:p>
          <a:p>
            <a:r>
              <a:rPr lang="en-US" dirty="0" smtClean="0"/>
              <a:t>{</a:t>
            </a:r>
          </a:p>
          <a:p>
            <a:r>
              <a:rPr lang="en-US" dirty="0" smtClean="0"/>
              <a:t>Main Method Definition</a:t>
            </a:r>
          </a:p>
          <a:p>
            <a:r>
              <a:rPr lang="en-US" dirty="0" smtClean="0"/>
              <a:t>}</a:t>
            </a:r>
            <a:endParaRPr lang="en-US" dirty="0"/>
          </a:p>
        </p:txBody>
      </p:sp>
      <p:sp>
        <p:nvSpPr>
          <p:cNvPr id="11" name="Rectangle 10"/>
          <p:cNvSpPr/>
          <p:nvPr/>
        </p:nvSpPr>
        <p:spPr>
          <a:xfrm>
            <a:off x="6781800" y="2133600"/>
            <a:ext cx="17526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Suggested</a:t>
            </a:r>
            <a:endParaRPr lang="en-US" dirty="0">
              <a:solidFill>
                <a:schemeClr val="tx1"/>
              </a:solidFill>
            </a:endParaRPr>
          </a:p>
        </p:txBody>
      </p:sp>
      <p:sp>
        <p:nvSpPr>
          <p:cNvPr id="12" name="Rectangle 11"/>
          <p:cNvSpPr/>
          <p:nvPr/>
        </p:nvSpPr>
        <p:spPr>
          <a:xfrm>
            <a:off x="6781800" y="2590800"/>
            <a:ext cx="17526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Optional</a:t>
            </a:r>
            <a:endParaRPr lang="en-US" dirty="0">
              <a:solidFill>
                <a:schemeClr val="tx1"/>
              </a:solidFill>
            </a:endParaRPr>
          </a:p>
        </p:txBody>
      </p:sp>
      <p:sp>
        <p:nvSpPr>
          <p:cNvPr id="13" name="Rectangle 12"/>
          <p:cNvSpPr/>
          <p:nvPr/>
        </p:nvSpPr>
        <p:spPr>
          <a:xfrm>
            <a:off x="6781800" y="3048000"/>
            <a:ext cx="17526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Optional</a:t>
            </a:r>
            <a:endParaRPr lang="en-US" dirty="0">
              <a:solidFill>
                <a:schemeClr val="tx1"/>
              </a:solidFill>
            </a:endParaRPr>
          </a:p>
        </p:txBody>
      </p:sp>
      <p:sp>
        <p:nvSpPr>
          <p:cNvPr id="14" name="Rectangle 13"/>
          <p:cNvSpPr/>
          <p:nvPr/>
        </p:nvSpPr>
        <p:spPr>
          <a:xfrm>
            <a:off x="6781800" y="3505200"/>
            <a:ext cx="17526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Optional</a:t>
            </a:r>
            <a:endParaRPr lang="en-US" dirty="0">
              <a:solidFill>
                <a:schemeClr val="tx1"/>
              </a:solidFill>
            </a:endParaRPr>
          </a:p>
        </p:txBody>
      </p:sp>
      <p:sp>
        <p:nvSpPr>
          <p:cNvPr id="15" name="Rectangle 14"/>
          <p:cNvSpPr/>
          <p:nvPr/>
        </p:nvSpPr>
        <p:spPr>
          <a:xfrm>
            <a:off x="6781800" y="3962400"/>
            <a:ext cx="17526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Optional</a:t>
            </a:r>
            <a:endParaRPr lang="en-US" dirty="0">
              <a:solidFill>
                <a:schemeClr val="tx1"/>
              </a:solidFill>
            </a:endParaRPr>
          </a:p>
        </p:txBody>
      </p:sp>
      <p:sp>
        <p:nvSpPr>
          <p:cNvPr id="16" name="Rectangle 15"/>
          <p:cNvSpPr/>
          <p:nvPr/>
        </p:nvSpPr>
        <p:spPr>
          <a:xfrm>
            <a:off x="6781800" y="4876800"/>
            <a:ext cx="17526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Essential</a:t>
            </a:r>
            <a:endParaRPr lang="en-US" dirty="0">
              <a:solidFill>
                <a:schemeClr val="tx1"/>
              </a:solidFill>
            </a:endParaRPr>
          </a:p>
        </p:txBody>
      </p:sp>
      <p:cxnSp>
        <p:nvCxnSpPr>
          <p:cNvPr id="18" name="Straight Arrow Connector 17"/>
          <p:cNvCxnSpPr/>
          <p:nvPr/>
        </p:nvCxnSpPr>
        <p:spPr>
          <a:xfrm rot="10800000">
            <a:off x="4724400" y="2362200"/>
            <a:ext cx="1981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rot="10800000">
            <a:off x="4724401" y="5105400"/>
            <a:ext cx="1981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rot="10800000">
            <a:off x="4724400" y="2817812"/>
            <a:ext cx="1981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rot="10800000">
            <a:off x="4724400" y="3276601"/>
            <a:ext cx="1981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rot="10800000">
            <a:off x="4724400" y="3732212"/>
            <a:ext cx="1981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rot="10800000">
            <a:off x="4724401" y="4191000"/>
            <a:ext cx="1981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p:pull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2209800"/>
            <a:ext cx="7851648" cy="1828800"/>
          </a:xfrm>
        </p:spPr>
        <p:txBody>
          <a:bodyPr/>
          <a:lstStyle/>
          <a:p>
            <a:pPr algn="ctr"/>
            <a:r>
              <a:rPr lang="en-US" sz="6600" u="sng" dirty="0" smtClean="0">
                <a:latin typeface="Lucida Handwriting" pitchFamily="66" charset="0"/>
              </a:rPr>
              <a:t>Keywords</a:t>
            </a:r>
            <a:endParaRPr lang="en-US" sz="6600" u="sng" dirty="0">
              <a:latin typeface="Lucida Handwriting" pitchFamily="66" charset="0"/>
            </a:endParaRPr>
          </a:p>
        </p:txBody>
      </p:sp>
    </p:spTree>
  </p:cSld>
  <p:clrMapOvr>
    <a:masterClrMapping/>
  </p:clrMapOvr>
  <p:transition>
    <p:pull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Keywords</a:t>
            </a:r>
            <a:endParaRPr lang="en-US" b="1" u="sng" dirty="0"/>
          </a:p>
        </p:txBody>
      </p:sp>
      <p:sp>
        <p:nvSpPr>
          <p:cNvPr id="3" name="Content Placeholder 2"/>
          <p:cNvSpPr>
            <a:spLocks noGrp="1"/>
          </p:cNvSpPr>
          <p:nvPr>
            <p:ph idx="1"/>
          </p:nvPr>
        </p:nvSpPr>
        <p:spPr>
          <a:xfrm>
            <a:off x="457200" y="1935480"/>
            <a:ext cx="8382000" cy="4693920"/>
          </a:xfrm>
        </p:spPr>
        <p:txBody>
          <a:bodyPr>
            <a:normAutofit/>
          </a:bodyPr>
          <a:lstStyle/>
          <a:p>
            <a:pPr algn="just"/>
            <a:r>
              <a:rPr lang="en-US" dirty="0" smtClean="0"/>
              <a:t>Keywords are an essential part of a language definition. They implement specific features of the language. Java language has reserved 50 words as keywords. These keywords, combined with operators and separators according to a syntax, form definition of Java language .</a:t>
            </a:r>
          </a:p>
          <a:p>
            <a:pPr algn="just"/>
            <a:r>
              <a:rPr lang="en-US" dirty="0" smtClean="0"/>
              <a:t>Since keywords have specific meaning in Java, we cannot use them as names for variables, classes, methods, and so on. All keywords are to be written in lower-case letters. Since Java is case-sensitive, one can use these words as identifiers by changing one or more letters to upper case.   </a:t>
            </a:r>
          </a:p>
          <a:p>
            <a:pPr algn="just"/>
            <a:endParaRPr lang="en-US" dirty="0" smtClean="0"/>
          </a:p>
          <a:p>
            <a:pPr algn="just"/>
            <a:endParaRPr lang="en-US" dirty="0"/>
          </a:p>
        </p:txBody>
      </p:sp>
    </p:spTree>
  </p:cSld>
  <p:clrMapOvr>
    <a:masterClrMapping/>
  </p:clrMapOvr>
  <p:transition>
    <p:pull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Comments</a:t>
            </a:r>
            <a:endParaRPr lang="en-US" b="1" u="sng" dirty="0"/>
          </a:p>
        </p:txBody>
      </p:sp>
      <p:sp>
        <p:nvSpPr>
          <p:cNvPr id="3" name="Content Placeholder 2"/>
          <p:cNvSpPr>
            <a:spLocks noGrp="1"/>
          </p:cNvSpPr>
          <p:nvPr>
            <p:ph idx="1"/>
          </p:nvPr>
        </p:nvSpPr>
        <p:spPr>
          <a:xfrm>
            <a:off x="457200" y="1935480"/>
            <a:ext cx="8229600" cy="4617720"/>
          </a:xfrm>
        </p:spPr>
        <p:txBody>
          <a:bodyPr>
            <a:normAutofit fontScale="85000" lnSpcReduction="20000"/>
          </a:bodyPr>
          <a:lstStyle/>
          <a:p>
            <a:pPr>
              <a:lnSpc>
                <a:spcPct val="80000"/>
              </a:lnSpc>
            </a:pPr>
            <a:r>
              <a:rPr lang="en-US" sz="2800" dirty="0" smtClean="0"/>
              <a:t>important for documentation!!!!</a:t>
            </a:r>
          </a:p>
          <a:p>
            <a:pPr>
              <a:lnSpc>
                <a:spcPct val="80000"/>
              </a:lnSpc>
            </a:pPr>
            <a:r>
              <a:rPr lang="en-US" sz="2800" dirty="0" smtClean="0"/>
              <a:t>ignored by compiler</a:t>
            </a:r>
          </a:p>
          <a:p>
            <a:pPr>
              <a:lnSpc>
                <a:spcPct val="80000"/>
              </a:lnSpc>
              <a:buNone/>
            </a:pPr>
            <a:endParaRPr lang="en-US" sz="2800" dirty="0" smtClean="0">
              <a:solidFill>
                <a:srgbClr val="CC3300"/>
              </a:solidFill>
            </a:endParaRPr>
          </a:p>
          <a:p>
            <a:pPr>
              <a:lnSpc>
                <a:spcPct val="80000"/>
              </a:lnSpc>
              <a:buFont typeface="Wingdings" pitchFamily="2" charset="2"/>
              <a:buNone/>
            </a:pPr>
            <a:r>
              <a:rPr lang="en-US" sz="2800" dirty="0" smtClean="0">
                <a:solidFill>
                  <a:srgbClr val="CC3300"/>
                </a:solidFill>
              </a:rPr>
              <a:t>	//	single line (or part of line)</a:t>
            </a:r>
          </a:p>
          <a:p>
            <a:pPr>
              <a:lnSpc>
                <a:spcPct val="80000"/>
              </a:lnSpc>
              <a:buFont typeface="Wingdings" pitchFamily="2" charset="2"/>
              <a:buNone/>
            </a:pPr>
            <a:endParaRPr lang="en-US" sz="2800" dirty="0" smtClean="0">
              <a:solidFill>
                <a:srgbClr val="CC3300"/>
              </a:solidFill>
            </a:endParaRPr>
          </a:p>
          <a:p>
            <a:pPr>
              <a:lnSpc>
                <a:spcPct val="80000"/>
              </a:lnSpc>
              <a:buFont typeface="Wingdings" pitchFamily="2" charset="2"/>
              <a:buNone/>
            </a:pPr>
            <a:r>
              <a:rPr lang="en-US" sz="2800" dirty="0" smtClean="0">
                <a:solidFill>
                  <a:srgbClr val="CC3300"/>
                </a:solidFill>
              </a:rPr>
              <a:t>	/*  multiple line comments go here</a:t>
            </a:r>
          </a:p>
          <a:p>
            <a:pPr>
              <a:lnSpc>
                <a:spcPct val="80000"/>
              </a:lnSpc>
              <a:buFont typeface="Wingdings" pitchFamily="2" charset="2"/>
              <a:buNone/>
            </a:pPr>
            <a:r>
              <a:rPr lang="en-US" sz="2800" dirty="0" smtClean="0">
                <a:solidFill>
                  <a:srgbClr val="CC3300"/>
                </a:solidFill>
              </a:rPr>
              <a:t>		everything between the marks </a:t>
            </a:r>
          </a:p>
          <a:p>
            <a:pPr>
              <a:lnSpc>
                <a:spcPct val="80000"/>
              </a:lnSpc>
              <a:buFont typeface="Wingdings" pitchFamily="2" charset="2"/>
              <a:buNone/>
            </a:pPr>
            <a:r>
              <a:rPr lang="en-US" sz="2800" dirty="0" smtClean="0">
                <a:solidFill>
                  <a:srgbClr val="CC3300"/>
                </a:solidFill>
              </a:rPr>
              <a:t>		is ignored */</a:t>
            </a:r>
          </a:p>
          <a:p>
            <a:pPr>
              <a:lnSpc>
                <a:spcPct val="80000"/>
              </a:lnSpc>
            </a:pPr>
            <a:endParaRPr lang="en-US" sz="2800" dirty="0" smtClean="0"/>
          </a:p>
          <a:p>
            <a:pPr>
              <a:lnSpc>
                <a:spcPct val="80000"/>
              </a:lnSpc>
            </a:pPr>
            <a:r>
              <a:rPr lang="en-US" sz="2800" dirty="0" smtClean="0"/>
              <a:t>useful to ‘comment out’ suspect code or make notes</a:t>
            </a:r>
          </a:p>
          <a:p>
            <a:pPr>
              <a:lnSpc>
                <a:spcPct val="80000"/>
              </a:lnSpc>
              <a:buFont typeface="Wingdings" pitchFamily="2" charset="2"/>
              <a:buNone/>
            </a:pPr>
            <a:endParaRPr lang="en-US" sz="2800" dirty="0" smtClean="0">
              <a:solidFill>
                <a:srgbClr val="CC3300"/>
              </a:solidFill>
              <a:latin typeface="Times New Roman" pitchFamily="18" charset="0"/>
            </a:endParaRPr>
          </a:p>
          <a:p>
            <a:pPr>
              <a:lnSpc>
                <a:spcPct val="80000"/>
              </a:lnSpc>
              <a:buFont typeface="Wingdings" pitchFamily="2" charset="2"/>
              <a:buNone/>
            </a:pPr>
            <a:r>
              <a:rPr lang="en-US" sz="2800" dirty="0" smtClean="0">
                <a:solidFill>
                  <a:srgbClr val="CC3300"/>
                </a:solidFill>
                <a:latin typeface="Times New Roman" pitchFamily="18" charset="0"/>
              </a:rPr>
              <a:t>	/**</a:t>
            </a:r>
          </a:p>
          <a:p>
            <a:pPr>
              <a:lnSpc>
                <a:spcPct val="80000"/>
              </a:lnSpc>
              <a:buFont typeface="Wingdings" pitchFamily="2" charset="2"/>
              <a:buNone/>
            </a:pPr>
            <a:r>
              <a:rPr lang="en-US" sz="2800" dirty="0" smtClean="0">
                <a:solidFill>
                  <a:srgbClr val="CC3300"/>
                </a:solidFill>
                <a:latin typeface="Times New Roman" pitchFamily="18" charset="0"/>
              </a:rPr>
              <a:t>	 * These are used by the </a:t>
            </a:r>
            <a:r>
              <a:rPr lang="en-US" sz="2800" dirty="0" err="1" smtClean="0">
                <a:solidFill>
                  <a:srgbClr val="CC3300"/>
                </a:solidFill>
                <a:latin typeface="Times New Roman" pitchFamily="18" charset="0"/>
              </a:rPr>
              <a:t>javadoc</a:t>
            </a:r>
            <a:r>
              <a:rPr lang="en-US" sz="2800" dirty="0" smtClean="0">
                <a:solidFill>
                  <a:srgbClr val="CC3300"/>
                </a:solidFill>
                <a:latin typeface="Times New Roman" pitchFamily="18" charset="0"/>
              </a:rPr>
              <a:t> utility to create HTML</a:t>
            </a:r>
          </a:p>
          <a:p>
            <a:pPr>
              <a:lnSpc>
                <a:spcPct val="80000"/>
              </a:lnSpc>
              <a:buFont typeface="Wingdings" pitchFamily="2" charset="2"/>
              <a:buNone/>
            </a:pPr>
            <a:r>
              <a:rPr lang="en-US" sz="2800" dirty="0" smtClean="0">
                <a:solidFill>
                  <a:srgbClr val="CC3300"/>
                </a:solidFill>
                <a:latin typeface="Times New Roman" pitchFamily="18" charset="0"/>
              </a:rPr>
              <a:t>	 * documentation files automatically.</a:t>
            </a:r>
          </a:p>
          <a:p>
            <a:pPr>
              <a:lnSpc>
                <a:spcPct val="80000"/>
              </a:lnSpc>
              <a:buFont typeface="Wingdings" pitchFamily="2" charset="2"/>
              <a:buNone/>
            </a:pPr>
            <a:r>
              <a:rPr lang="en-US" sz="2800" dirty="0" smtClean="0">
                <a:solidFill>
                  <a:srgbClr val="CC3300"/>
                </a:solidFill>
                <a:latin typeface="Times New Roman" pitchFamily="18" charset="0"/>
              </a:rPr>
              <a:t>	 */</a:t>
            </a:r>
            <a:endParaRPr lang="en-US" sz="2800" dirty="0" smtClean="0">
              <a:solidFill>
                <a:srgbClr val="CC3300"/>
              </a:solidFill>
            </a:endParaRPr>
          </a:p>
          <a:p>
            <a:endParaRPr lang="en-US" dirty="0"/>
          </a:p>
        </p:txBody>
      </p:sp>
    </p:spTree>
  </p:cSld>
  <p:clrMapOvr>
    <a:masterClrMapping/>
  </p:clrMapOvr>
  <p:transition>
    <p:pull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685800"/>
            <a:ext cx="7772400" cy="533400"/>
          </a:xfrm>
        </p:spPr>
        <p:txBody>
          <a:bodyPr rtlCol="0">
            <a:normAutofit fontScale="90000"/>
          </a:bodyPr>
          <a:lstStyle/>
          <a:p>
            <a:pPr fontAlgn="auto">
              <a:spcAft>
                <a:spcPts val="0"/>
              </a:spcAft>
              <a:defRPr/>
            </a:pPr>
            <a:r>
              <a:rPr lang="en-US" u="sng" dirty="0" smtClean="0">
                <a:latin typeface="Times New Roman" pitchFamily="18" charset="0"/>
                <a:cs typeface="Times New Roman" pitchFamily="18" charset="0"/>
              </a:rPr>
              <a:t>Characteristics of Java</a:t>
            </a:r>
          </a:p>
        </p:txBody>
      </p:sp>
      <p:sp>
        <p:nvSpPr>
          <p:cNvPr id="8195" name="Rectangle 3"/>
          <p:cNvSpPr>
            <a:spLocks noGrp="1" noChangeArrowheads="1"/>
          </p:cNvSpPr>
          <p:nvPr>
            <p:ph type="body" idx="1"/>
          </p:nvPr>
        </p:nvSpPr>
        <p:spPr>
          <a:xfrm>
            <a:off x="304800" y="1371600"/>
            <a:ext cx="8610600" cy="5257800"/>
          </a:xfrm>
        </p:spPr>
        <p:txBody>
          <a:bodyPr/>
          <a:lstStyle/>
          <a:p>
            <a:pPr algn="just">
              <a:lnSpc>
                <a:spcPct val="90000"/>
              </a:lnSpc>
            </a:pPr>
            <a:r>
              <a:rPr lang="en-US" sz="2800" dirty="0" smtClean="0">
                <a:latin typeface="Times New Roman" pitchFamily="18" charset="0"/>
                <a:cs typeface="Times New Roman" pitchFamily="18" charset="0"/>
              </a:rPr>
              <a:t>Java Is Simple </a:t>
            </a:r>
          </a:p>
          <a:p>
            <a:pPr algn="just">
              <a:lnSpc>
                <a:spcPct val="90000"/>
              </a:lnSpc>
            </a:pPr>
            <a:r>
              <a:rPr lang="en-US" sz="2800" dirty="0" smtClean="0">
                <a:latin typeface="Times New Roman" pitchFamily="18" charset="0"/>
                <a:cs typeface="Times New Roman" pitchFamily="18" charset="0"/>
              </a:rPr>
              <a:t>Java Is Object-Oriented </a:t>
            </a:r>
          </a:p>
          <a:p>
            <a:pPr algn="just">
              <a:lnSpc>
                <a:spcPct val="90000"/>
              </a:lnSpc>
            </a:pPr>
            <a:r>
              <a:rPr lang="en-US" sz="2800" dirty="0" smtClean="0">
                <a:latin typeface="Times New Roman" pitchFamily="18" charset="0"/>
                <a:cs typeface="Times New Roman" pitchFamily="18" charset="0"/>
              </a:rPr>
              <a:t>Java Is Distributed </a:t>
            </a:r>
          </a:p>
          <a:p>
            <a:pPr algn="just">
              <a:lnSpc>
                <a:spcPct val="90000"/>
              </a:lnSpc>
            </a:pPr>
            <a:r>
              <a:rPr lang="en-US" sz="2800" dirty="0" smtClean="0">
                <a:latin typeface="Times New Roman" pitchFamily="18" charset="0"/>
                <a:cs typeface="Times New Roman" pitchFamily="18" charset="0"/>
              </a:rPr>
              <a:t>Java Is Interpreted </a:t>
            </a:r>
          </a:p>
          <a:p>
            <a:pPr algn="just">
              <a:lnSpc>
                <a:spcPct val="90000"/>
              </a:lnSpc>
            </a:pPr>
            <a:r>
              <a:rPr lang="en-US" sz="2800" dirty="0" smtClean="0">
                <a:latin typeface="Times New Roman" pitchFamily="18" charset="0"/>
                <a:cs typeface="Times New Roman" pitchFamily="18" charset="0"/>
              </a:rPr>
              <a:t>Java Is Robust</a:t>
            </a:r>
          </a:p>
          <a:p>
            <a:pPr algn="just">
              <a:lnSpc>
                <a:spcPct val="90000"/>
              </a:lnSpc>
            </a:pPr>
            <a:r>
              <a:rPr lang="en-US" sz="2800" dirty="0" smtClean="0">
                <a:latin typeface="Times New Roman" pitchFamily="18" charset="0"/>
                <a:cs typeface="Times New Roman" pitchFamily="18" charset="0"/>
              </a:rPr>
              <a:t>Java Is Secure </a:t>
            </a:r>
          </a:p>
          <a:p>
            <a:pPr algn="just">
              <a:lnSpc>
                <a:spcPct val="90000"/>
              </a:lnSpc>
            </a:pPr>
            <a:r>
              <a:rPr lang="en-US" sz="2800" dirty="0" smtClean="0">
                <a:latin typeface="Times New Roman" pitchFamily="18" charset="0"/>
                <a:cs typeface="Times New Roman" pitchFamily="18" charset="0"/>
              </a:rPr>
              <a:t>Java Is Architecture-Neutral </a:t>
            </a:r>
          </a:p>
          <a:p>
            <a:pPr algn="just">
              <a:lnSpc>
                <a:spcPct val="90000"/>
              </a:lnSpc>
            </a:pPr>
            <a:r>
              <a:rPr lang="en-US" sz="2800" dirty="0" smtClean="0">
                <a:latin typeface="Times New Roman" pitchFamily="18" charset="0"/>
                <a:cs typeface="Times New Roman" pitchFamily="18" charset="0"/>
              </a:rPr>
              <a:t>Java Is Portable </a:t>
            </a:r>
          </a:p>
          <a:p>
            <a:pPr algn="just">
              <a:lnSpc>
                <a:spcPct val="90000"/>
              </a:lnSpc>
            </a:pPr>
            <a:r>
              <a:rPr lang="en-US" sz="2800" dirty="0" smtClean="0">
                <a:latin typeface="Times New Roman" pitchFamily="18" charset="0"/>
                <a:cs typeface="Times New Roman" pitchFamily="18" charset="0"/>
              </a:rPr>
              <a:t>Java Is Multithreaded  </a:t>
            </a:r>
          </a:p>
        </p:txBody>
      </p:sp>
    </p:spTree>
    <p:extLst>
      <p:ext uri="{BB962C8B-B14F-4D97-AF65-F5344CB8AC3E}">
        <p14:creationId xmlns:p14="http://schemas.microsoft.com/office/powerpoint/2010/main" xmlns="" val="2171142635"/>
      </p:ext>
    </p:extLst>
  </p:cSld>
  <p:clrMapOvr>
    <a:masterClrMapping/>
  </p:clrMapOvr>
  <p:transition>
    <p:pull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2057400"/>
            <a:ext cx="7851648" cy="1828800"/>
          </a:xfrm>
        </p:spPr>
        <p:txBody>
          <a:bodyPr/>
          <a:lstStyle/>
          <a:p>
            <a:pPr algn="ctr"/>
            <a:r>
              <a:rPr lang="en-US" sz="6000" u="sng" dirty="0" smtClean="0">
                <a:latin typeface="Lucida Handwriting" pitchFamily="66" charset="0"/>
              </a:rPr>
              <a:t>Constants</a:t>
            </a:r>
            <a:endParaRPr lang="en-US" sz="6000" u="sng" dirty="0">
              <a:latin typeface="Lucida Handwriting" pitchFamily="66" charset="0"/>
            </a:endParaRPr>
          </a:p>
        </p:txBody>
      </p:sp>
    </p:spTree>
  </p:cSld>
  <p:clrMapOvr>
    <a:masterClrMapping/>
  </p:clrMapOvr>
  <p:transition>
    <p:pull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Constants</a:t>
            </a:r>
            <a:endParaRPr lang="en-US" b="1" u="sng" dirty="0"/>
          </a:p>
        </p:txBody>
      </p:sp>
      <p:sp>
        <p:nvSpPr>
          <p:cNvPr id="3" name="Content Placeholder 2"/>
          <p:cNvSpPr>
            <a:spLocks noGrp="1"/>
          </p:cNvSpPr>
          <p:nvPr>
            <p:ph idx="1"/>
          </p:nvPr>
        </p:nvSpPr>
        <p:spPr/>
        <p:txBody>
          <a:bodyPr/>
          <a:lstStyle/>
          <a:p>
            <a:r>
              <a:rPr lang="en-US" dirty="0" smtClean="0"/>
              <a:t>Constants in Java refer to fixed values that do not change during the execution of a program. </a:t>
            </a:r>
          </a:p>
          <a:p>
            <a:pPr>
              <a:buNone/>
            </a:pPr>
            <a:endParaRPr lang="en-US" dirty="0" smtClean="0"/>
          </a:p>
        </p:txBody>
      </p:sp>
      <p:sp>
        <p:nvSpPr>
          <p:cNvPr id="4" name="Rectangle 3"/>
          <p:cNvSpPr/>
          <p:nvPr/>
        </p:nvSpPr>
        <p:spPr>
          <a:xfrm>
            <a:off x="3200400" y="2971800"/>
            <a:ext cx="2057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 Constants</a:t>
            </a:r>
            <a:endParaRPr lang="en-US" dirty="0"/>
          </a:p>
        </p:txBody>
      </p:sp>
      <p:cxnSp>
        <p:nvCxnSpPr>
          <p:cNvPr id="8" name="Straight Connector 7"/>
          <p:cNvCxnSpPr/>
          <p:nvPr/>
        </p:nvCxnSpPr>
        <p:spPr>
          <a:xfrm>
            <a:off x="1981200" y="3886200"/>
            <a:ext cx="4800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a:stCxn id="4" idx="2"/>
          </p:cNvCxnSpPr>
          <p:nvPr/>
        </p:nvCxnSpPr>
        <p:spPr>
          <a:xfrm rot="16200000" flipH="1">
            <a:off x="4019550" y="3638550"/>
            <a:ext cx="457200" cy="381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2" name="Rectangle 11"/>
          <p:cNvSpPr/>
          <p:nvPr/>
        </p:nvSpPr>
        <p:spPr>
          <a:xfrm>
            <a:off x="990600" y="4267200"/>
            <a:ext cx="2057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Numeric Constants</a:t>
            </a:r>
            <a:endParaRPr lang="en-US" dirty="0"/>
          </a:p>
        </p:txBody>
      </p:sp>
      <p:sp>
        <p:nvSpPr>
          <p:cNvPr id="13" name="Rectangle 12"/>
          <p:cNvSpPr/>
          <p:nvPr/>
        </p:nvSpPr>
        <p:spPr>
          <a:xfrm>
            <a:off x="6019800" y="4267200"/>
            <a:ext cx="2057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Character Constants</a:t>
            </a:r>
            <a:endParaRPr lang="en-US" dirty="0"/>
          </a:p>
        </p:txBody>
      </p:sp>
      <p:cxnSp>
        <p:nvCxnSpPr>
          <p:cNvPr id="15" name="Straight Arrow Connector 14"/>
          <p:cNvCxnSpPr>
            <a:endCxn id="12" idx="0"/>
          </p:cNvCxnSpPr>
          <p:nvPr/>
        </p:nvCxnSpPr>
        <p:spPr>
          <a:xfrm rot="16200000" flipH="1">
            <a:off x="1809750" y="4057650"/>
            <a:ext cx="381000" cy="381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7" name="Straight Arrow Connector 16"/>
          <p:cNvCxnSpPr/>
          <p:nvPr/>
        </p:nvCxnSpPr>
        <p:spPr>
          <a:xfrm rot="5400000">
            <a:off x="6591300" y="4076700"/>
            <a:ext cx="3810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8" name="Rectangle 17"/>
          <p:cNvSpPr/>
          <p:nvPr/>
        </p:nvSpPr>
        <p:spPr>
          <a:xfrm>
            <a:off x="228600" y="52578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Integer Constants</a:t>
            </a:r>
            <a:endParaRPr lang="en-US" dirty="0"/>
          </a:p>
        </p:txBody>
      </p:sp>
      <p:sp>
        <p:nvSpPr>
          <p:cNvPr id="19" name="Rectangle 18"/>
          <p:cNvSpPr/>
          <p:nvPr/>
        </p:nvSpPr>
        <p:spPr>
          <a:xfrm>
            <a:off x="2438400" y="5257800"/>
            <a:ext cx="152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Real Constants</a:t>
            </a:r>
            <a:endParaRPr lang="en-US" dirty="0"/>
          </a:p>
        </p:txBody>
      </p:sp>
      <p:sp>
        <p:nvSpPr>
          <p:cNvPr id="20" name="Rectangle 19"/>
          <p:cNvSpPr/>
          <p:nvPr/>
        </p:nvSpPr>
        <p:spPr>
          <a:xfrm>
            <a:off x="5181600" y="5257800"/>
            <a:ext cx="152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Character</a:t>
            </a:r>
          </a:p>
          <a:p>
            <a:pPr algn="ctr"/>
            <a:r>
              <a:rPr lang="en-US" dirty="0" smtClean="0"/>
              <a:t>Constants</a:t>
            </a:r>
            <a:endParaRPr lang="en-US" dirty="0"/>
          </a:p>
        </p:txBody>
      </p:sp>
      <p:sp>
        <p:nvSpPr>
          <p:cNvPr id="21" name="Rectangle 20"/>
          <p:cNvSpPr/>
          <p:nvPr/>
        </p:nvSpPr>
        <p:spPr>
          <a:xfrm>
            <a:off x="7391400" y="5257800"/>
            <a:ext cx="152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String Constants</a:t>
            </a:r>
            <a:endParaRPr lang="en-US" dirty="0"/>
          </a:p>
        </p:txBody>
      </p:sp>
      <p:cxnSp>
        <p:nvCxnSpPr>
          <p:cNvPr id="23" name="Straight Arrow Connector 22"/>
          <p:cNvCxnSpPr>
            <a:stCxn id="12" idx="2"/>
          </p:cNvCxnSpPr>
          <p:nvPr/>
        </p:nvCxnSpPr>
        <p:spPr>
          <a:xfrm rot="5400000">
            <a:off x="1390650" y="4552950"/>
            <a:ext cx="457200" cy="8001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6" name="Straight Arrow Connector 25"/>
          <p:cNvCxnSpPr>
            <a:stCxn id="12" idx="2"/>
          </p:cNvCxnSpPr>
          <p:nvPr/>
        </p:nvCxnSpPr>
        <p:spPr>
          <a:xfrm rot="16200000" flipH="1">
            <a:off x="2266950" y="4476750"/>
            <a:ext cx="457200" cy="9525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9" name="Straight Arrow Connector 28"/>
          <p:cNvCxnSpPr>
            <a:stCxn id="13" idx="2"/>
          </p:cNvCxnSpPr>
          <p:nvPr/>
        </p:nvCxnSpPr>
        <p:spPr>
          <a:xfrm rot="5400000">
            <a:off x="6381750" y="4514850"/>
            <a:ext cx="457200" cy="8763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1" name="Straight Arrow Connector 30"/>
          <p:cNvCxnSpPr>
            <a:stCxn id="13" idx="2"/>
          </p:cNvCxnSpPr>
          <p:nvPr/>
        </p:nvCxnSpPr>
        <p:spPr>
          <a:xfrm rot="16200000" flipH="1">
            <a:off x="7372350" y="4400550"/>
            <a:ext cx="457200" cy="11049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ransition>
    <p:pull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2133600"/>
            <a:ext cx="6096000" cy="1905000"/>
          </a:xfrm>
        </p:spPr>
        <p:txBody>
          <a:bodyPr/>
          <a:lstStyle/>
          <a:p>
            <a:r>
              <a:rPr lang="en-US" sz="6600" u="sng" dirty="0" smtClean="0">
                <a:latin typeface="Lucida Handwriting" pitchFamily="66" charset="0"/>
              </a:rPr>
              <a:t>Variables</a:t>
            </a:r>
            <a:endParaRPr lang="en-US" sz="6600" u="sng" dirty="0">
              <a:latin typeface="Lucida Handwriting" pitchFamily="66" charset="0"/>
            </a:endParaRPr>
          </a:p>
        </p:txBody>
      </p:sp>
    </p:spTree>
  </p:cSld>
  <p:clrMapOvr>
    <a:masterClrMapping/>
  </p:clrMapOvr>
  <p:transition>
    <p:pull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Variables</a:t>
            </a:r>
            <a:endParaRPr lang="en-US" b="1" u="sng" dirty="0"/>
          </a:p>
        </p:txBody>
      </p:sp>
      <p:sp>
        <p:nvSpPr>
          <p:cNvPr id="3" name="Content Placeholder 2"/>
          <p:cNvSpPr>
            <a:spLocks noGrp="1"/>
          </p:cNvSpPr>
          <p:nvPr>
            <p:ph idx="1"/>
          </p:nvPr>
        </p:nvSpPr>
        <p:spPr>
          <a:xfrm>
            <a:off x="457200" y="1935480"/>
            <a:ext cx="8229600" cy="4693920"/>
          </a:xfrm>
        </p:spPr>
        <p:txBody>
          <a:bodyPr>
            <a:normAutofit/>
          </a:bodyPr>
          <a:lstStyle/>
          <a:p>
            <a:pPr algn="just"/>
            <a:r>
              <a:rPr lang="en-US" dirty="0" smtClean="0"/>
              <a:t>A variable is an identifier that denotes a storage location used to store a data value. A variable may take different values different values at different times during the execution the execution of the program. There are some rules for declaring variable names:</a:t>
            </a:r>
          </a:p>
          <a:p>
            <a:pPr marL="514350" indent="-514350">
              <a:buAutoNum type="arabicPeriod"/>
            </a:pPr>
            <a:r>
              <a:rPr lang="en-US" dirty="0" smtClean="0"/>
              <a:t>They must not begin with a digit</a:t>
            </a:r>
          </a:p>
          <a:p>
            <a:pPr marL="514350" indent="-514350">
              <a:buAutoNum type="arabicPeriod"/>
            </a:pPr>
            <a:r>
              <a:rPr lang="en-US" dirty="0" smtClean="0"/>
              <a:t>Uppercase and lowercase are distinct</a:t>
            </a:r>
          </a:p>
          <a:p>
            <a:pPr marL="514350" indent="-514350">
              <a:buAutoNum type="arabicPeriod"/>
            </a:pPr>
            <a:r>
              <a:rPr lang="en-US" dirty="0" smtClean="0"/>
              <a:t>It should not be a keyword</a:t>
            </a:r>
          </a:p>
          <a:p>
            <a:pPr marL="514350" indent="-514350">
              <a:buAutoNum type="arabicPeriod"/>
            </a:pPr>
            <a:r>
              <a:rPr lang="en-US" dirty="0" smtClean="0"/>
              <a:t>White space is not allowed</a:t>
            </a:r>
          </a:p>
          <a:p>
            <a:pPr marL="514350" indent="-514350">
              <a:buAutoNum type="arabicPeriod"/>
            </a:pPr>
            <a:r>
              <a:rPr lang="en-US" dirty="0" smtClean="0"/>
              <a:t>Variable names can be of any length   </a:t>
            </a:r>
            <a:endParaRPr lang="en-US" dirty="0"/>
          </a:p>
        </p:txBody>
      </p:sp>
    </p:spTree>
  </p:cSld>
  <p:clrMapOvr>
    <a:masterClrMapping/>
  </p:clrMapOvr>
  <p:transition>
    <p:pull dir="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2133600"/>
            <a:ext cx="6858000" cy="1828800"/>
          </a:xfrm>
        </p:spPr>
        <p:txBody>
          <a:bodyPr/>
          <a:lstStyle/>
          <a:p>
            <a:r>
              <a:rPr lang="en-US" sz="6600" u="sng" dirty="0" smtClean="0">
                <a:latin typeface="Lucida Handwriting" pitchFamily="66" charset="0"/>
              </a:rPr>
              <a:t>Data Types</a:t>
            </a:r>
            <a:endParaRPr lang="en-US" sz="6600" u="sng" dirty="0">
              <a:latin typeface="Lucida Handwriting" pitchFamily="66" charset="0"/>
            </a:endParaRPr>
          </a:p>
        </p:txBody>
      </p:sp>
    </p:spTree>
  </p:cSld>
  <p:clrMapOvr>
    <a:masterClrMapping/>
  </p:clrMapOvr>
  <p:transition>
    <p:pull dir="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Data Types</a:t>
            </a:r>
            <a:endParaRPr lang="en-US" b="1" u="sng" dirty="0"/>
          </a:p>
        </p:txBody>
      </p:sp>
      <p:sp>
        <p:nvSpPr>
          <p:cNvPr id="3" name="Content Placeholder 2"/>
          <p:cNvSpPr>
            <a:spLocks noGrp="1"/>
          </p:cNvSpPr>
          <p:nvPr>
            <p:ph idx="1"/>
          </p:nvPr>
        </p:nvSpPr>
        <p:spPr/>
        <p:txBody>
          <a:bodyPr/>
          <a:lstStyle/>
          <a:p>
            <a:pPr algn="just"/>
            <a:r>
              <a:rPr lang="en-US" dirty="0" smtClean="0"/>
              <a:t>Every variable in Java has a data type. Data types specify the size and type of values that can be stored. Java language is rich in its data types. In Java, variables are the names of storage locations. After designing suitable variable names, we must declare them to the compiler. Declaration does three things:</a:t>
            </a:r>
          </a:p>
          <a:p>
            <a:pPr marL="514350" indent="-514350" algn="just">
              <a:buAutoNum type="arabicPeriod"/>
            </a:pPr>
            <a:r>
              <a:rPr lang="en-US" dirty="0" smtClean="0"/>
              <a:t>It tells the compiler what the variable name is</a:t>
            </a:r>
          </a:p>
          <a:p>
            <a:pPr marL="514350" indent="-514350" algn="just">
              <a:buAutoNum type="arabicPeriod"/>
            </a:pPr>
            <a:r>
              <a:rPr lang="en-US" dirty="0" smtClean="0"/>
              <a:t>It specifies what type of data it can hold</a:t>
            </a:r>
          </a:p>
          <a:p>
            <a:pPr marL="514350" indent="-514350" algn="just">
              <a:buAutoNum type="arabicPeriod"/>
            </a:pPr>
            <a:r>
              <a:rPr lang="en-US" dirty="0" smtClean="0"/>
              <a:t>The place of declaration decides the scope of the variable  </a:t>
            </a:r>
            <a:endParaRPr lang="en-US" dirty="0"/>
          </a:p>
        </p:txBody>
      </p:sp>
    </p:spTree>
  </p:cSld>
  <p:clrMapOvr>
    <a:masterClrMapping/>
  </p:clrMapOvr>
  <p:transition>
    <p:pull dir="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Data Types in Java</a:t>
            </a:r>
            <a:endParaRPr lang="en-US" dirty="0"/>
          </a:p>
        </p:txBody>
      </p:sp>
      <p:sp>
        <p:nvSpPr>
          <p:cNvPr id="3" name="Content Placeholder 2"/>
          <p:cNvSpPr>
            <a:spLocks noGrp="1"/>
          </p:cNvSpPr>
          <p:nvPr>
            <p:ph idx="1"/>
          </p:nvPr>
        </p:nvSpPr>
        <p:spPr>
          <a:ln>
            <a:solidFill>
              <a:schemeClr val="bg1"/>
            </a:solidFill>
          </a:ln>
        </p:spPr>
        <p:style>
          <a:lnRef idx="2">
            <a:schemeClr val="accent1"/>
          </a:lnRef>
          <a:fillRef idx="1">
            <a:schemeClr val="lt1"/>
          </a:fillRef>
          <a:effectRef idx="0">
            <a:schemeClr val="accent1"/>
          </a:effectRef>
          <a:fontRef idx="minor">
            <a:schemeClr val="dk1"/>
          </a:fontRef>
        </p:style>
        <p:txBody>
          <a:bodyPr/>
          <a:lstStyle/>
          <a:p>
            <a:pPr>
              <a:buNone/>
            </a:pPr>
            <a:endParaRPr lang="en-US" dirty="0"/>
          </a:p>
        </p:txBody>
      </p:sp>
      <p:sp>
        <p:nvSpPr>
          <p:cNvPr id="4" name="Rectangle 3"/>
          <p:cNvSpPr/>
          <p:nvPr/>
        </p:nvSpPr>
        <p:spPr>
          <a:xfrm>
            <a:off x="3124200" y="2133600"/>
            <a:ext cx="2819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Types in Java</a:t>
            </a:r>
            <a:endParaRPr lang="en-US" dirty="0"/>
          </a:p>
        </p:txBody>
      </p:sp>
      <p:sp>
        <p:nvSpPr>
          <p:cNvPr id="5" name="Rectangle 4"/>
          <p:cNvSpPr/>
          <p:nvPr/>
        </p:nvSpPr>
        <p:spPr>
          <a:xfrm>
            <a:off x="5410200" y="3124200"/>
            <a:ext cx="2133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Non-Primitive (Derived)</a:t>
            </a:r>
            <a:endParaRPr lang="en-US" dirty="0"/>
          </a:p>
        </p:txBody>
      </p:sp>
      <p:sp>
        <p:nvSpPr>
          <p:cNvPr id="6" name="Rectangle 5"/>
          <p:cNvSpPr/>
          <p:nvPr/>
        </p:nvSpPr>
        <p:spPr>
          <a:xfrm>
            <a:off x="1600200" y="31242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Primitive (Intrinsic)</a:t>
            </a:r>
            <a:endParaRPr lang="en-US" dirty="0"/>
          </a:p>
        </p:txBody>
      </p:sp>
      <p:sp>
        <p:nvSpPr>
          <p:cNvPr id="7" name="Rectangle 6"/>
          <p:cNvSpPr/>
          <p:nvPr/>
        </p:nvSpPr>
        <p:spPr>
          <a:xfrm>
            <a:off x="2743200" y="43434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Non-Numeric</a:t>
            </a:r>
            <a:endParaRPr lang="en-US" dirty="0"/>
          </a:p>
        </p:txBody>
      </p:sp>
      <p:sp>
        <p:nvSpPr>
          <p:cNvPr id="8" name="Rectangle 7"/>
          <p:cNvSpPr/>
          <p:nvPr/>
        </p:nvSpPr>
        <p:spPr>
          <a:xfrm>
            <a:off x="1066800" y="4343400"/>
            <a:ext cx="114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Numeric</a:t>
            </a:r>
            <a:endParaRPr lang="en-US" dirty="0"/>
          </a:p>
        </p:txBody>
      </p:sp>
      <p:sp>
        <p:nvSpPr>
          <p:cNvPr id="9" name="Rectangle 8"/>
          <p:cNvSpPr/>
          <p:nvPr/>
        </p:nvSpPr>
        <p:spPr>
          <a:xfrm>
            <a:off x="304800" y="5638800"/>
            <a:ext cx="114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Integer</a:t>
            </a:r>
            <a:endParaRPr lang="en-US" dirty="0"/>
          </a:p>
        </p:txBody>
      </p:sp>
      <p:sp>
        <p:nvSpPr>
          <p:cNvPr id="10" name="Rectangle 9"/>
          <p:cNvSpPr/>
          <p:nvPr/>
        </p:nvSpPr>
        <p:spPr>
          <a:xfrm>
            <a:off x="1600200" y="5638800"/>
            <a:ext cx="114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Floating-Point</a:t>
            </a:r>
            <a:endParaRPr lang="en-US" dirty="0"/>
          </a:p>
        </p:txBody>
      </p:sp>
      <p:sp>
        <p:nvSpPr>
          <p:cNvPr id="11" name="Rectangle 10"/>
          <p:cNvSpPr/>
          <p:nvPr/>
        </p:nvSpPr>
        <p:spPr>
          <a:xfrm>
            <a:off x="2895600" y="56388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Character</a:t>
            </a:r>
            <a:endParaRPr lang="en-US" dirty="0"/>
          </a:p>
        </p:txBody>
      </p:sp>
      <p:sp>
        <p:nvSpPr>
          <p:cNvPr id="12" name="Rectangle 11"/>
          <p:cNvSpPr/>
          <p:nvPr/>
        </p:nvSpPr>
        <p:spPr>
          <a:xfrm>
            <a:off x="4267200" y="5638800"/>
            <a:ext cx="114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Boolean</a:t>
            </a:r>
            <a:endParaRPr lang="en-US" dirty="0"/>
          </a:p>
        </p:txBody>
      </p:sp>
      <p:sp>
        <p:nvSpPr>
          <p:cNvPr id="13" name="Rectangle 12"/>
          <p:cNvSpPr/>
          <p:nvPr/>
        </p:nvSpPr>
        <p:spPr>
          <a:xfrm>
            <a:off x="5105400" y="4343400"/>
            <a:ext cx="114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Classes</a:t>
            </a:r>
            <a:endParaRPr lang="en-US" dirty="0"/>
          </a:p>
        </p:txBody>
      </p:sp>
      <p:sp>
        <p:nvSpPr>
          <p:cNvPr id="14" name="Rectangle 13"/>
          <p:cNvSpPr/>
          <p:nvPr/>
        </p:nvSpPr>
        <p:spPr>
          <a:xfrm>
            <a:off x="7086600" y="4343400"/>
            <a:ext cx="114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Arrays</a:t>
            </a:r>
            <a:endParaRPr lang="en-US" dirty="0"/>
          </a:p>
        </p:txBody>
      </p:sp>
      <p:sp>
        <p:nvSpPr>
          <p:cNvPr id="15" name="Rectangle 14"/>
          <p:cNvSpPr/>
          <p:nvPr/>
        </p:nvSpPr>
        <p:spPr>
          <a:xfrm>
            <a:off x="6096000" y="5181600"/>
            <a:ext cx="114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Interface</a:t>
            </a:r>
            <a:endParaRPr lang="en-US" dirty="0"/>
          </a:p>
        </p:txBody>
      </p:sp>
      <p:cxnSp>
        <p:nvCxnSpPr>
          <p:cNvPr id="17" name="Straight Connector 16"/>
          <p:cNvCxnSpPr/>
          <p:nvPr/>
        </p:nvCxnSpPr>
        <p:spPr>
          <a:xfrm>
            <a:off x="2438400" y="2817812"/>
            <a:ext cx="4038600" cy="1588"/>
          </a:xfrm>
          <a:prstGeom prst="line">
            <a:avLst/>
          </a:prstGeom>
        </p:spPr>
        <p:style>
          <a:lnRef idx="2">
            <a:schemeClr val="accent1"/>
          </a:lnRef>
          <a:fillRef idx="1">
            <a:schemeClr val="lt1"/>
          </a:fillRef>
          <a:effectRef idx="0">
            <a:schemeClr val="accent1"/>
          </a:effectRef>
          <a:fontRef idx="minor">
            <a:schemeClr val="dk1"/>
          </a:fontRef>
        </p:style>
      </p:cxnSp>
      <p:cxnSp>
        <p:nvCxnSpPr>
          <p:cNvPr id="19" name="Straight Arrow Connector 18"/>
          <p:cNvCxnSpPr>
            <a:stCxn id="4" idx="2"/>
          </p:cNvCxnSpPr>
          <p:nvPr/>
        </p:nvCxnSpPr>
        <p:spPr>
          <a:xfrm rot="16200000" flipH="1">
            <a:off x="4400550" y="2647950"/>
            <a:ext cx="304800" cy="38100"/>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21" name="Straight Arrow Connector 20"/>
          <p:cNvCxnSpPr/>
          <p:nvPr/>
        </p:nvCxnSpPr>
        <p:spPr>
          <a:xfrm rot="5400000">
            <a:off x="2286000" y="2971800"/>
            <a:ext cx="304800" cy="1588"/>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23" name="Straight Arrow Connector 22"/>
          <p:cNvCxnSpPr>
            <a:endCxn id="5" idx="0"/>
          </p:cNvCxnSpPr>
          <p:nvPr/>
        </p:nvCxnSpPr>
        <p:spPr>
          <a:xfrm rot="5400000">
            <a:off x="6324600" y="2971800"/>
            <a:ext cx="304800" cy="1588"/>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25" name="Straight Connector 24"/>
          <p:cNvCxnSpPr/>
          <p:nvPr/>
        </p:nvCxnSpPr>
        <p:spPr>
          <a:xfrm>
            <a:off x="1524000" y="3962400"/>
            <a:ext cx="1981200" cy="1588"/>
          </a:xfrm>
          <a:prstGeom prst="line">
            <a:avLst/>
          </a:prstGeom>
        </p:spPr>
        <p:style>
          <a:lnRef idx="2">
            <a:schemeClr val="accent1"/>
          </a:lnRef>
          <a:fillRef idx="1">
            <a:schemeClr val="lt1"/>
          </a:fillRef>
          <a:effectRef idx="0">
            <a:schemeClr val="accent1"/>
          </a:effectRef>
          <a:fontRef idx="minor">
            <a:schemeClr val="dk1"/>
          </a:fontRef>
        </p:style>
      </p:cxnSp>
      <p:cxnSp>
        <p:nvCxnSpPr>
          <p:cNvPr id="27" name="Straight Arrow Connector 26"/>
          <p:cNvCxnSpPr>
            <a:stCxn id="6" idx="2"/>
          </p:cNvCxnSpPr>
          <p:nvPr/>
        </p:nvCxnSpPr>
        <p:spPr>
          <a:xfrm rot="5400000">
            <a:off x="2286000" y="3810000"/>
            <a:ext cx="304800" cy="1588"/>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29" name="Straight Arrow Connector 28"/>
          <p:cNvCxnSpPr/>
          <p:nvPr/>
        </p:nvCxnSpPr>
        <p:spPr>
          <a:xfrm rot="5400000">
            <a:off x="1333500" y="4152900"/>
            <a:ext cx="381000" cy="1588"/>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33" name="Straight Arrow Connector 32"/>
          <p:cNvCxnSpPr>
            <a:endCxn id="7" idx="0"/>
          </p:cNvCxnSpPr>
          <p:nvPr/>
        </p:nvCxnSpPr>
        <p:spPr>
          <a:xfrm rot="5400000">
            <a:off x="3314700" y="4152900"/>
            <a:ext cx="381000" cy="1588"/>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35" name="Straight Connector 34"/>
          <p:cNvCxnSpPr/>
          <p:nvPr/>
        </p:nvCxnSpPr>
        <p:spPr>
          <a:xfrm>
            <a:off x="5562600" y="3962400"/>
            <a:ext cx="2133600" cy="1588"/>
          </a:xfrm>
          <a:prstGeom prst="line">
            <a:avLst/>
          </a:prstGeom>
        </p:spPr>
        <p:style>
          <a:lnRef idx="2">
            <a:schemeClr val="accent1"/>
          </a:lnRef>
          <a:fillRef idx="1">
            <a:schemeClr val="lt1"/>
          </a:fillRef>
          <a:effectRef idx="0">
            <a:schemeClr val="accent1"/>
          </a:effectRef>
          <a:fontRef idx="minor">
            <a:schemeClr val="dk1"/>
          </a:fontRef>
        </p:style>
      </p:cxnSp>
      <p:cxnSp>
        <p:nvCxnSpPr>
          <p:cNvPr id="37" name="Straight Arrow Connector 36"/>
          <p:cNvCxnSpPr>
            <a:stCxn id="5" idx="2"/>
          </p:cNvCxnSpPr>
          <p:nvPr/>
        </p:nvCxnSpPr>
        <p:spPr>
          <a:xfrm rot="16200000" flipH="1">
            <a:off x="5753100" y="4381500"/>
            <a:ext cx="1524000" cy="76200"/>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41" name="Straight Arrow Connector 40"/>
          <p:cNvCxnSpPr/>
          <p:nvPr/>
        </p:nvCxnSpPr>
        <p:spPr>
          <a:xfrm rot="5400000">
            <a:off x="5372100" y="4152900"/>
            <a:ext cx="381000" cy="1588"/>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43" name="Straight Arrow Connector 42"/>
          <p:cNvCxnSpPr/>
          <p:nvPr/>
        </p:nvCxnSpPr>
        <p:spPr>
          <a:xfrm rot="16200000" flipH="1">
            <a:off x="7543800" y="4114800"/>
            <a:ext cx="381000" cy="76200"/>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47" name="Straight Connector 46"/>
          <p:cNvCxnSpPr/>
          <p:nvPr/>
        </p:nvCxnSpPr>
        <p:spPr>
          <a:xfrm>
            <a:off x="762000" y="5257800"/>
            <a:ext cx="1371600" cy="1588"/>
          </a:xfrm>
          <a:prstGeom prst="line">
            <a:avLst/>
          </a:prstGeom>
        </p:spPr>
        <p:style>
          <a:lnRef idx="2">
            <a:schemeClr val="accent1"/>
          </a:lnRef>
          <a:fillRef idx="1">
            <a:schemeClr val="lt1"/>
          </a:fillRef>
          <a:effectRef idx="0">
            <a:schemeClr val="accent1"/>
          </a:effectRef>
          <a:fontRef idx="minor">
            <a:schemeClr val="dk1"/>
          </a:fontRef>
        </p:style>
      </p:cxnSp>
      <p:cxnSp>
        <p:nvCxnSpPr>
          <p:cNvPr id="49" name="Straight Arrow Connector 48"/>
          <p:cNvCxnSpPr>
            <a:stCxn id="8" idx="2"/>
          </p:cNvCxnSpPr>
          <p:nvPr/>
        </p:nvCxnSpPr>
        <p:spPr>
          <a:xfrm rot="5400000">
            <a:off x="1428750" y="5048250"/>
            <a:ext cx="381000" cy="38100"/>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51" name="Straight Arrow Connector 50"/>
          <p:cNvCxnSpPr/>
          <p:nvPr/>
        </p:nvCxnSpPr>
        <p:spPr>
          <a:xfrm rot="5400000">
            <a:off x="571500" y="5448300"/>
            <a:ext cx="381000" cy="1588"/>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53" name="Straight Arrow Connector 52"/>
          <p:cNvCxnSpPr/>
          <p:nvPr/>
        </p:nvCxnSpPr>
        <p:spPr>
          <a:xfrm rot="5400000">
            <a:off x="1943100" y="5448300"/>
            <a:ext cx="381000" cy="1588"/>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55" name="Straight Connector 54"/>
          <p:cNvCxnSpPr/>
          <p:nvPr/>
        </p:nvCxnSpPr>
        <p:spPr>
          <a:xfrm>
            <a:off x="3200400" y="5256212"/>
            <a:ext cx="1524000" cy="1588"/>
          </a:xfrm>
          <a:prstGeom prst="line">
            <a:avLst/>
          </a:prstGeom>
        </p:spPr>
        <p:style>
          <a:lnRef idx="2">
            <a:schemeClr val="accent1"/>
          </a:lnRef>
          <a:fillRef idx="1">
            <a:schemeClr val="lt1"/>
          </a:fillRef>
          <a:effectRef idx="0">
            <a:schemeClr val="accent1"/>
          </a:effectRef>
          <a:fontRef idx="minor">
            <a:schemeClr val="dk1"/>
          </a:fontRef>
        </p:style>
      </p:cxnSp>
      <p:cxnSp>
        <p:nvCxnSpPr>
          <p:cNvPr id="57" name="Straight Arrow Connector 56"/>
          <p:cNvCxnSpPr/>
          <p:nvPr/>
        </p:nvCxnSpPr>
        <p:spPr>
          <a:xfrm rot="5400000">
            <a:off x="3009900" y="5448300"/>
            <a:ext cx="381000" cy="1588"/>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59" name="Straight Arrow Connector 58"/>
          <p:cNvCxnSpPr/>
          <p:nvPr/>
        </p:nvCxnSpPr>
        <p:spPr>
          <a:xfrm rot="5400000">
            <a:off x="4533900" y="5448300"/>
            <a:ext cx="381000" cy="1588"/>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61" name="Straight Arrow Connector 60"/>
          <p:cNvCxnSpPr/>
          <p:nvPr/>
        </p:nvCxnSpPr>
        <p:spPr>
          <a:xfrm rot="5400000">
            <a:off x="3543300" y="5067300"/>
            <a:ext cx="381000" cy="1588"/>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Tree>
  </p:cSld>
  <p:clrMapOvr>
    <a:masterClrMapping/>
  </p:clrMapOvr>
  <p:transition>
    <p:pull dir="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1752600"/>
            <a:ext cx="7851648" cy="1828800"/>
          </a:xfrm>
        </p:spPr>
        <p:txBody>
          <a:bodyPr/>
          <a:lstStyle/>
          <a:p>
            <a:pPr algn="ctr"/>
            <a:r>
              <a:rPr lang="en-US" sz="6000" u="sng" dirty="0" smtClean="0">
                <a:latin typeface="Lucida Handwriting" pitchFamily="66" charset="0"/>
              </a:rPr>
              <a:t>Operators</a:t>
            </a:r>
            <a:endParaRPr lang="en-US" sz="6000" u="sng" dirty="0">
              <a:latin typeface="Lucida Handwriting" pitchFamily="66" charset="0"/>
            </a:endParaRPr>
          </a:p>
        </p:txBody>
      </p:sp>
    </p:spTree>
  </p:cSld>
  <p:clrMapOvr>
    <a:masterClrMapping/>
  </p:clrMapOvr>
  <p:transition>
    <p:pull dir="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Operators</a:t>
            </a:r>
            <a:endParaRPr lang="en-US" b="1" u="sng" dirty="0"/>
          </a:p>
        </p:txBody>
      </p:sp>
      <p:sp>
        <p:nvSpPr>
          <p:cNvPr id="3" name="Content Placeholder 2"/>
          <p:cNvSpPr>
            <a:spLocks noGrp="1"/>
          </p:cNvSpPr>
          <p:nvPr>
            <p:ph idx="1"/>
          </p:nvPr>
        </p:nvSpPr>
        <p:spPr/>
        <p:txBody>
          <a:bodyPr>
            <a:normAutofit fontScale="92500" lnSpcReduction="10000"/>
          </a:bodyPr>
          <a:lstStyle/>
          <a:p>
            <a:pPr algn="just"/>
            <a:r>
              <a:rPr lang="en-US" dirty="0" smtClean="0"/>
              <a:t>Operators are used in programs to manipulate data and variables. Java operators can be classified into a number of related categories as below:</a:t>
            </a:r>
          </a:p>
          <a:p>
            <a:pPr marL="514350" indent="-514350">
              <a:buAutoNum type="arabicPeriod"/>
            </a:pPr>
            <a:r>
              <a:rPr lang="en-US" dirty="0" smtClean="0"/>
              <a:t>Arithmetic Operators</a:t>
            </a:r>
          </a:p>
          <a:p>
            <a:pPr marL="514350" indent="-514350">
              <a:buAutoNum type="arabicPeriod"/>
            </a:pPr>
            <a:r>
              <a:rPr lang="en-US" dirty="0" smtClean="0"/>
              <a:t>Relational Operators</a:t>
            </a:r>
          </a:p>
          <a:p>
            <a:pPr marL="514350" indent="-514350">
              <a:buAutoNum type="arabicPeriod"/>
            </a:pPr>
            <a:r>
              <a:rPr lang="en-US" dirty="0" smtClean="0"/>
              <a:t>Logical Operators</a:t>
            </a:r>
          </a:p>
          <a:p>
            <a:pPr marL="514350" indent="-514350">
              <a:buAutoNum type="arabicPeriod"/>
            </a:pPr>
            <a:r>
              <a:rPr lang="en-US" dirty="0" smtClean="0"/>
              <a:t>Assignment Operators</a:t>
            </a:r>
          </a:p>
          <a:p>
            <a:pPr marL="514350" indent="-514350">
              <a:buAutoNum type="arabicPeriod"/>
            </a:pPr>
            <a:r>
              <a:rPr lang="en-US" dirty="0" smtClean="0"/>
              <a:t>Increment and Decrement Operators</a:t>
            </a:r>
          </a:p>
          <a:p>
            <a:pPr marL="514350" indent="-514350">
              <a:buAutoNum type="arabicPeriod"/>
            </a:pPr>
            <a:r>
              <a:rPr lang="en-US" dirty="0" smtClean="0"/>
              <a:t>Conditional Operators</a:t>
            </a:r>
          </a:p>
          <a:p>
            <a:pPr marL="514350" indent="-514350">
              <a:buAutoNum type="arabicPeriod"/>
            </a:pPr>
            <a:r>
              <a:rPr lang="en-US" dirty="0" smtClean="0"/>
              <a:t>Bitwise Operators</a:t>
            </a:r>
          </a:p>
          <a:p>
            <a:pPr marL="514350" indent="-514350">
              <a:buAutoNum type="arabicPeriod"/>
            </a:pPr>
            <a:r>
              <a:rPr lang="en-US" dirty="0" smtClean="0"/>
              <a:t>Special Operators</a:t>
            </a:r>
            <a:endParaRPr lang="en-US" dirty="0"/>
          </a:p>
        </p:txBody>
      </p:sp>
    </p:spTree>
  </p:cSld>
  <p:clrMapOvr>
    <a:masterClrMapping/>
  </p:clrMapOvr>
  <p:transition>
    <p:pull dir="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Arithmetic Expressions</a:t>
            </a:r>
            <a:endParaRPr lang="en-US" b="1" u="sng" dirty="0"/>
          </a:p>
        </p:txBody>
      </p:sp>
      <p:sp>
        <p:nvSpPr>
          <p:cNvPr id="3" name="Content Placeholder 2"/>
          <p:cNvSpPr>
            <a:spLocks noGrp="1"/>
          </p:cNvSpPr>
          <p:nvPr>
            <p:ph idx="1"/>
          </p:nvPr>
        </p:nvSpPr>
        <p:spPr/>
        <p:txBody>
          <a:bodyPr/>
          <a:lstStyle/>
          <a:p>
            <a:pPr algn="just"/>
            <a:r>
              <a:rPr lang="en-US" dirty="0" smtClean="0"/>
              <a:t>An Arithmetic Expression is a combination of variables, constants, and operators arranged as per the syntax of the language. Expressions are evaluated using an assignment statement of the form:</a:t>
            </a:r>
          </a:p>
          <a:p>
            <a:pPr>
              <a:buNone/>
            </a:pPr>
            <a:r>
              <a:rPr lang="en-US" dirty="0" smtClean="0"/>
              <a:t>             </a:t>
            </a:r>
            <a:r>
              <a:rPr lang="en-US" i="1" dirty="0" smtClean="0">
                <a:solidFill>
                  <a:srgbClr val="CC3300"/>
                </a:solidFill>
              </a:rPr>
              <a:t>variable = expression</a:t>
            </a:r>
          </a:p>
          <a:p>
            <a:pPr>
              <a:buNone/>
            </a:pPr>
            <a:r>
              <a:rPr lang="en-US" i="1" dirty="0" smtClean="0"/>
              <a:t>variable</a:t>
            </a:r>
            <a:r>
              <a:rPr lang="en-US" dirty="0" smtClean="0"/>
              <a:t> is any valid Java variable name.</a:t>
            </a:r>
            <a:r>
              <a:rPr lang="en-US" i="1" dirty="0" smtClean="0">
                <a:solidFill>
                  <a:srgbClr val="CC3300"/>
                </a:solidFill>
              </a:rPr>
              <a:t> </a:t>
            </a:r>
            <a:endParaRPr lang="en-US" i="1" dirty="0">
              <a:solidFill>
                <a:srgbClr val="CC3300"/>
              </a:solidFill>
            </a:endParaRPr>
          </a:p>
        </p:txBody>
      </p:sp>
    </p:spTree>
  </p:cSld>
  <p:clrMapOvr>
    <a:masterClrMapping/>
  </p:clrMapOvr>
  <p:transition>
    <p:pull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228600"/>
            <a:ext cx="7924800" cy="609600"/>
          </a:xfrm>
        </p:spPr>
        <p:txBody>
          <a:bodyPr rtlCol="0">
            <a:normAutofit fontScale="90000"/>
          </a:bodyPr>
          <a:lstStyle/>
          <a:p>
            <a:pPr fontAlgn="auto">
              <a:spcAft>
                <a:spcPts val="0"/>
              </a:spcAft>
              <a:defRPr/>
            </a:pPr>
            <a:r>
              <a:rPr lang="en-US" u="sng" dirty="0" smtClean="0">
                <a:latin typeface="Times New Roman" pitchFamily="18" charset="0"/>
                <a:cs typeface="Times New Roman" pitchFamily="18" charset="0"/>
              </a:rPr>
              <a:t>Characteristics of Java</a:t>
            </a:r>
          </a:p>
        </p:txBody>
      </p:sp>
      <p:sp>
        <p:nvSpPr>
          <p:cNvPr id="9219" name="Rectangle 3"/>
          <p:cNvSpPr>
            <a:spLocks noGrp="1" noChangeArrowheads="1"/>
          </p:cNvSpPr>
          <p:nvPr>
            <p:ph type="body" idx="1"/>
          </p:nvPr>
        </p:nvSpPr>
        <p:spPr>
          <a:xfrm>
            <a:off x="304800" y="990600"/>
            <a:ext cx="4038600" cy="5257800"/>
          </a:xfrm>
        </p:spPr>
        <p:txBody>
          <a:bodyPr/>
          <a:lstStyle/>
          <a:p>
            <a:r>
              <a:rPr lang="en-US" sz="2400" smtClean="0">
                <a:solidFill>
                  <a:srgbClr val="C00000"/>
                </a:solidFill>
                <a:latin typeface="Times New Roman" pitchFamily="18" charset="0"/>
                <a:cs typeface="Times New Roman" pitchFamily="18" charset="0"/>
              </a:rPr>
              <a:t>Java Is Simple </a:t>
            </a:r>
          </a:p>
          <a:p>
            <a:r>
              <a:rPr lang="en-US" sz="2400" smtClean="0">
                <a:latin typeface="Times New Roman" pitchFamily="18" charset="0"/>
                <a:cs typeface="Times New Roman" pitchFamily="18" charset="0"/>
              </a:rPr>
              <a:t>Java Is Object-Oriented </a:t>
            </a:r>
          </a:p>
          <a:p>
            <a:r>
              <a:rPr lang="en-US" sz="2400" smtClean="0">
                <a:latin typeface="Times New Roman" pitchFamily="18" charset="0"/>
                <a:cs typeface="Times New Roman" pitchFamily="18" charset="0"/>
              </a:rPr>
              <a:t>Java Is Distributed </a:t>
            </a:r>
          </a:p>
          <a:p>
            <a:r>
              <a:rPr lang="en-US" sz="2400" smtClean="0">
                <a:latin typeface="Times New Roman" pitchFamily="18" charset="0"/>
                <a:cs typeface="Times New Roman" pitchFamily="18" charset="0"/>
              </a:rPr>
              <a:t>Java Is Interpreted </a:t>
            </a:r>
          </a:p>
          <a:p>
            <a:r>
              <a:rPr lang="en-US" sz="2400" smtClean="0">
                <a:latin typeface="Times New Roman" pitchFamily="18" charset="0"/>
                <a:cs typeface="Times New Roman" pitchFamily="18" charset="0"/>
              </a:rPr>
              <a:t>Java Is Robust </a:t>
            </a:r>
          </a:p>
          <a:p>
            <a:r>
              <a:rPr lang="en-US" sz="2400" smtClean="0">
                <a:latin typeface="Times New Roman" pitchFamily="18" charset="0"/>
                <a:cs typeface="Times New Roman" pitchFamily="18" charset="0"/>
              </a:rPr>
              <a:t>Java Is Secure </a:t>
            </a:r>
          </a:p>
          <a:p>
            <a:r>
              <a:rPr lang="en-US" sz="2400" smtClean="0">
                <a:latin typeface="Times New Roman" pitchFamily="18" charset="0"/>
                <a:cs typeface="Times New Roman" pitchFamily="18" charset="0"/>
              </a:rPr>
              <a:t>Java Is Architecture-Neutral </a:t>
            </a:r>
          </a:p>
          <a:p>
            <a:r>
              <a:rPr lang="en-US" sz="2400" smtClean="0">
                <a:latin typeface="Times New Roman" pitchFamily="18" charset="0"/>
                <a:cs typeface="Times New Roman" pitchFamily="18" charset="0"/>
              </a:rPr>
              <a:t>Java Is Portable  </a:t>
            </a:r>
          </a:p>
          <a:p>
            <a:r>
              <a:rPr lang="en-US" sz="2400" smtClean="0">
                <a:latin typeface="Times New Roman" pitchFamily="18" charset="0"/>
                <a:cs typeface="Times New Roman" pitchFamily="18" charset="0"/>
              </a:rPr>
              <a:t>Java Is Multithreaded</a:t>
            </a:r>
          </a:p>
        </p:txBody>
      </p:sp>
      <p:sp>
        <p:nvSpPr>
          <p:cNvPr id="9220" name="Text Box 4"/>
          <p:cNvSpPr txBox="1">
            <a:spLocks noChangeArrowheads="1"/>
          </p:cNvSpPr>
          <p:nvPr/>
        </p:nvSpPr>
        <p:spPr bwMode="auto">
          <a:xfrm>
            <a:off x="3962400" y="990600"/>
            <a:ext cx="4953000" cy="161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just">
              <a:spcBef>
                <a:spcPct val="50000"/>
              </a:spcBef>
            </a:pPr>
            <a:r>
              <a:rPr lang="en-US" sz="2000">
                <a:solidFill>
                  <a:srgbClr val="C00000"/>
                </a:solidFill>
                <a:latin typeface="Times New Roman" pitchFamily="18" charset="0"/>
                <a:cs typeface="Times New Roman" pitchFamily="18" charset="0"/>
              </a:rPr>
              <a:t>Java is partially modeled on C++, but greatly simplified and improved. Some people refer to Java as "C++--" because it is like C++ but with more functionality and fewer negative aspects.</a:t>
            </a:r>
          </a:p>
        </p:txBody>
      </p:sp>
    </p:spTree>
    <p:extLst>
      <p:ext uri="{BB962C8B-B14F-4D97-AF65-F5344CB8AC3E}">
        <p14:creationId xmlns:p14="http://schemas.microsoft.com/office/powerpoint/2010/main" xmlns="" val="86440870"/>
      </p:ext>
    </p:extLst>
  </p:cSld>
  <p:clrMapOvr>
    <a:masterClrMapping/>
  </p:clrMapOvr>
  <p:transition>
    <p:pull dir="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1981200"/>
            <a:ext cx="7851648" cy="1828800"/>
          </a:xfrm>
        </p:spPr>
        <p:txBody>
          <a:bodyPr/>
          <a:lstStyle/>
          <a:p>
            <a:r>
              <a:rPr lang="en-US" u="sng" dirty="0" smtClean="0">
                <a:latin typeface="Lucida Handwriting" pitchFamily="66" charset="0"/>
              </a:rPr>
              <a:t>Control Constructs</a:t>
            </a:r>
            <a:endParaRPr lang="en-US" u="sng" dirty="0">
              <a:latin typeface="Lucida Handwriting" pitchFamily="66" charset="0"/>
            </a:endParaRPr>
          </a:p>
        </p:txBody>
      </p:sp>
    </p:spTree>
  </p:cSld>
  <p:clrMapOvr>
    <a:masterClrMapping/>
  </p:clrMapOvr>
  <p:transition>
    <p:pull dir="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Control Constructs</a:t>
            </a:r>
            <a:endParaRPr lang="en-US" b="1" u="sng" dirty="0"/>
          </a:p>
        </p:txBody>
      </p:sp>
      <p:sp>
        <p:nvSpPr>
          <p:cNvPr id="3" name="Content Placeholder 2"/>
          <p:cNvSpPr>
            <a:spLocks noGrp="1"/>
          </p:cNvSpPr>
          <p:nvPr>
            <p:ph idx="1"/>
          </p:nvPr>
        </p:nvSpPr>
        <p:spPr/>
        <p:txBody>
          <a:bodyPr>
            <a:normAutofit lnSpcReduction="10000"/>
          </a:bodyPr>
          <a:lstStyle/>
          <a:p>
            <a:r>
              <a:rPr lang="en-US" dirty="0" smtClean="0"/>
              <a:t>SELECTION   STATEMENT</a:t>
            </a:r>
          </a:p>
          <a:p>
            <a:r>
              <a:rPr lang="en-US" dirty="0" smtClean="0"/>
              <a:t>ITERATION   STATEMENT</a:t>
            </a:r>
          </a:p>
          <a:p>
            <a:r>
              <a:rPr lang="en-US" dirty="0" smtClean="0"/>
              <a:t>JUMP STATEMENT</a:t>
            </a:r>
          </a:p>
          <a:p>
            <a:endParaRPr lang="en-US" dirty="0" smtClean="0"/>
          </a:p>
          <a:p>
            <a:pPr algn="just">
              <a:buFont typeface="Wingdings 2" pitchFamily="18" charset="2"/>
              <a:buNone/>
            </a:pPr>
            <a:r>
              <a:rPr lang="en-US" b="1" u="sng" dirty="0" smtClean="0">
                <a:solidFill>
                  <a:srgbClr val="CC3300"/>
                </a:solidFill>
              </a:rPr>
              <a:t>Selection Statement:</a:t>
            </a:r>
            <a:r>
              <a:rPr lang="en-US" b="1" u="sng" dirty="0" smtClean="0"/>
              <a:t> </a:t>
            </a:r>
          </a:p>
          <a:p>
            <a:pPr algn="just"/>
            <a:r>
              <a:rPr lang="en-US" dirty="0" smtClean="0"/>
              <a:t>It allow to choose the set-of-instructions for execution depending upon an expression’s truth value.</a:t>
            </a:r>
          </a:p>
          <a:p>
            <a:r>
              <a:rPr lang="en-US" dirty="0" smtClean="0"/>
              <a:t>Two types :  </a:t>
            </a:r>
          </a:p>
          <a:p>
            <a:pPr>
              <a:buFont typeface="Wingdings 2" pitchFamily="18" charset="2"/>
              <a:buNone/>
            </a:pPr>
            <a:r>
              <a:rPr lang="en-US" dirty="0" smtClean="0"/>
              <a:t>1. if statement</a:t>
            </a:r>
          </a:p>
          <a:p>
            <a:pPr>
              <a:buFont typeface="Wingdings 2" pitchFamily="18" charset="2"/>
              <a:buNone/>
            </a:pPr>
            <a:r>
              <a:rPr lang="en-US" dirty="0" smtClean="0"/>
              <a:t>2. switch statement</a:t>
            </a:r>
          </a:p>
          <a:p>
            <a:endParaRPr lang="en-US" dirty="0" smtClean="0"/>
          </a:p>
          <a:p>
            <a:endParaRPr lang="en-US" dirty="0"/>
          </a:p>
        </p:txBody>
      </p:sp>
    </p:spTree>
  </p:cSld>
  <p:clrMapOvr>
    <a:masterClrMapping/>
  </p:clrMapOvr>
  <p:transition>
    <p:pull dir="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Control Constructs</a:t>
            </a:r>
            <a:endParaRPr lang="en-US" b="1" u="sng" dirty="0"/>
          </a:p>
        </p:txBody>
      </p:sp>
      <p:sp>
        <p:nvSpPr>
          <p:cNvPr id="3" name="Content Placeholder 2"/>
          <p:cNvSpPr>
            <a:spLocks noGrp="1"/>
          </p:cNvSpPr>
          <p:nvPr>
            <p:ph idx="1"/>
          </p:nvPr>
        </p:nvSpPr>
        <p:spPr>
          <a:xfrm>
            <a:off x="457200" y="1935480"/>
            <a:ext cx="8229600" cy="4693920"/>
          </a:xfrm>
        </p:spPr>
        <p:txBody>
          <a:bodyPr/>
          <a:lstStyle/>
          <a:p>
            <a:r>
              <a:rPr lang="en-US" b="1" u="sng" dirty="0" smtClean="0">
                <a:solidFill>
                  <a:srgbClr val="CC3300"/>
                </a:solidFill>
              </a:rPr>
              <a:t>IF Statement:</a:t>
            </a:r>
          </a:p>
          <a:p>
            <a:pPr>
              <a:buNone/>
            </a:pPr>
            <a:r>
              <a:rPr lang="en-US" sz="2400" dirty="0" smtClean="0"/>
              <a:t>   It tests a particular condition.</a:t>
            </a:r>
          </a:p>
          <a:p>
            <a:pPr>
              <a:buNone/>
            </a:pPr>
            <a:r>
              <a:rPr lang="en-US" sz="2400" dirty="0" smtClean="0"/>
              <a:t>   </a:t>
            </a:r>
            <a:r>
              <a:rPr lang="en-US" sz="2400" b="1" u="sng" dirty="0" smtClean="0"/>
              <a:t>Syntax</a:t>
            </a:r>
          </a:p>
          <a:p>
            <a:pPr>
              <a:buFont typeface="Wingdings 2" pitchFamily="18" charset="2"/>
              <a:buNone/>
            </a:pPr>
            <a:r>
              <a:rPr lang="en-US" sz="2400" dirty="0" smtClean="0"/>
              <a:t>	if(condition checking expression)</a:t>
            </a:r>
          </a:p>
          <a:p>
            <a:pPr>
              <a:buFont typeface="Wingdings 2" pitchFamily="18" charset="2"/>
              <a:buNone/>
            </a:pPr>
            <a:r>
              <a:rPr lang="en-US" sz="2400" dirty="0" smtClean="0"/>
              <a:t>	{</a:t>
            </a:r>
          </a:p>
          <a:p>
            <a:pPr>
              <a:buFont typeface="Wingdings 2" pitchFamily="18" charset="2"/>
              <a:buNone/>
            </a:pPr>
            <a:r>
              <a:rPr lang="en-US" sz="2400" dirty="0" smtClean="0"/>
              <a:t>		Statement for  true condition;</a:t>
            </a:r>
          </a:p>
          <a:p>
            <a:pPr>
              <a:buFont typeface="Wingdings 2" pitchFamily="18" charset="2"/>
              <a:buNone/>
            </a:pPr>
            <a:r>
              <a:rPr lang="en-US" sz="2400" dirty="0" smtClean="0"/>
              <a:t>	}</a:t>
            </a:r>
          </a:p>
          <a:p>
            <a:pPr>
              <a:buFont typeface="Wingdings 2" pitchFamily="18" charset="2"/>
              <a:buNone/>
            </a:pPr>
            <a:endParaRPr lang="en-US" sz="2400" dirty="0" smtClean="0"/>
          </a:p>
          <a:p>
            <a:r>
              <a:rPr lang="en-US" sz="2400" b="1" u="sng" dirty="0" smtClean="0">
                <a:solidFill>
                  <a:srgbClr val="CC3300"/>
                </a:solidFill>
              </a:rPr>
              <a:t>If-else Statement:</a:t>
            </a:r>
            <a:r>
              <a:rPr lang="en-US" sz="2400" dirty="0" smtClean="0">
                <a:solidFill>
                  <a:srgbClr val="0070C0"/>
                </a:solidFill>
              </a:rPr>
              <a:t>  </a:t>
            </a:r>
            <a:r>
              <a:rPr lang="en-US" sz="2400" dirty="0" smtClean="0"/>
              <a:t>the else part gets executed if the condition of if statement evaluates false.</a:t>
            </a:r>
          </a:p>
          <a:p>
            <a:endParaRPr lang="en-US" dirty="0"/>
          </a:p>
        </p:txBody>
      </p:sp>
    </p:spTree>
  </p:cSld>
  <p:clrMapOvr>
    <a:masterClrMapping/>
  </p:clrMapOvr>
  <p:transition>
    <p:pull dir="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Control Constructs</a:t>
            </a:r>
            <a:endParaRPr lang="en-US" dirty="0"/>
          </a:p>
        </p:txBody>
      </p:sp>
      <p:sp>
        <p:nvSpPr>
          <p:cNvPr id="3" name="Content Placeholder 2"/>
          <p:cNvSpPr>
            <a:spLocks noGrp="1"/>
          </p:cNvSpPr>
          <p:nvPr>
            <p:ph idx="1"/>
          </p:nvPr>
        </p:nvSpPr>
        <p:spPr>
          <a:xfrm>
            <a:off x="457200" y="1935480"/>
            <a:ext cx="8229600" cy="4693920"/>
          </a:xfrm>
        </p:spPr>
        <p:txBody>
          <a:bodyPr>
            <a:normAutofit fontScale="92500" lnSpcReduction="20000"/>
          </a:bodyPr>
          <a:lstStyle/>
          <a:p>
            <a:pPr>
              <a:buFont typeface="Wingdings 2" pitchFamily="18" charset="2"/>
              <a:buNone/>
            </a:pPr>
            <a:r>
              <a:rPr lang="en-US" dirty="0" smtClean="0"/>
              <a:t>if(condition checking expression)</a:t>
            </a:r>
          </a:p>
          <a:p>
            <a:pPr>
              <a:buFont typeface="Wingdings 2" pitchFamily="18" charset="2"/>
              <a:buNone/>
            </a:pPr>
            <a:r>
              <a:rPr lang="en-US" dirty="0" smtClean="0"/>
              <a:t>{</a:t>
            </a:r>
          </a:p>
          <a:p>
            <a:pPr>
              <a:buFont typeface="Wingdings 2" pitchFamily="18" charset="2"/>
              <a:buNone/>
            </a:pPr>
            <a:r>
              <a:rPr lang="en-US" dirty="0" smtClean="0"/>
              <a:t>	statement for true condition;</a:t>
            </a:r>
          </a:p>
          <a:p>
            <a:pPr>
              <a:buFont typeface="Wingdings 2" pitchFamily="18" charset="2"/>
              <a:buNone/>
            </a:pPr>
            <a:r>
              <a:rPr lang="en-US" dirty="0" smtClean="0"/>
              <a:t>}</a:t>
            </a:r>
          </a:p>
          <a:p>
            <a:pPr>
              <a:buFont typeface="Wingdings 2" pitchFamily="18" charset="2"/>
              <a:buNone/>
            </a:pPr>
            <a:r>
              <a:rPr lang="en-US" dirty="0" smtClean="0"/>
              <a:t>else</a:t>
            </a:r>
          </a:p>
          <a:p>
            <a:pPr>
              <a:buFont typeface="Wingdings 2" pitchFamily="18" charset="2"/>
              <a:buNone/>
            </a:pPr>
            <a:r>
              <a:rPr lang="en-US" dirty="0" smtClean="0"/>
              <a:t>{</a:t>
            </a:r>
          </a:p>
          <a:p>
            <a:pPr>
              <a:buFont typeface="Wingdings 2" pitchFamily="18" charset="2"/>
              <a:buNone/>
            </a:pPr>
            <a:r>
              <a:rPr lang="en-US" dirty="0" smtClean="0"/>
              <a:t>	statement for false condition;</a:t>
            </a:r>
          </a:p>
          <a:p>
            <a:pPr>
              <a:buFont typeface="Wingdings 2" pitchFamily="18" charset="2"/>
              <a:buNone/>
            </a:pPr>
            <a:r>
              <a:rPr lang="en-US" dirty="0" smtClean="0"/>
              <a:t>}</a:t>
            </a:r>
          </a:p>
          <a:p>
            <a:pPr>
              <a:buFont typeface="Wingdings 2" pitchFamily="18" charset="2"/>
              <a:buNone/>
            </a:pPr>
            <a:endParaRPr lang="en-US" dirty="0" smtClean="0"/>
          </a:p>
          <a:p>
            <a:pPr>
              <a:buFont typeface="Wingdings 2" pitchFamily="18" charset="2"/>
              <a:buNone/>
            </a:pPr>
            <a:r>
              <a:rPr lang="en-US" b="1" u="sng" dirty="0" smtClean="0">
                <a:solidFill>
                  <a:srgbClr val="CC3300"/>
                </a:solidFill>
              </a:rPr>
              <a:t>If –else-If statement:</a:t>
            </a:r>
            <a:r>
              <a:rPr lang="en-US" dirty="0" smtClean="0"/>
              <a:t> </a:t>
            </a:r>
          </a:p>
          <a:p>
            <a:pPr>
              <a:buFont typeface="Wingdings 2" pitchFamily="18" charset="2"/>
              <a:buNone/>
            </a:pPr>
            <a:r>
              <a:rPr lang="en-US" dirty="0" smtClean="0"/>
              <a:t>1.  It used to tests condition at multiple level. </a:t>
            </a:r>
          </a:p>
          <a:p>
            <a:pPr>
              <a:buFont typeface="Wingdings 2" pitchFamily="18" charset="2"/>
              <a:buNone/>
            </a:pPr>
            <a:r>
              <a:rPr lang="en-US" dirty="0" smtClean="0"/>
              <a:t>2.  Syntax:</a:t>
            </a:r>
            <a:endParaRPr lang="en-US" dirty="0"/>
          </a:p>
        </p:txBody>
      </p:sp>
    </p:spTree>
  </p:cSld>
  <p:clrMapOvr>
    <a:masterClrMapping/>
  </p:clrMapOvr>
  <p:transition>
    <p:pull dir="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Control Constructs</a:t>
            </a:r>
            <a:endParaRPr lang="en-US" dirty="0"/>
          </a:p>
        </p:txBody>
      </p:sp>
      <p:sp>
        <p:nvSpPr>
          <p:cNvPr id="3" name="Content Placeholder 2"/>
          <p:cNvSpPr>
            <a:spLocks noGrp="1"/>
          </p:cNvSpPr>
          <p:nvPr>
            <p:ph idx="1"/>
          </p:nvPr>
        </p:nvSpPr>
        <p:spPr>
          <a:xfrm>
            <a:off x="457200" y="1935480"/>
            <a:ext cx="8229600" cy="4693920"/>
          </a:xfrm>
        </p:spPr>
        <p:txBody>
          <a:bodyPr>
            <a:normAutofit fontScale="62500" lnSpcReduction="20000"/>
          </a:bodyPr>
          <a:lstStyle/>
          <a:p>
            <a:pPr>
              <a:spcBef>
                <a:spcPts val="580"/>
              </a:spcBef>
              <a:buNone/>
              <a:defRPr/>
            </a:pPr>
            <a:endParaRPr lang="en-US" sz="2400" dirty="0" smtClean="0"/>
          </a:p>
          <a:p>
            <a:pPr>
              <a:spcBef>
                <a:spcPts val="580"/>
              </a:spcBef>
              <a:buNone/>
              <a:defRPr/>
            </a:pPr>
            <a:r>
              <a:rPr lang="en-US" sz="2400" dirty="0" smtClean="0"/>
              <a:t>if(condition expression)				Level1</a:t>
            </a:r>
          </a:p>
          <a:p>
            <a:pPr>
              <a:spcBef>
                <a:spcPts val="580"/>
              </a:spcBef>
              <a:buNone/>
              <a:defRPr/>
            </a:pPr>
            <a:r>
              <a:rPr lang="en-US" sz="2400" dirty="0" smtClean="0"/>
              <a:t>{</a:t>
            </a:r>
          </a:p>
          <a:p>
            <a:pPr>
              <a:spcBef>
                <a:spcPts val="580"/>
              </a:spcBef>
              <a:buNone/>
              <a:defRPr/>
            </a:pPr>
            <a:r>
              <a:rPr lang="en-US" sz="2400" dirty="0" smtClean="0"/>
              <a:t>	statement for true condition;</a:t>
            </a:r>
          </a:p>
          <a:p>
            <a:pPr>
              <a:spcBef>
                <a:spcPts val="580"/>
              </a:spcBef>
              <a:buNone/>
              <a:defRPr/>
            </a:pPr>
            <a:r>
              <a:rPr lang="en-US" sz="2400" b="1" dirty="0" smtClean="0"/>
              <a:t>}</a:t>
            </a:r>
          </a:p>
          <a:p>
            <a:pPr>
              <a:spcBef>
                <a:spcPts val="580"/>
              </a:spcBef>
              <a:buNone/>
              <a:defRPr/>
            </a:pPr>
            <a:r>
              <a:rPr lang="en-US" sz="2400" dirty="0" smtClean="0"/>
              <a:t>else if(condition expression)				Level2</a:t>
            </a:r>
          </a:p>
          <a:p>
            <a:pPr>
              <a:spcBef>
                <a:spcPts val="580"/>
              </a:spcBef>
              <a:buNone/>
              <a:defRPr/>
            </a:pPr>
            <a:r>
              <a:rPr lang="en-US" sz="2400" dirty="0" smtClean="0"/>
              <a:t>{</a:t>
            </a:r>
          </a:p>
          <a:p>
            <a:pPr>
              <a:spcBef>
                <a:spcPts val="580"/>
              </a:spcBef>
              <a:buNone/>
              <a:defRPr/>
            </a:pPr>
            <a:r>
              <a:rPr lang="en-US" sz="2400" dirty="0" smtClean="0"/>
              <a:t>statement for true condition of else-if ;</a:t>
            </a:r>
          </a:p>
          <a:p>
            <a:pPr>
              <a:spcBef>
                <a:spcPts val="580"/>
              </a:spcBef>
              <a:buNone/>
              <a:defRPr/>
            </a:pPr>
            <a:r>
              <a:rPr lang="en-US" sz="2400" dirty="0" smtClean="0"/>
              <a:t>}</a:t>
            </a:r>
          </a:p>
          <a:p>
            <a:pPr>
              <a:spcBef>
                <a:spcPts val="580"/>
              </a:spcBef>
              <a:buNone/>
              <a:defRPr/>
            </a:pPr>
            <a:r>
              <a:rPr lang="en-US" sz="2400" dirty="0" smtClean="0"/>
              <a:t>else if(condition expression)				Level3</a:t>
            </a:r>
          </a:p>
          <a:p>
            <a:pPr>
              <a:spcBef>
                <a:spcPts val="580"/>
              </a:spcBef>
              <a:buNone/>
              <a:defRPr/>
            </a:pPr>
            <a:r>
              <a:rPr lang="en-US" sz="2400" dirty="0" smtClean="0"/>
              <a:t>{</a:t>
            </a:r>
          </a:p>
          <a:p>
            <a:pPr>
              <a:spcBef>
                <a:spcPts val="580"/>
              </a:spcBef>
              <a:buNone/>
              <a:defRPr/>
            </a:pPr>
            <a:r>
              <a:rPr lang="en-US" sz="2400" dirty="0" smtClean="0"/>
              <a:t>statement for true condition of else-if ;</a:t>
            </a:r>
          </a:p>
          <a:p>
            <a:pPr>
              <a:spcBef>
                <a:spcPts val="580"/>
              </a:spcBef>
              <a:buNone/>
              <a:defRPr/>
            </a:pPr>
            <a:r>
              <a:rPr lang="en-US" sz="2400" dirty="0" smtClean="0"/>
              <a:t>}</a:t>
            </a:r>
          </a:p>
          <a:p>
            <a:pPr>
              <a:spcBef>
                <a:spcPts val="580"/>
              </a:spcBef>
              <a:buNone/>
              <a:defRPr/>
            </a:pPr>
            <a:r>
              <a:rPr lang="en-US" sz="2400" dirty="0" smtClean="0"/>
              <a:t>else</a:t>
            </a:r>
          </a:p>
          <a:p>
            <a:pPr>
              <a:spcBef>
                <a:spcPts val="580"/>
              </a:spcBef>
              <a:buNone/>
              <a:defRPr/>
            </a:pPr>
            <a:r>
              <a:rPr lang="en-US" sz="2400" dirty="0" smtClean="0"/>
              <a:t>{</a:t>
            </a:r>
          </a:p>
          <a:p>
            <a:pPr>
              <a:spcBef>
                <a:spcPts val="580"/>
              </a:spcBef>
              <a:buNone/>
              <a:defRPr/>
            </a:pPr>
            <a:r>
              <a:rPr lang="en-US" sz="2400" dirty="0" smtClean="0"/>
              <a:t>statement for false condition of all if;</a:t>
            </a:r>
          </a:p>
          <a:p>
            <a:pPr>
              <a:spcBef>
                <a:spcPts val="580"/>
              </a:spcBef>
              <a:buNone/>
              <a:defRPr/>
            </a:pPr>
            <a:r>
              <a:rPr lang="en-US" sz="2400" dirty="0" smtClean="0"/>
              <a:t>}</a:t>
            </a:r>
          </a:p>
          <a:p>
            <a:pPr>
              <a:spcBef>
                <a:spcPts val="580"/>
              </a:spcBef>
              <a:buNone/>
              <a:defRPr/>
            </a:pPr>
            <a:endParaRPr lang="en-IN" dirty="0" smtClean="0"/>
          </a:p>
          <a:p>
            <a:endParaRPr lang="en-US" dirty="0"/>
          </a:p>
        </p:txBody>
      </p:sp>
    </p:spTree>
  </p:cSld>
  <p:clrMapOvr>
    <a:masterClrMapping/>
  </p:clrMapOvr>
  <p:transition>
    <p:pull dir="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Control Constructs</a:t>
            </a:r>
            <a:endParaRPr lang="en-US" dirty="0"/>
          </a:p>
        </p:txBody>
      </p:sp>
      <p:sp>
        <p:nvSpPr>
          <p:cNvPr id="3" name="Content Placeholder 2"/>
          <p:cNvSpPr>
            <a:spLocks noGrp="1"/>
          </p:cNvSpPr>
          <p:nvPr>
            <p:ph idx="1"/>
          </p:nvPr>
        </p:nvSpPr>
        <p:spPr>
          <a:xfrm>
            <a:off x="457200" y="1935480"/>
            <a:ext cx="8229600" cy="4922520"/>
          </a:xfrm>
        </p:spPr>
        <p:txBody>
          <a:bodyPr>
            <a:normAutofit fontScale="77500" lnSpcReduction="20000"/>
          </a:bodyPr>
          <a:lstStyle/>
          <a:p>
            <a:r>
              <a:rPr lang="en-US" b="1" u="sng" dirty="0" smtClean="0">
                <a:solidFill>
                  <a:srgbClr val="CC3300"/>
                </a:solidFill>
              </a:rPr>
              <a:t>Nested If Statement:</a:t>
            </a:r>
          </a:p>
          <a:p>
            <a:pPr>
              <a:spcBef>
                <a:spcPts val="580"/>
              </a:spcBef>
              <a:defRPr/>
            </a:pPr>
            <a:r>
              <a:rPr lang="en-US" dirty="0" smtClean="0"/>
              <a:t>A </a:t>
            </a:r>
            <a:r>
              <a:rPr lang="en-US" b="1" dirty="0" smtClean="0"/>
              <a:t>nested if</a:t>
            </a:r>
            <a:r>
              <a:rPr lang="en-US" dirty="0" smtClean="0"/>
              <a:t> is an if that has another </a:t>
            </a:r>
            <a:r>
              <a:rPr lang="en-US" b="1" dirty="0" smtClean="0"/>
              <a:t>if </a:t>
            </a:r>
            <a:r>
              <a:rPr lang="en-US" dirty="0" smtClean="0"/>
              <a:t> in its </a:t>
            </a:r>
            <a:r>
              <a:rPr lang="en-US" b="1" dirty="0" smtClean="0"/>
              <a:t>if’s body</a:t>
            </a:r>
            <a:r>
              <a:rPr lang="en-US" dirty="0" smtClean="0"/>
              <a:t> or </a:t>
            </a:r>
            <a:r>
              <a:rPr lang="en-US" b="1" dirty="0" smtClean="0"/>
              <a:t>else’s body or both.</a:t>
            </a:r>
          </a:p>
          <a:p>
            <a:pPr>
              <a:spcBef>
                <a:spcPts val="580"/>
              </a:spcBef>
              <a:buNone/>
              <a:defRPr/>
            </a:pPr>
            <a:r>
              <a:rPr lang="en-US" b="1" u="sng" dirty="0" smtClean="0"/>
              <a:t>Syntax:</a:t>
            </a:r>
            <a:r>
              <a:rPr lang="en-US" b="1" dirty="0" smtClean="0"/>
              <a:t> </a:t>
            </a:r>
            <a:endParaRPr lang="en-US" dirty="0" smtClean="0"/>
          </a:p>
          <a:p>
            <a:pPr>
              <a:spcBef>
                <a:spcPts val="580"/>
              </a:spcBef>
              <a:buNone/>
              <a:defRPr/>
            </a:pPr>
            <a:r>
              <a:rPr lang="en-US" dirty="0" smtClean="0"/>
              <a:t>if(condition expression)</a:t>
            </a:r>
          </a:p>
          <a:p>
            <a:pPr>
              <a:spcBef>
                <a:spcPts val="580"/>
              </a:spcBef>
              <a:buNone/>
              <a:defRPr/>
            </a:pPr>
            <a:r>
              <a:rPr lang="en-US" dirty="0" smtClean="0"/>
              <a:t>{</a:t>
            </a:r>
          </a:p>
          <a:p>
            <a:pPr>
              <a:spcBef>
                <a:spcPts val="580"/>
              </a:spcBef>
              <a:buNone/>
              <a:defRPr/>
            </a:pPr>
            <a:r>
              <a:rPr lang="en-US" dirty="0" smtClean="0"/>
              <a:t>		if(expression){</a:t>
            </a:r>
          </a:p>
          <a:p>
            <a:pPr>
              <a:spcBef>
                <a:spcPts val="580"/>
              </a:spcBef>
              <a:buNone/>
              <a:defRPr/>
            </a:pPr>
            <a:r>
              <a:rPr lang="en-US" dirty="0" smtClean="0"/>
              <a:t>				Statement1;}</a:t>
            </a:r>
          </a:p>
          <a:p>
            <a:pPr>
              <a:spcBef>
                <a:spcPts val="580"/>
              </a:spcBef>
              <a:buNone/>
              <a:defRPr/>
            </a:pPr>
            <a:r>
              <a:rPr lang="en-US" dirty="0" smtClean="0"/>
              <a:t>		else{ statement2;}</a:t>
            </a:r>
          </a:p>
          <a:p>
            <a:pPr>
              <a:spcBef>
                <a:spcPts val="580"/>
              </a:spcBef>
              <a:buNone/>
              <a:defRPr/>
            </a:pPr>
            <a:r>
              <a:rPr lang="en-US" dirty="0" smtClean="0"/>
              <a:t>}</a:t>
            </a:r>
          </a:p>
          <a:p>
            <a:pPr>
              <a:spcBef>
                <a:spcPts val="580"/>
              </a:spcBef>
              <a:buNone/>
              <a:defRPr/>
            </a:pPr>
            <a:r>
              <a:rPr lang="en-US" dirty="0" smtClean="0"/>
              <a:t>else{</a:t>
            </a:r>
          </a:p>
          <a:p>
            <a:pPr>
              <a:spcBef>
                <a:spcPts val="580"/>
              </a:spcBef>
              <a:buNone/>
              <a:defRPr/>
            </a:pPr>
            <a:r>
              <a:rPr lang="en-US" dirty="0" smtClean="0"/>
              <a:t>		if(expression){</a:t>
            </a:r>
          </a:p>
          <a:p>
            <a:pPr>
              <a:spcBef>
                <a:spcPts val="580"/>
              </a:spcBef>
              <a:buNone/>
              <a:defRPr/>
            </a:pPr>
            <a:r>
              <a:rPr lang="en-US" dirty="0" smtClean="0"/>
              <a:t>				Statement1;}</a:t>
            </a:r>
          </a:p>
          <a:p>
            <a:pPr>
              <a:spcBef>
                <a:spcPts val="580"/>
              </a:spcBef>
              <a:buNone/>
              <a:defRPr/>
            </a:pPr>
            <a:r>
              <a:rPr lang="en-US" dirty="0" smtClean="0"/>
              <a:t>		else{ statement2;}</a:t>
            </a:r>
          </a:p>
          <a:p>
            <a:pPr>
              <a:spcBef>
                <a:spcPts val="580"/>
              </a:spcBef>
              <a:buNone/>
              <a:defRPr/>
            </a:pPr>
            <a:r>
              <a:rPr lang="en-US" dirty="0" smtClean="0"/>
              <a:t>}</a:t>
            </a:r>
          </a:p>
          <a:p>
            <a:pPr>
              <a:buNone/>
            </a:pPr>
            <a:endParaRPr lang="en-US" b="1" u="sng" dirty="0">
              <a:solidFill>
                <a:srgbClr val="CC3300"/>
              </a:solidFill>
            </a:endParaRPr>
          </a:p>
        </p:txBody>
      </p:sp>
    </p:spTree>
  </p:cSld>
  <p:clrMapOvr>
    <a:masterClrMapping/>
  </p:clrMapOvr>
  <p:transition>
    <p:pull dir="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Iteration/Loop Statement</a:t>
            </a:r>
            <a:endParaRPr lang="en-US" b="1" u="sng" dirty="0"/>
          </a:p>
        </p:txBody>
      </p:sp>
      <p:sp>
        <p:nvSpPr>
          <p:cNvPr id="3" name="Content Placeholder 2"/>
          <p:cNvSpPr>
            <a:spLocks noGrp="1"/>
          </p:cNvSpPr>
          <p:nvPr>
            <p:ph idx="1"/>
          </p:nvPr>
        </p:nvSpPr>
        <p:spPr/>
        <p:txBody>
          <a:bodyPr>
            <a:normAutofit lnSpcReduction="10000"/>
          </a:bodyPr>
          <a:lstStyle/>
          <a:p>
            <a:r>
              <a:rPr lang="en-US" b="1" u="sng" dirty="0" smtClean="0"/>
              <a:t>Loop:</a:t>
            </a:r>
            <a:r>
              <a:rPr lang="en-US" dirty="0" smtClean="0"/>
              <a:t> used for repetition of same task.</a:t>
            </a:r>
          </a:p>
          <a:p>
            <a:r>
              <a:rPr lang="en-US" dirty="0" smtClean="0"/>
              <a:t>Loop consists of three part:</a:t>
            </a:r>
          </a:p>
          <a:p>
            <a:pPr>
              <a:buNone/>
            </a:pPr>
            <a:r>
              <a:rPr lang="en-US" b="1" dirty="0" smtClean="0"/>
              <a:t>1. </a:t>
            </a:r>
            <a:r>
              <a:rPr lang="en-US" b="1" u="sng" dirty="0" smtClean="0"/>
              <a:t>Initialization exp:</a:t>
            </a:r>
            <a:r>
              <a:rPr lang="en-US" b="1" dirty="0" smtClean="0"/>
              <a:t>  </a:t>
            </a:r>
            <a:r>
              <a:rPr lang="en-US" dirty="0" smtClean="0"/>
              <a:t>used to began loop , it executed only once.</a:t>
            </a:r>
          </a:p>
          <a:p>
            <a:pPr>
              <a:buNone/>
            </a:pPr>
            <a:r>
              <a:rPr lang="en-US" b="1" dirty="0" smtClean="0"/>
              <a:t>2. </a:t>
            </a:r>
            <a:r>
              <a:rPr lang="en-US" b="1" u="sng" dirty="0" smtClean="0"/>
              <a:t>Test/Condition exp:</a:t>
            </a:r>
            <a:r>
              <a:rPr lang="en-US" b="1" dirty="0" smtClean="0"/>
              <a:t> </a:t>
            </a:r>
            <a:r>
              <a:rPr lang="en-US" dirty="0" smtClean="0"/>
              <a:t>its truth value decides whether the loop body will be executed or not.</a:t>
            </a:r>
          </a:p>
          <a:p>
            <a:pPr>
              <a:buNone/>
            </a:pPr>
            <a:r>
              <a:rPr lang="en-US" b="1" dirty="0" smtClean="0"/>
              <a:t>3. </a:t>
            </a:r>
            <a:r>
              <a:rPr lang="en-US" b="1" u="sng" dirty="0" smtClean="0"/>
              <a:t>Update exp:</a:t>
            </a:r>
            <a:r>
              <a:rPr lang="en-US" b="1" dirty="0" smtClean="0"/>
              <a:t> </a:t>
            </a:r>
            <a:r>
              <a:rPr lang="en-US" dirty="0" smtClean="0"/>
              <a:t>It change the value of loop variable. It executed at the end of loop after the loop-body is executed.</a:t>
            </a:r>
          </a:p>
          <a:p>
            <a:pPr>
              <a:buNone/>
            </a:pPr>
            <a:r>
              <a:rPr lang="en-US" b="1" dirty="0" smtClean="0"/>
              <a:t>4. </a:t>
            </a:r>
            <a:r>
              <a:rPr lang="en-US" b="1" u="sng" dirty="0" smtClean="0"/>
              <a:t>The Body-of -the-loop:</a:t>
            </a:r>
            <a:r>
              <a:rPr lang="en-US" b="1" dirty="0" smtClean="0"/>
              <a:t> </a:t>
            </a:r>
            <a:r>
              <a:rPr lang="en-US" dirty="0" smtClean="0"/>
              <a:t> contains statement of loop</a:t>
            </a:r>
            <a:endParaRPr lang="en-US" b="1" dirty="0" smtClean="0"/>
          </a:p>
          <a:p>
            <a:endParaRPr lang="en-US" dirty="0"/>
          </a:p>
        </p:txBody>
      </p:sp>
    </p:spTree>
  </p:cSld>
  <p:clrMapOvr>
    <a:masterClrMapping/>
  </p:clrMapOvr>
  <p:transition>
    <p:pull dir="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Types of Loop</a:t>
            </a:r>
            <a:endParaRPr lang="en-US" b="1" u="sng" dirty="0"/>
          </a:p>
        </p:txBody>
      </p:sp>
      <p:sp>
        <p:nvSpPr>
          <p:cNvPr id="3" name="Content Placeholder 2"/>
          <p:cNvSpPr>
            <a:spLocks noGrp="1"/>
          </p:cNvSpPr>
          <p:nvPr>
            <p:ph idx="1"/>
          </p:nvPr>
        </p:nvSpPr>
        <p:spPr/>
        <p:txBody>
          <a:bodyPr>
            <a:normAutofit fontScale="92500" lnSpcReduction="20000"/>
          </a:bodyPr>
          <a:lstStyle/>
          <a:p>
            <a:pPr>
              <a:spcBef>
                <a:spcPts val="580"/>
              </a:spcBef>
              <a:defRPr/>
            </a:pPr>
            <a:r>
              <a:rPr lang="en-US" dirty="0" smtClean="0"/>
              <a:t>for – Loop</a:t>
            </a:r>
          </a:p>
          <a:p>
            <a:pPr>
              <a:spcBef>
                <a:spcPts val="580"/>
              </a:spcBef>
              <a:defRPr/>
            </a:pPr>
            <a:r>
              <a:rPr lang="en-US" dirty="0" smtClean="0"/>
              <a:t>while- Loop</a:t>
            </a:r>
          </a:p>
          <a:p>
            <a:pPr>
              <a:spcBef>
                <a:spcPts val="580"/>
              </a:spcBef>
              <a:defRPr/>
            </a:pPr>
            <a:r>
              <a:rPr lang="en-US" dirty="0" smtClean="0"/>
              <a:t>do-while – Loop</a:t>
            </a:r>
          </a:p>
          <a:p>
            <a:pPr algn="just">
              <a:spcBef>
                <a:spcPts val="580"/>
              </a:spcBef>
              <a:defRPr/>
            </a:pPr>
            <a:r>
              <a:rPr lang="en-US" b="1" u="sng" dirty="0" smtClean="0">
                <a:solidFill>
                  <a:srgbClr val="CC3300"/>
                </a:solidFill>
              </a:rPr>
              <a:t>For- Loop:</a:t>
            </a:r>
            <a:r>
              <a:rPr lang="en-US" b="1" dirty="0" smtClean="0">
                <a:solidFill>
                  <a:srgbClr val="0070C0"/>
                </a:solidFill>
              </a:rPr>
              <a:t> </a:t>
            </a:r>
            <a:r>
              <a:rPr lang="en-US" dirty="0" smtClean="0"/>
              <a:t>It initialize first, then test the condition, then execute statement from body of loop , and then execute update expression.</a:t>
            </a:r>
            <a:endParaRPr lang="en-US" b="1" u="sng" dirty="0" smtClean="0"/>
          </a:p>
          <a:p>
            <a:pPr>
              <a:spcBef>
                <a:spcPts val="580"/>
              </a:spcBef>
              <a:buNone/>
              <a:defRPr/>
            </a:pPr>
            <a:r>
              <a:rPr lang="en-US" b="1" dirty="0" smtClean="0"/>
              <a:t>    </a:t>
            </a:r>
            <a:r>
              <a:rPr lang="en-US" b="1" u="sng" dirty="0" smtClean="0">
                <a:solidFill>
                  <a:srgbClr val="CC3300"/>
                </a:solidFill>
              </a:rPr>
              <a:t>Syntax:</a:t>
            </a:r>
          </a:p>
          <a:p>
            <a:pPr>
              <a:spcBef>
                <a:spcPts val="580"/>
              </a:spcBef>
              <a:buNone/>
              <a:defRPr/>
            </a:pPr>
            <a:r>
              <a:rPr lang="en-US" dirty="0" smtClean="0"/>
              <a:t>   for(Initialization exp; Test exp; Update exp)</a:t>
            </a:r>
          </a:p>
          <a:p>
            <a:pPr>
              <a:spcBef>
                <a:spcPts val="580"/>
              </a:spcBef>
              <a:buNone/>
              <a:defRPr/>
            </a:pPr>
            <a:r>
              <a:rPr lang="en-US" dirty="0" smtClean="0"/>
              <a:t>  {</a:t>
            </a:r>
          </a:p>
          <a:p>
            <a:pPr>
              <a:spcBef>
                <a:spcPts val="580"/>
              </a:spcBef>
              <a:buNone/>
              <a:defRPr/>
            </a:pPr>
            <a:r>
              <a:rPr lang="en-US" dirty="0" smtClean="0"/>
              <a:t>    Body of loop</a:t>
            </a:r>
          </a:p>
          <a:p>
            <a:pPr>
              <a:spcBef>
                <a:spcPts val="580"/>
              </a:spcBef>
              <a:buNone/>
              <a:defRPr/>
            </a:pPr>
            <a:r>
              <a:rPr lang="en-US" dirty="0" smtClean="0"/>
              <a:t>    Statements</a:t>
            </a:r>
          </a:p>
          <a:p>
            <a:pPr>
              <a:spcBef>
                <a:spcPts val="580"/>
              </a:spcBef>
              <a:buNone/>
              <a:defRPr/>
            </a:pPr>
            <a:r>
              <a:rPr lang="en-US" dirty="0" smtClean="0"/>
              <a:t>  }</a:t>
            </a:r>
          </a:p>
          <a:p>
            <a:pPr>
              <a:spcBef>
                <a:spcPts val="580"/>
              </a:spcBef>
              <a:defRPr/>
            </a:pPr>
            <a:endParaRPr lang="en-US" b="1" dirty="0" smtClean="0"/>
          </a:p>
          <a:p>
            <a:pPr>
              <a:spcBef>
                <a:spcPts val="580"/>
              </a:spcBef>
              <a:defRPr/>
            </a:pPr>
            <a:endParaRPr lang="en-IN" dirty="0" smtClean="0"/>
          </a:p>
          <a:p>
            <a:endParaRPr lang="en-US" dirty="0"/>
          </a:p>
        </p:txBody>
      </p:sp>
    </p:spTree>
  </p:cSld>
  <p:clrMapOvr>
    <a:masterClrMapping/>
  </p:clrMapOvr>
  <p:transition>
    <p:pull dir="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Nested-for-Loop</a:t>
            </a:r>
            <a:endParaRPr lang="en-US" b="1" u="sng" dirty="0"/>
          </a:p>
        </p:txBody>
      </p:sp>
      <p:sp>
        <p:nvSpPr>
          <p:cNvPr id="3" name="Content Placeholder 2"/>
          <p:cNvSpPr>
            <a:spLocks noGrp="1"/>
          </p:cNvSpPr>
          <p:nvPr>
            <p:ph idx="1"/>
          </p:nvPr>
        </p:nvSpPr>
        <p:spPr/>
        <p:txBody>
          <a:bodyPr>
            <a:normAutofit fontScale="92500" lnSpcReduction="10000"/>
          </a:bodyPr>
          <a:lstStyle/>
          <a:p>
            <a:pPr>
              <a:buFont typeface="Wingdings 2" pitchFamily="18" charset="2"/>
              <a:buNone/>
            </a:pPr>
            <a:r>
              <a:rPr lang="en-US" b="1" u="sng" dirty="0" smtClean="0">
                <a:solidFill>
                  <a:srgbClr val="CC3300"/>
                </a:solidFill>
              </a:rPr>
              <a:t>Syntax:</a:t>
            </a:r>
          </a:p>
          <a:p>
            <a:pPr>
              <a:buFont typeface="Wingdings 2" pitchFamily="18" charset="2"/>
              <a:buNone/>
            </a:pPr>
            <a:r>
              <a:rPr lang="en-US" dirty="0" smtClean="0"/>
              <a:t>for(Initialization exp; Test exp; Update exp)</a:t>
            </a:r>
          </a:p>
          <a:p>
            <a:pPr>
              <a:buFont typeface="Wingdings 2" pitchFamily="18" charset="2"/>
              <a:buNone/>
            </a:pPr>
            <a:r>
              <a:rPr lang="en-US" dirty="0" smtClean="0"/>
              <a:t>{</a:t>
            </a:r>
          </a:p>
          <a:p>
            <a:pPr>
              <a:buFont typeface="Wingdings 2" pitchFamily="18" charset="2"/>
              <a:buNone/>
            </a:pPr>
            <a:r>
              <a:rPr lang="en-US" dirty="0" smtClean="0"/>
              <a:t>Body of  outer for loop</a:t>
            </a:r>
          </a:p>
          <a:p>
            <a:pPr>
              <a:buFont typeface="Wingdings 2" pitchFamily="18" charset="2"/>
              <a:buNone/>
            </a:pPr>
            <a:r>
              <a:rPr lang="en-US" dirty="0" smtClean="0"/>
              <a:t>		for(Initialization exp; Test exp; Update exp)</a:t>
            </a:r>
          </a:p>
          <a:p>
            <a:pPr>
              <a:buFont typeface="Wingdings 2" pitchFamily="18" charset="2"/>
              <a:buNone/>
            </a:pPr>
            <a:r>
              <a:rPr lang="en-US" dirty="0" smtClean="0"/>
              <a:t>		{</a:t>
            </a:r>
          </a:p>
          <a:p>
            <a:pPr>
              <a:buFont typeface="Wingdings 2" pitchFamily="18" charset="2"/>
              <a:buNone/>
            </a:pPr>
            <a:r>
              <a:rPr lang="en-US" dirty="0" smtClean="0"/>
              <a:t>				Body of  inner for loop</a:t>
            </a:r>
          </a:p>
          <a:p>
            <a:pPr>
              <a:buFont typeface="Wingdings 2" pitchFamily="18" charset="2"/>
              <a:buNone/>
            </a:pPr>
            <a:r>
              <a:rPr lang="en-US" dirty="0" smtClean="0"/>
              <a:t>				Statements</a:t>
            </a:r>
          </a:p>
          <a:p>
            <a:pPr>
              <a:buFont typeface="Wingdings 2" pitchFamily="18" charset="2"/>
              <a:buNone/>
            </a:pPr>
            <a:r>
              <a:rPr lang="en-US" dirty="0" smtClean="0"/>
              <a:t>		}</a:t>
            </a:r>
          </a:p>
          <a:p>
            <a:pPr>
              <a:buFont typeface="Wingdings 2" pitchFamily="18" charset="2"/>
              <a:buNone/>
            </a:pPr>
            <a:r>
              <a:rPr lang="en-US" dirty="0" smtClean="0"/>
              <a:t>}</a:t>
            </a:r>
            <a:endParaRPr lang="en-IN" dirty="0" smtClean="0"/>
          </a:p>
          <a:p>
            <a:endParaRPr lang="en-US" dirty="0"/>
          </a:p>
        </p:txBody>
      </p:sp>
    </p:spTree>
  </p:cSld>
  <p:clrMapOvr>
    <a:masterClrMapping/>
  </p:clrMapOvr>
  <p:transition>
    <p:pull dir="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While Loop</a:t>
            </a:r>
            <a:endParaRPr lang="en-US" b="1" u="sng" dirty="0"/>
          </a:p>
        </p:txBody>
      </p:sp>
      <p:sp>
        <p:nvSpPr>
          <p:cNvPr id="3" name="Content Placeholder 2"/>
          <p:cNvSpPr>
            <a:spLocks noGrp="1"/>
          </p:cNvSpPr>
          <p:nvPr>
            <p:ph idx="1"/>
          </p:nvPr>
        </p:nvSpPr>
        <p:spPr/>
        <p:txBody>
          <a:bodyPr>
            <a:normAutofit fontScale="92500" lnSpcReduction="10000"/>
          </a:bodyPr>
          <a:lstStyle/>
          <a:p>
            <a:r>
              <a:rPr lang="en-US" dirty="0" smtClean="0"/>
              <a:t>It tests the condition , then execute the statement , and then execute update expression.</a:t>
            </a:r>
          </a:p>
          <a:p>
            <a:pPr>
              <a:buFont typeface="Wingdings 2" pitchFamily="18" charset="2"/>
              <a:buNone/>
            </a:pPr>
            <a:r>
              <a:rPr lang="en-US" b="1" dirty="0" smtClean="0">
                <a:solidFill>
                  <a:srgbClr val="CC3300"/>
                </a:solidFill>
              </a:rPr>
              <a:t>    </a:t>
            </a:r>
            <a:r>
              <a:rPr lang="en-US" b="1" u="sng" dirty="0" smtClean="0">
                <a:solidFill>
                  <a:srgbClr val="CC3300"/>
                </a:solidFill>
              </a:rPr>
              <a:t>Syntax:</a:t>
            </a:r>
          </a:p>
          <a:p>
            <a:pPr>
              <a:buFont typeface="Wingdings 2" pitchFamily="18" charset="2"/>
              <a:buNone/>
            </a:pPr>
            <a:r>
              <a:rPr lang="en-US" sz="3200" dirty="0" smtClean="0"/>
              <a:t>   while(test exp)</a:t>
            </a:r>
          </a:p>
          <a:p>
            <a:pPr>
              <a:buFont typeface="Wingdings 2" pitchFamily="18" charset="2"/>
              <a:buNone/>
            </a:pPr>
            <a:r>
              <a:rPr lang="en-US" sz="3200" dirty="0" smtClean="0"/>
              <a:t>   {</a:t>
            </a:r>
          </a:p>
          <a:p>
            <a:pPr>
              <a:buFont typeface="Wingdings 2" pitchFamily="18" charset="2"/>
              <a:buNone/>
            </a:pPr>
            <a:r>
              <a:rPr lang="en-US" sz="3200" dirty="0" smtClean="0"/>
              <a:t>    Statements	</a:t>
            </a:r>
          </a:p>
          <a:p>
            <a:pPr>
              <a:buFont typeface="Wingdings 2" pitchFamily="18" charset="2"/>
              <a:buNone/>
            </a:pPr>
            <a:r>
              <a:rPr lang="en-US" sz="3200" dirty="0" smtClean="0"/>
              <a:t>	                         Body of loop</a:t>
            </a:r>
          </a:p>
          <a:p>
            <a:pPr>
              <a:buFont typeface="Wingdings 2" pitchFamily="18" charset="2"/>
              <a:buNone/>
            </a:pPr>
            <a:r>
              <a:rPr lang="en-US" sz="3200" dirty="0" smtClean="0"/>
              <a:t>   Update expression</a:t>
            </a:r>
          </a:p>
          <a:p>
            <a:pPr>
              <a:buFont typeface="Wingdings 2" pitchFamily="18" charset="2"/>
              <a:buNone/>
            </a:pPr>
            <a:r>
              <a:rPr lang="en-US" sz="3200" dirty="0" smtClean="0"/>
              <a:t>  }</a:t>
            </a:r>
          </a:p>
          <a:p>
            <a:endParaRPr lang="en-US" dirty="0"/>
          </a:p>
        </p:txBody>
      </p:sp>
    </p:spTree>
  </p:cSld>
  <p:clrMapOvr>
    <a:masterClrMapping/>
  </p:clrMapOvr>
  <p:transition>
    <p:pull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228600"/>
            <a:ext cx="7924800" cy="609600"/>
          </a:xfrm>
        </p:spPr>
        <p:txBody>
          <a:bodyPr rtlCol="0">
            <a:normAutofit fontScale="90000"/>
          </a:bodyPr>
          <a:lstStyle/>
          <a:p>
            <a:pPr fontAlgn="auto">
              <a:spcAft>
                <a:spcPts val="0"/>
              </a:spcAft>
              <a:defRPr/>
            </a:pPr>
            <a:r>
              <a:rPr lang="en-US" u="sng" dirty="0" smtClean="0">
                <a:latin typeface="Times New Roman" pitchFamily="18" charset="0"/>
                <a:cs typeface="Times New Roman" pitchFamily="18" charset="0"/>
              </a:rPr>
              <a:t>Characteristics of Java</a:t>
            </a:r>
          </a:p>
        </p:txBody>
      </p:sp>
      <p:sp>
        <p:nvSpPr>
          <p:cNvPr id="11267" name="Rectangle 3"/>
          <p:cNvSpPr>
            <a:spLocks noGrp="1" noChangeArrowheads="1"/>
          </p:cNvSpPr>
          <p:nvPr>
            <p:ph type="body" idx="1"/>
          </p:nvPr>
        </p:nvSpPr>
        <p:spPr>
          <a:xfrm>
            <a:off x="304800" y="990600"/>
            <a:ext cx="4038600" cy="5257800"/>
          </a:xfrm>
        </p:spPr>
        <p:txBody>
          <a:bodyPr rtlCol="0">
            <a:normAutofit/>
          </a:bodyPr>
          <a:lstStyle/>
          <a:p>
            <a:pPr fontAlgn="auto">
              <a:spcAft>
                <a:spcPts val="0"/>
              </a:spcAft>
              <a:defRPr/>
            </a:pPr>
            <a:r>
              <a:rPr lang="en-US" sz="2400" dirty="0" smtClean="0">
                <a:latin typeface="Times New Roman" pitchFamily="18" charset="0"/>
                <a:cs typeface="Times New Roman" pitchFamily="18" charset="0"/>
              </a:rPr>
              <a:t>Java Is Simple </a:t>
            </a:r>
          </a:p>
          <a:p>
            <a:pPr fontAlgn="auto">
              <a:spcAft>
                <a:spcPts val="0"/>
              </a:spcAft>
              <a:defRPr/>
            </a:pPr>
            <a:r>
              <a:rPr lang="en-US" sz="2400" dirty="0" smtClean="0">
                <a:solidFill>
                  <a:srgbClr val="C00000"/>
                </a:solidFill>
                <a:latin typeface="Times New Roman" pitchFamily="18" charset="0"/>
                <a:cs typeface="Times New Roman" pitchFamily="18" charset="0"/>
              </a:rPr>
              <a:t>Java Is Object-Oriented</a:t>
            </a:r>
            <a:r>
              <a:rPr lang="en-US" sz="2400" dirty="0" smtClean="0">
                <a:solidFill>
                  <a:schemeClr val="accent5">
                    <a:lumMod val="25000"/>
                  </a:schemeClr>
                </a:solidFill>
                <a:latin typeface="Times New Roman" pitchFamily="18" charset="0"/>
                <a:cs typeface="Times New Roman" pitchFamily="18" charset="0"/>
              </a:rPr>
              <a:t> </a:t>
            </a:r>
          </a:p>
          <a:p>
            <a:pPr fontAlgn="auto">
              <a:spcAft>
                <a:spcPts val="0"/>
              </a:spcAft>
              <a:defRPr/>
            </a:pPr>
            <a:r>
              <a:rPr lang="en-US" sz="2400" dirty="0" smtClean="0">
                <a:latin typeface="Times New Roman" pitchFamily="18" charset="0"/>
                <a:cs typeface="Times New Roman" pitchFamily="18" charset="0"/>
              </a:rPr>
              <a:t>Java Is Distributed </a:t>
            </a:r>
          </a:p>
          <a:p>
            <a:pPr fontAlgn="auto">
              <a:spcAft>
                <a:spcPts val="0"/>
              </a:spcAft>
              <a:defRPr/>
            </a:pPr>
            <a:r>
              <a:rPr lang="en-US" sz="2400" dirty="0" smtClean="0">
                <a:latin typeface="Times New Roman" pitchFamily="18" charset="0"/>
                <a:cs typeface="Times New Roman" pitchFamily="18" charset="0"/>
              </a:rPr>
              <a:t>Java Is Interpreted </a:t>
            </a:r>
          </a:p>
          <a:p>
            <a:pPr fontAlgn="auto">
              <a:spcAft>
                <a:spcPts val="0"/>
              </a:spcAft>
              <a:defRPr/>
            </a:pPr>
            <a:r>
              <a:rPr lang="en-US" sz="2400" dirty="0" smtClean="0">
                <a:latin typeface="Times New Roman" pitchFamily="18" charset="0"/>
                <a:cs typeface="Times New Roman" pitchFamily="18" charset="0"/>
              </a:rPr>
              <a:t>Java Is Robust </a:t>
            </a:r>
          </a:p>
          <a:p>
            <a:pPr fontAlgn="auto">
              <a:spcAft>
                <a:spcPts val="0"/>
              </a:spcAft>
              <a:defRPr/>
            </a:pPr>
            <a:r>
              <a:rPr lang="en-US" sz="2400" dirty="0" smtClean="0">
                <a:latin typeface="Times New Roman" pitchFamily="18" charset="0"/>
                <a:cs typeface="Times New Roman" pitchFamily="18" charset="0"/>
              </a:rPr>
              <a:t>Java Is Secure </a:t>
            </a:r>
          </a:p>
          <a:p>
            <a:pPr fontAlgn="auto">
              <a:spcAft>
                <a:spcPts val="0"/>
              </a:spcAft>
              <a:defRPr/>
            </a:pPr>
            <a:r>
              <a:rPr lang="en-US" sz="2400" dirty="0" smtClean="0">
                <a:latin typeface="Times New Roman" pitchFamily="18" charset="0"/>
                <a:cs typeface="Times New Roman" pitchFamily="18" charset="0"/>
              </a:rPr>
              <a:t>Java Is Architecture-Neutral </a:t>
            </a:r>
          </a:p>
          <a:p>
            <a:pPr fontAlgn="auto">
              <a:spcAft>
                <a:spcPts val="0"/>
              </a:spcAft>
              <a:defRPr/>
            </a:pPr>
            <a:r>
              <a:rPr lang="en-US" sz="2400" dirty="0" smtClean="0">
                <a:latin typeface="Times New Roman" pitchFamily="18" charset="0"/>
                <a:cs typeface="Times New Roman" pitchFamily="18" charset="0"/>
              </a:rPr>
              <a:t>Java Is Portable</a:t>
            </a:r>
          </a:p>
          <a:p>
            <a:pPr fontAlgn="auto">
              <a:spcAft>
                <a:spcPts val="0"/>
              </a:spcAft>
              <a:defRPr/>
            </a:pPr>
            <a:r>
              <a:rPr lang="en-US" sz="2400" dirty="0" smtClean="0">
                <a:latin typeface="Times New Roman" pitchFamily="18" charset="0"/>
                <a:cs typeface="Times New Roman" pitchFamily="18" charset="0"/>
              </a:rPr>
              <a:t>Java Is Multithreaded </a:t>
            </a:r>
          </a:p>
        </p:txBody>
      </p:sp>
      <p:sp>
        <p:nvSpPr>
          <p:cNvPr id="10244" name="Text Box 4"/>
          <p:cNvSpPr txBox="1">
            <a:spLocks noChangeArrowheads="1"/>
          </p:cNvSpPr>
          <p:nvPr/>
        </p:nvSpPr>
        <p:spPr bwMode="auto">
          <a:xfrm>
            <a:off x="4343400" y="990600"/>
            <a:ext cx="4572000" cy="5016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just"/>
            <a:r>
              <a:rPr lang="en-US" sz="2000">
                <a:solidFill>
                  <a:srgbClr val="C00000"/>
                </a:solidFill>
                <a:latin typeface="Times New Roman" pitchFamily="18" charset="0"/>
                <a:cs typeface="Times New Roman" pitchFamily="18" charset="0"/>
              </a:rPr>
              <a:t>Java is inherently object-oriented. Although many object-oriented languages began strictly as procedural languages, Java was designed from the start to be object-oriented. Object-oriented programming (OOP) is a popular programming approach that is replacing traditional procedural programming techniques. </a:t>
            </a:r>
          </a:p>
          <a:p>
            <a:pPr algn="just"/>
            <a:r>
              <a:rPr lang="en-US" sz="2000">
                <a:solidFill>
                  <a:srgbClr val="C00000"/>
                </a:solidFill>
                <a:latin typeface="Times New Roman" pitchFamily="18" charset="0"/>
                <a:cs typeface="Times New Roman" pitchFamily="18" charset="0"/>
              </a:rPr>
              <a:t>                One of the central issues in software development is how to reuse code. Object-oriented programming provides great flexibility, modularity, clarity, and reusability through encapsulation, inheritance, and polymorphism. </a:t>
            </a:r>
          </a:p>
        </p:txBody>
      </p:sp>
    </p:spTree>
    <p:extLst>
      <p:ext uri="{BB962C8B-B14F-4D97-AF65-F5344CB8AC3E}">
        <p14:creationId xmlns:p14="http://schemas.microsoft.com/office/powerpoint/2010/main" xmlns="" val="553616903"/>
      </p:ext>
    </p:extLst>
  </p:cSld>
  <p:clrMapOvr>
    <a:masterClrMapping/>
  </p:clrMapOvr>
  <p:transition>
    <p:pull dir="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Do-while Loop</a:t>
            </a:r>
            <a:endParaRPr lang="en-US" b="1" u="sng" dirty="0"/>
          </a:p>
        </p:txBody>
      </p:sp>
      <p:sp>
        <p:nvSpPr>
          <p:cNvPr id="3" name="Content Placeholder 2"/>
          <p:cNvSpPr>
            <a:spLocks noGrp="1"/>
          </p:cNvSpPr>
          <p:nvPr>
            <p:ph idx="1"/>
          </p:nvPr>
        </p:nvSpPr>
        <p:spPr/>
        <p:txBody>
          <a:bodyPr>
            <a:normAutofit/>
          </a:bodyPr>
          <a:lstStyle/>
          <a:p>
            <a:pPr algn="just"/>
            <a:r>
              <a:rPr lang="en-US" dirty="0" smtClean="0"/>
              <a:t>It executes the statements then executes update expression, and then test the condition. It executes statements for one time false condition.</a:t>
            </a:r>
          </a:p>
          <a:p>
            <a:pPr>
              <a:buFont typeface="Wingdings 2" pitchFamily="18" charset="2"/>
              <a:buNone/>
            </a:pPr>
            <a:r>
              <a:rPr lang="en-US" b="1" u="sng" dirty="0" smtClean="0">
                <a:solidFill>
                  <a:srgbClr val="CC3300"/>
                </a:solidFill>
              </a:rPr>
              <a:t>Syntax:</a:t>
            </a:r>
          </a:p>
          <a:p>
            <a:pPr>
              <a:buFont typeface="Wingdings 2" pitchFamily="18" charset="2"/>
              <a:buNone/>
            </a:pPr>
            <a:r>
              <a:rPr lang="en-US" dirty="0" smtClean="0"/>
              <a:t>do{</a:t>
            </a:r>
          </a:p>
          <a:p>
            <a:pPr>
              <a:buFont typeface="Wingdings 2" pitchFamily="18" charset="2"/>
              <a:buNone/>
            </a:pPr>
            <a:r>
              <a:rPr lang="en-US" dirty="0" smtClean="0"/>
              <a:t>Statements</a:t>
            </a:r>
          </a:p>
          <a:p>
            <a:pPr>
              <a:buFont typeface="Wingdings 2" pitchFamily="18" charset="2"/>
              <a:buNone/>
            </a:pPr>
            <a:r>
              <a:rPr lang="en-US" dirty="0" smtClean="0"/>
              <a:t>						Body of Loop</a:t>
            </a:r>
          </a:p>
          <a:p>
            <a:pPr>
              <a:buFont typeface="Wingdings 2" pitchFamily="18" charset="2"/>
              <a:buNone/>
            </a:pPr>
            <a:r>
              <a:rPr lang="en-US" dirty="0" smtClean="0"/>
              <a:t>Update expression</a:t>
            </a:r>
          </a:p>
          <a:p>
            <a:pPr>
              <a:buFont typeface="Wingdings 2" pitchFamily="18" charset="2"/>
              <a:buNone/>
            </a:pPr>
            <a:r>
              <a:rPr lang="en-US" dirty="0" smtClean="0"/>
              <a:t>}while(test expression); </a:t>
            </a:r>
            <a:endParaRPr lang="en-IN" dirty="0" smtClean="0"/>
          </a:p>
          <a:p>
            <a:endParaRPr lang="en-US" dirty="0"/>
          </a:p>
        </p:txBody>
      </p:sp>
    </p:spTree>
  </p:cSld>
  <p:clrMapOvr>
    <a:masterClrMapping/>
  </p:clrMapOvr>
  <p:transition>
    <p:pull dir="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Jump Statement</a:t>
            </a:r>
            <a:endParaRPr lang="en-US" b="1" u="sng" dirty="0"/>
          </a:p>
        </p:txBody>
      </p:sp>
      <p:sp>
        <p:nvSpPr>
          <p:cNvPr id="3" name="Content Placeholder 2"/>
          <p:cNvSpPr>
            <a:spLocks noGrp="1"/>
          </p:cNvSpPr>
          <p:nvPr>
            <p:ph idx="1"/>
          </p:nvPr>
        </p:nvSpPr>
        <p:spPr/>
        <p:txBody>
          <a:bodyPr/>
          <a:lstStyle/>
          <a:p>
            <a:pPr algn="just"/>
            <a:r>
              <a:rPr lang="en-US" dirty="0" smtClean="0"/>
              <a:t>Jump statements unconditionally transfer program control within a function. Java has three Jump statement:</a:t>
            </a:r>
          </a:p>
          <a:p>
            <a:r>
              <a:rPr lang="en-US" dirty="0" smtClean="0"/>
              <a:t>return</a:t>
            </a:r>
          </a:p>
          <a:p>
            <a:r>
              <a:rPr lang="en-US" dirty="0" smtClean="0"/>
              <a:t>break</a:t>
            </a:r>
          </a:p>
          <a:p>
            <a:r>
              <a:rPr lang="en-US" dirty="0" smtClean="0"/>
              <a:t>continue </a:t>
            </a:r>
          </a:p>
          <a:p>
            <a:endParaRPr lang="en-US" dirty="0"/>
          </a:p>
        </p:txBody>
      </p:sp>
    </p:spTree>
  </p:cSld>
  <p:clrMapOvr>
    <a:masterClrMapping/>
  </p:clrMapOvr>
  <p:transition>
    <p:pull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228600"/>
            <a:ext cx="7924800" cy="609600"/>
          </a:xfrm>
        </p:spPr>
        <p:txBody>
          <a:bodyPr rtlCol="0">
            <a:normAutofit fontScale="90000"/>
          </a:bodyPr>
          <a:lstStyle/>
          <a:p>
            <a:pPr fontAlgn="auto">
              <a:spcAft>
                <a:spcPts val="0"/>
              </a:spcAft>
              <a:defRPr/>
            </a:pPr>
            <a:r>
              <a:rPr lang="en-US" u="sng" dirty="0" smtClean="0">
                <a:latin typeface="Times New Roman" pitchFamily="18" charset="0"/>
                <a:cs typeface="Times New Roman" pitchFamily="18" charset="0"/>
              </a:rPr>
              <a:t>Characteristics of Java</a:t>
            </a:r>
          </a:p>
        </p:txBody>
      </p:sp>
      <p:sp>
        <p:nvSpPr>
          <p:cNvPr id="11267" name="Rectangle 3"/>
          <p:cNvSpPr>
            <a:spLocks noGrp="1" noChangeArrowheads="1"/>
          </p:cNvSpPr>
          <p:nvPr>
            <p:ph type="body" idx="1"/>
          </p:nvPr>
        </p:nvSpPr>
        <p:spPr>
          <a:xfrm>
            <a:off x="304800" y="990600"/>
            <a:ext cx="4038600" cy="5257800"/>
          </a:xfrm>
        </p:spPr>
        <p:txBody>
          <a:bodyPr/>
          <a:lstStyle/>
          <a:p>
            <a:r>
              <a:rPr lang="en-US" sz="2400" smtClean="0">
                <a:latin typeface="Times New Roman" pitchFamily="18" charset="0"/>
                <a:cs typeface="Times New Roman" pitchFamily="18" charset="0"/>
              </a:rPr>
              <a:t>Java Is Simple </a:t>
            </a:r>
          </a:p>
          <a:p>
            <a:r>
              <a:rPr lang="en-US" sz="2400" smtClean="0">
                <a:latin typeface="Times New Roman" pitchFamily="18" charset="0"/>
                <a:cs typeface="Times New Roman" pitchFamily="18" charset="0"/>
              </a:rPr>
              <a:t>Java Is Object-Oriented </a:t>
            </a:r>
          </a:p>
          <a:p>
            <a:r>
              <a:rPr lang="en-US" sz="2400" smtClean="0">
                <a:solidFill>
                  <a:srgbClr val="C00000"/>
                </a:solidFill>
                <a:latin typeface="Times New Roman" pitchFamily="18" charset="0"/>
                <a:cs typeface="Times New Roman" pitchFamily="18" charset="0"/>
              </a:rPr>
              <a:t>Java Is Distributed </a:t>
            </a:r>
          </a:p>
          <a:p>
            <a:r>
              <a:rPr lang="en-US" sz="2400" smtClean="0">
                <a:latin typeface="Times New Roman" pitchFamily="18" charset="0"/>
                <a:cs typeface="Times New Roman" pitchFamily="18" charset="0"/>
              </a:rPr>
              <a:t>Java Is Interpreted </a:t>
            </a:r>
          </a:p>
          <a:p>
            <a:r>
              <a:rPr lang="en-US" sz="2400" smtClean="0">
                <a:latin typeface="Times New Roman" pitchFamily="18" charset="0"/>
                <a:cs typeface="Times New Roman" pitchFamily="18" charset="0"/>
              </a:rPr>
              <a:t>Java Is Robust </a:t>
            </a:r>
          </a:p>
          <a:p>
            <a:r>
              <a:rPr lang="en-US" sz="2400" smtClean="0">
                <a:latin typeface="Times New Roman" pitchFamily="18" charset="0"/>
                <a:cs typeface="Times New Roman" pitchFamily="18" charset="0"/>
              </a:rPr>
              <a:t>Java Is Secure </a:t>
            </a:r>
          </a:p>
          <a:p>
            <a:r>
              <a:rPr lang="en-US" sz="2400" smtClean="0">
                <a:latin typeface="Times New Roman" pitchFamily="18" charset="0"/>
                <a:cs typeface="Times New Roman" pitchFamily="18" charset="0"/>
              </a:rPr>
              <a:t>Java Is Architecture-Neutral </a:t>
            </a:r>
          </a:p>
          <a:p>
            <a:r>
              <a:rPr lang="en-US" sz="2400" smtClean="0">
                <a:latin typeface="Times New Roman" pitchFamily="18" charset="0"/>
                <a:cs typeface="Times New Roman" pitchFamily="18" charset="0"/>
              </a:rPr>
              <a:t>Java Is Portable</a:t>
            </a:r>
          </a:p>
          <a:p>
            <a:r>
              <a:rPr lang="en-US" sz="2400" smtClean="0">
                <a:latin typeface="Times New Roman" pitchFamily="18" charset="0"/>
                <a:cs typeface="Times New Roman" pitchFamily="18" charset="0"/>
              </a:rPr>
              <a:t>Java Is Multithreaded </a:t>
            </a:r>
          </a:p>
        </p:txBody>
      </p:sp>
      <p:sp>
        <p:nvSpPr>
          <p:cNvPr id="11268" name="Text Box 4"/>
          <p:cNvSpPr txBox="1">
            <a:spLocks noChangeArrowheads="1"/>
          </p:cNvSpPr>
          <p:nvPr/>
        </p:nvSpPr>
        <p:spPr bwMode="auto">
          <a:xfrm>
            <a:off x="4343400" y="990600"/>
            <a:ext cx="4572000" cy="2530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just"/>
            <a:r>
              <a:rPr lang="en-US" sz="2000">
                <a:solidFill>
                  <a:srgbClr val="C00000"/>
                </a:solidFill>
                <a:latin typeface="Times New Roman" pitchFamily="18" charset="0"/>
                <a:cs typeface="Times New Roman" pitchFamily="18" charset="0"/>
              </a:rPr>
              <a:t>Distributed computing involves several computers working together on a network. Java is designed to make distributed computing easy. Since networking capability is inherently integrated into Java, writing network programs is like sending and receiving data to and from a file. </a:t>
            </a:r>
          </a:p>
        </p:txBody>
      </p:sp>
    </p:spTree>
    <p:extLst>
      <p:ext uri="{BB962C8B-B14F-4D97-AF65-F5344CB8AC3E}">
        <p14:creationId xmlns:p14="http://schemas.microsoft.com/office/powerpoint/2010/main" xmlns="" val="2628816175"/>
      </p:ext>
    </p:extLst>
  </p:cSld>
  <p:clrMapOvr>
    <a:masterClrMapping/>
  </p:clrMapOvr>
  <p:transition>
    <p:pull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228600"/>
            <a:ext cx="7924800" cy="609600"/>
          </a:xfrm>
        </p:spPr>
        <p:txBody>
          <a:bodyPr rtlCol="0">
            <a:normAutofit fontScale="90000"/>
          </a:bodyPr>
          <a:lstStyle/>
          <a:p>
            <a:pPr fontAlgn="auto">
              <a:spcAft>
                <a:spcPts val="0"/>
              </a:spcAft>
              <a:defRPr/>
            </a:pPr>
            <a:r>
              <a:rPr lang="en-US" u="sng" dirty="0" smtClean="0">
                <a:latin typeface="Times New Roman" pitchFamily="18" charset="0"/>
                <a:cs typeface="Times New Roman" pitchFamily="18" charset="0"/>
              </a:rPr>
              <a:t>Characteristics of Java</a:t>
            </a:r>
          </a:p>
        </p:txBody>
      </p:sp>
      <p:sp>
        <p:nvSpPr>
          <p:cNvPr id="12291" name="Rectangle 3"/>
          <p:cNvSpPr>
            <a:spLocks noGrp="1" noChangeArrowheads="1"/>
          </p:cNvSpPr>
          <p:nvPr>
            <p:ph type="body" idx="1"/>
          </p:nvPr>
        </p:nvSpPr>
        <p:spPr>
          <a:xfrm>
            <a:off x="304800" y="990600"/>
            <a:ext cx="4038600" cy="5257800"/>
          </a:xfrm>
        </p:spPr>
        <p:txBody>
          <a:bodyPr/>
          <a:lstStyle/>
          <a:p>
            <a:r>
              <a:rPr lang="en-US" sz="2400" smtClean="0">
                <a:latin typeface="Times New Roman" pitchFamily="18" charset="0"/>
                <a:cs typeface="Times New Roman" pitchFamily="18" charset="0"/>
              </a:rPr>
              <a:t>Java Is Simple </a:t>
            </a:r>
          </a:p>
          <a:p>
            <a:r>
              <a:rPr lang="en-US" sz="2400" smtClean="0">
                <a:latin typeface="Times New Roman" pitchFamily="18" charset="0"/>
                <a:cs typeface="Times New Roman" pitchFamily="18" charset="0"/>
              </a:rPr>
              <a:t>Java Is Object-Oriented </a:t>
            </a:r>
          </a:p>
          <a:p>
            <a:r>
              <a:rPr lang="en-US" sz="2400" smtClean="0">
                <a:latin typeface="Times New Roman" pitchFamily="18" charset="0"/>
                <a:cs typeface="Times New Roman" pitchFamily="18" charset="0"/>
              </a:rPr>
              <a:t>Java Is Distributed </a:t>
            </a:r>
          </a:p>
          <a:p>
            <a:r>
              <a:rPr lang="en-US" sz="2400" smtClean="0">
                <a:solidFill>
                  <a:srgbClr val="C00000"/>
                </a:solidFill>
                <a:latin typeface="Times New Roman" pitchFamily="18" charset="0"/>
                <a:cs typeface="Times New Roman" pitchFamily="18" charset="0"/>
              </a:rPr>
              <a:t>Java Is Interpreted </a:t>
            </a:r>
          </a:p>
          <a:p>
            <a:r>
              <a:rPr lang="en-US" sz="2400" smtClean="0">
                <a:latin typeface="Times New Roman" pitchFamily="18" charset="0"/>
                <a:cs typeface="Times New Roman" pitchFamily="18" charset="0"/>
              </a:rPr>
              <a:t>Java Is Robust </a:t>
            </a:r>
          </a:p>
          <a:p>
            <a:r>
              <a:rPr lang="en-US" sz="2400" smtClean="0">
                <a:latin typeface="Times New Roman" pitchFamily="18" charset="0"/>
                <a:cs typeface="Times New Roman" pitchFamily="18" charset="0"/>
              </a:rPr>
              <a:t>Java Is Secure </a:t>
            </a:r>
          </a:p>
          <a:p>
            <a:r>
              <a:rPr lang="en-US" sz="2400" smtClean="0">
                <a:latin typeface="Times New Roman" pitchFamily="18" charset="0"/>
                <a:cs typeface="Times New Roman" pitchFamily="18" charset="0"/>
              </a:rPr>
              <a:t>Java Is Architecture-Neutral </a:t>
            </a:r>
          </a:p>
          <a:p>
            <a:r>
              <a:rPr lang="en-US" sz="2400" smtClean="0">
                <a:latin typeface="Times New Roman" pitchFamily="18" charset="0"/>
                <a:cs typeface="Times New Roman" pitchFamily="18" charset="0"/>
              </a:rPr>
              <a:t>Java Is Portable</a:t>
            </a:r>
          </a:p>
          <a:p>
            <a:r>
              <a:rPr lang="en-US" sz="2400" smtClean="0">
                <a:latin typeface="Times New Roman" pitchFamily="18" charset="0"/>
                <a:cs typeface="Times New Roman" pitchFamily="18" charset="0"/>
              </a:rPr>
              <a:t>Java Is Multithreaded </a:t>
            </a:r>
          </a:p>
        </p:txBody>
      </p:sp>
      <p:sp>
        <p:nvSpPr>
          <p:cNvPr id="12292" name="Text Box 4"/>
          <p:cNvSpPr txBox="1">
            <a:spLocks noChangeArrowheads="1"/>
          </p:cNvSpPr>
          <p:nvPr/>
        </p:nvSpPr>
        <p:spPr bwMode="auto">
          <a:xfrm>
            <a:off x="4343400" y="990600"/>
            <a:ext cx="4572000" cy="2225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just"/>
            <a:r>
              <a:rPr lang="en-US" sz="2000">
                <a:solidFill>
                  <a:srgbClr val="C00000"/>
                </a:solidFill>
                <a:latin typeface="Times New Roman" pitchFamily="18" charset="0"/>
                <a:cs typeface="Times New Roman" pitchFamily="18" charset="0"/>
              </a:rPr>
              <a:t>You need an interpreter to run Java programs. The programs are compiled into the Java Virtual Machine code called bytecode. The bytecode is machine-independent and can run on any machine that has a Java interpreter, which is part of the Java Virtual Machine (JVM). </a:t>
            </a:r>
          </a:p>
        </p:txBody>
      </p:sp>
    </p:spTree>
    <p:extLst>
      <p:ext uri="{BB962C8B-B14F-4D97-AF65-F5344CB8AC3E}">
        <p14:creationId xmlns:p14="http://schemas.microsoft.com/office/powerpoint/2010/main" xmlns="" val="3825914781"/>
      </p:ext>
    </p:extLst>
  </p:cSld>
  <p:clrMapOvr>
    <a:masterClrMapping/>
  </p:clrMapOvr>
  <p:transition>
    <p:pull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228600"/>
            <a:ext cx="7924800" cy="609600"/>
          </a:xfrm>
        </p:spPr>
        <p:txBody>
          <a:bodyPr rtlCol="0">
            <a:normAutofit fontScale="90000"/>
          </a:bodyPr>
          <a:lstStyle/>
          <a:p>
            <a:pPr fontAlgn="auto">
              <a:spcAft>
                <a:spcPts val="0"/>
              </a:spcAft>
              <a:defRPr/>
            </a:pPr>
            <a:r>
              <a:rPr lang="en-US" u="sng" smtClean="0">
                <a:latin typeface="Times New Roman" pitchFamily="18" charset="0"/>
                <a:cs typeface="Times New Roman" pitchFamily="18" charset="0"/>
              </a:rPr>
              <a:t>Characteristics of Java</a:t>
            </a:r>
          </a:p>
        </p:txBody>
      </p:sp>
      <p:sp>
        <p:nvSpPr>
          <p:cNvPr id="13315" name="Rectangle 3"/>
          <p:cNvSpPr>
            <a:spLocks noGrp="1" noChangeArrowheads="1"/>
          </p:cNvSpPr>
          <p:nvPr>
            <p:ph type="body" idx="1"/>
          </p:nvPr>
        </p:nvSpPr>
        <p:spPr>
          <a:xfrm>
            <a:off x="304800" y="990600"/>
            <a:ext cx="4038600" cy="5257800"/>
          </a:xfrm>
        </p:spPr>
        <p:txBody>
          <a:bodyPr/>
          <a:lstStyle/>
          <a:p>
            <a:r>
              <a:rPr lang="en-US" sz="2400" smtClean="0">
                <a:latin typeface="Times New Roman" pitchFamily="18" charset="0"/>
                <a:cs typeface="Times New Roman" pitchFamily="18" charset="0"/>
              </a:rPr>
              <a:t>Java Is Simple </a:t>
            </a:r>
          </a:p>
          <a:p>
            <a:r>
              <a:rPr lang="en-US" sz="2400" smtClean="0">
                <a:latin typeface="Times New Roman" pitchFamily="18" charset="0"/>
                <a:cs typeface="Times New Roman" pitchFamily="18" charset="0"/>
              </a:rPr>
              <a:t>Java Is Object-Oriented </a:t>
            </a:r>
          </a:p>
          <a:p>
            <a:r>
              <a:rPr lang="en-US" sz="2400" smtClean="0">
                <a:latin typeface="Times New Roman" pitchFamily="18" charset="0"/>
                <a:cs typeface="Times New Roman" pitchFamily="18" charset="0"/>
              </a:rPr>
              <a:t>Java Is Distributed </a:t>
            </a:r>
          </a:p>
          <a:p>
            <a:r>
              <a:rPr lang="en-US" sz="2400" smtClean="0">
                <a:latin typeface="Times New Roman" pitchFamily="18" charset="0"/>
                <a:cs typeface="Times New Roman" pitchFamily="18" charset="0"/>
              </a:rPr>
              <a:t>Java Is Interpreted </a:t>
            </a:r>
          </a:p>
          <a:p>
            <a:r>
              <a:rPr lang="en-US" sz="2400" smtClean="0">
                <a:solidFill>
                  <a:srgbClr val="C00000"/>
                </a:solidFill>
                <a:latin typeface="Times New Roman" pitchFamily="18" charset="0"/>
                <a:cs typeface="Times New Roman" pitchFamily="18" charset="0"/>
              </a:rPr>
              <a:t>Java Is Robust </a:t>
            </a:r>
          </a:p>
          <a:p>
            <a:r>
              <a:rPr lang="en-US" sz="2400" smtClean="0">
                <a:latin typeface="Times New Roman" pitchFamily="18" charset="0"/>
                <a:cs typeface="Times New Roman" pitchFamily="18" charset="0"/>
              </a:rPr>
              <a:t>Java Is Secure </a:t>
            </a:r>
          </a:p>
          <a:p>
            <a:r>
              <a:rPr lang="en-US" sz="2400" smtClean="0">
                <a:latin typeface="Times New Roman" pitchFamily="18" charset="0"/>
                <a:cs typeface="Times New Roman" pitchFamily="18" charset="0"/>
              </a:rPr>
              <a:t>Java Is Architecture-Neutral </a:t>
            </a:r>
          </a:p>
          <a:p>
            <a:r>
              <a:rPr lang="en-US" sz="2400" smtClean="0">
                <a:latin typeface="Times New Roman" pitchFamily="18" charset="0"/>
                <a:cs typeface="Times New Roman" pitchFamily="18" charset="0"/>
              </a:rPr>
              <a:t>Java Is Portable </a:t>
            </a:r>
          </a:p>
          <a:p>
            <a:r>
              <a:rPr lang="en-US" sz="2400" smtClean="0">
                <a:latin typeface="Times New Roman" pitchFamily="18" charset="0"/>
                <a:cs typeface="Times New Roman" pitchFamily="18" charset="0"/>
              </a:rPr>
              <a:t>Java Is Multithreaded</a:t>
            </a:r>
          </a:p>
        </p:txBody>
      </p:sp>
      <p:sp>
        <p:nvSpPr>
          <p:cNvPr id="13316" name="Text Box 4"/>
          <p:cNvSpPr txBox="1">
            <a:spLocks noChangeArrowheads="1"/>
          </p:cNvSpPr>
          <p:nvPr/>
        </p:nvSpPr>
        <p:spPr bwMode="auto">
          <a:xfrm>
            <a:off x="4343400" y="990600"/>
            <a:ext cx="4572000" cy="2246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just"/>
            <a:r>
              <a:rPr lang="en-US" sz="2000">
                <a:solidFill>
                  <a:srgbClr val="C00000"/>
                </a:solidFill>
                <a:latin typeface="Times New Roman" pitchFamily="18" charset="0"/>
                <a:cs typeface="Times New Roman" pitchFamily="18" charset="0"/>
              </a:rPr>
              <a:t>Java compilers can detect many problems that would first show up at execution time in other languages. </a:t>
            </a:r>
          </a:p>
          <a:p>
            <a:pPr algn="just"/>
            <a:endParaRPr lang="en-US" sz="2000">
              <a:solidFill>
                <a:srgbClr val="C00000"/>
              </a:solidFill>
              <a:latin typeface="Times New Roman" pitchFamily="18" charset="0"/>
              <a:cs typeface="Times New Roman" pitchFamily="18" charset="0"/>
            </a:endParaRPr>
          </a:p>
          <a:p>
            <a:pPr algn="just"/>
            <a:r>
              <a:rPr lang="en-US" sz="2000">
                <a:solidFill>
                  <a:srgbClr val="C00000"/>
                </a:solidFill>
                <a:latin typeface="Times New Roman" pitchFamily="18" charset="0"/>
                <a:cs typeface="Times New Roman" pitchFamily="18" charset="0"/>
              </a:rPr>
              <a:t>Java has eliminated certain types of error-prone programming constructs found in other languages. </a:t>
            </a:r>
          </a:p>
        </p:txBody>
      </p:sp>
    </p:spTree>
    <p:extLst>
      <p:ext uri="{BB962C8B-B14F-4D97-AF65-F5344CB8AC3E}">
        <p14:creationId xmlns:p14="http://schemas.microsoft.com/office/powerpoint/2010/main" xmlns="" val="1358473531"/>
      </p:ext>
    </p:extLst>
  </p:cSld>
  <p:clrMapOvr>
    <a:masterClrMapping/>
  </p:clrMapOvr>
  <p:transition>
    <p:pull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228600"/>
            <a:ext cx="7924800" cy="609600"/>
          </a:xfrm>
        </p:spPr>
        <p:txBody>
          <a:bodyPr rtlCol="0">
            <a:normAutofit fontScale="90000"/>
          </a:bodyPr>
          <a:lstStyle/>
          <a:p>
            <a:pPr fontAlgn="auto">
              <a:spcAft>
                <a:spcPts val="0"/>
              </a:spcAft>
              <a:defRPr/>
            </a:pPr>
            <a:r>
              <a:rPr lang="en-US" u="sng" dirty="0" smtClean="0">
                <a:latin typeface="Times New Roman" pitchFamily="18" charset="0"/>
                <a:cs typeface="Times New Roman" pitchFamily="18" charset="0"/>
              </a:rPr>
              <a:t>Characteristics of Java</a:t>
            </a:r>
          </a:p>
        </p:txBody>
      </p:sp>
      <p:sp>
        <p:nvSpPr>
          <p:cNvPr id="14339" name="Rectangle 3"/>
          <p:cNvSpPr>
            <a:spLocks noGrp="1" noChangeArrowheads="1"/>
          </p:cNvSpPr>
          <p:nvPr>
            <p:ph type="body" idx="1"/>
          </p:nvPr>
        </p:nvSpPr>
        <p:spPr>
          <a:xfrm>
            <a:off x="304800" y="990600"/>
            <a:ext cx="4038600" cy="5257800"/>
          </a:xfrm>
        </p:spPr>
        <p:txBody>
          <a:bodyPr/>
          <a:lstStyle/>
          <a:p>
            <a:r>
              <a:rPr lang="en-US" sz="2400" smtClean="0">
                <a:latin typeface="Times New Roman" pitchFamily="18" charset="0"/>
                <a:cs typeface="Times New Roman" pitchFamily="18" charset="0"/>
              </a:rPr>
              <a:t>Java Is Simple </a:t>
            </a:r>
          </a:p>
          <a:p>
            <a:r>
              <a:rPr lang="en-US" sz="2400" smtClean="0">
                <a:latin typeface="Times New Roman" pitchFamily="18" charset="0"/>
                <a:cs typeface="Times New Roman" pitchFamily="18" charset="0"/>
              </a:rPr>
              <a:t>Java Is Object-Oriented </a:t>
            </a:r>
          </a:p>
          <a:p>
            <a:r>
              <a:rPr lang="en-US" sz="2400" smtClean="0">
                <a:latin typeface="Times New Roman" pitchFamily="18" charset="0"/>
                <a:cs typeface="Times New Roman" pitchFamily="18" charset="0"/>
              </a:rPr>
              <a:t>Java Is Distributed </a:t>
            </a:r>
          </a:p>
          <a:p>
            <a:r>
              <a:rPr lang="en-US" sz="2400" smtClean="0">
                <a:latin typeface="Times New Roman" pitchFamily="18" charset="0"/>
                <a:cs typeface="Times New Roman" pitchFamily="18" charset="0"/>
              </a:rPr>
              <a:t>Java Is Interpreted </a:t>
            </a:r>
          </a:p>
          <a:p>
            <a:r>
              <a:rPr lang="en-US" sz="2400" smtClean="0">
                <a:latin typeface="Times New Roman" pitchFamily="18" charset="0"/>
                <a:cs typeface="Times New Roman" pitchFamily="18" charset="0"/>
              </a:rPr>
              <a:t>Java Is Robust </a:t>
            </a:r>
          </a:p>
          <a:p>
            <a:r>
              <a:rPr lang="en-US" sz="2400" smtClean="0">
                <a:solidFill>
                  <a:srgbClr val="C00000"/>
                </a:solidFill>
                <a:latin typeface="Times New Roman" pitchFamily="18" charset="0"/>
                <a:cs typeface="Times New Roman" pitchFamily="18" charset="0"/>
              </a:rPr>
              <a:t>Java Is Secure </a:t>
            </a:r>
          </a:p>
          <a:p>
            <a:r>
              <a:rPr lang="en-US" sz="2400" smtClean="0">
                <a:latin typeface="Times New Roman" pitchFamily="18" charset="0"/>
                <a:cs typeface="Times New Roman" pitchFamily="18" charset="0"/>
              </a:rPr>
              <a:t>Java Is Architecture-Neutral </a:t>
            </a:r>
          </a:p>
          <a:p>
            <a:r>
              <a:rPr lang="en-US" sz="2400" smtClean="0">
                <a:latin typeface="Times New Roman" pitchFamily="18" charset="0"/>
                <a:cs typeface="Times New Roman" pitchFamily="18" charset="0"/>
              </a:rPr>
              <a:t>Java Is Portable</a:t>
            </a:r>
          </a:p>
          <a:p>
            <a:r>
              <a:rPr lang="en-US" sz="2400" smtClean="0">
                <a:latin typeface="Times New Roman" pitchFamily="18" charset="0"/>
                <a:cs typeface="Times New Roman" pitchFamily="18" charset="0"/>
              </a:rPr>
              <a:t>Java Is Multithreaded </a:t>
            </a:r>
          </a:p>
        </p:txBody>
      </p:sp>
      <p:sp>
        <p:nvSpPr>
          <p:cNvPr id="14340" name="Text Box 4"/>
          <p:cNvSpPr txBox="1">
            <a:spLocks noChangeArrowheads="1"/>
          </p:cNvSpPr>
          <p:nvPr/>
        </p:nvSpPr>
        <p:spPr bwMode="auto">
          <a:xfrm>
            <a:off x="3505200" y="2590800"/>
            <a:ext cx="4572000"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just"/>
            <a:r>
              <a:rPr lang="en-US" sz="2000">
                <a:solidFill>
                  <a:srgbClr val="C00000"/>
                </a:solidFill>
                <a:latin typeface="Times New Roman" pitchFamily="18" charset="0"/>
                <a:cs typeface="Times New Roman" pitchFamily="18" charset="0"/>
              </a:rPr>
              <a:t>Java implements several security mechanisms to protect your system against harm caused by stray programs. </a:t>
            </a:r>
          </a:p>
        </p:txBody>
      </p:sp>
    </p:spTree>
    <p:extLst>
      <p:ext uri="{BB962C8B-B14F-4D97-AF65-F5344CB8AC3E}">
        <p14:creationId xmlns:p14="http://schemas.microsoft.com/office/powerpoint/2010/main" xmlns="" val="543397867"/>
      </p:ext>
    </p:extLst>
  </p:cSld>
  <p:clrMapOvr>
    <a:masterClrMapping/>
  </p:clrMapOvr>
  <p:transition>
    <p:pull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228600"/>
            <a:ext cx="7924800" cy="609600"/>
          </a:xfrm>
        </p:spPr>
        <p:txBody>
          <a:bodyPr rtlCol="0">
            <a:normAutofit fontScale="90000"/>
          </a:bodyPr>
          <a:lstStyle/>
          <a:p>
            <a:pPr fontAlgn="auto">
              <a:spcAft>
                <a:spcPts val="0"/>
              </a:spcAft>
              <a:defRPr/>
            </a:pPr>
            <a:r>
              <a:rPr lang="en-US" u="sng" dirty="0" smtClean="0">
                <a:latin typeface="Times New Roman" pitchFamily="18" charset="0"/>
                <a:cs typeface="Times New Roman" pitchFamily="18" charset="0"/>
              </a:rPr>
              <a:t>Characteristics of Java</a:t>
            </a:r>
          </a:p>
        </p:txBody>
      </p:sp>
      <p:sp>
        <p:nvSpPr>
          <p:cNvPr id="15363" name="Rectangle 3"/>
          <p:cNvSpPr>
            <a:spLocks noGrp="1" noChangeArrowheads="1"/>
          </p:cNvSpPr>
          <p:nvPr>
            <p:ph type="body" idx="1"/>
          </p:nvPr>
        </p:nvSpPr>
        <p:spPr>
          <a:xfrm>
            <a:off x="304800" y="990600"/>
            <a:ext cx="4038600" cy="5257800"/>
          </a:xfrm>
        </p:spPr>
        <p:txBody>
          <a:bodyPr/>
          <a:lstStyle/>
          <a:p>
            <a:r>
              <a:rPr lang="en-US" sz="2400" smtClean="0">
                <a:latin typeface="Times New Roman" pitchFamily="18" charset="0"/>
                <a:cs typeface="Times New Roman" pitchFamily="18" charset="0"/>
              </a:rPr>
              <a:t>Java Is Simple </a:t>
            </a:r>
          </a:p>
          <a:p>
            <a:r>
              <a:rPr lang="en-US" sz="2400" smtClean="0">
                <a:latin typeface="Times New Roman" pitchFamily="18" charset="0"/>
                <a:cs typeface="Times New Roman" pitchFamily="18" charset="0"/>
              </a:rPr>
              <a:t>Java Is Object-Oriented </a:t>
            </a:r>
          </a:p>
          <a:p>
            <a:r>
              <a:rPr lang="en-US" sz="2400" smtClean="0">
                <a:latin typeface="Times New Roman" pitchFamily="18" charset="0"/>
                <a:cs typeface="Times New Roman" pitchFamily="18" charset="0"/>
              </a:rPr>
              <a:t>Java Is Distributed </a:t>
            </a:r>
          </a:p>
          <a:p>
            <a:r>
              <a:rPr lang="en-US" sz="2400" smtClean="0">
                <a:latin typeface="Times New Roman" pitchFamily="18" charset="0"/>
                <a:cs typeface="Times New Roman" pitchFamily="18" charset="0"/>
              </a:rPr>
              <a:t>Java Is Interpreted </a:t>
            </a:r>
          </a:p>
          <a:p>
            <a:r>
              <a:rPr lang="en-US" sz="2400" smtClean="0">
                <a:latin typeface="Times New Roman" pitchFamily="18" charset="0"/>
                <a:cs typeface="Times New Roman" pitchFamily="18" charset="0"/>
              </a:rPr>
              <a:t>Java Is Robust </a:t>
            </a:r>
          </a:p>
          <a:p>
            <a:r>
              <a:rPr lang="en-US" sz="2400" smtClean="0">
                <a:latin typeface="Times New Roman" pitchFamily="18" charset="0"/>
                <a:cs typeface="Times New Roman" pitchFamily="18" charset="0"/>
              </a:rPr>
              <a:t>Java Is Secure </a:t>
            </a:r>
          </a:p>
          <a:p>
            <a:r>
              <a:rPr lang="en-US" sz="2400" smtClean="0">
                <a:solidFill>
                  <a:srgbClr val="C00000"/>
                </a:solidFill>
                <a:latin typeface="Times New Roman" pitchFamily="18" charset="0"/>
                <a:cs typeface="Times New Roman" pitchFamily="18" charset="0"/>
              </a:rPr>
              <a:t>Java Is Architecture-Neutral </a:t>
            </a:r>
          </a:p>
          <a:p>
            <a:r>
              <a:rPr lang="en-US" sz="2400" smtClean="0">
                <a:latin typeface="Times New Roman" pitchFamily="18" charset="0"/>
                <a:cs typeface="Times New Roman" pitchFamily="18" charset="0"/>
              </a:rPr>
              <a:t>Java Is Portable  </a:t>
            </a:r>
          </a:p>
          <a:p>
            <a:r>
              <a:rPr lang="en-US" sz="2400" smtClean="0">
                <a:latin typeface="Times New Roman" pitchFamily="18" charset="0"/>
                <a:cs typeface="Times New Roman" pitchFamily="18" charset="0"/>
              </a:rPr>
              <a:t>Java Is Multithreaded</a:t>
            </a:r>
          </a:p>
        </p:txBody>
      </p:sp>
      <p:sp>
        <p:nvSpPr>
          <p:cNvPr id="15364" name="Text Box 4"/>
          <p:cNvSpPr txBox="1">
            <a:spLocks noChangeArrowheads="1"/>
          </p:cNvSpPr>
          <p:nvPr/>
        </p:nvSpPr>
        <p:spPr bwMode="auto">
          <a:xfrm>
            <a:off x="4419600" y="3657600"/>
            <a:ext cx="4572000" cy="161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just"/>
            <a:r>
              <a:rPr lang="en-US" sz="2000">
                <a:solidFill>
                  <a:srgbClr val="C00000"/>
                </a:solidFill>
                <a:latin typeface="Times New Roman" pitchFamily="18" charset="0"/>
                <a:cs typeface="Times New Roman" pitchFamily="18" charset="0"/>
              </a:rPr>
              <a:t>Write once, run anywhere</a:t>
            </a:r>
          </a:p>
          <a:p>
            <a:pPr algn="just"/>
            <a:endParaRPr lang="en-US" sz="2000">
              <a:solidFill>
                <a:srgbClr val="C00000"/>
              </a:solidFill>
              <a:latin typeface="Times New Roman" pitchFamily="18" charset="0"/>
              <a:cs typeface="Times New Roman" pitchFamily="18" charset="0"/>
            </a:endParaRPr>
          </a:p>
          <a:p>
            <a:pPr algn="just"/>
            <a:r>
              <a:rPr lang="en-US" sz="2000">
                <a:solidFill>
                  <a:srgbClr val="C00000"/>
                </a:solidFill>
                <a:latin typeface="Times New Roman" pitchFamily="18" charset="0"/>
                <a:cs typeface="Times New Roman" pitchFamily="18" charset="0"/>
              </a:rPr>
              <a:t>With a Java Virtual Machine (JVM), you can write one program that will run on any platform.</a:t>
            </a:r>
          </a:p>
        </p:txBody>
      </p:sp>
    </p:spTree>
    <p:extLst>
      <p:ext uri="{BB962C8B-B14F-4D97-AF65-F5344CB8AC3E}">
        <p14:creationId xmlns:p14="http://schemas.microsoft.com/office/powerpoint/2010/main" xmlns="" val="1874741525"/>
      </p:ext>
    </p:extLst>
  </p:cSld>
  <p:clrMapOvr>
    <a:masterClrMapping/>
  </p:clrMapOvr>
  <p:transition>
    <p:pull dir="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195</TotalTime>
  <Words>1648</Words>
  <Application>Microsoft Office PowerPoint</Application>
  <PresentationFormat>On-screen Show (4:3)</PresentationFormat>
  <Paragraphs>360</Paragraphs>
  <Slides>41</Slides>
  <Notes>10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Flow</vt:lpstr>
      <vt:lpstr>Slide 1</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Introduction to Java</vt:lpstr>
      <vt:lpstr>Introduction to Java</vt:lpstr>
      <vt:lpstr>Two ways of using Java</vt:lpstr>
      <vt:lpstr>Simple Java Program</vt:lpstr>
      <vt:lpstr>Java Program Structure</vt:lpstr>
      <vt:lpstr>Keywords</vt:lpstr>
      <vt:lpstr>Keywords</vt:lpstr>
      <vt:lpstr>Comments</vt:lpstr>
      <vt:lpstr>Constants</vt:lpstr>
      <vt:lpstr>Constants</vt:lpstr>
      <vt:lpstr>Variables</vt:lpstr>
      <vt:lpstr>Variables</vt:lpstr>
      <vt:lpstr>Data Types</vt:lpstr>
      <vt:lpstr>Data Types</vt:lpstr>
      <vt:lpstr>Data Types in Java</vt:lpstr>
      <vt:lpstr>Operators</vt:lpstr>
      <vt:lpstr>Operators</vt:lpstr>
      <vt:lpstr>Arithmetic Expressions</vt:lpstr>
      <vt:lpstr>Control Constructs</vt:lpstr>
      <vt:lpstr>Control Constructs</vt:lpstr>
      <vt:lpstr>Control Constructs</vt:lpstr>
      <vt:lpstr>Control Constructs</vt:lpstr>
      <vt:lpstr>Control Constructs</vt:lpstr>
      <vt:lpstr>Control Constructs</vt:lpstr>
      <vt:lpstr>Iteration/Loop Statement</vt:lpstr>
      <vt:lpstr>Types of Loop</vt:lpstr>
      <vt:lpstr>Nested-for-Loop</vt:lpstr>
      <vt:lpstr>While Loop</vt:lpstr>
      <vt:lpstr>Do-while Loop</vt:lpstr>
      <vt:lpstr>Jump Statement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Points to be Discussed</dc:title>
  <dc:creator>hcl</dc:creator>
  <cp:lastModifiedBy>Girish</cp:lastModifiedBy>
  <cp:revision>80</cp:revision>
  <dcterms:created xsi:type="dcterms:W3CDTF">2006-08-16T00:00:00Z</dcterms:created>
  <dcterms:modified xsi:type="dcterms:W3CDTF">2022-01-18T05:27:03Z</dcterms:modified>
</cp:coreProperties>
</file>