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611" r:id="rId1"/>
  </p:sldMasterIdLst>
  <p:notesMasterIdLst>
    <p:notesMasterId r:id="rId63"/>
  </p:notesMasterIdLst>
  <p:handoutMasterIdLst>
    <p:handoutMasterId r:id="rId64"/>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327" r:id="rId15"/>
    <p:sldId id="328" r:id="rId16"/>
    <p:sldId id="282" r:id="rId17"/>
    <p:sldId id="283" r:id="rId18"/>
    <p:sldId id="284" r:id="rId19"/>
    <p:sldId id="271" r:id="rId20"/>
    <p:sldId id="323" r:id="rId21"/>
    <p:sldId id="273" r:id="rId22"/>
    <p:sldId id="305" r:id="rId23"/>
    <p:sldId id="306" r:id="rId24"/>
    <p:sldId id="274" r:id="rId25"/>
    <p:sldId id="275" r:id="rId26"/>
    <p:sldId id="276" r:id="rId27"/>
    <p:sldId id="331" r:id="rId28"/>
    <p:sldId id="277" r:id="rId29"/>
    <p:sldId id="333" r:id="rId30"/>
    <p:sldId id="334" r:id="rId31"/>
    <p:sldId id="278" r:id="rId32"/>
    <p:sldId id="279" r:id="rId33"/>
    <p:sldId id="280" r:id="rId34"/>
    <p:sldId id="281" r:id="rId35"/>
    <p:sldId id="285" r:id="rId36"/>
    <p:sldId id="286" r:id="rId37"/>
    <p:sldId id="287" r:id="rId38"/>
    <p:sldId id="288" r:id="rId39"/>
    <p:sldId id="289" r:id="rId40"/>
    <p:sldId id="290" r:id="rId41"/>
    <p:sldId id="291" r:id="rId42"/>
    <p:sldId id="292" r:id="rId43"/>
    <p:sldId id="295" r:id="rId44"/>
    <p:sldId id="296" r:id="rId45"/>
    <p:sldId id="297" r:id="rId46"/>
    <p:sldId id="298" r:id="rId47"/>
    <p:sldId id="299" r:id="rId48"/>
    <p:sldId id="300" r:id="rId49"/>
    <p:sldId id="301" r:id="rId50"/>
    <p:sldId id="302" r:id="rId51"/>
    <p:sldId id="303" r:id="rId52"/>
    <p:sldId id="304" r:id="rId53"/>
    <p:sldId id="310" r:id="rId54"/>
    <p:sldId id="308" r:id="rId55"/>
    <p:sldId id="309" r:id="rId56"/>
    <p:sldId id="311" r:id="rId57"/>
    <p:sldId id="312" r:id="rId58"/>
    <p:sldId id="313" r:id="rId59"/>
    <p:sldId id="329" r:id="rId60"/>
    <p:sldId id="330" r:id="rId61"/>
    <p:sldId id="324" r:id="rId62"/>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7">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Tam" initials="JT" lastIdx="7" clrIdx="0">
    <p:extLst/>
  </p:cmAuthor>
  <p:cmAuthor id="2" name="sysman" initials="s"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FFFF"/>
    <a:srgbClr val="808000"/>
    <a:srgbClr val="FFFFCC"/>
    <a:srgbClr val="FFFF99"/>
    <a:srgbClr val="66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9302" autoAdjust="0"/>
    <p:restoredTop sz="95990" autoAdjust="0"/>
  </p:normalViewPr>
  <p:slideViewPr>
    <p:cSldViewPr snapToGrid="0">
      <p:cViewPr varScale="1">
        <p:scale>
          <a:sx n="91" d="100"/>
          <a:sy n="91" d="100"/>
        </p:scale>
        <p:origin x="-168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122" y="-1464"/>
      </p:cViewPr>
      <p:guideLst>
        <p:guide orient="horz" pos="2927"/>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19084" tIns="0" rIns="19084" bIns="0" numCol="1" anchor="t" anchorCtr="0" compatLnSpc="1">
            <a:prstTxWarp prst="textNoShape">
              <a:avLst/>
            </a:prstTxWarp>
          </a:bodyPr>
          <a:lstStyle>
            <a:lvl1pPr defTabSz="952500" eaLnBrk="0" hangingPunct="0">
              <a:defRPr sz="1000" i="1">
                <a:latin typeface="Arial" charset="0"/>
              </a:defRPr>
            </a:lvl1pPr>
          </a:lstStyle>
          <a:p>
            <a:pPr>
              <a:defRPr/>
            </a:pPr>
            <a:endParaRPr lang="en-US" dirty="0"/>
          </a:p>
        </p:txBody>
      </p:sp>
      <p:sp>
        <p:nvSpPr>
          <p:cNvPr id="3075"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19084" tIns="0" rIns="19084" bIns="0" numCol="1" anchor="t" anchorCtr="0" compatLnSpc="1">
            <a:prstTxWarp prst="textNoShape">
              <a:avLst/>
            </a:prstTxWarp>
          </a:bodyPr>
          <a:lstStyle>
            <a:lvl1pPr algn="r" defTabSz="952500" eaLnBrk="0" hangingPunct="0">
              <a:defRPr sz="1000" i="1">
                <a:latin typeface="Arial" charset="0"/>
              </a:defRPr>
            </a:lvl1pPr>
          </a:lstStyle>
          <a:p>
            <a:pPr>
              <a:defRPr/>
            </a:pPr>
            <a:endParaRPr lang="en-US" dirty="0"/>
          </a:p>
        </p:txBody>
      </p:sp>
      <p:sp>
        <p:nvSpPr>
          <p:cNvPr id="3076" name="Rectangle 4"/>
          <p:cNvSpPr>
            <a:spLocks noGrp="1" noChangeArrowheads="1"/>
          </p:cNvSpPr>
          <p:nvPr>
            <p:ph type="ftr" sz="quarter" idx="2"/>
          </p:nvPr>
        </p:nvSpPr>
        <p:spPr bwMode="auto">
          <a:xfrm>
            <a:off x="0" y="8831263"/>
            <a:ext cx="3038475" cy="463550"/>
          </a:xfrm>
          <a:prstGeom prst="rect">
            <a:avLst/>
          </a:prstGeom>
          <a:noFill/>
          <a:ln w="9525">
            <a:noFill/>
            <a:miter lim="800000"/>
            <a:headEnd/>
            <a:tailEnd/>
          </a:ln>
          <a:effectLst/>
        </p:spPr>
        <p:txBody>
          <a:bodyPr vert="horz" wrap="square" lIns="19084" tIns="0" rIns="19084" bIns="0" numCol="1" anchor="b" anchorCtr="0" compatLnSpc="1">
            <a:prstTxWarp prst="textNoShape">
              <a:avLst/>
            </a:prstTxWarp>
          </a:bodyPr>
          <a:lstStyle>
            <a:lvl1pPr defTabSz="952500" eaLnBrk="0" hangingPunct="0">
              <a:defRPr sz="1000" i="1">
                <a:latin typeface="Arial" charset="0"/>
              </a:defRPr>
            </a:lvl1pPr>
          </a:lstStyle>
          <a:p>
            <a:pPr>
              <a:defRPr/>
            </a:pPr>
            <a:r>
              <a:rPr lang="en-US" dirty="0"/>
              <a:t>Introduction to Object-Oriented programming</a:t>
            </a:r>
          </a:p>
        </p:txBody>
      </p:sp>
      <p:sp>
        <p:nvSpPr>
          <p:cNvPr id="3077" name="Rectangle 5"/>
          <p:cNvSpPr>
            <a:spLocks noGrp="1" noChangeArrowheads="1"/>
          </p:cNvSpPr>
          <p:nvPr>
            <p:ph type="sldNum" sz="quarter" idx="3"/>
          </p:nvPr>
        </p:nvSpPr>
        <p:spPr bwMode="auto">
          <a:xfrm>
            <a:off x="3971925" y="8831263"/>
            <a:ext cx="3038475" cy="463550"/>
          </a:xfrm>
          <a:prstGeom prst="rect">
            <a:avLst/>
          </a:prstGeom>
          <a:noFill/>
          <a:ln w="9525">
            <a:noFill/>
            <a:miter lim="800000"/>
            <a:headEnd/>
            <a:tailEnd/>
          </a:ln>
          <a:effectLst/>
        </p:spPr>
        <p:txBody>
          <a:bodyPr vert="horz" wrap="square" lIns="19084" tIns="0" rIns="19084" bIns="0" numCol="1" anchor="b" anchorCtr="0" compatLnSpc="1">
            <a:prstTxWarp prst="textNoShape">
              <a:avLst/>
            </a:prstTxWarp>
          </a:bodyPr>
          <a:lstStyle>
            <a:lvl1pPr algn="r" defTabSz="952500" eaLnBrk="0" hangingPunct="0">
              <a:defRPr sz="1000" i="1">
                <a:latin typeface="Arial" charset="0"/>
              </a:defRPr>
            </a:lvl1pPr>
          </a:lstStyle>
          <a:p>
            <a:pPr>
              <a:defRPr/>
            </a:pPr>
            <a:fld id="{2289C6B7-9301-44DE-8D81-9A819A8A842B}" type="slidenum">
              <a:rPr lang="en-US"/>
              <a:pPr>
                <a:defRPr/>
              </a:pPr>
              <a:t>‹#›</a:t>
            </a:fld>
            <a:endParaRPr lang="en-US" dirty="0"/>
          </a:p>
        </p:txBody>
      </p:sp>
    </p:spTree>
    <p:extLst>
      <p:ext uri="{BB962C8B-B14F-4D97-AF65-F5344CB8AC3E}">
        <p14:creationId xmlns:p14="http://schemas.microsoft.com/office/powerpoint/2010/main" xmlns="" val="1420227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19084" tIns="0" rIns="19084" bIns="0" numCol="1" anchor="t" anchorCtr="0" compatLnSpc="1">
            <a:prstTxWarp prst="textNoShape">
              <a:avLst/>
            </a:prstTxWarp>
          </a:bodyPr>
          <a:lstStyle>
            <a:lvl1pPr defTabSz="952500" eaLnBrk="0" hangingPunct="0">
              <a:defRPr sz="1000" i="1">
                <a:latin typeface="Times New Roman" pitchFamily="18" charset="0"/>
              </a:defRPr>
            </a:lvl1pPr>
          </a:lstStyle>
          <a:p>
            <a:pPr>
              <a:defRPr/>
            </a:pPr>
            <a:endParaRPr lang="en-US" dirty="0"/>
          </a:p>
        </p:txBody>
      </p:sp>
      <p:sp>
        <p:nvSpPr>
          <p:cNvPr id="2051"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19084" tIns="0" rIns="19084" bIns="0" numCol="1" anchor="t" anchorCtr="0" compatLnSpc="1">
            <a:prstTxWarp prst="textNoShape">
              <a:avLst/>
            </a:prstTxWarp>
          </a:bodyPr>
          <a:lstStyle>
            <a:lvl1pPr algn="r" defTabSz="952500" eaLnBrk="0" hangingPunct="0">
              <a:defRPr sz="1000" i="1">
                <a:latin typeface="Times New Roman" pitchFamily="18" charset="0"/>
              </a:defRPr>
            </a:lvl1pPr>
          </a:lstStyle>
          <a:p>
            <a:pPr>
              <a:defRPr/>
            </a:pPr>
            <a:endParaRPr lang="en-US" dirty="0"/>
          </a:p>
        </p:txBody>
      </p:sp>
      <p:sp>
        <p:nvSpPr>
          <p:cNvPr id="2052" name="Rectangle 4"/>
          <p:cNvSpPr>
            <a:spLocks noGrp="1" noChangeArrowheads="1"/>
          </p:cNvSpPr>
          <p:nvPr>
            <p:ph type="ftr" sz="quarter" idx="4"/>
          </p:nvPr>
        </p:nvSpPr>
        <p:spPr bwMode="auto">
          <a:xfrm>
            <a:off x="0" y="8831263"/>
            <a:ext cx="3038475" cy="463550"/>
          </a:xfrm>
          <a:prstGeom prst="rect">
            <a:avLst/>
          </a:prstGeom>
          <a:noFill/>
          <a:ln w="9525">
            <a:noFill/>
            <a:miter lim="800000"/>
            <a:headEnd/>
            <a:tailEnd/>
          </a:ln>
          <a:effectLst/>
        </p:spPr>
        <p:txBody>
          <a:bodyPr vert="horz" wrap="square" lIns="19084" tIns="0" rIns="19084" bIns="0" numCol="1" anchor="b" anchorCtr="0" compatLnSpc="1">
            <a:prstTxWarp prst="textNoShape">
              <a:avLst/>
            </a:prstTxWarp>
          </a:bodyPr>
          <a:lstStyle>
            <a:lvl1pPr defTabSz="952500" eaLnBrk="0" hangingPunct="0">
              <a:defRPr sz="1000" i="1">
                <a:latin typeface="Times New Roman" pitchFamily="18" charset="0"/>
              </a:defRPr>
            </a:lvl1pPr>
          </a:lstStyle>
          <a:p>
            <a:pPr>
              <a:defRPr/>
            </a:pPr>
            <a:endParaRPr lang="en-US" dirty="0"/>
          </a:p>
        </p:txBody>
      </p:sp>
      <p:sp>
        <p:nvSpPr>
          <p:cNvPr id="2053" name="Rectangle 5"/>
          <p:cNvSpPr>
            <a:spLocks noGrp="1" noChangeArrowheads="1"/>
          </p:cNvSpPr>
          <p:nvPr>
            <p:ph type="sldNum" sz="quarter" idx="5"/>
          </p:nvPr>
        </p:nvSpPr>
        <p:spPr bwMode="auto">
          <a:xfrm>
            <a:off x="3971925" y="8831263"/>
            <a:ext cx="3038475" cy="463550"/>
          </a:xfrm>
          <a:prstGeom prst="rect">
            <a:avLst/>
          </a:prstGeom>
          <a:noFill/>
          <a:ln w="9525">
            <a:noFill/>
            <a:miter lim="800000"/>
            <a:headEnd/>
            <a:tailEnd/>
          </a:ln>
          <a:effectLst/>
        </p:spPr>
        <p:txBody>
          <a:bodyPr vert="horz" wrap="square" lIns="19084" tIns="0" rIns="19084" bIns="0" numCol="1" anchor="b" anchorCtr="0" compatLnSpc="1">
            <a:prstTxWarp prst="textNoShape">
              <a:avLst/>
            </a:prstTxWarp>
          </a:bodyPr>
          <a:lstStyle>
            <a:lvl1pPr algn="r" defTabSz="952500" eaLnBrk="0" hangingPunct="0">
              <a:defRPr sz="1000" i="1">
                <a:latin typeface="Times New Roman" pitchFamily="18" charset="0"/>
              </a:defRPr>
            </a:lvl1pPr>
          </a:lstStyle>
          <a:p>
            <a:pPr>
              <a:defRPr/>
            </a:pPr>
            <a:fld id="{43A8DCC8-54E2-4CF7-A726-5D6F93D5C1E4}" type="slidenum">
              <a:rPr lang="en-US"/>
              <a:pPr>
                <a:defRPr/>
              </a:pPr>
              <a:t>‹#›</a:t>
            </a:fld>
            <a:endParaRPr lang="en-US" dirty="0"/>
          </a:p>
        </p:txBody>
      </p:sp>
      <p:sp>
        <p:nvSpPr>
          <p:cNvPr id="41990" name="Rectangle 6"/>
          <p:cNvSpPr>
            <a:spLocks noChangeArrowheads="1"/>
          </p:cNvSpPr>
          <p:nvPr/>
        </p:nvSpPr>
        <p:spPr bwMode="auto">
          <a:xfrm>
            <a:off x="3136900" y="8853488"/>
            <a:ext cx="735013" cy="252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9064" tIns="46123" rIns="89064" bIns="46123">
            <a:spAutoFit/>
          </a:bodyPr>
          <a:lstStyle>
            <a:lvl1pPr defTabSz="901700" eaLnBrk="0" hangingPunct="0">
              <a:defRPr sz="1400">
                <a:solidFill>
                  <a:schemeClr val="tx1"/>
                </a:solidFill>
                <a:latin typeface="Arial" charset="0"/>
              </a:defRPr>
            </a:lvl1pPr>
            <a:lvl2pPr marL="742950" indent="-285750" defTabSz="901700" eaLnBrk="0" hangingPunct="0">
              <a:defRPr sz="1400">
                <a:solidFill>
                  <a:schemeClr val="tx1"/>
                </a:solidFill>
                <a:latin typeface="Arial" charset="0"/>
              </a:defRPr>
            </a:lvl2pPr>
            <a:lvl3pPr marL="1143000" indent="-228600" defTabSz="901700" eaLnBrk="0" hangingPunct="0">
              <a:defRPr sz="1400">
                <a:solidFill>
                  <a:schemeClr val="tx1"/>
                </a:solidFill>
                <a:latin typeface="Arial" charset="0"/>
              </a:defRPr>
            </a:lvl3pPr>
            <a:lvl4pPr marL="1600200" indent="-228600" defTabSz="901700" eaLnBrk="0" hangingPunct="0">
              <a:defRPr sz="1400">
                <a:solidFill>
                  <a:schemeClr val="tx1"/>
                </a:solidFill>
                <a:latin typeface="Arial" charset="0"/>
              </a:defRPr>
            </a:lvl4pPr>
            <a:lvl5pPr marL="2057400" indent="-228600" defTabSz="901700" eaLnBrk="0" hangingPunct="0">
              <a:defRPr sz="1400">
                <a:solidFill>
                  <a:schemeClr val="tx1"/>
                </a:solidFill>
                <a:latin typeface="Arial" charset="0"/>
              </a:defRPr>
            </a:lvl5pPr>
            <a:lvl6pPr marL="2514600" indent="-228600" defTabSz="901700" eaLnBrk="0" fontAlgn="base" hangingPunct="0">
              <a:spcBef>
                <a:spcPct val="0"/>
              </a:spcBef>
              <a:spcAft>
                <a:spcPct val="0"/>
              </a:spcAft>
              <a:defRPr sz="1400">
                <a:solidFill>
                  <a:schemeClr val="tx1"/>
                </a:solidFill>
                <a:latin typeface="Arial" charset="0"/>
              </a:defRPr>
            </a:lvl6pPr>
            <a:lvl7pPr marL="2971800" indent="-228600" defTabSz="901700" eaLnBrk="0" fontAlgn="base" hangingPunct="0">
              <a:spcBef>
                <a:spcPct val="0"/>
              </a:spcBef>
              <a:spcAft>
                <a:spcPct val="0"/>
              </a:spcAft>
              <a:defRPr sz="1400">
                <a:solidFill>
                  <a:schemeClr val="tx1"/>
                </a:solidFill>
                <a:latin typeface="Arial" charset="0"/>
              </a:defRPr>
            </a:lvl7pPr>
            <a:lvl8pPr marL="3429000" indent="-228600" defTabSz="901700" eaLnBrk="0" fontAlgn="base" hangingPunct="0">
              <a:spcBef>
                <a:spcPct val="0"/>
              </a:spcBef>
              <a:spcAft>
                <a:spcPct val="0"/>
              </a:spcAft>
              <a:defRPr sz="1400">
                <a:solidFill>
                  <a:schemeClr val="tx1"/>
                </a:solidFill>
                <a:latin typeface="Arial" charset="0"/>
              </a:defRPr>
            </a:lvl8pPr>
            <a:lvl9pPr marL="3886200" indent="-228600" defTabSz="901700" eaLnBrk="0" fontAlgn="base" hangingPunct="0">
              <a:spcBef>
                <a:spcPct val="0"/>
              </a:spcBef>
              <a:spcAft>
                <a:spcPct val="0"/>
              </a:spcAft>
              <a:defRPr sz="1400">
                <a:solidFill>
                  <a:schemeClr val="tx1"/>
                </a:solidFill>
                <a:latin typeface="Arial" charset="0"/>
              </a:defRPr>
            </a:lvl9pPr>
          </a:lstStyle>
          <a:p>
            <a:pPr algn="ctr">
              <a:lnSpc>
                <a:spcPct val="90000"/>
              </a:lnSpc>
              <a:defRPr/>
            </a:pPr>
            <a:r>
              <a:rPr lang="en-US" altLang="en-US" sz="1200" dirty="0" smtClean="0"/>
              <a:t>Page </a:t>
            </a:r>
            <a:fld id="{A42003A9-B7A6-4B6D-B0EE-60CE0DF16ED0}" type="slidenum">
              <a:rPr lang="en-US" altLang="en-US" sz="1200" smtClean="0"/>
              <a:pPr algn="ctr">
                <a:lnSpc>
                  <a:spcPct val="90000"/>
                </a:lnSpc>
                <a:defRPr/>
              </a:pPr>
              <a:t>‹#›</a:t>
            </a:fld>
            <a:endParaRPr lang="en-US" altLang="en-US" sz="1200" dirty="0" smtClean="0"/>
          </a:p>
        </p:txBody>
      </p:sp>
      <p:sp>
        <p:nvSpPr>
          <p:cNvPr id="43015" name="Rectangle 7"/>
          <p:cNvSpPr>
            <a:spLocks noGrp="1" noRot="1" noChangeAspect="1" noChangeArrowheads="1" noTextEdit="1"/>
          </p:cNvSpPr>
          <p:nvPr>
            <p:ph type="sldImg" idx="2"/>
          </p:nvPr>
        </p:nvSpPr>
        <p:spPr bwMode="auto">
          <a:xfrm>
            <a:off x="1192213" y="703263"/>
            <a:ext cx="4629150" cy="3471862"/>
          </a:xfrm>
          <a:prstGeom prst="rect">
            <a:avLst/>
          </a:prstGeom>
          <a:noFill/>
          <a:ln w="12699">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2056" name="Rectangle 8"/>
          <p:cNvSpPr>
            <a:spLocks noGrp="1" noChangeArrowheads="1"/>
          </p:cNvSpPr>
          <p:nvPr>
            <p:ph type="body" sz="quarter" idx="3"/>
          </p:nvPr>
        </p:nvSpPr>
        <p:spPr bwMode="auto">
          <a:xfrm>
            <a:off x="935038" y="4414838"/>
            <a:ext cx="5140325" cy="4183062"/>
          </a:xfrm>
          <a:prstGeom prst="rect">
            <a:avLst/>
          </a:prstGeom>
          <a:noFill/>
          <a:ln w="9525">
            <a:noFill/>
            <a:miter lim="800000"/>
            <a:headEnd/>
            <a:tailEnd/>
          </a:ln>
          <a:effectLst/>
        </p:spPr>
        <p:txBody>
          <a:bodyPr vert="horz" wrap="square" lIns="93836" tIns="47713" rIns="93836" bIns="47713" numCol="1" anchor="t" anchorCtr="0" compatLnSpc="1">
            <a:prstTxWarp prst="textNoShape">
              <a:avLst/>
            </a:prstTxWarp>
          </a:bodyPr>
          <a:lstStyle/>
          <a:p>
            <a:pPr lvl="0"/>
            <a:r>
              <a:rPr lang="en-US" noProof="0" smtClean="0"/>
              <a:t>Body Text</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Tree>
    <p:extLst>
      <p:ext uri="{BB962C8B-B14F-4D97-AF65-F5344CB8AC3E}">
        <p14:creationId xmlns:p14="http://schemas.microsoft.com/office/powerpoint/2010/main" xmlns="" val="519008895"/>
      </p:ext>
    </p:extLst>
  </p:cSld>
  <p:clrMap bg1="lt1" tx1="dk1" bg2="lt2" tx2="dk2" accent1="accent1" accent2="accent2" accent3="accent3" accent4="accent4" accent5="accent5" accent6="accent6" hlink="hlink" folHlink="folHlink"/>
  <p:notesStyle>
    <a:lvl1pPr algn="l" defTabSz="949325"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742950" indent="-285750" algn="l" defTabSz="949325"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1143000" indent="-228600" algn="l" defTabSz="949325"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600200" indent="-228600" algn="l" defTabSz="949325"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2057400" indent="-228600" algn="l" defTabSz="949325"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idx="5"/>
          </p:nvPr>
        </p:nvSpPr>
        <p:spPr/>
        <p:txBody>
          <a:bodyPr/>
          <a:lstStyle/>
          <a:p>
            <a:pPr>
              <a:defRPr/>
            </a:pPr>
            <a:fld id="{D73A109F-2FFE-49EB-A41A-593C9C7D817A}" type="slidenum">
              <a:rPr lang="en-US" smtClean="0"/>
              <a:pPr>
                <a:defRPr/>
              </a:pPr>
              <a:t>6</a:t>
            </a:fld>
            <a:endParaRPr lang="en-US" dirty="0"/>
          </a:p>
        </p:txBody>
      </p:sp>
    </p:spTree>
    <p:extLst>
      <p:ext uri="{BB962C8B-B14F-4D97-AF65-F5344CB8AC3E}">
        <p14:creationId xmlns:p14="http://schemas.microsoft.com/office/powerpoint/2010/main" xmlns="" val="135384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43A8DCC8-54E2-4CF7-A726-5D6F93D5C1E4}" type="slidenum">
              <a:rPr lang="en-US" smtClean="0"/>
              <a:pPr>
                <a:defRPr/>
              </a:pPr>
              <a:t>20</a:t>
            </a:fld>
            <a:endParaRPr lang="en-US" dirty="0"/>
          </a:p>
        </p:txBody>
      </p:sp>
    </p:spTree>
    <p:extLst>
      <p:ext uri="{BB962C8B-B14F-4D97-AF65-F5344CB8AC3E}">
        <p14:creationId xmlns:p14="http://schemas.microsoft.com/office/powerpoint/2010/main" xmlns="" val="230965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43A8DCC8-54E2-4CF7-A726-5D6F93D5C1E4}" type="slidenum">
              <a:rPr lang="en-US" smtClean="0"/>
              <a:pPr>
                <a:defRPr/>
              </a:pPr>
              <a:t>34</a:t>
            </a:fld>
            <a:endParaRPr lang="en-US" dirty="0"/>
          </a:p>
        </p:txBody>
      </p:sp>
    </p:spTree>
    <p:extLst>
      <p:ext uri="{BB962C8B-B14F-4D97-AF65-F5344CB8AC3E}">
        <p14:creationId xmlns:p14="http://schemas.microsoft.com/office/powerpoint/2010/main" xmlns="" val="340277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A8DCC8-54E2-4CF7-A726-5D6F93D5C1E4}" type="slidenum">
              <a:rPr lang="en-US" smtClean="0"/>
              <a:pPr>
                <a:defRPr/>
              </a:pPr>
              <a:t>46</a:t>
            </a:fld>
            <a:endParaRPr lang="en-US" dirty="0"/>
          </a:p>
        </p:txBody>
      </p:sp>
    </p:spTree>
    <p:extLst>
      <p:ext uri="{BB962C8B-B14F-4D97-AF65-F5344CB8AC3E}">
        <p14:creationId xmlns:p14="http://schemas.microsoft.com/office/powerpoint/2010/main" xmlns="" val="934958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03757310-4E95-4A90-89DB-50BDAD99B028}" type="slidenum">
              <a:rPr lang="en-US" smtClean="0"/>
              <a:pPr>
                <a:defRPr/>
              </a:pPr>
              <a:t>50</a:t>
            </a:fld>
            <a:endParaRPr lang="en-US" dirty="0"/>
          </a:p>
        </p:txBody>
      </p:sp>
    </p:spTree>
    <p:extLst>
      <p:ext uri="{BB962C8B-B14F-4D97-AF65-F5344CB8AC3E}">
        <p14:creationId xmlns:p14="http://schemas.microsoft.com/office/powerpoint/2010/main" xmlns="" val="1299167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7" name="Rectangle 3"/>
          <p:cNvSpPr>
            <a:spLocks noGrp="1" noChangeArrowheads="1"/>
          </p:cNvSpPr>
          <p:nvPr>
            <p:ph type="body" idx="1"/>
          </p:nvPr>
        </p:nvSpPr>
        <p:spPr bwMode="auto">
          <a:xfrm>
            <a:off x="934720" y="4414177"/>
            <a:ext cx="5140960" cy="418499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826" tIns="44912" rIns="89826" bIns="44912" numCol="1" anchor="t" anchorCtr="0" compatLnSpc="1">
            <a:prstTxWarp prst="textNoShape">
              <a:avLst/>
            </a:prstTxWarp>
          </a:bodyPr>
          <a:lstStyle/>
          <a:p>
            <a:endParaRPr lang="en-CA" altLang="en-US" dirty="0" smtClean="0"/>
          </a:p>
        </p:txBody>
      </p:sp>
    </p:spTree>
    <p:extLst>
      <p:ext uri="{BB962C8B-B14F-4D97-AF65-F5344CB8AC3E}">
        <p14:creationId xmlns:p14="http://schemas.microsoft.com/office/powerpoint/2010/main" xmlns="" val="1678980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4211" name="Rectangle 3"/>
          <p:cNvSpPr>
            <a:spLocks noGrp="1" noChangeArrowheads="1"/>
          </p:cNvSpPr>
          <p:nvPr>
            <p:ph type="body" idx="1"/>
          </p:nvPr>
        </p:nvSpPr>
        <p:spPr bwMode="auto">
          <a:xfrm>
            <a:off x="934720" y="4414177"/>
            <a:ext cx="5140960" cy="418499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3831" tIns="47711" rIns="93831" bIns="47711" numCol="1" anchor="t" anchorCtr="0" compatLnSpc="1">
            <a:prstTxWarp prst="textNoShape">
              <a:avLst/>
            </a:prstTxWarp>
          </a:bodyPr>
          <a:lstStyle/>
          <a:p>
            <a:endParaRPr lang="en-US" altLang="en-US" dirty="0" smtClean="0"/>
          </a:p>
        </p:txBody>
      </p:sp>
    </p:spTree>
    <p:extLst>
      <p:ext uri="{BB962C8B-B14F-4D97-AF65-F5344CB8AC3E}">
        <p14:creationId xmlns:p14="http://schemas.microsoft.com/office/powerpoint/2010/main" xmlns="" val="279192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2/1/2022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2/1/2022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2/1/2022</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2/1/2022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2/1/2022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2/1/2022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2/1/2022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2/1/2022</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wmf"/><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java.sun.com/j2se/1.5.0/docs/api/java/io/PrintStream.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hyperlink" Target="http://proquest.safaribooksonline.com.ezproxy.lib.ucalgary.c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archive.eiffel.com/doc/manuals/technology/oosc/finding/page.html" TargetMode="External"/><Relationship Id="rId2" Type="http://schemas.openxmlformats.org/officeDocument/2006/relationships/hyperlink" Target="http://docs.oracle.com/javase/tutorial/java/concept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Introduction To Object-Oriented Programming</a:t>
            </a:r>
            <a:endParaRPr lang="en-US" dirty="0"/>
          </a:p>
        </p:txBody>
      </p:sp>
      <p:sp>
        <p:nvSpPr>
          <p:cNvPr id="3" name="Subtitle 2"/>
          <p:cNvSpPr>
            <a:spLocks noGrp="1"/>
          </p:cNvSpPr>
          <p:nvPr>
            <p:ph type="subTitle" idx="1"/>
          </p:nvPr>
        </p:nvSpPr>
        <p:spPr>
          <a:xfrm>
            <a:off x="1371600" y="3886199"/>
            <a:ext cx="6400800" cy="2602735"/>
          </a:xfrm>
        </p:spPr>
        <p:txBody>
          <a:bodyPr/>
          <a:lstStyle/>
          <a:p>
            <a:pPr marL="0" indent="0" algn="l">
              <a:buNone/>
            </a:pPr>
            <a:r>
              <a:rPr lang="en-US" altLang="en-US" dirty="0" smtClean="0"/>
              <a:t>Basic Object-Oriented </a:t>
            </a:r>
            <a:r>
              <a:rPr lang="en-US" altLang="en-US" dirty="0"/>
              <a:t>principles such as encapsulation, </a:t>
            </a:r>
            <a:r>
              <a:rPr lang="en-US" altLang="en-US" dirty="0" smtClean="0"/>
              <a:t>overloading as </a:t>
            </a:r>
            <a:r>
              <a:rPr lang="en-US" altLang="en-US" dirty="0"/>
              <a:t>well the object-oriented approach to design.</a:t>
            </a:r>
          </a:p>
          <a:p>
            <a:pPr algn="l"/>
            <a:endParaRPr lang="en-US" dirty="0"/>
          </a:p>
        </p:txBody>
      </p:sp>
    </p:spTree>
    <p:extLst>
      <p:ext uri="{BB962C8B-B14F-4D97-AF65-F5344CB8AC3E}">
        <p14:creationId xmlns:p14="http://schemas.microsoft.com/office/powerpoint/2010/main" xmlns="" val="679754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dirty="0" smtClean="0"/>
              <a:t>Defining A Java Class</a:t>
            </a:r>
            <a:endParaRPr lang="en-US" altLang="en-US" dirty="0" smtClean="0"/>
          </a:p>
        </p:txBody>
      </p:sp>
      <p:sp>
        <p:nvSpPr>
          <p:cNvPr id="22531" name="Content Placeholder 2"/>
          <p:cNvSpPr>
            <a:spLocks noGrp="1"/>
          </p:cNvSpPr>
          <p:nvPr>
            <p:ph idx="1"/>
          </p:nvPr>
        </p:nvSpPr>
        <p:spPr/>
        <p:txBody>
          <a:bodyPr>
            <a:normAutofit fontScale="85000" lnSpcReduction="10000"/>
          </a:bodyPr>
          <a:lstStyle/>
          <a:p>
            <a:pPr marL="190500" indent="-190500" defTabSz="292100">
              <a:lnSpc>
                <a:spcPct val="90000"/>
              </a:lnSpc>
              <a:buFontTx/>
              <a:buNone/>
              <a:tabLst>
                <a:tab pos="233363" algn="l"/>
                <a:tab pos="292100" algn="l"/>
              </a:tabLst>
            </a:pPr>
            <a:r>
              <a:rPr lang="en-CA" altLang="en-US" b="1" dirty="0" smtClean="0">
                <a:cs typeface="Consolas" pitchFamily="49" charset="0"/>
              </a:rPr>
              <a:t>Format</a:t>
            </a:r>
            <a:r>
              <a:rPr lang="en-CA" altLang="en-US" dirty="0" smtClean="0">
                <a:cs typeface="Consolas" pitchFamily="49" charset="0"/>
              </a:rPr>
              <a:t>:</a:t>
            </a:r>
          </a:p>
          <a:p>
            <a:pPr marL="304800" lvl="1" indent="0" defTabSz="292100">
              <a:lnSpc>
                <a:spcPct val="90000"/>
              </a:lnSpc>
              <a:buFont typeface="Times New Roman" pitchFamily="18" charset="0"/>
              <a:buNone/>
              <a:tabLst>
                <a:tab pos="233363" algn="l"/>
                <a:tab pos="292100" algn="l"/>
              </a:tabLst>
            </a:pPr>
            <a:r>
              <a:rPr lang="en-CA" altLang="en-US" sz="1800" dirty="0" smtClean="0">
                <a:latin typeface="Consolas" pitchFamily="49" charset="0"/>
                <a:cs typeface="Consolas" pitchFamily="49" charset="0"/>
              </a:rPr>
              <a:t>public class &lt;</a:t>
            </a:r>
            <a:r>
              <a:rPr lang="en-CA" altLang="en-US" sz="1800" i="1" dirty="0" smtClean="0">
                <a:latin typeface="Consolas" pitchFamily="49" charset="0"/>
                <a:cs typeface="Consolas" pitchFamily="49" charset="0"/>
              </a:rPr>
              <a:t>name of class</a:t>
            </a:r>
            <a:r>
              <a:rPr lang="en-CA" altLang="en-US" sz="1800" dirty="0" smtClean="0">
                <a:latin typeface="Consolas" pitchFamily="49" charset="0"/>
                <a:cs typeface="Consolas" pitchFamily="49" charset="0"/>
              </a:rPr>
              <a:t>&gt;</a:t>
            </a:r>
          </a:p>
          <a:p>
            <a:pPr marL="304800" lvl="1" indent="0" defTabSz="292100">
              <a:lnSpc>
                <a:spcPct val="90000"/>
              </a:lnSpc>
              <a:buFont typeface="Times New Roman" pitchFamily="18" charset="0"/>
              <a:buNone/>
              <a:tabLst>
                <a:tab pos="233363" algn="l"/>
                <a:tab pos="292100" algn="l"/>
              </a:tabLst>
            </a:pPr>
            <a:r>
              <a:rPr lang="en-CA" altLang="en-US" sz="1800" dirty="0" smtClean="0">
                <a:latin typeface="Consolas" pitchFamily="49" charset="0"/>
                <a:cs typeface="Consolas" pitchFamily="49" charset="0"/>
              </a:rPr>
              <a:t>{</a:t>
            </a:r>
          </a:p>
          <a:p>
            <a:pPr marL="304800" lvl="1" indent="0" defTabSz="292100">
              <a:lnSpc>
                <a:spcPct val="90000"/>
              </a:lnSpc>
              <a:buFont typeface="Times New Roman" pitchFamily="18" charset="0"/>
              <a:buNone/>
              <a:tabLst>
                <a:tab pos="233363" algn="l"/>
                <a:tab pos="292100" algn="l"/>
              </a:tabLst>
            </a:pPr>
            <a:r>
              <a:rPr lang="en-CA" altLang="en-US" sz="1800" i="1" dirty="0">
                <a:latin typeface="Consolas" pitchFamily="49" charset="0"/>
                <a:cs typeface="Consolas" pitchFamily="49" charset="0"/>
              </a:rPr>
              <a:t> </a:t>
            </a:r>
            <a:r>
              <a:rPr lang="en-CA" altLang="en-US" sz="1800" i="1" dirty="0" smtClean="0">
                <a:latin typeface="Consolas" pitchFamily="49" charset="0"/>
                <a:cs typeface="Consolas" pitchFamily="49" charset="0"/>
              </a:rPr>
              <a:t>   attributes</a:t>
            </a:r>
          </a:p>
          <a:p>
            <a:pPr marL="304800" lvl="1" indent="0" defTabSz="292100">
              <a:lnSpc>
                <a:spcPct val="90000"/>
              </a:lnSpc>
              <a:buFont typeface="Times New Roman" pitchFamily="18" charset="0"/>
              <a:buNone/>
              <a:tabLst>
                <a:tab pos="233363" algn="l"/>
                <a:tab pos="292100" algn="l"/>
              </a:tabLst>
            </a:pPr>
            <a:r>
              <a:rPr lang="en-CA" altLang="en-US" sz="1800" i="1" dirty="0" smtClean="0">
                <a:latin typeface="Consolas" pitchFamily="49" charset="0"/>
                <a:cs typeface="Consolas" pitchFamily="49" charset="0"/>
              </a:rPr>
              <a:t>	  methods</a:t>
            </a:r>
          </a:p>
          <a:p>
            <a:pPr marL="304800" lvl="1" indent="0" defTabSz="292100">
              <a:lnSpc>
                <a:spcPct val="90000"/>
              </a:lnSpc>
              <a:buFont typeface="Times New Roman" pitchFamily="18" charset="0"/>
              <a:buNone/>
              <a:tabLst>
                <a:tab pos="233363" algn="l"/>
                <a:tab pos="292100" algn="l"/>
              </a:tabLst>
            </a:pPr>
            <a:r>
              <a:rPr lang="en-CA" altLang="en-US" sz="1800" dirty="0" smtClean="0">
                <a:latin typeface="Consolas" pitchFamily="49" charset="0"/>
                <a:cs typeface="Consolas" pitchFamily="49" charset="0"/>
              </a:rPr>
              <a:t>}</a:t>
            </a:r>
          </a:p>
          <a:p>
            <a:pPr marL="304800" lvl="1" indent="0" defTabSz="292100">
              <a:lnSpc>
                <a:spcPct val="90000"/>
              </a:lnSpc>
              <a:buFont typeface="Times New Roman" pitchFamily="18" charset="0"/>
              <a:buNone/>
              <a:tabLst>
                <a:tab pos="233363" algn="l"/>
                <a:tab pos="292100" algn="l"/>
              </a:tabLst>
            </a:pPr>
            <a:endParaRPr lang="en-CA" altLang="en-US" sz="1800" dirty="0" smtClean="0">
              <a:latin typeface="Consolas" pitchFamily="49" charset="0"/>
              <a:cs typeface="Consolas" pitchFamily="49" charset="0"/>
            </a:endParaRPr>
          </a:p>
          <a:p>
            <a:pPr marL="190500" indent="-190500" defTabSz="292100">
              <a:lnSpc>
                <a:spcPct val="90000"/>
              </a:lnSpc>
              <a:buFontTx/>
              <a:buNone/>
              <a:tabLst>
                <a:tab pos="233363" algn="l"/>
                <a:tab pos="292100" algn="l"/>
              </a:tabLst>
            </a:pPr>
            <a:r>
              <a:rPr lang="en-CA" altLang="en-US" b="1" dirty="0" smtClean="0">
                <a:cs typeface="Consolas" pitchFamily="49" charset="0"/>
              </a:rPr>
              <a:t>Example (more explanations coming shortly)</a:t>
            </a:r>
            <a:r>
              <a:rPr lang="en-CA" altLang="en-US" dirty="0" smtClean="0">
                <a:cs typeface="Consolas" pitchFamily="49" charset="0"/>
              </a:rPr>
              <a:t>:</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public class Person</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private int age; </a:t>
            </a:r>
            <a:r>
              <a:rPr lang="en-CA" altLang="en-US" sz="1800" b="1" dirty="0" smtClean="0">
                <a:solidFill>
                  <a:srgbClr val="00FFFF"/>
                </a:solidFill>
                <a:latin typeface="Consolas" pitchFamily="49" charset="0"/>
                <a:cs typeface="Consolas" pitchFamily="49" charset="0"/>
              </a:rPr>
              <a:t>// Attribute</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public Person() { </a:t>
            </a:r>
            <a:r>
              <a:rPr lang="en-CA" altLang="en-US" sz="1800" b="1" dirty="0" smtClean="0">
                <a:solidFill>
                  <a:srgbClr val="00FFFF"/>
                </a:solidFill>
                <a:latin typeface="Consolas" pitchFamily="49" charset="0"/>
                <a:cs typeface="Consolas" pitchFamily="49" charset="0"/>
              </a:rPr>
              <a:t>// Method</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age = in.nextInt();</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    </a:t>
            </a:r>
          </a:p>
          <a:p>
            <a:pPr marL="190500" indent="-190500" defTabSz="292100">
              <a:lnSpc>
                <a:spcPct val="90000"/>
              </a:lnSpc>
              <a:buNone/>
              <a:tabLst>
                <a:tab pos="233363" algn="l"/>
                <a:tab pos="292100" algn="l"/>
              </a:tabLst>
            </a:pPr>
            <a:r>
              <a:rPr lang="en-CA" altLang="en-US" sz="1800" dirty="0" smtClean="0">
                <a:latin typeface="Consolas" pitchFamily="49" charset="0"/>
                <a:cs typeface="Consolas" pitchFamily="49" charset="0"/>
              </a:rPr>
              <a:t>      public </a:t>
            </a:r>
            <a:r>
              <a:rPr lang="en-CA" altLang="en-US" sz="1800" smtClean="0">
                <a:latin typeface="Consolas" pitchFamily="49" charset="0"/>
                <a:cs typeface="Consolas" pitchFamily="49" charset="0"/>
              </a:rPr>
              <a:t>void sayAge() </a:t>
            </a:r>
            <a:r>
              <a:rPr lang="en-CA" altLang="en-US" sz="1800" dirty="0" smtClean="0">
                <a:latin typeface="Consolas" pitchFamily="49" charset="0"/>
                <a:cs typeface="Consolas" pitchFamily="49" charset="0"/>
              </a:rPr>
              <a:t>{</a:t>
            </a:r>
            <a:r>
              <a:rPr lang="en-CA" altLang="en-US" sz="1800" b="1" dirty="0">
                <a:solidFill>
                  <a:srgbClr val="00FFFF"/>
                </a:solidFill>
                <a:latin typeface="Consolas" pitchFamily="49" charset="0"/>
                <a:cs typeface="Consolas" pitchFamily="49" charset="0"/>
              </a:rPr>
              <a:t>// </a:t>
            </a:r>
            <a:r>
              <a:rPr lang="en-CA" altLang="en-US" sz="1800" b="1" dirty="0" smtClean="0">
                <a:solidFill>
                  <a:srgbClr val="00FFFF"/>
                </a:solidFill>
                <a:latin typeface="Consolas" pitchFamily="49" charset="0"/>
                <a:cs typeface="Consolas" pitchFamily="49" charset="0"/>
              </a:rPr>
              <a:t>Method</a:t>
            </a:r>
            <a:endParaRPr lang="en-CA" altLang="en-US" sz="1800" dirty="0" smtClean="0">
              <a:latin typeface="Consolas" pitchFamily="49" charset="0"/>
              <a:cs typeface="Consolas" pitchFamily="49" charset="0"/>
            </a:endParaRP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System.out.println("My age is " + age);  </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a:t>
            </a:r>
            <a:endParaRPr lang="en-US" altLang="en-US" sz="1800" dirty="0" smtClean="0"/>
          </a:p>
        </p:txBody>
      </p:sp>
    </p:spTree>
    <p:extLst>
      <p:ext uri="{BB962C8B-B14F-4D97-AF65-F5344CB8AC3E}">
        <p14:creationId xmlns:p14="http://schemas.microsoft.com/office/powerpoint/2010/main" xmlns="" val="2757268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First Object-Oriented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 design: each class definition (e.g., </a:t>
            </a:r>
            <a:r>
              <a:rPr lang="en-US" dirty="0" smtClean="0">
                <a:latin typeface="Consolas" panose="020B0609020204030204" pitchFamily="49" charset="0"/>
                <a:cs typeface="Consolas" panose="020B0609020204030204" pitchFamily="49" charset="0"/>
              </a:rPr>
              <a:t>public class &lt;class name&gt;</a:t>
            </a:r>
            <a:r>
              <a:rPr lang="en-US" dirty="0" smtClean="0"/>
              <a:t>) must occur its own “dot-java” file).</a:t>
            </a:r>
          </a:p>
          <a:p>
            <a:r>
              <a:rPr lang="en-US" dirty="0" smtClean="0"/>
              <a:t>Example program consists of two files in the same directory:</a:t>
            </a:r>
          </a:p>
          <a:p>
            <a:pPr lvl="1"/>
            <a:r>
              <a:rPr lang="en-US" dirty="0" smtClean="0"/>
              <a:t>(From now on your programs must be laid out in a similar fashion):</a:t>
            </a:r>
          </a:p>
          <a:p>
            <a:pPr lvl="1"/>
            <a:r>
              <a:rPr lang="en-US" dirty="0" smtClean="0">
                <a:latin typeface="Consolas" panose="020B0609020204030204" pitchFamily="49" charset="0"/>
                <a:cs typeface="Consolas" panose="020B0609020204030204" pitchFamily="49" charset="0"/>
              </a:rPr>
              <a:t>Driver.java</a:t>
            </a:r>
            <a:r>
              <a:rPr lang="en-US" dirty="0" smtClean="0"/>
              <a:t> </a:t>
            </a:r>
          </a:p>
          <a:p>
            <a:pPr lvl="1"/>
            <a:r>
              <a:rPr lang="en-US" dirty="0" smtClean="0">
                <a:latin typeface="Consolas" panose="020B0609020204030204" pitchFamily="49" charset="0"/>
                <a:cs typeface="Consolas" panose="020B0609020204030204" pitchFamily="49" charset="0"/>
              </a:rPr>
              <a:t>Person.java</a:t>
            </a:r>
            <a:r>
              <a:rPr lang="en-US" dirty="0" smtClean="0"/>
              <a:t> </a:t>
            </a:r>
          </a:p>
          <a:p>
            <a:pPr lvl="1"/>
            <a:r>
              <a:rPr lang="en-US" dirty="0" smtClean="0"/>
              <a:t>Full example: located in UNIX under:</a:t>
            </a:r>
          </a:p>
          <a:p>
            <a:pPr marL="225425" lvl="1" indent="0">
              <a:buNone/>
            </a:pP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home/219/examples/</a:t>
            </a:r>
            <a:r>
              <a:rPr lang="en-US" dirty="0" err="1" smtClean="0">
                <a:latin typeface="Consolas" panose="020B0609020204030204" pitchFamily="49" charset="0"/>
                <a:cs typeface="Consolas" panose="020B0609020204030204" pitchFamily="49" charset="0"/>
              </a:rPr>
              <a:t>intro_OO</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first_helloOO</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395063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nsolas" panose="020B0609020204030204" pitchFamily="49" charset="0"/>
                <a:cs typeface="Consolas" panose="020B0609020204030204" pitchFamily="49" charset="0"/>
              </a:rPr>
              <a:t>Driver</a:t>
            </a:r>
            <a:r>
              <a:rPr lang="en-US" dirty="0" smtClean="0"/>
              <a:t> Class</a:t>
            </a:r>
            <a:endParaRPr lang="en-US" dirty="0"/>
          </a:p>
        </p:txBody>
      </p:sp>
      <p:sp>
        <p:nvSpPr>
          <p:cNvPr id="3" name="Content Placeholder 2"/>
          <p:cNvSpPr>
            <a:spLocks noGrp="1"/>
          </p:cNvSpPr>
          <p:nvPr>
            <p:ph idx="1"/>
          </p:nvPr>
        </p:nvSpPr>
        <p:spPr/>
        <p:txBody>
          <a:bodyPr/>
          <a:lstStyle/>
          <a:p>
            <a:pPr marL="0" indent="0">
              <a:buNone/>
            </a:pPr>
            <a:r>
              <a:rPr lang="en-US" sz="2000" dirty="0">
                <a:latin typeface="Consolas" panose="020B0609020204030204" pitchFamily="49" charset="0"/>
                <a:cs typeface="Consolas" panose="020B0609020204030204" pitchFamily="49" charset="0"/>
              </a:rPr>
              <a:t>public class Driver</a:t>
            </a:r>
          </a:p>
          <a:p>
            <a:pPr marL="0" indent="0">
              <a:buNone/>
            </a:pP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static void main(String [] args)</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Person aPerson = new Person();</a:t>
            </a:r>
          </a:p>
          <a:p>
            <a:pPr marL="0" indent="0">
              <a:buNone/>
            </a:pPr>
            <a:r>
              <a:rPr lang="en-US" sz="2000" dirty="0">
                <a:latin typeface="Consolas" panose="020B0609020204030204" pitchFamily="49" charset="0"/>
                <a:cs typeface="Consolas" panose="020B0609020204030204" pitchFamily="49" charset="0"/>
              </a:rPr>
              <a:t>        aPerson.sayHello();</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grpSp>
        <p:nvGrpSpPr>
          <p:cNvPr id="8" name="Group 7"/>
          <p:cNvGrpSpPr/>
          <p:nvPr/>
        </p:nvGrpSpPr>
        <p:grpSpPr>
          <a:xfrm>
            <a:off x="2864386" y="3481330"/>
            <a:ext cx="4335137" cy="1531345"/>
            <a:chOff x="2864386" y="3481330"/>
            <a:chExt cx="4335137" cy="1531345"/>
          </a:xfrm>
        </p:grpSpPr>
        <p:sp>
          <p:nvSpPr>
            <p:cNvPr id="4" name="Rectangle 3"/>
            <p:cNvSpPr/>
            <p:nvPr/>
          </p:nvSpPr>
          <p:spPr bwMode="auto">
            <a:xfrm>
              <a:off x="4742762" y="3756753"/>
              <a:ext cx="2456761" cy="1255922"/>
            </a:xfrm>
            <a:prstGeom prst="rect">
              <a:avLst/>
            </a:prstGeom>
            <a:solidFill>
              <a:srgbClr val="FFFFCC"/>
            </a:solidFill>
            <a:ln w="38100" cap="flat" cmpd="sng" algn="ctr">
              <a:solidFill>
                <a:schemeClr val="tx1"/>
              </a:solidFill>
              <a:prstDash val="solid"/>
              <a:round/>
              <a:headEnd type="none" w="sm" len="sm"/>
              <a:tailEnd type="none"/>
            </a:ln>
            <a:effectLst/>
          </p:spPr>
          <p:txBody>
            <a:bodyPr rtlCol="0" anchor="t" anchorCtr="0"/>
            <a:lstStyle/>
            <a:p>
              <a:pPr marL="0" indent="0">
                <a:buNone/>
              </a:pPr>
              <a:r>
                <a:rPr lang="en-US" b="1" dirty="0" smtClean="0">
                  <a:latin typeface="Consolas" panose="020B0609020204030204" pitchFamily="49" charset="0"/>
                  <a:cs typeface="Consolas" panose="020B0609020204030204" pitchFamily="49" charset="0"/>
                </a:rPr>
                <a:t>// Class person</a:t>
              </a:r>
            </a:p>
            <a:p>
              <a:pPr marL="0" indent="0">
                <a:buNone/>
              </a:pPr>
              <a:r>
                <a:rPr lang="en-US" dirty="0" smtClean="0">
                  <a:latin typeface="Consolas" panose="020B0609020204030204" pitchFamily="49" charset="0"/>
                  <a:cs typeface="Consolas" panose="020B0609020204030204" pitchFamily="49" charset="0"/>
                </a:rPr>
                <a:t>public </a:t>
              </a:r>
              <a:r>
                <a:rPr lang="en-US" dirty="0">
                  <a:latin typeface="Consolas" panose="020B0609020204030204" pitchFamily="49" charset="0"/>
                  <a:cs typeface="Consolas" panose="020B0609020204030204" pitchFamily="49" charset="0"/>
                </a:rPr>
                <a:t>void sayHello()</a:t>
              </a:r>
            </a:p>
            <a:p>
              <a:pPr marL="0" indent="0">
                <a:buNone/>
              </a:pPr>
              <a:r>
                <a:rPr lang="en" smtClean="0">
                  <a:latin typeface="Consolas" panose="020B0609020204030204" pitchFamily="49" charset="0"/>
                  <a:cs typeface="Consolas" panose="020B0609020204030204" pitchFamily="49" charset="0"/>
                </a:rPr>
                <a:t>{</a:t>
              </a:r>
            </a:p>
            <a:p>
              <a:pPr marL="0" indent="0">
                <a:buNone/>
              </a:pPr>
              <a:r>
                <a:rPr lang="en">
                  <a:latin typeface="Consolas" panose="020B0609020204030204" pitchFamily="49" charset="0"/>
                  <a:cs typeface="Consolas" panose="020B0609020204030204" pitchFamily="49" charset="0"/>
                </a:rPr>
                <a:t> </a:t>
              </a:r>
              <a:r>
                <a:rPr lang="en" smtClean="0">
                  <a:latin typeface="Consolas" panose="020B0609020204030204" pitchFamily="49" charset="0"/>
                  <a:cs typeface="Consolas" panose="020B0609020204030204" pitchFamily="49" charset="0"/>
                </a:rPr>
                <a:t>   ...</a:t>
              </a:r>
              <a:endParaRPr lang="en">
                <a:latin typeface="Consolas" panose="020B0609020204030204" pitchFamily="49" charset="0"/>
                <a:cs typeface="Consolas" panose="020B0609020204030204" pitchFamily="49" charset="0"/>
              </a:endParaRPr>
            </a:p>
            <a:p>
              <a:pPr marL="0" indent="0">
                <a:buNone/>
              </a:pPr>
              <a:r>
                <a:rPr lang="en" smtClean="0">
                  <a:latin typeface="Consolas" panose="020B0609020204030204" pitchFamily="49" charset="0"/>
                  <a:cs typeface="Consolas" panose="020B0609020204030204" pitchFamily="49" charset="0"/>
                </a:rPr>
                <a:t>}</a:t>
              </a:r>
              <a:endParaRPr lang="en-US" dirty="0" smtClean="0"/>
            </a:p>
          </p:txBody>
        </p:sp>
        <p:cxnSp>
          <p:nvCxnSpPr>
            <p:cNvPr id="7" name="Straight Arrow Connector 6"/>
            <p:cNvCxnSpPr>
              <a:endCxn id="4" idx="1"/>
            </p:cNvCxnSpPr>
            <p:nvPr/>
          </p:nvCxnSpPr>
          <p:spPr bwMode="auto">
            <a:xfrm>
              <a:off x="2864386" y="3481330"/>
              <a:ext cx="1878376" cy="903384"/>
            </a:xfrm>
            <a:prstGeom prst="straightConnector1">
              <a:avLst/>
            </a:prstGeom>
            <a:noFill/>
            <a:ln w="38100" cap="flat" cmpd="sng" algn="ctr">
              <a:solidFill>
                <a:schemeClr val="tx1"/>
              </a:solidFill>
              <a:prstDash val="solid"/>
              <a:round/>
              <a:headEnd type="none" w="sm" len="sm"/>
              <a:tailEnd type="arrow"/>
            </a:ln>
            <a:effectLst/>
          </p:spPr>
        </p:cxnSp>
      </p:gr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12088"/>
          <a:stretch/>
        </p:blipFill>
        <p:spPr bwMode="auto">
          <a:xfrm>
            <a:off x="677036" y="5383072"/>
            <a:ext cx="6340709" cy="4661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87111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latin typeface="Consolas" panose="020B0609020204030204" pitchFamily="49" charset="0"/>
                <a:cs typeface="Consolas" panose="020B0609020204030204" pitchFamily="49" charset="0"/>
              </a:rPr>
              <a:t>Person</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pPr marL="0" indent="0">
              <a:buNone/>
            </a:pPr>
            <a:r>
              <a:rPr lang="en-US" sz="2000" dirty="0">
                <a:latin typeface="Consolas" panose="020B0609020204030204" pitchFamily="49" charset="0"/>
                <a:cs typeface="Consolas" panose="020B0609020204030204" pitchFamily="49" charset="0"/>
              </a:rPr>
              <a:t>public class Person</a:t>
            </a:r>
          </a:p>
          <a:p>
            <a:pPr marL="0" indent="0">
              <a:buNone/>
            </a:pPr>
            <a:r>
              <a:rPr lang="en" sz="200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sayHello()</a:t>
            </a:r>
          </a:p>
          <a:p>
            <a:pPr marL="0" indent="0">
              <a:buNone/>
            </a:pPr>
            <a:r>
              <a:rPr lang="en" sz="200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System.out.println("I don't wanna say hello.");</a:t>
            </a:r>
          </a:p>
          <a:p>
            <a:pPr marL="0" indent="0">
              <a:buNone/>
            </a:pPr>
            <a:r>
              <a:rPr lang="en" sz="2000">
                <a:latin typeface="Consolas" panose="020B0609020204030204" pitchFamily="49" charset="0"/>
                <a:cs typeface="Consolas" panose="020B0609020204030204" pitchFamily="49" charset="0"/>
              </a:rPr>
              <a:t>    }</a:t>
            </a:r>
          </a:p>
          <a:p>
            <a:pPr marL="0" indent="0">
              <a:buNone/>
            </a:pPr>
            <a:r>
              <a:rPr lang="en" sz="200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474110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Concepts: Classes Vs. Objects</a:t>
            </a:r>
            <a:endParaRPr lang="en-US" dirty="0"/>
          </a:p>
        </p:txBody>
      </p:sp>
      <p:sp>
        <p:nvSpPr>
          <p:cNvPr id="3" name="Content Placeholder 2"/>
          <p:cNvSpPr>
            <a:spLocks noGrp="1"/>
          </p:cNvSpPr>
          <p:nvPr>
            <p:ph idx="1"/>
          </p:nvPr>
        </p:nvSpPr>
        <p:spPr/>
        <p:txBody>
          <a:bodyPr/>
          <a:lstStyle/>
          <a:p>
            <a:r>
              <a:rPr lang="en-US" altLang="en-US" dirty="0"/>
              <a:t>C</a:t>
            </a:r>
            <a:r>
              <a:rPr lang="en-US" altLang="en-US" dirty="0" smtClean="0"/>
              <a:t>lass: </a:t>
            </a:r>
          </a:p>
          <a:p>
            <a:pPr lvl="1"/>
            <a:r>
              <a:rPr lang="en-US" altLang="en-US" dirty="0"/>
              <a:t>S</a:t>
            </a:r>
            <a:r>
              <a:rPr lang="en-US" altLang="en-US" dirty="0" smtClean="0"/>
              <a:t>pecifies </a:t>
            </a:r>
            <a:r>
              <a:rPr lang="en-US" altLang="en-US" dirty="0"/>
              <a:t>the characteristics of an entity but is not an instance of that entity</a:t>
            </a:r>
          </a:p>
          <a:p>
            <a:pPr lvl="1"/>
            <a:r>
              <a:rPr lang="en-US" altLang="en-US" dirty="0"/>
              <a:t>Much like a blue print </a:t>
            </a:r>
            <a:r>
              <a:rPr lang="en-US" altLang="en-US" dirty="0" smtClean="0"/>
              <a:t>that specifies </a:t>
            </a:r>
            <a:r>
              <a:rPr lang="en-US" altLang="en-US" dirty="0"/>
              <a:t>the characteristics of a building (height, width, length etc.)</a:t>
            </a:r>
          </a:p>
          <a:p>
            <a:endParaRPr lang="en-US" dirty="0"/>
          </a:p>
        </p:txBody>
      </p:sp>
      <p:grpSp>
        <p:nvGrpSpPr>
          <p:cNvPr id="4" name="Group 3"/>
          <p:cNvGrpSpPr/>
          <p:nvPr/>
        </p:nvGrpSpPr>
        <p:grpSpPr>
          <a:xfrm>
            <a:off x="6390290" y="4187676"/>
            <a:ext cx="2140438" cy="2171083"/>
            <a:chOff x="906901" y="5078776"/>
            <a:chExt cx="1799729" cy="1779224"/>
          </a:xfrm>
        </p:grpSpPr>
        <p:pic>
          <p:nvPicPr>
            <p:cNvPr id="5" name="Picture 2" descr="C:\Users\tamj\Dropbox\PVT\colorbox\blue print.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5902" b="9869"/>
            <a:stretch/>
          </p:blipFill>
          <p:spPr bwMode="auto">
            <a:xfrm>
              <a:off x="906901" y="5078776"/>
              <a:ext cx="1799729" cy="152032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906901" y="6604612"/>
              <a:ext cx="1740665" cy="253388"/>
            </a:xfrm>
            <a:prstGeom prst="rect">
              <a:avLst/>
            </a:prstGeom>
            <a:noFill/>
            <a:ln w="0">
              <a:noFill/>
            </a:ln>
          </p:spPr>
          <p:txBody>
            <a:bodyPr wrap="square" lIns="0" rtlCol="0">
              <a:noAutofit/>
            </a:bodyPr>
            <a:lstStyle/>
            <a:p>
              <a:r>
                <a:rPr lang="en-US" sz="1200" dirty="0" smtClean="0"/>
                <a:t>www.colorbox.com</a:t>
              </a:r>
            </a:p>
          </p:txBody>
        </p:sp>
      </p:grpSp>
    </p:spTree>
    <p:extLst>
      <p:ext uri="{BB962C8B-B14F-4D97-AF65-F5344CB8AC3E}">
        <p14:creationId xmlns:p14="http://schemas.microsoft.com/office/powerpoint/2010/main" xmlns="" val="222697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Concepts: </a:t>
            </a:r>
            <a:r>
              <a:rPr lang="en-US" dirty="0" smtClean="0"/>
              <a:t>Classes </a:t>
            </a:r>
            <a:r>
              <a:rPr lang="en-US" dirty="0"/>
              <a:t>Vs. </a:t>
            </a:r>
            <a:r>
              <a:rPr lang="en-US" dirty="0" smtClean="0"/>
              <a:t>Objects (2)</a:t>
            </a:r>
            <a:endParaRPr lang="en-US" dirty="0"/>
          </a:p>
        </p:txBody>
      </p:sp>
      <p:sp>
        <p:nvSpPr>
          <p:cNvPr id="3" name="Content Placeholder 2"/>
          <p:cNvSpPr>
            <a:spLocks noGrp="1"/>
          </p:cNvSpPr>
          <p:nvPr>
            <p:ph idx="1"/>
          </p:nvPr>
        </p:nvSpPr>
        <p:spPr>
          <a:xfrm>
            <a:off x="457200" y="1108075"/>
            <a:ext cx="8178800" cy="1183433"/>
          </a:xfrm>
        </p:spPr>
        <p:txBody>
          <a:bodyPr>
            <a:normAutofit fontScale="92500" lnSpcReduction="10000"/>
          </a:bodyPr>
          <a:lstStyle/>
          <a:p>
            <a:r>
              <a:rPr lang="en-US" altLang="en-US" dirty="0" smtClean="0"/>
              <a:t>Object: </a:t>
            </a:r>
            <a:endParaRPr lang="en-US" altLang="en-US" dirty="0"/>
          </a:p>
          <a:p>
            <a:pPr lvl="1"/>
            <a:r>
              <a:rPr lang="en-US" dirty="0" smtClean="0"/>
              <a:t>A specific example or instance of a class.</a:t>
            </a:r>
          </a:p>
          <a:p>
            <a:pPr lvl="1"/>
            <a:r>
              <a:rPr lang="en-US" dirty="0" smtClean="0"/>
              <a:t>Objects have all the attributes specified in the class definition</a:t>
            </a:r>
          </a:p>
        </p:txBody>
      </p:sp>
      <p:grpSp>
        <p:nvGrpSpPr>
          <p:cNvPr id="11" name="Group 10"/>
          <p:cNvGrpSpPr/>
          <p:nvPr/>
        </p:nvGrpSpPr>
        <p:grpSpPr>
          <a:xfrm>
            <a:off x="759830" y="2398380"/>
            <a:ext cx="7502163" cy="2644721"/>
            <a:chOff x="759830" y="2398380"/>
            <a:chExt cx="7502163" cy="2644721"/>
          </a:xfrm>
        </p:grpSpPr>
        <p:pic>
          <p:nvPicPr>
            <p:cNvPr id="4" name="Picture 2" descr="https://scontent.xx.fbcdn.net/hphotos-xat1/v/t1.0-9/10487580_10152140174431836_3264416593318468380_n.jpg?oh=ac18dcdf3256f871fb551d3496bdfa85&amp;oe=55F3D3A3"/>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2928" t="24851" r="26228" b="30044"/>
            <a:stretch/>
          </p:blipFill>
          <p:spPr bwMode="auto">
            <a:xfrm>
              <a:off x="759830" y="2412643"/>
              <a:ext cx="1966019" cy="130809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https://scontent.xx.fbcdn.net/hphotos-xfa1/v/t1.0-9/282623_10151227490056836_159711869_n.jpg?oh=c89be2875e72786fa537110c3b9876ac&amp;oe=55EA899A"/>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14887" t="39742" r="25957" b="23211"/>
            <a:stretch/>
          </p:blipFill>
          <p:spPr bwMode="auto">
            <a:xfrm>
              <a:off x="6103945" y="2412643"/>
              <a:ext cx="2158048" cy="1013603"/>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6" descr="https://scontent.xx.fbcdn.net/hphotos-xfa1/v/t1.0-9/20766_230326101835_4574764_n.jpg?oh=1c77593835155d02f6e8715480efca19&amp;oe=55ECB6DB"/>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31304" t="30711" r="32063" b="11140"/>
            <a:stretch/>
          </p:blipFill>
          <p:spPr bwMode="auto">
            <a:xfrm>
              <a:off x="4348491" y="2398381"/>
              <a:ext cx="1518605" cy="180786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8" descr="https://scontent.xx.fbcdn.net/hphotos-xfa1/v/t1.0-9/1919373_166258216835_3207690_n.jpg?oh=02eabd4fb44b90b6e6527964546cc83a&amp;oe=55F6E655"/>
            <p:cNvPicPr>
              <a:picLocks noChangeAspect="1" noChangeArrowheads="1"/>
            </p:cNvPicPr>
            <p:nvPr/>
          </p:nvPicPr>
          <p:blipFill rotWithShape="1">
            <a:blip r:embed="rId5">
              <a:extLst>
                <a:ext uri="{28A0092B-C50C-407E-A947-70E740481C1C}">
                  <a14:useLocalDpi xmlns:a14="http://schemas.microsoft.com/office/drawing/2010/main" xmlns="" val="0"/>
                </a:ext>
              </a:extLst>
            </a:blip>
            <a:srcRect l="41609" t="18807" r="40556" b="19900"/>
            <a:stretch/>
          </p:blipFill>
          <p:spPr bwMode="auto">
            <a:xfrm>
              <a:off x="2995048" y="2398380"/>
              <a:ext cx="1026109" cy="2644721"/>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233896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CA" altLang="en-US" sz="3200" dirty="0" smtClean="0">
                <a:latin typeface="Consolas" pitchFamily="49" charset="0"/>
              </a:rPr>
              <a:t>main()</a:t>
            </a:r>
            <a:r>
              <a:rPr lang="en-CA" altLang="en-US" sz="3200" dirty="0" smtClean="0"/>
              <a:t> Method</a:t>
            </a:r>
          </a:p>
        </p:txBody>
      </p:sp>
      <p:sp>
        <p:nvSpPr>
          <p:cNvPr id="34819" name="Rectangle 3"/>
          <p:cNvSpPr>
            <a:spLocks noGrp="1"/>
          </p:cNvSpPr>
          <p:nvPr>
            <p:ph idx="1"/>
          </p:nvPr>
        </p:nvSpPr>
        <p:spPr/>
        <p:txBody>
          <a:bodyPr/>
          <a:lstStyle/>
          <a:p>
            <a:r>
              <a:rPr lang="en-CA" altLang="en-US" sz="2400" dirty="0" smtClean="0"/>
              <a:t>Language requirement: There must be a </a:t>
            </a:r>
            <a:r>
              <a:rPr lang="en-CA" altLang="en-US" sz="2400" dirty="0" smtClean="0">
                <a:latin typeface="Consolas" pitchFamily="49" charset="0"/>
              </a:rPr>
              <a:t>main()</a:t>
            </a:r>
            <a:r>
              <a:rPr lang="en-CA" altLang="en-US" sz="2400" dirty="0" smtClean="0"/>
              <a:t> method - or equivalent – to determine the starting execution point.</a:t>
            </a:r>
          </a:p>
          <a:p>
            <a:r>
              <a:rPr lang="en-CA" altLang="en-US" sz="2400" dirty="0" smtClean="0"/>
              <a:t>Style requirement: the name of the class that contains </a:t>
            </a:r>
            <a:r>
              <a:rPr lang="en-CA" altLang="en-US" sz="2400" dirty="0" smtClean="0">
                <a:latin typeface="Consolas" pitchFamily="49" charset="0"/>
              </a:rPr>
              <a:t>main()</a:t>
            </a:r>
            <a:r>
              <a:rPr lang="en-CA" altLang="en-US" sz="2400" dirty="0" smtClean="0"/>
              <a:t> is often </a:t>
            </a:r>
            <a:r>
              <a:rPr lang="en-US" altLang="en-US" sz="2400" dirty="0" smtClean="0"/>
              <a:t>referred to as</a:t>
            </a:r>
            <a:r>
              <a:rPr lang="en-CA" altLang="en-US" sz="2400" dirty="0" smtClean="0"/>
              <a:t> the “</a:t>
            </a:r>
            <a:r>
              <a:rPr lang="en-CA" altLang="en-US" sz="2400" dirty="0" smtClean="0">
                <a:latin typeface="Consolas" pitchFamily="49" charset="0"/>
              </a:rPr>
              <a:t>Driver</a:t>
            </a:r>
            <a:r>
              <a:rPr lang="en-CA" altLang="en-US" sz="2400" dirty="0" smtClean="0"/>
              <a:t>” class.</a:t>
            </a:r>
          </a:p>
          <a:p>
            <a:pPr lvl="1"/>
            <a:r>
              <a:rPr lang="en-CA" altLang="en-US" sz="2000" dirty="0" smtClean="0"/>
              <a:t>Makes it easy to identify the starting execution point in a big program.</a:t>
            </a:r>
          </a:p>
          <a:p>
            <a:r>
              <a:rPr lang="en-US" altLang="en-US" sz="2400" dirty="0" smtClean="0"/>
              <a:t>Do not instantiate instances of the </a:t>
            </a:r>
            <a:r>
              <a:rPr lang="en-US" altLang="en-US" sz="2400" dirty="0" smtClean="0">
                <a:latin typeface="Consolas" pitchFamily="49" charset="0"/>
              </a:rPr>
              <a:t>Driver</a:t>
            </a:r>
            <a:r>
              <a:rPr lang="en-US" altLang="en-US" sz="2400" baseline="30000" dirty="0" smtClean="0"/>
              <a:t>1</a:t>
            </a:r>
            <a:r>
              <a:rPr lang="en-US" altLang="en-US" sz="2400" dirty="0" smtClean="0"/>
              <a:t> </a:t>
            </a:r>
          </a:p>
          <a:p>
            <a:r>
              <a:rPr lang="en-US" altLang="en-US" sz="2400" dirty="0" smtClean="0"/>
              <a:t>For now avoid:</a:t>
            </a:r>
          </a:p>
          <a:p>
            <a:pPr lvl="1"/>
            <a:r>
              <a:rPr lang="en-US" altLang="en-US" sz="2000" dirty="0" smtClean="0"/>
              <a:t>Defining attributes for the </a:t>
            </a:r>
            <a:r>
              <a:rPr lang="en-US" altLang="en-US" sz="2000" dirty="0" smtClean="0">
                <a:latin typeface="Consolas" pitchFamily="49" charset="0"/>
              </a:rPr>
              <a:t>Driver</a:t>
            </a:r>
            <a:r>
              <a:rPr lang="en-US" altLang="en-US" sz="2000" baseline="30000" dirty="0" smtClean="0"/>
              <a:t>1</a:t>
            </a:r>
            <a:r>
              <a:rPr lang="en-US" altLang="en-US" sz="2000" dirty="0" smtClean="0"/>
              <a:t>  </a:t>
            </a:r>
          </a:p>
          <a:p>
            <a:pPr lvl="1"/>
            <a:r>
              <a:rPr lang="en-US" altLang="en-US" sz="2000" dirty="0" smtClean="0"/>
              <a:t>Defining methods for the </a:t>
            </a:r>
            <a:r>
              <a:rPr lang="en-US" altLang="en-US" sz="2000" dirty="0" smtClean="0">
                <a:latin typeface="Consolas" pitchFamily="49" charset="0"/>
              </a:rPr>
              <a:t>Driver</a:t>
            </a:r>
            <a:r>
              <a:rPr lang="en-US" altLang="en-US" sz="2000" dirty="0" smtClean="0"/>
              <a:t> (other than the </a:t>
            </a:r>
            <a:r>
              <a:rPr lang="en-US" altLang="en-US" sz="2000" dirty="0" smtClean="0">
                <a:latin typeface="Consolas" pitchFamily="49" charset="0"/>
              </a:rPr>
              <a:t>main()</a:t>
            </a:r>
            <a:r>
              <a:rPr lang="en-US" altLang="en-US" sz="2000" dirty="0" smtClean="0"/>
              <a:t> method)</a:t>
            </a:r>
            <a:r>
              <a:rPr lang="en-US" altLang="en-US" sz="2000" baseline="30000" dirty="0" smtClean="0"/>
              <a:t>1</a:t>
            </a:r>
          </a:p>
          <a:p>
            <a:pPr lvl="1"/>
            <a:endParaRPr lang="en-CA" altLang="en-US" sz="2000" dirty="0" smtClean="0"/>
          </a:p>
        </p:txBody>
      </p:sp>
    </p:spTree>
    <p:extLst>
      <p:ext uri="{BB962C8B-B14F-4D97-AF65-F5344CB8AC3E}">
        <p14:creationId xmlns:p14="http://schemas.microsoft.com/office/powerpoint/2010/main" xmlns="" val="1757890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CA" altLang="en-US" sz="3200" dirty="0" smtClean="0"/>
              <a:t>Compiling Multiple Classes</a:t>
            </a:r>
          </a:p>
        </p:txBody>
      </p:sp>
      <p:sp>
        <p:nvSpPr>
          <p:cNvPr id="36867" name="Rectangle 3"/>
          <p:cNvSpPr>
            <a:spLocks noGrp="1"/>
          </p:cNvSpPr>
          <p:nvPr>
            <p:ph idx="1"/>
          </p:nvPr>
        </p:nvSpPr>
        <p:spPr/>
        <p:txBody>
          <a:bodyPr/>
          <a:lstStyle/>
          <a:p>
            <a:r>
              <a:rPr lang="en-US" altLang="en-US" sz="2400" dirty="0" smtClean="0"/>
              <a:t>One way (safest) is to compile all code (dot-Java) files when any  code changes.</a:t>
            </a:r>
          </a:p>
          <a:p>
            <a:r>
              <a:rPr lang="en-US" altLang="en-US" sz="2400" dirty="0" smtClean="0"/>
              <a:t>Example:</a:t>
            </a:r>
          </a:p>
          <a:p>
            <a:pPr lvl="1"/>
            <a:r>
              <a:rPr lang="en-US" altLang="en-US" sz="2000" dirty="0" smtClean="0">
                <a:latin typeface="Consolas" panose="020B0609020204030204" pitchFamily="49" charset="0"/>
                <a:cs typeface="Consolas" panose="020B0609020204030204" pitchFamily="49" charset="0"/>
              </a:rPr>
              <a:t>javac Driver.java</a:t>
            </a:r>
          </a:p>
          <a:p>
            <a:pPr lvl="1"/>
            <a:r>
              <a:rPr lang="en-US" altLang="en-US" sz="2000" dirty="0" smtClean="0">
                <a:latin typeface="Consolas" panose="020B0609020204030204" pitchFamily="49" charset="0"/>
                <a:cs typeface="Consolas" panose="020B0609020204030204" pitchFamily="49" charset="0"/>
              </a:rPr>
              <a:t>javac Person.java</a:t>
            </a:r>
          </a:p>
          <a:p>
            <a:pPr lvl="1"/>
            <a:r>
              <a:rPr lang="en-US" altLang="en-US" sz="2000" dirty="0" smtClean="0"/>
              <a:t>(Alternatively use the ‘wildcard’):</a:t>
            </a:r>
            <a:r>
              <a:rPr lang="en-US" altLang="en-US" sz="2000" dirty="0" smtClean="0">
                <a:latin typeface="Times New Roman" pitchFamily="18" charset="0"/>
              </a:rPr>
              <a:t> </a:t>
            </a:r>
            <a:r>
              <a:rPr lang="en-US" altLang="en-US" sz="2000" dirty="0" smtClean="0">
                <a:latin typeface="Consolas" pitchFamily="49" charset="0"/>
              </a:rPr>
              <a:t>javac *.java</a:t>
            </a:r>
          </a:p>
          <a:p>
            <a:endParaRPr lang="en-CA" altLang="en-US" sz="2400" dirty="0" smtClean="0"/>
          </a:p>
        </p:txBody>
      </p:sp>
    </p:spTree>
    <p:extLst>
      <p:ext uri="{BB962C8B-B14F-4D97-AF65-F5344CB8AC3E}">
        <p14:creationId xmlns:p14="http://schemas.microsoft.com/office/powerpoint/2010/main" xmlns="" val="370695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t>Why Must Classes Be Defined</a:t>
            </a:r>
          </a:p>
        </p:txBody>
      </p:sp>
      <p:sp>
        <p:nvSpPr>
          <p:cNvPr id="3" name="Content Placeholder 2"/>
          <p:cNvSpPr>
            <a:spLocks noGrp="1"/>
          </p:cNvSpPr>
          <p:nvPr>
            <p:ph idx="1"/>
          </p:nvPr>
        </p:nvSpPr>
        <p:spPr/>
        <p:txBody>
          <a:bodyPr/>
          <a:lstStyle/>
          <a:p>
            <a:r>
              <a:rPr lang="en-US" altLang="en-US" dirty="0" smtClean="0"/>
              <a:t>Some classes are already pre-defined (included) in a programming language with a list of attributes and methods e.g., </a:t>
            </a:r>
            <a:r>
              <a:rPr lang="en-US" altLang="en-US" dirty="0" smtClean="0">
                <a:latin typeface="Consolas" pitchFamily="49" charset="0"/>
                <a:cs typeface="Consolas" pitchFamily="49" charset="0"/>
              </a:rPr>
              <a:t>String</a:t>
            </a:r>
            <a:r>
              <a:rPr lang="en-US" altLang="en-US" dirty="0" smtClean="0"/>
              <a:t> </a:t>
            </a:r>
          </a:p>
          <a:p>
            <a:r>
              <a:rPr lang="en-US" altLang="en-US" dirty="0" smtClean="0"/>
              <a:t>Why don’t more classes come ‘built’ into the language?</a:t>
            </a:r>
          </a:p>
          <a:p>
            <a:r>
              <a:rPr lang="en-US" altLang="en-US" dirty="0" smtClean="0"/>
              <a:t>The needs of the program will dictate what attributes and methods are needed.</a:t>
            </a:r>
          </a:p>
        </p:txBody>
      </p:sp>
      <p:grpSp>
        <p:nvGrpSpPr>
          <p:cNvPr id="2" name="Group 1"/>
          <p:cNvGrpSpPr/>
          <p:nvPr/>
        </p:nvGrpSpPr>
        <p:grpSpPr>
          <a:xfrm>
            <a:off x="4478548" y="4215305"/>
            <a:ext cx="3981226" cy="2495550"/>
            <a:chOff x="669838" y="3492881"/>
            <a:chExt cx="3981226" cy="2495550"/>
          </a:xfrm>
        </p:grpSpPr>
        <p:pic>
          <p:nvPicPr>
            <p:cNvPr id="37893" name="Picture 2" descr="C:\Users\tamj\AppData\Local\Microsoft\Windows\Temporary Internet Files\Content.IE5\KWS69ME7\MC900088768[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63607" y="3492881"/>
              <a:ext cx="1587457" cy="18009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69838" y="3492881"/>
              <a:ext cx="2009775" cy="2495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315059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ltLang="en-US" dirty="0" smtClean="0"/>
              <a:t>Defining The Attributes Of A Class In Java</a:t>
            </a:r>
          </a:p>
        </p:txBody>
      </p:sp>
      <p:sp>
        <p:nvSpPr>
          <p:cNvPr id="23555" name="Content Placeholder 2"/>
          <p:cNvSpPr>
            <a:spLocks noGrp="1"/>
          </p:cNvSpPr>
          <p:nvPr>
            <p:ph idx="1"/>
          </p:nvPr>
        </p:nvSpPr>
        <p:spPr/>
        <p:txBody>
          <a:bodyPr/>
          <a:lstStyle/>
          <a:p>
            <a:r>
              <a:rPr lang="en-US" altLang="en-US" dirty="0" smtClean="0"/>
              <a:t>Attributes can be variable or constant (preceded by the ‘</a:t>
            </a:r>
            <a:r>
              <a:rPr lang="en-US" altLang="en-US" dirty="0" smtClean="0">
                <a:latin typeface="Consolas" pitchFamily="49" charset="0"/>
                <a:cs typeface="Consolas" pitchFamily="49" charset="0"/>
              </a:rPr>
              <a:t>final</a:t>
            </a:r>
            <a:r>
              <a:rPr lang="en-US" altLang="en-US" dirty="0" smtClean="0"/>
              <a:t>’ keyword), for now stick to the former.</a:t>
            </a:r>
          </a:p>
          <a:p>
            <a:r>
              <a:rPr lang="en-CA" altLang="en-US" b="1" dirty="0" smtClean="0"/>
              <a:t>Format</a:t>
            </a:r>
            <a:r>
              <a:rPr lang="en-CA" altLang="en-US" dirty="0" smtClean="0"/>
              <a:t>:</a:t>
            </a:r>
          </a:p>
          <a:p>
            <a:pPr lvl="1">
              <a:buFont typeface="Times New Roman" pitchFamily="18" charset="0"/>
              <a:buNone/>
            </a:pPr>
            <a:r>
              <a:rPr lang="en-CA" altLang="en-US" sz="1600" dirty="0" smtClean="0">
                <a:latin typeface="Consolas" pitchFamily="49" charset="0"/>
                <a:cs typeface="Consolas" pitchFamily="49" charset="0"/>
              </a:rPr>
              <a:t> &lt;</a:t>
            </a:r>
            <a:r>
              <a:rPr lang="en-CA" altLang="en-US" sz="1600" i="1" dirty="0" smtClean="0">
                <a:latin typeface="Consolas" pitchFamily="49" charset="0"/>
                <a:cs typeface="Consolas" pitchFamily="49" charset="0"/>
              </a:rPr>
              <a:t>access modifier</a:t>
            </a:r>
            <a:r>
              <a:rPr lang="en-CA" altLang="en-US" sz="1600" dirty="0" smtClean="0">
                <a:latin typeface="Consolas" pitchFamily="49" charset="0"/>
                <a:cs typeface="Consolas" pitchFamily="49" charset="0"/>
              </a:rPr>
              <a:t>&gt;</a:t>
            </a:r>
            <a:r>
              <a:rPr lang="en-CA" altLang="en-US" sz="1600" baseline="30000" dirty="0" smtClean="0">
                <a:latin typeface="Consolas" pitchFamily="49" charset="0"/>
                <a:cs typeface="Consolas" pitchFamily="49" charset="0"/>
              </a:rPr>
              <a:t>1</a:t>
            </a:r>
            <a:r>
              <a:rPr lang="en-CA" altLang="en-US" sz="1600" dirty="0" smtClean="0">
                <a:latin typeface="Consolas" pitchFamily="49" charset="0"/>
                <a:cs typeface="Consolas" pitchFamily="49" charset="0"/>
              </a:rPr>
              <a:t>  &lt;</a:t>
            </a:r>
            <a:r>
              <a:rPr lang="en-CA" altLang="en-US" sz="1600" i="1" dirty="0" smtClean="0">
                <a:latin typeface="Consolas" pitchFamily="49" charset="0"/>
                <a:cs typeface="Consolas" pitchFamily="49" charset="0"/>
              </a:rPr>
              <a:t>type of the attribute</a:t>
            </a:r>
            <a:r>
              <a:rPr lang="en-CA" altLang="en-US" sz="1600" dirty="0" smtClean="0">
                <a:latin typeface="Consolas" pitchFamily="49" charset="0"/>
                <a:cs typeface="Consolas" pitchFamily="49" charset="0"/>
              </a:rPr>
              <a:t>&gt; &lt;</a:t>
            </a:r>
            <a:r>
              <a:rPr lang="en-CA" altLang="en-US" sz="1600" i="1" dirty="0" smtClean="0">
                <a:latin typeface="Consolas" pitchFamily="49" charset="0"/>
                <a:cs typeface="Consolas" pitchFamily="49" charset="0"/>
              </a:rPr>
              <a:t>name of the attribute</a:t>
            </a:r>
            <a:r>
              <a:rPr lang="en-CA" altLang="en-US" sz="1600" dirty="0" smtClean="0">
                <a:latin typeface="Consolas" pitchFamily="49" charset="0"/>
                <a:cs typeface="Consolas" pitchFamily="49" charset="0"/>
              </a:rPr>
              <a:t>&gt;;</a:t>
            </a:r>
          </a:p>
          <a:p>
            <a:endParaRPr lang="en-CA" altLang="en-US" sz="1600" dirty="0" smtClean="0"/>
          </a:p>
          <a:p>
            <a:r>
              <a:rPr lang="en-CA" altLang="en-US" b="1" dirty="0" smtClean="0"/>
              <a:t>Example</a:t>
            </a:r>
            <a:r>
              <a:rPr lang="en-CA" altLang="en-US" dirty="0" smtClean="0"/>
              <a:t>:</a:t>
            </a:r>
          </a:p>
          <a:p>
            <a:pPr>
              <a:buFontTx/>
              <a:buNone/>
            </a:pPr>
            <a:r>
              <a:rPr lang="en-CA" altLang="en-US" sz="1600" dirty="0" smtClean="0">
                <a:latin typeface="Consolas" pitchFamily="49" charset="0"/>
                <a:cs typeface="Consolas" pitchFamily="49" charset="0"/>
              </a:rPr>
              <a:t>	public class Person</a:t>
            </a:r>
          </a:p>
          <a:p>
            <a:pPr>
              <a:buFontTx/>
              <a:buNone/>
            </a:pPr>
            <a:r>
              <a:rPr lang="en-CA" altLang="en-US" sz="1600" dirty="0" smtClean="0">
                <a:latin typeface="Consolas" pitchFamily="49" charset="0"/>
                <a:cs typeface="Consolas" pitchFamily="49" charset="0"/>
              </a:rPr>
              <a:t>  {</a:t>
            </a:r>
          </a:p>
          <a:p>
            <a:pPr lvl="1">
              <a:buFont typeface="Times New Roman" pitchFamily="18" charset="0"/>
              <a:buNone/>
            </a:pPr>
            <a:r>
              <a:rPr lang="en-US" altLang="en-US" sz="1600" dirty="0" smtClean="0">
                <a:latin typeface="Consolas" pitchFamily="49" charset="0"/>
                <a:cs typeface="Consolas" pitchFamily="49" charset="0"/>
              </a:rPr>
              <a:t>    private int age;</a:t>
            </a:r>
            <a:endParaRPr lang="en-CA" altLang="en-US" sz="1600" dirty="0" smtClean="0">
              <a:latin typeface="Consolas" pitchFamily="49" charset="0"/>
              <a:cs typeface="Consolas" pitchFamily="49" charset="0"/>
            </a:endParaRPr>
          </a:p>
          <a:p>
            <a:pPr>
              <a:buFontTx/>
              <a:buNone/>
            </a:pPr>
            <a:r>
              <a:rPr lang="en-US" altLang="en-US" sz="1600" dirty="0" smtClean="0">
                <a:latin typeface="Consolas" pitchFamily="49" charset="0"/>
                <a:cs typeface="Consolas" pitchFamily="49" charset="0"/>
              </a:rPr>
              <a:t>  </a:t>
            </a:r>
            <a:r>
              <a:rPr lang="en-CA" altLang="en-US" sz="1600" dirty="0" smtClean="0">
                <a:latin typeface="Consolas" pitchFamily="49" charset="0"/>
                <a:cs typeface="Consolas" pitchFamily="49" charset="0"/>
              </a:rPr>
              <a:t>}</a:t>
            </a:r>
          </a:p>
          <a:p>
            <a:pPr>
              <a:buFontTx/>
              <a:buNone/>
            </a:pPr>
            <a:endParaRPr lang="en-CA" altLang="en-US" sz="1600" dirty="0" smtClean="0">
              <a:latin typeface="Times New Roman" pitchFamily="18" charset="0"/>
            </a:endParaRPr>
          </a:p>
          <a:p>
            <a:endParaRPr lang="en-US" altLang="en-US" sz="1800" dirty="0" smtClean="0"/>
          </a:p>
        </p:txBody>
      </p:sp>
    </p:spTree>
    <p:extLst>
      <p:ext uri="{BB962C8B-B14F-4D97-AF65-F5344CB8AC3E}">
        <p14:creationId xmlns:p14="http://schemas.microsoft.com/office/powerpoint/2010/main" xmlns="" val="2547255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en-CA" altLang="en-US" sz="3200" dirty="0" smtClean="0"/>
              <a:t>An Example Of The Procedural Approach (Presentation Software)</a:t>
            </a:r>
            <a:endParaRPr lang="en-US" altLang="en-US" sz="3200" dirty="0" smtClean="0"/>
          </a:p>
        </p:txBody>
      </p:sp>
      <p:sp>
        <p:nvSpPr>
          <p:cNvPr id="15363" name="Rectangle 3"/>
          <p:cNvSpPr>
            <a:spLocks noGrp="1" noChangeArrowheads="1"/>
          </p:cNvSpPr>
          <p:nvPr>
            <p:ph type="subTitle" idx="1"/>
          </p:nvPr>
        </p:nvSpPr>
        <p:spPr/>
        <p:txBody>
          <a:bodyPr/>
          <a:lstStyle/>
          <a:p>
            <a:r>
              <a:rPr lang="en-US" altLang="en-US" sz="2400" dirty="0" smtClean="0"/>
              <a:t>Break down the program by what it does (described with </a:t>
            </a:r>
            <a:r>
              <a:rPr lang="en-US" altLang="en-US" sz="2400" i="1" dirty="0" smtClean="0"/>
              <a:t>actions/verbs</a:t>
            </a:r>
            <a:r>
              <a:rPr lang="en-US" altLang="en-US" sz="2400" dirty="0" smtClean="0"/>
              <a:t>)</a:t>
            </a:r>
          </a:p>
        </p:txBody>
      </p:sp>
      <p:grpSp>
        <p:nvGrpSpPr>
          <p:cNvPr id="2" name="Group 4"/>
          <p:cNvGrpSpPr>
            <a:grpSpLocks/>
          </p:cNvGrpSpPr>
          <p:nvPr/>
        </p:nvGrpSpPr>
        <p:grpSpPr bwMode="auto">
          <a:xfrm>
            <a:off x="971550" y="3822700"/>
            <a:ext cx="7489825" cy="985838"/>
            <a:chOff x="612" y="1933"/>
            <a:chExt cx="4718" cy="621"/>
          </a:xfrm>
        </p:grpSpPr>
        <p:sp>
          <p:nvSpPr>
            <p:cNvPr id="15380" name="Text Box 5"/>
            <p:cNvSpPr txBox="1">
              <a:spLocks noChangeArrowheads="1"/>
            </p:cNvSpPr>
            <p:nvPr/>
          </p:nvSpPr>
          <p:spPr bwMode="auto">
            <a:xfrm>
              <a:off x="612" y="2296"/>
              <a:ext cx="998" cy="25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Filing</a:t>
              </a:r>
              <a:endParaRPr lang="en-US" altLang="en-US" sz="2000" dirty="0">
                <a:latin typeface="Arial" charset="0"/>
              </a:endParaRPr>
            </a:p>
          </p:txBody>
        </p:sp>
        <p:sp>
          <p:nvSpPr>
            <p:cNvPr id="15381" name="Text Box 6"/>
            <p:cNvSpPr txBox="1">
              <a:spLocks noChangeArrowheads="1"/>
            </p:cNvSpPr>
            <p:nvPr/>
          </p:nvSpPr>
          <p:spPr bwMode="auto">
            <a:xfrm>
              <a:off x="1882" y="2296"/>
              <a:ext cx="998" cy="25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Editing</a:t>
              </a:r>
              <a:endParaRPr lang="en-US" altLang="en-US" sz="2000" dirty="0">
                <a:latin typeface="Arial" charset="0"/>
              </a:endParaRPr>
            </a:p>
          </p:txBody>
        </p:sp>
        <p:sp>
          <p:nvSpPr>
            <p:cNvPr id="15382" name="Text Box 7"/>
            <p:cNvSpPr txBox="1">
              <a:spLocks noChangeArrowheads="1"/>
            </p:cNvSpPr>
            <p:nvPr/>
          </p:nvSpPr>
          <p:spPr bwMode="auto">
            <a:xfrm>
              <a:off x="4332" y="2296"/>
              <a:ext cx="998" cy="25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Helping</a:t>
              </a:r>
              <a:endParaRPr lang="en-US" altLang="en-US" sz="2000" dirty="0">
                <a:latin typeface="Arial" charset="0"/>
              </a:endParaRPr>
            </a:p>
          </p:txBody>
        </p:sp>
        <p:sp>
          <p:nvSpPr>
            <p:cNvPr id="15383" name="Text Box 8"/>
            <p:cNvSpPr txBox="1">
              <a:spLocks noChangeArrowheads="1"/>
            </p:cNvSpPr>
            <p:nvPr/>
          </p:nvSpPr>
          <p:spPr bwMode="auto">
            <a:xfrm>
              <a:off x="3152" y="2296"/>
              <a:ext cx="99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a:t>
              </a:r>
              <a:endParaRPr lang="en-US" altLang="en-US" sz="2000" dirty="0">
                <a:latin typeface="Arial" charset="0"/>
              </a:endParaRPr>
            </a:p>
          </p:txBody>
        </p:sp>
        <p:sp>
          <p:nvSpPr>
            <p:cNvPr id="15384" name="Line 9"/>
            <p:cNvSpPr>
              <a:spLocks noChangeShapeType="1"/>
            </p:cNvSpPr>
            <p:nvPr/>
          </p:nvSpPr>
          <p:spPr bwMode="auto">
            <a:xfrm>
              <a:off x="1111" y="2069"/>
              <a:ext cx="3719"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15385" name="Line 10"/>
            <p:cNvSpPr>
              <a:spLocks noChangeShapeType="1"/>
            </p:cNvSpPr>
            <p:nvPr/>
          </p:nvSpPr>
          <p:spPr bwMode="auto">
            <a:xfrm>
              <a:off x="1111" y="2069"/>
              <a:ext cx="0" cy="2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15386" name="Line 11"/>
            <p:cNvSpPr>
              <a:spLocks noChangeShapeType="1"/>
            </p:cNvSpPr>
            <p:nvPr/>
          </p:nvSpPr>
          <p:spPr bwMode="auto">
            <a:xfrm>
              <a:off x="2381" y="2069"/>
              <a:ext cx="0" cy="2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15387" name="Line 12"/>
            <p:cNvSpPr>
              <a:spLocks noChangeShapeType="1"/>
            </p:cNvSpPr>
            <p:nvPr/>
          </p:nvSpPr>
          <p:spPr bwMode="auto">
            <a:xfrm>
              <a:off x="4830" y="2069"/>
              <a:ext cx="0" cy="2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15388" name="Line 13"/>
            <p:cNvSpPr>
              <a:spLocks noChangeShapeType="1"/>
            </p:cNvSpPr>
            <p:nvPr/>
          </p:nvSpPr>
          <p:spPr bwMode="auto">
            <a:xfrm>
              <a:off x="2971" y="1933"/>
              <a:ext cx="0" cy="13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grpSp>
      <p:grpSp>
        <p:nvGrpSpPr>
          <p:cNvPr id="3" name="Group 14"/>
          <p:cNvGrpSpPr>
            <a:grpSpLocks/>
          </p:cNvGrpSpPr>
          <p:nvPr/>
        </p:nvGrpSpPr>
        <p:grpSpPr bwMode="auto">
          <a:xfrm>
            <a:off x="250825" y="4830763"/>
            <a:ext cx="8642350" cy="1778000"/>
            <a:chOff x="158" y="3043"/>
            <a:chExt cx="5444" cy="1120"/>
          </a:xfrm>
        </p:grpSpPr>
        <p:sp>
          <p:nvSpPr>
            <p:cNvPr id="15369" name="Text Box 15"/>
            <p:cNvSpPr txBox="1">
              <a:spLocks noChangeArrowheads="1"/>
            </p:cNvSpPr>
            <p:nvPr/>
          </p:nvSpPr>
          <p:spPr bwMode="auto">
            <a:xfrm>
              <a:off x="158" y="3521"/>
              <a:ext cx="998" cy="64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Creating new document</a:t>
              </a:r>
              <a:endParaRPr lang="en-US" altLang="en-US" sz="2000" dirty="0">
                <a:latin typeface="Arial" charset="0"/>
              </a:endParaRPr>
            </a:p>
          </p:txBody>
        </p:sp>
        <p:sp>
          <p:nvSpPr>
            <p:cNvPr id="15370" name="Text Box 16"/>
            <p:cNvSpPr txBox="1">
              <a:spLocks noChangeArrowheads="1"/>
            </p:cNvSpPr>
            <p:nvPr/>
          </p:nvSpPr>
          <p:spPr bwMode="auto">
            <a:xfrm>
              <a:off x="1429" y="3521"/>
              <a:ext cx="998" cy="4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Opening a document</a:t>
              </a:r>
              <a:endParaRPr lang="en-US" altLang="en-US" sz="2000" dirty="0">
                <a:latin typeface="Arial" charset="0"/>
              </a:endParaRPr>
            </a:p>
          </p:txBody>
        </p:sp>
        <p:sp>
          <p:nvSpPr>
            <p:cNvPr id="15371" name="Text Box 17"/>
            <p:cNvSpPr txBox="1">
              <a:spLocks noChangeArrowheads="1"/>
            </p:cNvSpPr>
            <p:nvPr/>
          </p:nvSpPr>
          <p:spPr bwMode="auto">
            <a:xfrm>
              <a:off x="2699" y="3521"/>
              <a:ext cx="998" cy="4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Saving a document</a:t>
              </a:r>
              <a:endParaRPr lang="en-US" altLang="en-US" sz="2000" dirty="0">
                <a:latin typeface="Arial" charset="0"/>
              </a:endParaRPr>
            </a:p>
          </p:txBody>
        </p:sp>
        <p:sp>
          <p:nvSpPr>
            <p:cNvPr id="15372" name="Text Box 18"/>
            <p:cNvSpPr txBox="1">
              <a:spLocks noChangeArrowheads="1"/>
            </p:cNvSpPr>
            <p:nvPr/>
          </p:nvSpPr>
          <p:spPr bwMode="auto">
            <a:xfrm>
              <a:off x="3696" y="3521"/>
              <a:ext cx="99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a:t>
              </a:r>
              <a:endParaRPr lang="en-US" altLang="en-US" sz="2000" dirty="0">
                <a:latin typeface="Arial" charset="0"/>
              </a:endParaRPr>
            </a:p>
          </p:txBody>
        </p:sp>
        <p:sp>
          <p:nvSpPr>
            <p:cNvPr id="15373" name="Text Box 19"/>
            <p:cNvSpPr txBox="1">
              <a:spLocks noChangeArrowheads="1"/>
            </p:cNvSpPr>
            <p:nvPr/>
          </p:nvSpPr>
          <p:spPr bwMode="auto">
            <a:xfrm>
              <a:off x="4604" y="3521"/>
              <a:ext cx="998" cy="4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Exiting program</a:t>
              </a:r>
              <a:endParaRPr lang="en-US" altLang="en-US" sz="2000" dirty="0">
                <a:latin typeface="Arial" charset="0"/>
              </a:endParaRPr>
            </a:p>
          </p:txBody>
        </p:sp>
        <p:sp>
          <p:nvSpPr>
            <p:cNvPr id="15374" name="Line 20"/>
            <p:cNvSpPr>
              <a:spLocks noChangeShapeType="1"/>
            </p:cNvSpPr>
            <p:nvPr/>
          </p:nvSpPr>
          <p:spPr bwMode="auto">
            <a:xfrm>
              <a:off x="657" y="3249"/>
              <a:ext cx="444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15375" name="Line 21"/>
            <p:cNvSpPr>
              <a:spLocks noChangeShapeType="1"/>
            </p:cNvSpPr>
            <p:nvPr/>
          </p:nvSpPr>
          <p:spPr bwMode="auto">
            <a:xfrm>
              <a:off x="1111" y="3043"/>
              <a:ext cx="0" cy="20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15376" name="Line 22"/>
            <p:cNvSpPr>
              <a:spLocks noChangeShapeType="1"/>
            </p:cNvSpPr>
            <p:nvPr/>
          </p:nvSpPr>
          <p:spPr bwMode="auto">
            <a:xfrm>
              <a:off x="657" y="3249"/>
              <a:ext cx="0" cy="27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15377" name="Line 23"/>
            <p:cNvSpPr>
              <a:spLocks noChangeShapeType="1"/>
            </p:cNvSpPr>
            <p:nvPr/>
          </p:nvSpPr>
          <p:spPr bwMode="auto">
            <a:xfrm>
              <a:off x="1927" y="3249"/>
              <a:ext cx="0" cy="27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15378" name="Line 24"/>
            <p:cNvSpPr>
              <a:spLocks noChangeShapeType="1"/>
            </p:cNvSpPr>
            <p:nvPr/>
          </p:nvSpPr>
          <p:spPr bwMode="auto">
            <a:xfrm>
              <a:off x="3198" y="3249"/>
              <a:ext cx="0" cy="27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15379" name="Line 25"/>
            <p:cNvSpPr>
              <a:spLocks noChangeShapeType="1"/>
            </p:cNvSpPr>
            <p:nvPr/>
          </p:nvSpPr>
          <p:spPr bwMode="auto">
            <a:xfrm>
              <a:off x="5103" y="3249"/>
              <a:ext cx="0" cy="27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grpSp>
      <p:grpSp>
        <p:nvGrpSpPr>
          <p:cNvPr id="5" name="Group 4"/>
          <p:cNvGrpSpPr>
            <a:grpSpLocks/>
          </p:cNvGrpSpPr>
          <p:nvPr/>
        </p:nvGrpSpPr>
        <p:grpSpPr bwMode="auto">
          <a:xfrm>
            <a:off x="6706148" y="136197"/>
            <a:ext cx="1666875" cy="1725613"/>
            <a:chOff x="3889375" y="2070100"/>
            <a:chExt cx="1666875" cy="1725613"/>
          </a:xfrm>
        </p:grpSpPr>
        <p:pic>
          <p:nvPicPr>
            <p:cNvPr id="15367" name="Picture 2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89375" y="2524125"/>
              <a:ext cx="1666875" cy="12715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15368" name="Text Box 28"/>
            <p:cNvSpPr txBox="1">
              <a:spLocks noChangeArrowheads="1"/>
            </p:cNvSpPr>
            <p:nvPr/>
          </p:nvSpPr>
          <p:spPr bwMode="auto">
            <a:xfrm>
              <a:off x="3932238" y="2070100"/>
              <a:ext cx="158432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PowerPoint</a:t>
              </a:r>
              <a:endParaRPr lang="en-US" altLang="en-US" sz="2000" dirty="0">
                <a:latin typeface="Arial" charset="0"/>
              </a:endParaRPr>
            </a:p>
          </p:txBody>
        </p:sp>
      </p:grpSp>
    </p:spTree>
    <p:extLst>
      <p:ext uri="{BB962C8B-B14F-4D97-AF65-F5344CB8AC3E}">
        <p14:creationId xmlns:p14="http://schemas.microsoft.com/office/powerpoint/2010/main" xmlns="" val="4081997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Term: Object State</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dirty="0" smtClean="0"/>
              <a:t>Similar to how two variables can contain different data.</a:t>
            </a:r>
          </a:p>
          <a:p>
            <a:r>
              <a:rPr lang="en-US" altLang="en-US" dirty="0" smtClean="0"/>
              <a:t>Attributes: Data </a:t>
            </a:r>
            <a:r>
              <a:rPr lang="en-US" altLang="en-US" dirty="0"/>
              <a:t>that describes each instance or example of a class</a:t>
            </a:r>
            <a:r>
              <a:rPr lang="en-US" altLang="en-US" dirty="0" smtClean="0"/>
              <a:t>.</a:t>
            </a:r>
            <a:endParaRPr lang="en-US" dirty="0" smtClean="0"/>
          </a:p>
          <a:p>
            <a:r>
              <a:rPr lang="en-US" dirty="0" smtClean="0"/>
              <a:t>Different </a:t>
            </a:r>
            <a:r>
              <a:rPr lang="en-US" dirty="0"/>
              <a:t>objects have the same attributes but the values of those attributes can </a:t>
            </a:r>
            <a:r>
              <a:rPr lang="en-US" dirty="0" smtClean="0"/>
              <a:t>vary</a:t>
            </a:r>
          </a:p>
          <a:p>
            <a:pPr lvl="1"/>
            <a:r>
              <a:rPr lang="en-US" dirty="0"/>
              <a:t>Reminder: The class definition specifies the attributes and </a:t>
            </a:r>
            <a:r>
              <a:rPr lang="en-US" dirty="0" smtClean="0"/>
              <a:t>methods for </a:t>
            </a:r>
            <a:r>
              <a:rPr lang="en-US" i="1" dirty="0" smtClean="0"/>
              <a:t>all objects</a:t>
            </a:r>
            <a:endParaRPr lang="en-US" i="1" dirty="0"/>
          </a:p>
          <a:p>
            <a:r>
              <a:rPr lang="en-US" dirty="0" smtClean="0"/>
              <a:t>Example: two ‘monster’ objects each have a health attribute but the current value of their health can differ</a:t>
            </a:r>
          </a:p>
          <a:p>
            <a:r>
              <a:rPr lang="en-US" dirty="0" smtClean="0"/>
              <a:t>The current value of an object’s attribute’s determines it’s state.</a:t>
            </a:r>
          </a:p>
          <a:p>
            <a:endParaRPr lang="en-US" dirty="0"/>
          </a:p>
        </p:txBody>
      </p:sp>
      <p:grpSp>
        <p:nvGrpSpPr>
          <p:cNvPr id="14" name="Group 13"/>
          <p:cNvGrpSpPr/>
          <p:nvPr/>
        </p:nvGrpSpPr>
        <p:grpSpPr>
          <a:xfrm>
            <a:off x="741938" y="5513293"/>
            <a:ext cx="5617356" cy="1257585"/>
            <a:chOff x="776319" y="4875291"/>
            <a:chExt cx="5617356" cy="1717716"/>
          </a:xfrm>
        </p:grpSpPr>
        <p:sp>
          <p:nvSpPr>
            <p:cNvPr id="5" name="TextBox 3"/>
            <p:cNvSpPr txBox="1">
              <a:spLocks noChangeArrowheads="1"/>
            </p:cNvSpPr>
            <p:nvPr/>
          </p:nvSpPr>
          <p:spPr bwMode="auto">
            <a:xfrm>
              <a:off x="776319" y="6011982"/>
              <a:ext cx="14478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latin typeface="Consolas" pitchFamily="49" charset="0"/>
                  <a:cs typeface="Consolas" pitchFamily="49" charset="0"/>
                </a:rPr>
                <a:t>Age: 35</a:t>
              </a:r>
            </a:p>
            <a:p>
              <a:pPr eaLnBrk="1" hangingPunct="1">
                <a:spcBef>
                  <a:spcPct val="0"/>
                </a:spcBef>
                <a:buFontTx/>
                <a:buNone/>
              </a:pPr>
              <a:r>
                <a:rPr lang="en-US" altLang="en-US" sz="1600" dirty="0">
                  <a:latin typeface="Consolas" pitchFamily="49" charset="0"/>
                  <a:cs typeface="Consolas" pitchFamily="49" charset="0"/>
                </a:rPr>
                <a:t>Weight: </a:t>
              </a:r>
              <a:r>
                <a:rPr lang="en-US" altLang="en-US" sz="1600" dirty="0" smtClean="0">
                  <a:latin typeface="Consolas" pitchFamily="49" charset="0"/>
                  <a:cs typeface="Consolas" pitchFamily="49" charset="0"/>
                </a:rPr>
                <a:t>192</a:t>
              </a:r>
              <a:endParaRPr lang="en-US" altLang="en-US" sz="1600" dirty="0">
                <a:latin typeface="Consolas" pitchFamily="49" charset="0"/>
                <a:cs typeface="Consolas" pitchFamily="49" charset="0"/>
              </a:endParaRPr>
            </a:p>
          </p:txBody>
        </p:sp>
        <p:sp>
          <p:nvSpPr>
            <p:cNvPr id="6" name="TextBox 9"/>
            <p:cNvSpPr txBox="1">
              <a:spLocks noChangeArrowheads="1"/>
            </p:cNvSpPr>
            <p:nvPr/>
          </p:nvSpPr>
          <p:spPr bwMode="auto">
            <a:xfrm>
              <a:off x="2891860" y="5912021"/>
              <a:ext cx="14478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latin typeface="Consolas" pitchFamily="49" charset="0"/>
                  <a:cs typeface="Consolas" pitchFamily="49" charset="0"/>
                </a:rPr>
                <a:t>Age: </a:t>
              </a:r>
              <a:r>
                <a:rPr lang="en-US" altLang="en-US" sz="1600" dirty="0" smtClean="0">
                  <a:latin typeface="Consolas" pitchFamily="49" charset="0"/>
                  <a:cs typeface="Consolas" pitchFamily="49" charset="0"/>
                </a:rPr>
                <a:t>50</a:t>
              </a:r>
              <a:endParaRPr lang="en-US" altLang="en-US" sz="1600" dirty="0">
                <a:latin typeface="Consolas" pitchFamily="49" charset="0"/>
                <a:cs typeface="Consolas" pitchFamily="49" charset="0"/>
              </a:endParaRPr>
            </a:p>
            <a:p>
              <a:pPr eaLnBrk="1" hangingPunct="1">
                <a:spcBef>
                  <a:spcPct val="0"/>
                </a:spcBef>
                <a:buFontTx/>
                <a:buNone/>
              </a:pPr>
              <a:r>
                <a:rPr lang="en-US" altLang="en-US" sz="1600" dirty="0">
                  <a:latin typeface="Consolas" pitchFamily="49" charset="0"/>
                  <a:cs typeface="Consolas" pitchFamily="49" charset="0"/>
                </a:rPr>
                <a:t>Weight: 125</a:t>
              </a:r>
            </a:p>
          </p:txBody>
        </p:sp>
        <p:sp>
          <p:nvSpPr>
            <p:cNvPr id="7" name="TextBox 10"/>
            <p:cNvSpPr txBox="1">
              <a:spLocks noChangeArrowheads="1"/>
            </p:cNvSpPr>
            <p:nvPr/>
          </p:nvSpPr>
          <p:spPr bwMode="auto">
            <a:xfrm>
              <a:off x="4945875" y="5837242"/>
              <a:ext cx="14478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latin typeface="Consolas" pitchFamily="49" charset="0"/>
                  <a:cs typeface="Consolas" pitchFamily="49" charset="0"/>
                </a:rPr>
                <a:t>Age: 0</a:t>
              </a:r>
              <a:r>
                <a:rPr lang="en-US" altLang="en-US" sz="1600" dirty="0" smtClean="0">
                  <a:latin typeface="Consolas" pitchFamily="49" charset="0"/>
                  <a:cs typeface="Consolas" pitchFamily="49" charset="0"/>
                </a:rPr>
                <a:t>.5</a:t>
              </a:r>
              <a:endParaRPr lang="en-US" altLang="en-US" sz="1600" dirty="0">
                <a:latin typeface="Consolas" pitchFamily="49" charset="0"/>
                <a:cs typeface="Consolas" pitchFamily="49" charset="0"/>
              </a:endParaRPr>
            </a:p>
            <a:p>
              <a:pPr eaLnBrk="1" hangingPunct="1">
                <a:spcBef>
                  <a:spcPct val="0"/>
                </a:spcBef>
                <a:buFontTx/>
                <a:buNone/>
              </a:pPr>
              <a:r>
                <a:rPr lang="en-US" altLang="en-US" sz="1600" dirty="0">
                  <a:latin typeface="Consolas" pitchFamily="49" charset="0"/>
                  <a:cs typeface="Consolas" pitchFamily="49" charset="0"/>
                </a:rPr>
                <a:t>Weight: 7</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91860" y="4875291"/>
              <a:ext cx="658756" cy="10367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3" descr="j019581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76319" y="4896752"/>
              <a:ext cx="1113020" cy="1145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945875" y="4994022"/>
              <a:ext cx="1380301" cy="917999"/>
            </a:xfrm>
            <a:prstGeom prst="rect">
              <a:avLst/>
            </a:prstGeom>
          </p:spPr>
        </p:pic>
        <p:sp>
          <p:nvSpPr>
            <p:cNvPr id="13" name="TextBox 12"/>
            <p:cNvSpPr txBox="1"/>
            <p:nvPr/>
          </p:nvSpPr>
          <p:spPr>
            <a:xfrm>
              <a:off x="4945875" y="4942319"/>
              <a:ext cx="1447800" cy="285031"/>
            </a:xfrm>
            <a:prstGeom prst="rect">
              <a:avLst/>
            </a:prstGeom>
            <a:noFill/>
            <a:ln w="0">
              <a:noFill/>
            </a:ln>
          </p:spPr>
          <p:txBody>
            <a:bodyPr wrap="square" lIns="0" rtlCol="0">
              <a:noAutofit/>
            </a:bodyPr>
            <a:lstStyle/>
            <a:p>
              <a:r>
                <a:rPr lang="en-US" sz="1200" dirty="0" smtClean="0">
                  <a:solidFill>
                    <a:srgbClr val="FFFFFF"/>
                  </a:solidFill>
                </a:rPr>
                <a:t>www.colourbox.com</a:t>
              </a:r>
            </a:p>
          </p:txBody>
        </p:sp>
      </p:grpSp>
    </p:spTree>
    <p:extLst>
      <p:ext uri="{BB962C8B-B14F-4D97-AF65-F5344CB8AC3E}">
        <p14:creationId xmlns:p14="http://schemas.microsoft.com/office/powerpoint/2010/main" xmlns="" val="229354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horizontal)">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altLang="en-US" dirty="0" smtClean="0"/>
              <a:t>Defining The Methods Of A Class In Java</a:t>
            </a:r>
          </a:p>
        </p:txBody>
      </p:sp>
      <p:sp>
        <p:nvSpPr>
          <p:cNvPr id="25603" name="Content Placeholder 2"/>
          <p:cNvSpPr>
            <a:spLocks noGrp="1"/>
          </p:cNvSpPr>
          <p:nvPr>
            <p:ph idx="1"/>
          </p:nvPr>
        </p:nvSpPr>
        <p:spPr/>
        <p:txBody>
          <a:bodyPr/>
          <a:lstStyle/>
          <a:p>
            <a:pPr>
              <a:buFontTx/>
              <a:buNone/>
            </a:pPr>
            <a:r>
              <a:rPr lang="en-CA" altLang="en-US" b="1" dirty="0" smtClean="0"/>
              <a:t>Format</a:t>
            </a:r>
            <a:r>
              <a:rPr lang="en-CA" altLang="en-US" dirty="0" smtClean="0"/>
              <a:t>:</a:t>
            </a:r>
          </a:p>
          <a:p>
            <a:pPr lvl="1">
              <a:buFont typeface="Times New Roman" pitchFamily="18" charset="0"/>
              <a:buNone/>
            </a:pPr>
            <a:r>
              <a:rPr lang="en-CA" altLang="en-US" sz="1400" dirty="0" smtClean="0">
                <a:latin typeface="Consolas" pitchFamily="49" charset="0"/>
                <a:cs typeface="Consolas" pitchFamily="49" charset="0"/>
              </a:rPr>
              <a:t>&lt;</a:t>
            </a:r>
            <a:r>
              <a:rPr lang="en-CA" altLang="en-US" sz="1400" i="1" dirty="0" smtClean="0">
                <a:latin typeface="Consolas" pitchFamily="49" charset="0"/>
                <a:cs typeface="Consolas" pitchFamily="49" charset="0"/>
              </a:rPr>
              <a:t>access modifier</a:t>
            </a:r>
            <a:r>
              <a:rPr lang="en-CA" altLang="en-US" sz="1400" dirty="0" smtClean="0">
                <a:latin typeface="Consolas" pitchFamily="49" charset="0"/>
                <a:cs typeface="Consolas" pitchFamily="49" charset="0"/>
              </a:rPr>
              <a:t>&gt;</a:t>
            </a:r>
            <a:r>
              <a:rPr lang="en-CA" altLang="en-US" sz="1400" baseline="30000" dirty="0" smtClean="0">
                <a:latin typeface="Consolas" pitchFamily="49" charset="0"/>
                <a:cs typeface="Consolas" pitchFamily="49" charset="0"/>
              </a:rPr>
              <a:t>1</a:t>
            </a:r>
            <a:r>
              <a:rPr lang="en-CA" altLang="en-US" sz="1400" dirty="0" smtClean="0">
                <a:latin typeface="Consolas" pitchFamily="49" charset="0"/>
                <a:cs typeface="Consolas" pitchFamily="49" charset="0"/>
              </a:rPr>
              <a:t> &lt;</a:t>
            </a:r>
            <a:r>
              <a:rPr lang="en-CA" altLang="en-US" sz="1400" i="1" dirty="0" smtClean="0">
                <a:latin typeface="Consolas" pitchFamily="49" charset="0"/>
                <a:cs typeface="Consolas" pitchFamily="49" charset="0"/>
              </a:rPr>
              <a:t>return type</a:t>
            </a:r>
            <a:r>
              <a:rPr lang="en-CA" altLang="en-US" sz="1400" i="1" baseline="30000" dirty="0" smtClean="0">
                <a:latin typeface="Consolas" pitchFamily="49" charset="0"/>
                <a:cs typeface="Consolas" pitchFamily="49" charset="0"/>
              </a:rPr>
              <a:t>2</a:t>
            </a:r>
            <a:r>
              <a:rPr lang="en-CA" altLang="en-US" sz="1400" dirty="0" smtClean="0">
                <a:latin typeface="Consolas" pitchFamily="49" charset="0"/>
                <a:cs typeface="Consolas" pitchFamily="49" charset="0"/>
              </a:rPr>
              <a:t>&gt; &lt;</a:t>
            </a:r>
            <a:r>
              <a:rPr lang="en-CA" altLang="en-US" sz="1400" i="1" dirty="0" smtClean="0">
                <a:latin typeface="Consolas" pitchFamily="49" charset="0"/>
                <a:cs typeface="Consolas" pitchFamily="49" charset="0"/>
              </a:rPr>
              <a:t>method name</a:t>
            </a:r>
            <a:r>
              <a:rPr lang="en-CA" altLang="en-US" sz="1400" dirty="0" smtClean="0">
                <a:latin typeface="Consolas" pitchFamily="49" charset="0"/>
                <a:cs typeface="Consolas" pitchFamily="49" charset="0"/>
              </a:rPr>
              <a:t>&gt; (&lt;</a:t>
            </a:r>
            <a:r>
              <a:rPr lang="en-CA" altLang="en-US" sz="1400" i="1" dirty="0" smtClean="0">
                <a:latin typeface="Consolas" pitchFamily="49" charset="0"/>
                <a:cs typeface="Consolas" pitchFamily="49" charset="0"/>
              </a:rPr>
              <a:t>p1 type</a:t>
            </a:r>
            <a:r>
              <a:rPr lang="en-CA" altLang="en-US" sz="1400" dirty="0" smtClean="0">
                <a:latin typeface="Consolas" pitchFamily="49" charset="0"/>
                <a:cs typeface="Consolas" pitchFamily="49" charset="0"/>
              </a:rPr>
              <a:t>&gt; &lt;</a:t>
            </a:r>
            <a:r>
              <a:rPr lang="en-CA" altLang="en-US" sz="1400" i="1" dirty="0" smtClean="0">
                <a:latin typeface="Consolas" pitchFamily="49" charset="0"/>
                <a:cs typeface="Consolas" pitchFamily="49" charset="0"/>
              </a:rPr>
              <a:t>p1 name</a:t>
            </a:r>
            <a:r>
              <a:rPr lang="en-CA" altLang="en-US" sz="1400" dirty="0" smtClean="0">
                <a:latin typeface="Consolas" pitchFamily="49" charset="0"/>
                <a:cs typeface="Consolas" pitchFamily="49" charset="0"/>
              </a:rPr>
              <a:t>&gt;, &lt;</a:t>
            </a:r>
            <a:r>
              <a:rPr lang="en-CA" altLang="en-US" sz="1400" i="1" dirty="0" smtClean="0">
                <a:latin typeface="Consolas" pitchFamily="49" charset="0"/>
                <a:cs typeface="Consolas" pitchFamily="49" charset="0"/>
              </a:rPr>
              <a:t>p2 type</a:t>
            </a:r>
            <a:r>
              <a:rPr lang="en-CA" altLang="en-US" sz="1400" dirty="0" smtClean="0">
                <a:latin typeface="Consolas" pitchFamily="49" charset="0"/>
                <a:cs typeface="Consolas" pitchFamily="49" charset="0"/>
              </a:rPr>
              <a:t>&gt; &lt;</a:t>
            </a:r>
            <a:r>
              <a:rPr lang="en-CA" altLang="en-US" sz="1400" i="1" dirty="0" smtClean="0">
                <a:latin typeface="Consolas" pitchFamily="49" charset="0"/>
                <a:cs typeface="Consolas" pitchFamily="49" charset="0"/>
              </a:rPr>
              <a:t>p2 name</a:t>
            </a:r>
            <a:r>
              <a:rPr lang="en-CA" altLang="en-US" sz="1400" dirty="0" smtClean="0">
                <a:latin typeface="Consolas" pitchFamily="49" charset="0"/>
                <a:cs typeface="Consolas" pitchFamily="49" charset="0"/>
              </a:rPr>
              <a:t>&gt;…)</a:t>
            </a:r>
          </a:p>
          <a:p>
            <a:pPr lvl="1">
              <a:buFont typeface="Times New Roman" pitchFamily="18" charset="0"/>
              <a:buNone/>
            </a:pPr>
            <a:r>
              <a:rPr lang="en-CA" altLang="en-US" sz="1400" dirty="0" smtClean="0">
                <a:latin typeface="Consolas" pitchFamily="49" charset="0"/>
                <a:cs typeface="Consolas" pitchFamily="49" charset="0"/>
              </a:rPr>
              <a:t>	{</a:t>
            </a:r>
          </a:p>
          <a:p>
            <a:pPr lvl="1">
              <a:buFont typeface="Times New Roman" pitchFamily="18" charset="0"/>
              <a:buNone/>
            </a:pPr>
            <a:r>
              <a:rPr lang="en-CA" altLang="en-US" sz="1400" dirty="0" smtClean="0">
                <a:latin typeface="Consolas" pitchFamily="49" charset="0"/>
                <a:cs typeface="Consolas" pitchFamily="49" charset="0"/>
              </a:rPr>
              <a:t>	    &lt;</a:t>
            </a:r>
            <a:r>
              <a:rPr lang="en-CA" altLang="en-US" sz="1400" i="1" dirty="0" smtClean="0">
                <a:latin typeface="Consolas" pitchFamily="49" charset="0"/>
                <a:cs typeface="Consolas" pitchFamily="49" charset="0"/>
              </a:rPr>
              <a:t>Body of the method</a:t>
            </a:r>
            <a:r>
              <a:rPr lang="en-CA" altLang="en-US" sz="1400" dirty="0" smtClean="0">
                <a:latin typeface="Consolas" pitchFamily="49" charset="0"/>
                <a:cs typeface="Consolas" pitchFamily="49" charset="0"/>
              </a:rPr>
              <a:t>&gt;</a:t>
            </a:r>
          </a:p>
          <a:p>
            <a:pPr lvl="1">
              <a:buFont typeface="Times New Roman" pitchFamily="18" charset="0"/>
              <a:buNone/>
            </a:pPr>
            <a:r>
              <a:rPr lang="en-CA" altLang="en-US" sz="1400" dirty="0" smtClean="0">
                <a:latin typeface="Consolas" pitchFamily="49" charset="0"/>
                <a:cs typeface="Consolas" pitchFamily="49" charset="0"/>
              </a:rPr>
              <a:t>	}</a:t>
            </a:r>
            <a:endParaRPr lang="en-US" altLang="en-US" sz="1400" dirty="0" smtClean="0">
              <a:latin typeface="Consolas" pitchFamily="49" charset="0"/>
              <a:cs typeface="Consolas" pitchFamily="49" charset="0"/>
            </a:endParaRPr>
          </a:p>
          <a:p>
            <a:pPr>
              <a:buFontTx/>
              <a:buNone/>
            </a:pPr>
            <a:r>
              <a:rPr lang="en-CA" altLang="en-US" b="1" dirty="0" smtClean="0"/>
              <a:t>Example</a:t>
            </a:r>
            <a:r>
              <a:rPr lang="en-CA" altLang="en-US" dirty="0" smtClean="0"/>
              <a:t>:</a:t>
            </a:r>
          </a:p>
          <a:p>
            <a:pPr>
              <a:buFontTx/>
              <a:buNone/>
            </a:pPr>
            <a:r>
              <a:rPr lang="en-CA" altLang="en-US" sz="1400" dirty="0" smtClean="0">
                <a:latin typeface="Consolas" pitchFamily="49" charset="0"/>
                <a:cs typeface="Consolas" pitchFamily="49" charset="0"/>
              </a:rPr>
              <a:t>	 public class Person</a:t>
            </a:r>
          </a:p>
          <a:p>
            <a:pPr>
              <a:buFontTx/>
              <a:buNone/>
            </a:pPr>
            <a:r>
              <a:rPr lang="en-CA" altLang="en-US" sz="1400" dirty="0" smtClean="0">
                <a:latin typeface="Consolas" pitchFamily="49" charset="0"/>
                <a:cs typeface="Consolas" pitchFamily="49" charset="0"/>
              </a:rPr>
              <a:t>   {</a:t>
            </a:r>
          </a:p>
          <a:p>
            <a:pPr>
              <a:buFontTx/>
              <a:buNone/>
            </a:pPr>
            <a:r>
              <a:rPr lang="en-CA" altLang="en-US" sz="1400" b="1" dirty="0">
                <a:solidFill>
                  <a:srgbClr val="00FFFF"/>
                </a:solidFill>
                <a:latin typeface="Consolas" pitchFamily="49" charset="0"/>
                <a:cs typeface="Consolas" pitchFamily="49" charset="0"/>
              </a:rPr>
              <a:t> </a:t>
            </a:r>
            <a:r>
              <a:rPr lang="en-CA" altLang="en-US" sz="1400" b="1" dirty="0" smtClean="0">
                <a:solidFill>
                  <a:srgbClr val="00FFFF"/>
                </a:solidFill>
                <a:latin typeface="Consolas" pitchFamily="49" charset="0"/>
                <a:cs typeface="Consolas" pitchFamily="49" charset="0"/>
              </a:rPr>
              <a:t>      // Method definition</a:t>
            </a:r>
          </a:p>
          <a:p>
            <a:pPr>
              <a:lnSpc>
                <a:spcPct val="90000"/>
              </a:lnSpc>
              <a:buFontTx/>
              <a:buNone/>
            </a:pPr>
            <a:r>
              <a:rPr lang="en-CA" altLang="en-US" sz="1400" dirty="0" smtClean="0">
                <a:latin typeface="Consolas" pitchFamily="49" charset="0"/>
                <a:cs typeface="Consolas" pitchFamily="49" charset="0"/>
              </a:rPr>
              <a:t>       public void sayAge() {</a:t>
            </a:r>
          </a:p>
          <a:p>
            <a:pPr>
              <a:lnSpc>
                <a:spcPct val="90000"/>
              </a:lnSpc>
              <a:buFontTx/>
              <a:buNone/>
            </a:pPr>
            <a:r>
              <a:rPr lang="en-CA" altLang="en-US" sz="1400" dirty="0" smtClean="0">
                <a:latin typeface="Consolas" pitchFamily="49" charset="0"/>
                <a:cs typeface="Consolas" pitchFamily="49" charset="0"/>
              </a:rPr>
              <a:t>          System.out.println("My age is " + age);  </a:t>
            </a:r>
          </a:p>
          <a:p>
            <a:pPr>
              <a:lnSpc>
                <a:spcPct val="90000"/>
              </a:lnSpc>
              <a:buFontTx/>
              <a:buNone/>
            </a:pPr>
            <a:r>
              <a:rPr lang="en-CA" altLang="en-US" sz="1400" dirty="0" smtClean="0">
                <a:latin typeface="Consolas" pitchFamily="49" charset="0"/>
                <a:cs typeface="Consolas" pitchFamily="49" charset="0"/>
              </a:rPr>
              <a:t>       }	 </a:t>
            </a:r>
          </a:p>
          <a:p>
            <a:pPr>
              <a:lnSpc>
                <a:spcPct val="90000"/>
              </a:lnSpc>
              <a:buFontTx/>
              <a:buNone/>
            </a:pPr>
            <a:r>
              <a:rPr lang="en-CA" altLang="en-US" sz="1400" dirty="0" smtClean="0">
                <a:latin typeface="Consolas" pitchFamily="49" charset="0"/>
                <a:cs typeface="Consolas" pitchFamily="49" charset="0"/>
              </a:rPr>
              <a:t>   }</a:t>
            </a:r>
          </a:p>
          <a:p>
            <a:endParaRPr lang="en-US" altLang="en-US" sz="1400" dirty="0" smtClean="0"/>
          </a:p>
        </p:txBody>
      </p:sp>
    </p:spTree>
    <p:extLst>
      <p:ext uri="{BB962C8B-B14F-4D97-AF65-F5344CB8AC3E}">
        <p14:creationId xmlns:p14="http://schemas.microsoft.com/office/powerpoint/2010/main" xmlns="" val="788605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Parameter Passing: Different Types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28541709"/>
              </p:ext>
            </p:extLst>
          </p:nvPr>
        </p:nvGraphicFramePr>
        <p:xfrm>
          <a:off x="451690" y="1253779"/>
          <a:ext cx="8229600" cy="2143778"/>
        </p:xfrm>
        <a:graphic>
          <a:graphicData uri="http://schemas.openxmlformats.org/drawingml/2006/table">
            <a:tbl>
              <a:tblPr firstRow="1" bandRow="1">
                <a:tableStyleId>{5C22544A-7EE6-4342-B048-85BDC9FD1C3A}</a:tableStyleId>
              </a:tblPr>
              <a:tblGrid>
                <a:gridCol w="1509312">
                  <a:extLst>
                    <a:ext uri="{9D8B030D-6E8A-4147-A177-3AD203B41FA5}">
                      <a16:colId xmlns:a16="http://schemas.microsoft.com/office/drawing/2014/main" xmlns="" val="20000"/>
                    </a:ext>
                  </a:extLst>
                </a:gridCol>
                <a:gridCol w="3254630">
                  <a:extLst>
                    <a:ext uri="{9D8B030D-6E8A-4147-A177-3AD203B41FA5}">
                      <a16:colId xmlns:a16="http://schemas.microsoft.com/office/drawing/2014/main" xmlns="" val="20001"/>
                    </a:ext>
                  </a:extLst>
                </a:gridCol>
                <a:gridCol w="3465658">
                  <a:extLst>
                    <a:ext uri="{9D8B030D-6E8A-4147-A177-3AD203B41FA5}">
                      <a16:colId xmlns:a16="http://schemas.microsoft.com/office/drawing/2014/main" xmlns="" val="20002"/>
                    </a:ext>
                  </a:extLst>
                </a:gridCol>
              </a:tblGrid>
              <a:tr h="459447">
                <a:tc>
                  <a:txBody>
                    <a:bodyPr/>
                    <a:lstStyle/>
                    <a:p>
                      <a:r>
                        <a:rPr lang="en-US" dirty="0" smtClean="0">
                          <a:solidFill>
                            <a:srgbClr val="FFFFFF"/>
                          </a:solidFill>
                          <a:latin typeface="Arial" panose="020B0604020202020204" pitchFamily="34" charset="0"/>
                          <a:cs typeface="Arial" panose="020B0604020202020204" pitchFamily="34" charset="0"/>
                        </a:rPr>
                        <a:t>Parameter type</a:t>
                      </a:r>
                      <a:endParaRPr lang="en-US" dirty="0">
                        <a:solidFill>
                          <a:srgbClr val="FFFFFF"/>
                        </a:solidFill>
                        <a:latin typeface="Arial" panose="020B0604020202020204" pitchFamily="34" charset="0"/>
                        <a:cs typeface="Arial" panose="020B0604020202020204" pitchFamily="34" charset="0"/>
                      </a:endParaRPr>
                    </a:p>
                  </a:txBody>
                  <a:tcPr/>
                </a:tc>
                <a:tc>
                  <a:txBody>
                    <a:bodyPr/>
                    <a:lstStyle/>
                    <a:p>
                      <a:r>
                        <a:rPr lang="en-US" dirty="0" smtClean="0">
                          <a:solidFill>
                            <a:srgbClr val="FFFFFF"/>
                          </a:solidFill>
                          <a:latin typeface="Arial" panose="020B0604020202020204" pitchFamily="34" charset="0"/>
                          <a:cs typeface="Arial" panose="020B0604020202020204" pitchFamily="34" charset="0"/>
                        </a:rPr>
                        <a:t>Format</a:t>
                      </a:r>
                      <a:endParaRPr lang="en-US" dirty="0">
                        <a:solidFill>
                          <a:srgbClr val="FFFFFF"/>
                        </a:solidFill>
                        <a:latin typeface="Arial" panose="020B0604020202020204" pitchFamily="34" charset="0"/>
                        <a:cs typeface="Arial" panose="020B0604020202020204" pitchFamily="34" charset="0"/>
                      </a:endParaRPr>
                    </a:p>
                  </a:txBody>
                  <a:tcPr/>
                </a:tc>
                <a:tc>
                  <a:txBody>
                    <a:bodyPr/>
                    <a:lstStyle/>
                    <a:p>
                      <a:r>
                        <a:rPr lang="en-US" dirty="0" smtClean="0">
                          <a:solidFill>
                            <a:srgbClr val="FFFFFF"/>
                          </a:solidFill>
                          <a:latin typeface="Arial" panose="020B0604020202020204" pitchFamily="34" charset="0"/>
                          <a:cs typeface="Arial" panose="020B0604020202020204" pitchFamily="34" charset="0"/>
                        </a:rPr>
                        <a:t>Example</a:t>
                      </a:r>
                      <a:endParaRPr lang="en-US" dirty="0">
                        <a:solidFill>
                          <a:srgbClr val="FFFFFF"/>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0"/>
                  </a:ext>
                </a:extLst>
              </a:tr>
              <a:tr h="459447">
                <a:tc>
                  <a:txBody>
                    <a:bodyPr/>
                    <a:lstStyle/>
                    <a:p>
                      <a:r>
                        <a:rPr lang="en-US" dirty="0" smtClean="0">
                          <a:latin typeface="Arial" panose="020B0604020202020204" pitchFamily="34" charset="0"/>
                          <a:cs typeface="Arial" panose="020B0604020202020204" pitchFamily="34" charset="0"/>
                        </a:rPr>
                        <a:t>Simple types</a:t>
                      </a:r>
                      <a:endParaRPr lang="en-US" dirty="0">
                        <a:latin typeface="Arial" panose="020B0604020202020204" pitchFamily="34" charset="0"/>
                        <a:cs typeface="Arial" panose="020B0604020202020204" pitchFamily="34" charset="0"/>
                      </a:endParaRPr>
                    </a:p>
                  </a:txBody>
                  <a:tcPr/>
                </a:tc>
                <a:tc>
                  <a:txBody>
                    <a:bodyPr/>
                    <a:lstStyle/>
                    <a:p>
                      <a:r>
                        <a:rPr lang="en-US" sz="1600" dirty="0" smtClean="0">
                          <a:latin typeface="Consolas" panose="020B0609020204030204" pitchFamily="49" charset="0"/>
                          <a:cs typeface="Consolas" panose="020B0609020204030204" pitchFamily="49" charset="0"/>
                        </a:rPr>
                        <a:t>&lt;</a:t>
                      </a:r>
                      <a:r>
                        <a:rPr lang="en-US" sz="1600" i="1" dirty="0" smtClean="0">
                          <a:latin typeface="Consolas" panose="020B0609020204030204" pitchFamily="49" charset="0"/>
                          <a:cs typeface="Consolas" panose="020B0609020204030204" pitchFamily="49" charset="0"/>
                        </a:rPr>
                        <a:t>method</a:t>
                      </a:r>
                      <a:r>
                        <a:rPr lang="en-US" sz="1600" dirty="0" smtClean="0">
                          <a:latin typeface="Consolas" panose="020B0609020204030204" pitchFamily="49" charset="0"/>
                          <a:cs typeface="Consolas" panose="020B0609020204030204" pitchFamily="49" charset="0"/>
                        </a:rPr>
                        <a:t>&gt;(&lt;</a:t>
                      </a:r>
                      <a:r>
                        <a:rPr lang="en-US" sz="1600" i="1" dirty="0" smtClean="0">
                          <a:latin typeface="Consolas" panose="020B0609020204030204" pitchFamily="49" charset="0"/>
                          <a:cs typeface="Consolas" panose="020B0609020204030204" pitchFamily="49" charset="0"/>
                        </a:rPr>
                        <a:t>type</a:t>
                      </a:r>
                      <a:r>
                        <a:rPr lang="en-US" sz="1600" baseline="0" dirty="0" smtClean="0">
                          <a:latin typeface="Consolas" panose="020B0609020204030204" pitchFamily="49" charset="0"/>
                          <a:cs typeface="Consolas" panose="020B0609020204030204" pitchFamily="49" charset="0"/>
                        </a:rPr>
                        <a:t>&gt; &lt;</a:t>
                      </a:r>
                      <a:r>
                        <a:rPr lang="en-US" sz="1600" i="1" baseline="0" dirty="0" smtClean="0">
                          <a:latin typeface="Consolas" panose="020B0609020204030204" pitchFamily="49" charset="0"/>
                          <a:cs typeface="Consolas" panose="020B0609020204030204" pitchFamily="49" charset="0"/>
                        </a:rPr>
                        <a:t>name</a:t>
                      </a:r>
                      <a:r>
                        <a:rPr lang="en-US" sz="1600" baseline="0" dirty="0" smtClean="0">
                          <a:latin typeface="Consolas" panose="020B0609020204030204" pitchFamily="49" charset="0"/>
                          <a:cs typeface="Consolas" panose="020B0609020204030204" pitchFamily="49" charset="0"/>
                        </a:rPr>
                        <a:t>&gt;)</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smtClean="0">
                          <a:latin typeface="Consolas" panose="020B0609020204030204" pitchFamily="49" charset="0"/>
                          <a:cs typeface="Consolas" panose="020B0609020204030204" pitchFamily="49" charset="0"/>
                        </a:rPr>
                        <a:t>method(int x, char</a:t>
                      </a:r>
                      <a:r>
                        <a:rPr lang="en-US" sz="1600" baseline="0" dirty="0" smtClean="0">
                          <a:latin typeface="Consolas" panose="020B0609020204030204" pitchFamily="49" charset="0"/>
                          <a:cs typeface="Consolas" panose="020B0609020204030204" pitchFamily="49" charset="0"/>
                        </a:rPr>
                        <a:t> y) { ... }</a:t>
                      </a:r>
                      <a:endParaRPr lang="en-US"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10001"/>
                  </a:ext>
                </a:extLst>
              </a:tr>
              <a:tr h="584804">
                <a:tc>
                  <a:txBody>
                    <a:bodyPr/>
                    <a:lstStyle/>
                    <a:p>
                      <a:r>
                        <a:rPr lang="en-US" dirty="0" smtClean="0">
                          <a:latin typeface="Arial" panose="020B0604020202020204" pitchFamily="34" charset="0"/>
                          <a:cs typeface="Arial" panose="020B0604020202020204" pitchFamily="34" charset="0"/>
                        </a:rPr>
                        <a:t>Objects</a:t>
                      </a:r>
                      <a:endParaRPr lang="en-US" dirty="0">
                        <a:latin typeface="Arial" panose="020B0604020202020204" pitchFamily="34" charset="0"/>
                        <a:cs typeface="Arial" panose="020B0604020202020204" pitchFamily="34" charset="0"/>
                      </a:endParaRPr>
                    </a:p>
                  </a:txBody>
                  <a:tcPr/>
                </a:tc>
                <a:tc>
                  <a:txBody>
                    <a:bodyPr/>
                    <a:lstStyle/>
                    <a:p>
                      <a:r>
                        <a:rPr lang="en-US" sz="1600" dirty="0" smtClean="0">
                          <a:latin typeface="Consolas" panose="020B0609020204030204" pitchFamily="49" charset="0"/>
                          <a:cs typeface="Consolas" panose="020B0609020204030204" pitchFamily="49" charset="0"/>
                        </a:rPr>
                        <a:t>&lt;</a:t>
                      </a:r>
                      <a:r>
                        <a:rPr lang="en-US" sz="1600" i="1" dirty="0" smtClean="0">
                          <a:latin typeface="Consolas" panose="020B0609020204030204" pitchFamily="49" charset="0"/>
                          <a:cs typeface="Consolas" panose="020B0609020204030204" pitchFamily="49" charset="0"/>
                        </a:rPr>
                        <a:t>method</a:t>
                      </a:r>
                      <a:r>
                        <a:rPr lang="en-US" sz="1600" dirty="0" smtClean="0">
                          <a:latin typeface="Consolas" panose="020B0609020204030204" pitchFamily="49" charset="0"/>
                          <a:cs typeface="Consolas" panose="020B0609020204030204" pitchFamily="49" charset="0"/>
                        </a:rPr>
                        <a:t>&gt;(&lt;</a:t>
                      </a:r>
                      <a:r>
                        <a:rPr lang="en-US" sz="1600" i="1" dirty="0" smtClean="0">
                          <a:latin typeface="Consolas" panose="020B0609020204030204" pitchFamily="49" charset="0"/>
                          <a:cs typeface="Consolas" panose="020B0609020204030204" pitchFamily="49" charset="0"/>
                        </a:rPr>
                        <a:t>class</a:t>
                      </a:r>
                      <a:r>
                        <a:rPr lang="en-US" sz="1600" dirty="0" smtClean="0">
                          <a:latin typeface="Consolas" panose="020B0609020204030204" pitchFamily="49" charset="0"/>
                          <a:cs typeface="Consolas" panose="020B0609020204030204" pitchFamily="49" charset="0"/>
                        </a:rPr>
                        <a:t>&gt; &lt;</a:t>
                      </a:r>
                      <a:r>
                        <a:rPr lang="en-US" sz="1600" i="1" dirty="0" smtClean="0">
                          <a:latin typeface="Consolas" panose="020B0609020204030204" pitchFamily="49" charset="0"/>
                          <a:cs typeface="Consolas" panose="020B0609020204030204" pitchFamily="49" charset="0"/>
                        </a:rPr>
                        <a:t>name</a:t>
                      </a:r>
                      <a:r>
                        <a:rPr lang="en-US" sz="1600" dirty="0" smtClean="0">
                          <a:latin typeface="Consolas" panose="020B0609020204030204" pitchFamily="49" charset="0"/>
                          <a:cs typeface="Consolas" panose="020B0609020204030204" pitchFamily="49" charset="0"/>
                        </a:rPr>
                        <a:t>&gt;)</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smtClean="0">
                          <a:latin typeface="Consolas" panose="020B0609020204030204" pitchFamily="49" charset="0"/>
                          <a:cs typeface="Consolas" panose="020B0609020204030204" pitchFamily="49" charset="0"/>
                        </a:rPr>
                        <a:t>method(Person p)</a:t>
                      </a:r>
                      <a:r>
                        <a:rPr lang="en-US" sz="1600" baseline="0" dirty="0" smtClean="0">
                          <a:latin typeface="Consolas" panose="020B0609020204030204" pitchFamily="49" charset="0"/>
                          <a:cs typeface="Consolas" panose="020B0609020204030204" pitchFamily="49" charset="0"/>
                        </a:rPr>
                        <a:t> { ... }</a:t>
                      </a:r>
                      <a:endParaRPr lang="en-US"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10002"/>
                  </a:ext>
                </a:extLst>
              </a:tr>
              <a:tr h="459447">
                <a:tc>
                  <a:txBody>
                    <a:bodyPr/>
                    <a:lstStyle/>
                    <a:p>
                      <a:r>
                        <a:rPr lang="en-US" dirty="0" smtClean="0">
                          <a:latin typeface="Arial" panose="020B0604020202020204" pitchFamily="34" charset="0"/>
                          <a:cs typeface="Arial" panose="020B0604020202020204" pitchFamily="34" charset="0"/>
                        </a:rPr>
                        <a:t>Arrays</a:t>
                      </a:r>
                      <a:endParaRPr lang="en-US" dirty="0">
                        <a:latin typeface="Arial" panose="020B0604020202020204" pitchFamily="34" charset="0"/>
                        <a:cs typeface="Arial" panose="020B0604020202020204" pitchFamily="34" charset="0"/>
                      </a:endParaRPr>
                    </a:p>
                  </a:txBody>
                  <a:tcPr/>
                </a:tc>
                <a:tc>
                  <a:txBody>
                    <a:bodyPr/>
                    <a:lstStyle/>
                    <a:p>
                      <a:r>
                        <a:rPr lang="en-US" sz="1600" dirty="0" smtClean="0">
                          <a:latin typeface="Consolas" panose="020B0609020204030204" pitchFamily="49" charset="0"/>
                          <a:cs typeface="Consolas" panose="020B0609020204030204" pitchFamily="49" charset="0"/>
                        </a:rPr>
                        <a:t>&lt;</a:t>
                      </a:r>
                      <a:r>
                        <a:rPr lang="en-US" sz="1600" i="1" dirty="0" smtClean="0">
                          <a:latin typeface="Consolas" panose="020B0609020204030204" pitchFamily="49" charset="0"/>
                          <a:cs typeface="Consolas" panose="020B0609020204030204" pitchFamily="49" charset="0"/>
                        </a:rPr>
                        <a:t>method</a:t>
                      </a:r>
                      <a:r>
                        <a:rPr lang="en-US" sz="1600" dirty="0" smtClean="0">
                          <a:latin typeface="Consolas" panose="020B0609020204030204" pitchFamily="49" charset="0"/>
                          <a:cs typeface="Consolas" panose="020B0609020204030204" pitchFamily="49" charset="0"/>
                        </a:rPr>
                        <a:t>&gt;(&lt;</a:t>
                      </a:r>
                      <a:r>
                        <a:rPr lang="en-US" sz="1600" i="1" dirty="0" smtClean="0">
                          <a:latin typeface="Consolas" panose="020B0609020204030204" pitchFamily="49" charset="0"/>
                          <a:cs typeface="Consolas" panose="020B0609020204030204" pitchFamily="49" charset="0"/>
                        </a:rPr>
                        <a:t>type</a:t>
                      </a:r>
                      <a:r>
                        <a:rPr lang="en-US" sz="1600" dirty="0" smtClean="0">
                          <a:latin typeface="Consolas" panose="020B0609020204030204" pitchFamily="49" charset="0"/>
                          <a:cs typeface="Consolas" panose="020B0609020204030204" pitchFamily="49" charset="0"/>
                        </a:rPr>
                        <a:t>&gt; []</a:t>
                      </a:r>
                      <a:r>
                        <a:rPr lang="en-US" sz="1600" baseline="0" dirty="0" smtClean="0">
                          <a:latin typeface="Consolas" panose="020B0609020204030204" pitchFamily="49" charset="0"/>
                          <a:cs typeface="Consolas" panose="020B0609020204030204" pitchFamily="49" charset="0"/>
                        </a:rPr>
                        <a:t>… &lt;</a:t>
                      </a:r>
                      <a:r>
                        <a:rPr lang="en-US" sz="1600" i="1" baseline="0" dirty="0" smtClean="0">
                          <a:latin typeface="Consolas" panose="020B0609020204030204" pitchFamily="49" charset="0"/>
                          <a:cs typeface="Consolas" panose="020B0609020204030204" pitchFamily="49" charset="0"/>
                        </a:rPr>
                        <a:t>name</a:t>
                      </a:r>
                      <a:r>
                        <a:rPr lang="en-US" sz="1600" baseline="0" dirty="0" smtClean="0">
                          <a:latin typeface="Consolas" panose="020B0609020204030204" pitchFamily="49" charset="0"/>
                          <a:cs typeface="Consolas" panose="020B0609020204030204" pitchFamily="49" charset="0"/>
                        </a:rPr>
                        <a:t>&gt;)</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smtClean="0">
                          <a:latin typeface="Consolas" panose="020B0609020204030204" pitchFamily="49" charset="0"/>
                          <a:cs typeface="Consolas" panose="020B0609020204030204" pitchFamily="49" charset="0"/>
                        </a:rPr>
                        <a:t>method(Map</a:t>
                      </a:r>
                      <a:r>
                        <a:rPr lang="en-US" sz="1600" baseline="0" dirty="0" smtClean="0">
                          <a:latin typeface="Consolas" panose="020B0609020204030204" pitchFamily="49" charset="0"/>
                          <a:cs typeface="Consolas" panose="020B0609020204030204" pitchFamily="49" charset="0"/>
                        </a:rPr>
                        <a:t> [][] m) { ... }</a:t>
                      </a:r>
                      <a:endParaRPr lang="en-US"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10003"/>
                  </a:ext>
                </a:extLst>
              </a:tr>
            </a:tbl>
          </a:graphicData>
        </a:graphic>
      </p:graphicFrame>
      <p:sp>
        <p:nvSpPr>
          <p:cNvPr id="5" name="TextBox 4"/>
          <p:cNvSpPr txBox="1"/>
          <p:nvPr/>
        </p:nvSpPr>
        <p:spPr>
          <a:xfrm>
            <a:off x="429657" y="3756752"/>
            <a:ext cx="7557571" cy="506776"/>
          </a:xfrm>
          <a:prstGeom prst="rect">
            <a:avLst/>
          </a:prstGeom>
          <a:noFill/>
          <a:ln w="0">
            <a:noFill/>
          </a:ln>
        </p:spPr>
        <p:txBody>
          <a:bodyPr wrap="square" lIns="0" rtlCol="0">
            <a:noAutofit/>
          </a:bodyPr>
          <a:lstStyle/>
          <a:p>
            <a:r>
              <a:rPr lang="en-US" sz="1800" dirty="0" smtClean="0"/>
              <a:t>When calling a method, only the names of the parameters must be passed e.g., </a:t>
            </a:r>
            <a:r>
              <a:rPr lang="en-US" sz="1800" dirty="0" smtClean="0">
                <a:latin typeface="Consolas" panose="020B0609020204030204" pitchFamily="49" charset="0"/>
                <a:cs typeface="Consolas" panose="020B0609020204030204" pitchFamily="49" charset="0"/>
              </a:rPr>
              <a:t>System.out.println(num);</a:t>
            </a:r>
          </a:p>
        </p:txBody>
      </p:sp>
    </p:spTree>
    <p:extLst>
      <p:ext uri="{BB962C8B-B14F-4D97-AF65-F5344CB8AC3E}">
        <p14:creationId xmlns:p14="http://schemas.microsoft.com/office/powerpoint/2010/main" xmlns="" val="2356637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Values: Different Types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448505420"/>
              </p:ext>
            </p:extLst>
          </p:nvPr>
        </p:nvGraphicFramePr>
        <p:xfrm>
          <a:off x="451690" y="1253779"/>
          <a:ext cx="8229600" cy="3296334"/>
        </p:xfrm>
        <a:graphic>
          <a:graphicData uri="http://schemas.openxmlformats.org/drawingml/2006/table">
            <a:tbl>
              <a:tblPr firstRow="1" bandRow="1">
                <a:tableStyleId>{5C22544A-7EE6-4342-B048-85BDC9FD1C3A}</a:tableStyleId>
              </a:tblPr>
              <a:tblGrid>
                <a:gridCol w="1509312">
                  <a:extLst>
                    <a:ext uri="{9D8B030D-6E8A-4147-A177-3AD203B41FA5}">
                      <a16:colId xmlns:a16="http://schemas.microsoft.com/office/drawing/2014/main" xmlns="" val="20000"/>
                    </a:ext>
                  </a:extLst>
                </a:gridCol>
                <a:gridCol w="3254630">
                  <a:extLst>
                    <a:ext uri="{9D8B030D-6E8A-4147-A177-3AD203B41FA5}">
                      <a16:colId xmlns:a16="http://schemas.microsoft.com/office/drawing/2014/main" xmlns="" val="20001"/>
                    </a:ext>
                  </a:extLst>
                </a:gridCol>
                <a:gridCol w="3465658">
                  <a:extLst>
                    <a:ext uri="{9D8B030D-6E8A-4147-A177-3AD203B41FA5}">
                      <a16:colId xmlns:a16="http://schemas.microsoft.com/office/drawing/2014/main" xmlns="" val="20002"/>
                    </a:ext>
                  </a:extLst>
                </a:gridCol>
              </a:tblGrid>
              <a:tr h="459447">
                <a:tc>
                  <a:txBody>
                    <a:bodyPr/>
                    <a:lstStyle/>
                    <a:p>
                      <a:r>
                        <a:rPr lang="en-US" dirty="0" smtClean="0">
                          <a:solidFill>
                            <a:srgbClr val="FFFFFF"/>
                          </a:solidFill>
                          <a:latin typeface="Arial" panose="020B0604020202020204" pitchFamily="34" charset="0"/>
                          <a:cs typeface="Arial" panose="020B0604020202020204" pitchFamily="34" charset="0"/>
                        </a:rPr>
                        <a:t>Return type</a:t>
                      </a:r>
                      <a:endParaRPr lang="en-US" dirty="0">
                        <a:solidFill>
                          <a:srgbClr val="FFFFFF"/>
                        </a:solidFill>
                        <a:latin typeface="Arial" panose="020B0604020202020204" pitchFamily="34" charset="0"/>
                        <a:cs typeface="Arial" panose="020B0604020202020204" pitchFamily="34" charset="0"/>
                      </a:endParaRPr>
                    </a:p>
                  </a:txBody>
                  <a:tcPr/>
                </a:tc>
                <a:tc>
                  <a:txBody>
                    <a:bodyPr/>
                    <a:lstStyle/>
                    <a:p>
                      <a:r>
                        <a:rPr lang="en-US" dirty="0" smtClean="0">
                          <a:solidFill>
                            <a:srgbClr val="FFFFFF"/>
                          </a:solidFill>
                          <a:latin typeface="Arial" panose="020B0604020202020204" pitchFamily="34" charset="0"/>
                          <a:cs typeface="Arial" panose="020B0604020202020204" pitchFamily="34" charset="0"/>
                        </a:rPr>
                        <a:t>Format</a:t>
                      </a:r>
                      <a:endParaRPr lang="en-US" dirty="0">
                        <a:solidFill>
                          <a:srgbClr val="FFFFFF"/>
                        </a:solidFill>
                        <a:latin typeface="Arial" panose="020B0604020202020204" pitchFamily="34" charset="0"/>
                        <a:cs typeface="Arial" panose="020B0604020202020204" pitchFamily="34" charset="0"/>
                      </a:endParaRPr>
                    </a:p>
                  </a:txBody>
                  <a:tcPr/>
                </a:tc>
                <a:tc>
                  <a:txBody>
                    <a:bodyPr/>
                    <a:lstStyle/>
                    <a:p>
                      <a:r>
                        <a:rPr lang="en-US" dirty="0" smtClean="0">
                          <a:solidFill>
                            <a:srgbClr val="FFFFFF"/>
                          </a:solidFill>
                          <a:latin typeface="Arial" panose="020B0604020202020204" pitchFamily="34" charset="0"/>
                          <a:cs typeface="Arial" panose="020B0604020202020204" pitchFamily="34" charset="0"/>
                        </a:rPr>
                        <a:t>Example</a:t>
                      </a:r>
                      <a:endParaRPr lang="en-US" dirty="0">
                        <a:solidFill>
                          <a:srgbClr val="FFFFFF"/>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0"/>
                  </a:ext>
                </a:extLst>
              </a:tr>
              <a:tr h="459447">
                <a:tc>
                  <a:txBody>
                    <a:bodyPr/>
                    <a:lstStyle/>
                    <a:p>
                      <a:r>
                        <a:rPr lang="en-US" dirty="0" smtClean="0">
                          <a:latin typeface="Arial" panose="020B0604020202020204" pitchFamily="34" charset="0"/>
                          <a:cs typeface="Arial" panose="020B0604020202020204" pitchFamily="34" charset="0"/>
                        </a:rPr>
                        <a:t>Simple types</a:t>
                      </a:r>
                      <a:endParaRPr lang="en-US" dirty="0">
                        <a:latin typeface="Arial" panose="020B0604020202020204" pitchFamily="34" charset="0"/>
                        <a:cs typeface="Arial" panose="020B0604020202020204" pitchFamily="34" charset="0"/>
                      </a:endParaRPr>
                    </a:p>
                  </a:txBody>
                  <a:tcPr/>
                </a:tc>
                <a:tc>
                  <a:txBody>
                    <a:bodyPr/>
                    <a:lstStyle/>
                    <a:p>
                      <a:r>
                        <a:rPr lang="en-US" sz="1600" dirty="0" smtClean="0">
                          <a:latin typeface="Consolas" panose="020B0609020204030204" pitchFamily="49" charset="0"/>
                          <a:cs typeface="Consolas" panose="020B0609020204030204" pitchFamily="49" charset="0"/>
                        </a:rPr>
                        <a:t>&lt;</a:t>
                      </a:r>
                      <a:r>
                        <a:rPr lang="en-US" sz="1600" i="1" dirty="0" smtClean="0">
                          <a:latin typeface="Consolas" panose="020B0609020204030204" pitchFamily="49" charset="0"/>
                          <a:cs typeface="Consolas" panose="020B0609020204030204" pitchFamily="49" charset="0"/>
                        </a:rPr>
                        <a:t>type</a:t>
                      </a:r>
                      <a:r>
                        <a:rPr lang="en-US" sz="1600" dirty="0" smtClean="0">
                          <a:latin typeface="Consolas" panose="020B0609020204030204" pitchFamily="49" charset="0"/>
                          <a:cs typeface="Consolas" panose="020B0609020204030204" pitchFamily="49" charset="0"/>
                        </a:rPr>
                        <a:t>&gt; &lt;</a:t>
                      </a:r>
                      <a:r>
                        <a:rPr lang="en-US" sz="1600" i="1" dirty="0" smtClean="0">
                          <a:latin typeface="Consolas" panose="020B0609020204030204" pitchFamily="49" charset="0"/>
                          <a:cs typeface="Consolas" panose="020B0609020204030204" pitchFamily="49" charset="0"/>
                        </a:rPr>
                        <a:t>method</a:t>
                      </a:r>
                      <a:r>
                        <a:rPr lang="en-US" sz="1600" dirty="0" smtClean="0">
                          <a:latin typeface="Consolas" panose="020B0609020204030204" pitchFamily="49" charset="0"/>
                          <a:cs typeface="Consolas" panose="020B0609020204030204" pitchFamily="49" charset="0"/>
                        </a:rPr>
                        <a:t>&gt;(</a:t>
                      </a:r>
                      <a:r>
                        <a:rPr lang="en-US" sz="1600" baseline="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smtClean="0">
                          <a:latin typeface="Consolas" panose="020B0609020204030204" pitchFamily="49" charset="0"/>
                          <a:cs typeface="Consolas" panose="020B0609020204030204" pitchFamily="49" charset="0"/>
                        </a:rPr>
                        <a:t>int method() { return(0);</a:t>
                      </a:r>
                      <a:r>
                        <a:rPr lang="en-US" sz="1600" baseline="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10001"/>
                  </a:ext>
                </a:extLst>
              </a:tr>
              <a:tr h="584804">
                <a:tc>
                  <a:txBody>
                    <a:bodyPr/>
                    <a:lstStyle/>
                    <a:p>
                      <a:r>
                        <a:rPr lang="en-US" dirty="0" smtClean="0">
                          <a:latin typeface="Arial" panose="020B0604020202020204" pitchFamily="34" charset="0"/>
                          <a:cs typeface="Arial" panose="020B0604020202020204" pitchFamily="34" charset="0"/>
                        </a:rPr>
                        <a:t>Objects</a:t>
                      </a:r>
                      <a:endParaRPr lang="en-US" dirty="0">
                        <a:latin typeface="Arial" panose="020B0604020202020204" pitchFamily="34" charset="0"/>
                        <a:cs typeface="Arial" panose="020B0604020202020204" pitchFamily="34" charset="0"/>
                      </a:endParaRPr>
                    </a:p>
                  </a:txBody>
                  <a:tcPr/>
                </a:tc>
                <a:tc>
                  <a:txBody>
                    <a:bodyPr/>
                    <a:lstStyle/>
                    <a:p>
                      <a:r>
                        <a:rPr lang="en-US" sz="1600" dirty="0" smtClean="0">
                          <a:latin typeface="Consolas" panose="020B0609020204030204" pitchFamily="49" charset="0"/>
                          <a:cs typeface="Consolas" panose="020B0609020204030204" pitchFamily="49" charset="0"/>
                        </a:rPr>
                        <a:t>&lt;class&gt; &lt;</a:t>
                      </a:r>
                      <a:r>
                        <a:rPr lang="en-US" sz="1600" i="1" dirty="0" smtClean="0">
                          <a:latin typeface="Consolas" panose="020B0609020204030204" pitchFamily="49" charset="0"/>
                          <a:cs typeface="Consolas" panose="020B0609020204030204" pitchFamily="49" charset="0"/>
                        </a:rPr>
                        <a:t>method</a:t>
                      </a:r>
                      <a:r>
                        <a:rPr lang="en-US" sz="1600" dirty="0" smtClean="0">
                          <a:latin typeface="Consolas" panose="020B0609020204030204" pitchFamily="49" charset="0"/>
                          <a:cs typeface="Consolas" panose="020B0609020204030204" pitchFamily="49" charset="0"/>
                        </a:rPr>
                        <a:t>&gt;()</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smtClean="0">
                          <a:latin typeface="Consolas" panose="020B0609020204030204" pitchFamily="49" charset="0"/>
                          <a:cs typeface="Consolas" panose="020B0609020204030204" pitchFamily="49" charset="0"/>
                        </a:rPr>
                        <a:t>Person method()</a:t>
                      </a:r>
                      <a:r>
                        <a:rPr lang="en-US" sz="1600" baseline="0" dirty="0" smtClean="0">
                          <a:latin typeface="Consolas" panose="020B0609020204030204" pitchFamily="49" charset="0"/>
                          <a:cs typeface="Consolas" panose="020B0609020204030204" pitchFamily="49" charset="0"/>
                        </a:rPr>
                        <a:t> { </a:t>
                      </a:r>
                    </a:p>
                    <a:p>
                      <a:r>
                        <a:rPr lang="en-US" sz="1600" baseline="0" dirty="0" smtClean="0">
                          <a:latin typeface="Consolas" panose="020B0609020204030204" pitchFamily="49" charset="0"/>
                          <a:cs typeface="Consolas" panose="020B0609020204030204" pitchFamily="49" charset="0"/>
                        </a:rPr>
                        <a:t>    Person p = new Person();</a:t>
                      </a:r>
                    </a:p>
                    <a:p>
                      <a:r>
                        <a:rPr lang="en-US" sz="1600" baseline="0" dirty="0" smtClean="0">
                          <a:latin typeface="Consolas" panose="020B0609020204030204" pitchFamily="49" charset="0"/>
                          <a:cs typeface="Consolas" panose="020B0609020204030204" pitchFamily="49" charset="0"/>
                        </a:rPr>
                        <a:t>    return(p);</a:t>
                      </a:r>
                    </a:p>
                    <a:p>
                      <a:r>
                        <a:rPr lang="en-US" sz="1600" baseline="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10002"/>
                  </a:ext>
                </a:extLst>
              </a:tr>
              <a:tr h="459447">
                <a:tc>
                  <a:txBody>
                    <a:bodyPr/>
                    <a:lstStyle/>
                    <a:p>
                      <a:r>
                        <a:rPr lang="en-US" dirty="0" smtClean="0">
                          <a:latin typeface="Arial" panose="020B0604020202020204" pitchFamily="34" charset="0"/>
                          <a:cs typeface="Arial" panose="020B0604020202020204" pitchFamily="34" charset="0"/>
                        </a:rPr>
                        <a:t>Arrays</a:t>
                      </a:r>
                      <a:endParaRPr lang="en-US" dirty="0">
                        <a:latin typeface="Arial" panose="020B0604020202020204" pitchFamily="34" charset="0"/>
                        <a:cs typeface="Arial" panose="020B0604020202020204" pitchFamily="34" charset="0"/>
                      </a:endParaRPr>
                    </a:p>
                  </a:txBody>
                  <a:tcPr/>
                </a:tc>
                <a:tc>
                  <a:txBody>
                    <a:bodyPr/>
                    <a:lstStyle/>
                    <a:p>
                      <a:r>
                        <a:rPr lang="en-US" sz="1600" dirty="0" smtClean="0">
                          <a:latin typeface="Consolas" panose="020B0609020204030204" pitchFamily="49" charset="0"/>
                          <a:cs typeface="Consolas" panose="020B0609020204030204" pitchFamily="49" charset="0"/>
                        </a:rPr>
                        <a:t>&lt;</a:t>
                      </a:r>
                      <a:r>
                        <a:rPr lang="en-US" sz="1600" i="1" dirty="0" smtClean="0">
                          <a:latin typeface="Consolas" panose="020B0609020204030204" pitchFamily="49" charset="0"/>
                          <a:cs typeface="Consolas" panose="020B0609020204030204" pitchFamily="49" charset="0"/>
                        </a:rPr>
                        <a:t>type</a:t>
                      </a:r>
                      <a:r>
                        <a:rPr lang="en-US" sz="1600" dirty="0" smtClean="0">
                          <a:latin typeface="Consolas" panose="020B0609020204030204" pitchFamily="49" charset="0"/>
                          <a:cs typeface="Consolas" panose="020B0609020204030204" pitchFamily="49" charset="0"/>
                        </a:rPr>
                        <a:t>&gt;[]...</a:t>
                      </a:r>
                      <a:r>
                        <a:rPr lang="en-US" sz="1600" baseline="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&lt;</a:t>
                      </a:r>
                      <a:r>
                        <a:rPr lang="en-US" sz="1600" i="1" dirty="0" smtClean="0">
                          <a:latin typeface="Consolas" panose="020B0609020204030204" pitchFamily="49" charset="0"/>
                          <a:cs typeface="Consolas" panose="020B0609020204030204" pitchFamily="49" charset="0"/>
                        </a:rPr>
                        <a:t>method&gt;</a:t>
                      </a:r>
                      <a:r>
                        <a:rPr lang="en-US" sz="1600" i="0" dirty="0" smtClean="0">
                          <a:latin typeface="Consolas" panose="020B0609020204030204" pitchFamily="49" charset="0"/>
                          <a:cs typeface="Consolas" panose="020B0609020204030204" pitchFamily="49" charset="0"/>
                        </a:rPr>
                        <a:t>()</a:t>
                      </a:r>
                      <a:endParaRPr lang="en-US" sz="1600" i="0" dirty="0">
                        <a:latin typeface="Consolas" panose="020B0609020204030204" pitchFamily="49" charset="0"/>
                        <a:cs typeface="Consolas" panose="020B0609020204030204" pitchFamily="49" charset="0"/>
                      </a:endParaRPr>
                    </a:p>
                  </a:txBody>
                  <a:tcPr/>
                </a:tc>
                <a:tc>
                  <a:txBody>
                    <a:bodyPr/>
                    <a:lstStyle/>
                    <a:p>
                      <a:r>
                        <a:rPr lang="en-US" sz="1600" dirty="0" smtClean="0">
                          <a:latin typeface="Consolas" panose="020B0609020204030204" pitchFamily="49" charset="0"/>
                          <a:cs typeface="Consolas" panose="020B0609020204030204" pitchFamily="49" charset="0"/>
                        </a:rPr>
                        <a:t>Person [] method(</a:t>
                      </a:r>
                      <a:r>
                        <a:rPr lang="en-US" sz="1600" baseline="0" dirty="0" smtClean="0">
                          <a:latin typeface="Consolas" panose="020B0609020204030204" pitchFamily="49" charset="0"/>
                          <a:cs typeface="Consolas" panose="020B0609020204030204" pitchFamily="49" charset="0"/>
                        </a:rPr>
                        <a:t>) { </a:t>
                      </a:r>
                    </a:p>
                    <a:p>
                      <a:r>
                        <a:rPr lang="en-US" sz="1600" baseline="0" dirty="0" smtClean="0">
                          <a:latin typeface="Consolas" panose="020B0609020204030204" pitchFamily="49" charset="0"/>
                          <a:cs typeface="Consolas" panose="020B0609020204030204" pitchFamily="49" charset="0"/>
                        </a:rPr>
                        <a:t>    Person [] p = new </a:t>
                      </a:r>
                    </a:p>
                    <a:p>
                      <a:r>
                        <a:rPr lang="en-US" sz="1600" baseline="0" dirty="0" smtClean="0">
                          <a:latin typeface="Consolas" panose="020B0609020204030204" pitchFamily="49" charset="0"/>
                          <a:cs typeface="Consolas" panose="020B0609020204030204" pitchFamily="49" charset="0"/>
                        </a:rPr>
                        <a:t>      Person[3];</a:t>
                      </a:r>
                    </a:p>
                    <a:p>
                      <a:r>
                        <a:rPr lang="en-US" sz="1600" baseline="0" dirty="0" smtClean="0">
                          <a:latin typeface="Consolas" panose="020B0609020204030204" pitchFamily="49" charset="0"/>
                          <a:cs typeface="Consolas" panose="020B0609020204030204" pitchFamily="49" charset="0"/>
                        </a:rPr>
                        <a:t>    return(p);</a:t>
                      </a:r>
                    </a:p>
                    <a:p>
                      <a:r>
                        <a:rPr lang="en-US" sz="1600" baseline="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1633681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What Are Methods</a:t>
            </a:r>
          </a:p>
        </p:txBody>
      </p:sp>
      <p:sp>
        <p:nvSpPr>
          <p:cNvPr id="26627" name="Content Placeholder 2"/>
          <p:cNvSpPr>
            <a:spLocks noGrp="1"/>
          </p:cNvSpPr>
          <p:nvPr>
            <p:ph idx="1"/>
          </p:nvPr>
        </p:nvSpPr>
        <p:spPr/>
        <p:txBody>
          <a:bodyPr/>
          <a:lstStyle/>
          <a:p>
            <a:r>
              <a:rPr lang="en-US" altLang="en-US" dirty="0" smtClean="0"/>
              <a:t>Possible behaviors or actions for each instance (example) of a class.</a:t>
            </a:r>
          </a:p>
        </p:txBody>
      </p:sp>
      <p:grpSp>
        <p:nvGrpSpPr>
          <p:cNvPr id="4" name="Group 3"/>
          <p:cNvGrpSpPr/>
          <p:nvPr/>
        </p:nvGrpSpPr>
        <p:grpSpPr>
          <a:xfrm>
            <a:off x="681092" y="2719528"/>
            <a:ext cx="5864225" cy="3193197"/>
            <a:chOff x="765175" y="1626453"/>
            <a:chExt cx="5864225" cy="3193197"/>
          </a:xfrm>
        </p:grpSpPr>
        <p:sp>
          <p:nvSpPr>
            <p:cNvPr id="26629" name="TextBox 3"/>
            <p:cNvSpPr txBox="1">
              <a:spLocks noChangeArrowheads="1"/>
            </p:cNvSpPr>
            <p:nvPr/>
          </p:nvSpPr>
          <p:spPr bwMode="auto">
            <a:xfrm>
              <a:off x="765175" y="3715469"/>
              <a:ext cx="1447817" cy="584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t>Walk()</a:t>
              </a:r>
            </a:p>
            <a:p>
              <a:pPr eaLnBrk="1" hangingPunct="1">
                <a:spcBef>
                  <a:spcPct val="0"/>
                </a:spcBef>
                <a:buFontTx/>
                <a:buNone/>
              </a:pPr>
              <a:r>
                <a:rPr lang="en-US" altLang="en-US" sz="1600" dirty="0"/>
                <a:t>Talk()</a:t>
              </a:r>
            </a:p>
          </p:txBody>
        </p:sp>
        <p:pic>
          <p:nvPicPr>
            <p:cNvPr id="26630" name="Picture 2" descr="C:\Program Files (x86)\Microsoft Office\MEDIA\CAGCAT10\j0186348.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5175" y="2573516"/>
              <a:ext cx="813237" cy="1141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2" name="TextBox 12"/>
            <p:cNvSpPr txBox="1">
              <a:spLocks noChangeArrowheads="1"/>
            </p:cNvSpPr>
            <p:nvPr/>
          </p:nvSpPr>
          <p:spPr bwMode="auto">
            <a:xfrm>
              <a:off x="1942234" y="3727986"/>
              <a:ext cx="1447817" cy="584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t>Walk()</a:t>
              </a:r>
            </a:p>
            <a:p>
              <a:pPr eaLnBrk="1" hangingPunct="1">
                <a:spcBef>
                  <a:spcPct val="0"/>
                </a:spcBef>
                <a:buFontTx/>
                <a:buNone/>
              </a:pPr>
              <a:r>
                <a:rPr lang="en-US" altLang="en-US" sz="1600" dirty="0"/>
                <a:t>Talk()</a:t>
              </a:r>
            </a:p>
          </p:txBody>
        </p:sp>
        <p:sp>
          <p:nvSpPr>
            <p:cNvPr id="26634" name="TextBox 14"/>
            <p:cNvSpPr txBox="1">
              <a:spLocks noChangeArrowheads="1"/>
            </p:cNvSpPr>
            <p:nvPr/>
          </p:nvSpPr>
          <p:spPr bwMode="auto">
            <a:xfrm>
              <a:off x="5181583" y="2466962"/>
              <a:ext cx="1447817" cy="338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t>Fly()</a:t>
              </a:r>
            </a:p>
          </p:txBody>
        </p:sp>
        <p:pic>
          <p:nvPicPr>
            <p:cNvPr id="26635" name="Picture 6" descr="C:\Users\tamj\AppData\Local\Microsoft\Windows\Temporary Internet Files\Content.IE5\OQ95EO6L\MM900356730[1].gif"/>
            <p:cNvPicPr>
              <a:picLocks noChangeAspect="1" noChangeArrowheads="1" noCrop="1"/>
            </p:cNvPicPr>
            <p:nvPr/>
          </p:nvPicPr>
          <p:blipFill>
            <a:blip r:embed="rId3">
              <a:extLst>
                <a:ext uri="{28A0092B-C50C-407E-A947-70E740481C1C}">
                  <a14:useLocalDpi xmlns:a14="http://schemas.microsoft.com/office/drawing/2010/main" xmlns="" val="0"/>
                </a:ext>
              </a:extLst>
            </a:blip>
            <a:srcRect/>
            <a:stretch>
              <a:fillRect/>
            </a:stretch>
          </p:blipFill>
          <p:spPr bwMode="auto">
            <a:xfrm>
              <a:off x="5062013" y="3541135"/>
              <a:ext cx="1028712" cy="933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6" name="TextBox 17"/>
            <p:cNvSpPr txBox="1">
              <a:spLocks noChangeArrowheads="1"/>
            </p:cNvSpPr>
            <p:nvPr/>
          </p:nvSpPr>
          <p:spPr bwMode="auto">
            <a:xfrm>
              <a:off x="5062013" y="4481104"/>
              <a:ext cx="1447817" cy="338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t>Swim()</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131075" y="1626453"/>
              <a:ext cx="890587" cy="890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 name="Picture 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966334" y="2636236"/>
              <a:ext cx="920880" cy="1156770"/>
            </a:xfrm>
            <a:prstGeom prst="rect">
              <a:avLst/>
            </a:prstGeom>
          </p:spPr>
        </p:pic>
      </p:grpSp>
    </p:spTree>
    <p:extLst>
      <p:ext uri="{BB962C8B-B14F-4D97-AF65-F5344CB8AC3E}">
        <p14:creationId xmlns:p14="http://schemas.microsoft.com/office/powerpoint/2010/main" xmlns="" val="287235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smtClean="0"/>
              <a:t>Instantiation </a:t>
            </a:r>
          </a:p>
        </p:txBody>
      </p:sp>
      <p:sp>
        <p:nvSpPr>
          <p:cNvPr id="3" name="Content Placeholder 2"/>
          <p:cNvSpPr>
            <a:spLocks noGrp="1"/>
          </p:cNvSpPr>
          <p:nvPr>
            <p:ph idx="1"/>
          </p:nvPr>
        </p:nvSpPr>
        <p:spPr/>
        <p:txBody>
          <a:bodyPr/>
          <a:lstStyle/>
          <a:p>
            <a:r>
              <a:rPr lang="en-US" altLang="en-US" b="1" dirty="0" smtClean="0"/>
              <a:t>New definition</a:t>
            </a:r>
            <a:r>
              <a:rPr lang="en-US" altLang="en-US" dirty="0" smtClean="0"/>
              <a:t>: Instantiation, creating a new instance or example of a class.</a:t>
            </a:r>
          </a:p>
          <a:p>
            <a:r>
              <a:rPr lang="en-US" altLang="en-US" dirty="0" smtClean="0"/>
              <a:t>Instances of a class are referred to as </a:t>
            </a:r>
            <a:r>
              <a:rPr lang="en-US" altLang="en-US" i="1" dirty="0" smtClean="0"/>
              <a:t>objects</a:t>
            </a:r>
            <a:r>
              <a:rPr lang="en-US" altLang="en-US" dirty="0" smtClean="0"/>
              <a:t>.</a:t>
            </a:r>
          </a:p>
          <a:p>
            <a:r>
              <a:rPr lang="en-US" altLang="en-US" b="1" dirty="0" smtClean="0"/>
              <a:t>Format</a:t>
            </a:r>
            <a:r>
              <a:rPr lang="en-US" altLang="en-US" dirty="0" smtClean="0"/>
              <a:t>:</a:t>
            </a:r>
          </a:p>
          <a:p>
            <a:pPr marL="342900" lvl="1" indent="0">
              <a:buFont typeface="Arial" charset="0"/>
              <a:buNone/>
            </a:pPr>
            <a:r>
              <a:rPr lang="en-CA" altLang="en-US" sz="1600" i="1" dirty="0" smtClean="0">
                <a:latin typeface="Consolas" pitchFamily="49" charset="0"/>
                <a:cs typeface="Consolas" pitchFamily="49" charset="0"/>
              </a:rPr>
              <a:t> &lt;class name&gt;</a:t>
            </a:r>
            <a:r>
              <a:rPr lang="en-CA" altLang="en-US" sz="1600" dirty="0" smtClean="0">
                <a:latin typeface="Consolas" pitchFamily="49" charset="0"/>
                <a:cs typeface="Consolas" pitchFamily="49" charset="0"/>
              </a:rPr>
              <a:t> </a:t>
            </a:r>
            <a:r>
              <a:rPr lang="en-CA" altLang="en-US" sz="1600" i="1" dirty="0" smtClean="0">
                <a:latin typeface="Consolas" pitchFamily="49" charset="0"/>
                <a:cs typeface="Consolas" pitchFamily="49" charset="0"/>
              </a:rPr>
              <a:t>&lt;instance name&gt;</a:t>
            </a:r>
            <a:r>
              <a:rPr lang="en-CA" altLang="en-US" sz="1600" dirty="0" smtClean="0">
                <a:latin typeface="Consolas" pitchFamily="49" charset="0"/>
                <a:cs typeface="Consolas" pitchFamily="49" charset="0"/>
              </a:rPr>
              <a:t> = new &lt;</a:t>
            </a:r>
            <a:r>
              <a:rPr lang="en-CA" altLang="en-US" sz="1600" i="1" dirty="0" smtClean="0">
                <a:latin typeface="Consolas" pitchFamily="49" charset="0"/>
                <a:cs typeface="Consolas" pitchFamily="49" charset="0"/>
              </a:rPr>
              <a:t>class name</a:t>
            </a:r>
            <a:r>
              <a:rPr lang="en-CA" altLang="en-US" sz="1600" dirty="0" smtClean="0">
                <a:latin typeface="Consolas" pitchFamily="49" charset="0"/>
                <a:cs typeface="Consolas" pitchFamily="49" charset="0"/>
              </a:rPr>
              <a:t>&gt;()</a:t>
            </a:r>
            <a:r>
              <a:rPr lang="en-CA" altLang="en-US" sz="1600" i="1" dirty="0" smtClean="0">
                <a:latin typeface="Consolas" pitchFamily="49" charset="0"/>
                <a:cs typeface="Consolas" pitchFamily="49" charset="0"/>
              </a:rPr>
              <a:t>;</a:t>
            </a:r>
          </a:p>
          <a:p>
            <a:pPr marL="342900" lvl="1" indent="0">
              <a:buFont typeface="Arial" charset="0"/>
              <a:buNone/>
            </a:pPr>
            <a:endParaRPr lang="en-US" altLang="en-US" sz="1600" dirty="0" smtClean="0">
              <a:latin typeface="Consolas" pitchFamily="49" charset="0"/>
              <a:cs typeface="Consolas" pitchFamily="49" charset="0"/>
            </a:endParaRPr>
          </a:p>
          <a:p>
            <a:r>
              <a:rPr lang="en-US" altLang="en-US" b="1" dirty="0" smtClean="0"/>
              <a:t>Examples</a:t>
            </a:r>
            <a:r>
              <a:rPr lang="en-US" altLang="en-US" dirty="0" smtClean="0"/>
              <a:t>:</a:t>
            </a:r>
          </a:p>
          <a:p>
            <a:pPr marL="342900" lvl="1" indent="0">
              <a:buFont typeface="Arial" charset="0"/>
              <a:buNone/>
            </a:pPr>
            <a:r>
              <a:rPr lang="en-CA" altLang="en-US" sz="1600" dirty="0" smtClean="0"/>
              <a:t>  </a:t>
            </a:r>
            <a:r>
              <a:rPr lang="en-CA" altLang="en-US" sz="1600" dirty="0" smtClean="0">
                <a:latin typeface="Consolas" pitchFamily="49" charset="0"/>
                <a:cs typeface="Consolas" pitchFamily="49" charset="0"/>
              </a:rPr>
              <a:t>Person jim = new Person();</a:t>
            </a:r>
          </a:p>
          <a:p>
            <a:pPr marL="342900" lvl="1" indent="0">
              <a:buFont typeface="Arial" charset="0"/>
              <a:buNone/>
            </a:pPr>
            <a:r>
              <a:rPr lang="en-US" altLang="en-US" sz="1600" dirty="0" smtClean="0">
                <a:latin typeface="Consolas" pitchFamily="49" charset="0"/>
                <a:cs typeface="Consolas" pitchFamily="49" charset="0"/>
              </a:rPr>
              <a:t> Scanner in = new Scanner(System.in);</a:t>
            </a:r>
          </a:p>
        </p:txBody>
      </p:sp>
      <p:grpSp>
        <p:nvGrpSpPr>
          <p:cNvPr id="18" name="Group 17"/>
          <p:cNvGrpSpPr>
            <a:grpSpLocks/>
          </p:cNvGrpSpPr>
          <p:nvPr/>
        </p:nvGrpSpPr>
        <p:grpSpPr bwMode="auto">
          <a:xfrm>
            <a:off x="3143250" y="4019100"/>
            <a:ext cx="5410200" cy="1509713"/>
            <a:chOff x="3048000" y="4191000"/>
            <a:chExt cx="5410200" cy="1509158"/>
          </a:xfrm>
        </p:grpSpPr>
        <p:sp>
          <p:nvSpPr>
            <p:cNvPr id="27657" name="TextBox 3"/>
            <p:cNvSpPr txBox="1">
              <a:spLocks noChangeArrowheads="1"/>
            </p:cNvSpPr>
            <p:nvPr/>
          </p:nvSpPr>
          <p:spPr bwMode="auto">
            <a:xfrm>
              <a:off x="5791200" y="5333580"/>
              <a:ext cx="2667000" cy="366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dirty="0">
                  <a:solidFill>
                    <a:srgbClr val="FF0000"/>
                  </a:solidFill>
                </a:rPr>
                <a:t>Creates new object</a:t>
              </a:r>
            </a:p>
          </p:txBody>
        </p:sp>
        <p:cxnSp>
          <p:nvCxnSpPr>
            <p:cNvPr id="6" name="Straight Arrow Connector 5"/>
            <p:cNvCxnSpPr/>
            <p:nvPr/>
          </p:nvCxnSpPr>
          <p:spPr>
            <a:xfrm flipH="1" flipV="1">
              <a:off x="3276600" y="4191000"/>
              <a:ext cx="2514600" cy="13282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3048000" y="4495688"/>
              <a:ext cx="2743200" cy="10235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a:grpSpLocks/>
          </p:cNvGrpSpPr>
          <p:nvPr/>
        </p:nvGrpSpPr>
        <p:grpSpPr bwMode="auto">
          <a:xfrm>
            <a:off x="2057400" y="4014337"/>
            <a:ext cx="3505200" cy="2662238"/>
            <a:chOff x="2057400" y="4191001"/>
            <a:chExt cx="3505200" cy="2662237"/>
          </a:xfrm>
        </p:grpSpPr>
        <p:sp>
          <p:nvSpPr>
            <p:cNvPr id="27654" name="TextBox 11"/>
            <p:cNvSpPr txBox="1">
              <a:spLocks noChangeArrowheads="1"/>
            </p:cNvSpPr>
            <p:nvPr/>
          </p:nvSpPr>
          <p:spPr bwMode="auto">
            <a:xfrm>
              <a:off x="2895600" y="6211888"/>
              <a:ext cx="2667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dirty="0">
                  <a:solidFill>
                    <a:srgbClr val="FF0000"/>
                  </a:solidFill>
                </a:rPr>
                <a:t>Variable names: ‘</a:t>
              </a:r>
              <a:r>
                <a:rPr lang="en-US" altLang="en-US" sz="1800" b="1" dirty="0">
                  <a:solidFill>
                    <a:srgbClr val="FF0000"/>
                  </a:solidFill>
                  <a:latin typeface="Consolas" pitchFamily="49" charset="0"/>
                  <a:cs typeface="Consolas" pitchFamily="49" charset="0"/>
                </a:rPr>
                <a:t>jim’</a:t>
              </a:r>
              <a:r>
                <a:rPr lang="en-US" altLang="en-US" sz="1800" b="1" dirty="0">
                  <a:solidFill>
                    <a:srgbClr val="FF0000"/>
                  </a:solidFill>
                </a:rPr>
                <a:t>, ‘</a:t>
              </a:r>
              <a:r>
                <a:rPr lang="en-US" altLang="en-US" sz="1800" b="1" dirty="0">
                  <a:solidFill>
                    <a:srgbClr val="FF0000"/>
                  </a:solidFill>
                  <a:latin typeface="Consolas" pitchFamily="49" charset="0"/>
                  <a:cs typeface="Consolas" pitchFamily="49" charset="0"/>
                </a:rPr>
                <a:t>in’</a:t>
              </a:r>
            </a:p>
          </p:txBody>
        </p:sp>
        <p:cxnSp>
          <p:nvCxnSpPr>
            <p:cNvPr id="13" name="Straight Arrow Connector 12"/>
            <p:cNvCxnSpPr>
              <a:stCxn id="27654" idx="0"/>
            </p:cNvCxnSpPr>
            <p:nvPr/>
          </p:nvCxnSpPr>
          <p:spPr>
            <a:xfrm flipH="1" flipV="1">
              <a:off x="2057400" y="4191001"/>
              <a:ext cx="2171700" cy="20208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7654" idx="0"/>
            </p:cNvCxnSpPr>
            <p:nvPr/>
          </p:nvCxnSpPr>
          <p:spPr>
            <a:xfrm flipH="1" flipV="1">
              <a:off x="2057400" y="4500564"/>
              <a:ext cx="2171700" cy="17113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731521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a:xfrm>
            <a:off x="381000" y="304800"/>
            <a:ext cx="8229600" cy="639763"/>
          </a:xfrm>
        </p:spPr>
        <p:txBody>
          <a:bodyPr>
            <a:normAutofit fontScale="90000"/>
          </a:bodyPr>
          <a:lstStyle/>
          <a:p>
            <a:r>
              <a:rPr lang="en-US" altLang="en-US" dirty="0" smtClean="0"/>
              <a:t>Constructor</a:t>
            </a:r>
          </a:p>
        </p:txBody>
      </p:sp>
      <p:sp>
        <p:nvSpPr>
          <p:cNvPr id="3" name="Content Placeholder 2"/>
          <p:cNvSpPr>
            <a:spLocks noGrp="1"/>
          </p:cNvSpPr>
          <p:nvPr>
            <p:ph idx="1"/>
          </p:nvPr>
        </p:nvSpPr>
        <p:spPr/>
        <p:txBody>
          <a:bodyPr>
            <a:normAutofit fontScale="92500" lnSpcReduction="10000"/>
          </a:bodyPr>
          <a:lstStyle/>
          <a:p>
            <a:pPr marL="115888" indent="-115888">
              <a:tabLst>
                <a:tab pos="476250" algn="l"/>
              </a:tabLst>
            </a:pPr>
            <a:r>
              <a:rPr lang="en-CA" altLang="en-US" sz="2000" b="1" dirty="0" smtClean="0"/>
              <a:t>New term</a:t>
            </a:r>
            <a:r>
              <a:rPr lang="en-CA" altLang="en-US" sz="2000" dirty="0" smtClean="0"/>
              <a:t>: A special method to initialize the attributes of an object a</a:t>
            </a:r>
            <a:r>
              <a:rPr lang="en-US" altLang="en-US" sz="2000" dirty="0" smtClean="0"/>
              <a:t>s</a:t>
            </a:r>
            <a:r>
              <a:rPr lang="en-CA" altLang="en-US" sz="2000" dirty="0" smtClean="0"/>
              <a:t> the objects are instantiated (created).</a:t>
            </a:r>
          </a:p>
          <a:p>
            <a:pPr marL="115888" indent="-115888">
              <a:tabLst>
                <a:tab pos="476250" algn="l"/>
              </a:tabLst>
            </a:pPr>
            <a:endParaRPr lang="en-CA" altLang="en-US" sz="2000" dirty="0" smtClean="0"/>
          </a:p>
          <a:p>
            <a:pPr marL="115888" indent="-115888">
              <a:tabLst>
                <a:tab pos="476250" algn="l"/>
              </a:tabLst>
            </a:pPr>
            <a:endParaRPr lang="en-CA" altLang="en-US" sz="1800" dirty="0" smtClean="0"/>
          </a:p>
          <a:p>
            <a:pPr marL="115888" indent="-115888">
              <a:tabLst>
                <a:tab pos="476250" algn="l"/>
              </a:tabLst>
            </a:pPr>
            <a:endParaRPr lang="en-CA" altLang="en-US" sz="1800" dirty="0" smtClean="0"/>
          </a:p>
          <a:p>
            <a:pPr marL="115888" indent="-115888">
              <a:tabLst>
                <a:tab pos="476250" algn="l"/>
              </a:tabLst>
            </a:pPr>
            <a:endParaRPr lang="en-CA" altLang="en-US" sz="1800" dirty="0" smtClean="0"/>
          </a:p>
          <a:p>
            <a:pPr marL="115888" indent="-115888">
              <a:tabLst>
                <a:tab pos="476250" algn="l"/>
              </a:tabLst>
            </a:pPr>
            <a:endParaRPr lang="en-CA" altLang="en-US" sz="1800" dirty="0" smtClean="0"/>
          </a:p>
          <a:p>
            <a:pPr marL="115888" indent="-115888">
              <a:tabLst>
                <a:tab pos="476250" algn="l"/>
              </a:tabLst>
            </a:pPr>
            <a:endParaRPr lang="en-CA" altLang="en-US" sz="1800" dirty="0" smtClean="0"/>
          </a:p>
          <a:p>
            <a:pPr marL="115888" indent="-115888">
              <a:tabLst>
                <a:tab pos="476250" algn="l"/>
              </a:tabLst>
            </a:pPr>
            <a:r>
              <a:rPr lang="en-CA" altLang="en-US" sz="2000" dirty="0" smtClean="0"/>
              <a:t>The constructor is automatically invoked whenever an instance of the class is created</a:t>
            </a:r>
            <a:r>
              <a:rPr lang="en-CA" altLang="en-US" sz="1800" dirty="0" smtClean="0"/>
              <a:t> e.g., </a:t>
            </a:r>
            <a:r>
              <a:rPr lang="en-CA" altLang="en-US" sz="1800" dirty="0" smtClean="0">
                <a:latin typeface="Consolas" pitchFamily="49" charset="0"/>
                <a:cs typeface="Consolas" pitchFamily="49" charset="0"/>
              </a:rPr>
              <a:t>Person aPerson = new Person();</a:t>
            </a:r>
          </a:p>
          <a:p>
            <a:pPr marL="115888" indent="-115888">
              <a:tabLst>
                <a:tab pos="476250" algn="l"/>
              </a:tabLst>
            </a:pPr>
            <a:endParaRPr lang="en-CA" altLang="en-US" sz="1800" dirty="0">
              <a:latin typeface="Consolas" pitchFamily="49" charset="0"/>
              <a:cs typeface="Consolas" pitchFamily="49" charset="0"/>
            </a:endParaRPr>
          </a:p>
          <a:p>
            <a:pPr marL="115888" indent="-115888">
              <a:tabLst>
                <a:tab pos="476250" algn="l"/>
              </a:tabLst>
            </a:pPr>
            <a:endParaRPr lang="en-CA" altLang="en-US" sz="1800" dirty="0" smtClean="0">
              <a:latin typeface="Consolas" pitchFamily="49" charset="0"/>
              <a:cs typeface="Consolas" pitchFamily="49" charset="0"/>
            </a:endParaRPr>
          </a:p>
          <a:p>
            <a:pPr marL="115888" indent="-115888">
              <a:tabLst>
                <a:tab pos="476250" algn="l"/>
              </a:tabLst>
            </a:pPr>
            <a:endParaRPr lang="en-CA" altLang="en-US" sz="1800" dirty="0">
              <a:latin typeface="Consolas" pitchFamily="49" charset="0"/>
              <a:cs typeface="Consolas" pitchFamily="49" charset="0"/>
            </a:endParaRPr>
          </a:p>
          <a:p>
            <a:pPr marL="115888" indent="-115888">
              <a:tabLst>
                <a:tab pos="476250" algn="l"/>
              </a:tabLst>
            </a:pPr>
            <a:endParaRPr lang="en-CA" altLang="en-US" sz="1800" dirty="0" smtClean="0">
              <a:latin typeface="Consolas" pitchFamily="49" charset="0"/>
              <a:cs typeface="Consolas" pitchFamily="49" charset="0"/>
            </a:endParaRPr>
          </a:p>
          <a:p>
            <a:pPr marL="115888" indent="-115888">
              <a:tabLst>
                <a:tab pos="476250" algn="l"/>
              </a:tabLst>
            </a:pPr>
            <a:r>
              <a:rPr lang="en-CA" altLang="en-US" sz="1300" dirty="0" smtClean="0">
                <a:cs typeface="Consolas" pitchFamily="49" charset="0"/>
              </a:rPr>
              <a:t>Constructors can take parameters but </a:t>
            </a:r>
            <a:r>
              <a:rPr lang="en-CA" altLang="en-US" sz="1300" b="1" dirty="0" smtClean="0">
                <a:cs typeface="Consolas" pitchFamily="49" charset="0"/>
              </a:rPr>
              <a:t>never</a:t>
            </a:r>
            <a:r>
              <a:rPr lang="en-CA" altLang="en-US" sz="1300" dirty="0" smtClean="0">
                <a:cs typeface="Consolas" pitchFamily="49" charset="0"/>
              </a:rPr>
              <a:t> have a return type.</a:t>
            </a:r>
          </a:p>
          <a:p>
            <a:pPr marL="115888" indent="-115888">
              <a:tabLst>
                <a:tab pos="476250" algn="l"/>
              </a:tabLst>
            </a:pPr>
            <a:endParaRPr lang="en-US" altLang="en-US" sz="1800" dirty="0" smtClean="0"/>
          </a:p>
        </p:txBody>
      </p:sp>
      <p:grpSp>
        <p:nvGrpSpPr>
          <p:cNvPr id="28701" name="Group 29"/>
          <p:cNvGrpSpPr>
            <a:grpSpLocks/>
          </p:cNvGrpSpPr>
          <p:nvPr/>
        </p:nvGrpSpPr>
        <p:grpSpPr bwMode="auto">
          <a:xfrm>
            <a:off x="3733800" y="1993900"/>
            <a:ext cx="1356784" cy="1923562"/>
            <a:chOff x="2352" y="1208"/>
            <a:chExt cx="960" cy="1432"/>
          </a:xfrm>
        </p:grpSpPr>
        <p:sp>
          <p:nvSpPr>
            <p:cNvPr id="28693" name="Rectangle 4"/>
            <p:cNvSpPr>
              <a:spLocks noChangeArrowheads="1"/>
            </p:cNvSpPr>
            <p:nvPr/>
          </p:nvSpPr>
          <p:spPr bwMode="auto">
            <a:xfrm>
              <a:off x="2352" y="2256"/>
              <a:ext cx="960" cy="3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93600" tIns="46800" rIns="93600" bIns="468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US" altLang="en-US" sz="1600" dirty="0">
                  <a:latin typeface="Arial" charset="0"/>
                </a:rPr>
                <a:t>Constructor</a:t>
              </a:r>
            </a:p>
          </p:txBody>
        </p:sp>
        <p:sp>
          <p:nvSpPr>
            <p:cNvPr id="28694" name="Rectangle 5"/>
            <p:cNvSpPr>
              <a:spLocks noChangeArrowheads="1"/>
            </p:cNvSpPr>
            <p:nvPr/>
          </p:nvSpPr>
          <p:spPr bwMode="auto">
            <a:xfrm>
              <a:off x="2880" y="2064"/>
              <a:ext cx="272" cy="16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93600" tIns="46800" rIns="93600" bIns="46800"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grpSp>
          <p:nvGrpSpPr>
            <p:cNvPr id="28695" name="Group 25"/>
            <p:cNvGrpSpPr>
              <a:grpSpLocks/>
            </p:cNvGrpSpPr>
            <p:nvPr/>
          </p:nvGrpSpPr>
          <p:grpSpPr bwMode="auto">
            <a:xfrm>
              <a:off x="2805" y="1208"/>
              <a:ext cx="393" cy="862"/>
              <a:chOff x="2805" y="1208"/>
              <a:chExt cx="393" cy="862"/>
            </a:xfrm>
          </p:grpSpPr>
          <p:sp>
            <p:nvSpPr>
              <p:cNvPr id="28696" name="Freeform 6"/>
              <p:cNvSpPr>
                <a:spLocks/>
              </p:cNvSpPr>
              <p:nvPr/>
            </p:nvSpPr>
            <p:spPr bwMode="auto">
              <a:xfrm>
                <a:off x="2805" y="1208"/>
                <a:ext cx="204" cy="862"/>
              </a:xfrm>
              <a:custGeom>
                <a:avLst/>
                <a:gdLst>
                  <a:gd name="T0" fmla="*/ 2147483647 w 204"/>
                  <a:gd name="T1" fmla="*/ 2147483647 h 862"/>
                  <a:gd name="T2" fmla="*/ 2147483647 w 204"/>
                  <a:gd name="T3" fmla="*/ 2147483647 h 862"/>
                  <a:gd name="T4" fmla="*/ 2147483647 w 204"/>
                  <a:gd name="T5" fmla="*/ 2147483647 h 862"/>
                  <a:gd name="T6" fmla="*/ 2147483647 w 204"/>
                  <a:gd name="T7" fmla="*/ 2147483647 h 862"/>
                  <a:gd name="T8" fmla="*/ 2147483647 w 204"/>
                  <a:gd name="T9" fmla="*/ 2147483647 h 862"/>
                  <a:gd name="T10" fmla="*/ 2147483647 w 204"/>
                  <a:gd name="T11" fmla="*/ 2147483647 h 862"/>
                  <a:gd name="T12" fmla="*/ 2147483647 w 204"/>
                  <a:gd name="T13" fmla="*/ 2147483647 h 862"/>
                  <a:gd name="T14" fmla="*/ 2147483647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862"/>
                  <a:gd name="T26" fmla="*/ 204 w 204"/>
                  <a:gd name="T27" fmla="*/ 862 h 8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lIns="93600" tIns="46800" rIns="93600" bIns="46800">
                <a:spAutoFit/>
              </a:bodyPr>
              <a:lstStyle/>
              <a:p>
                <a:endParaRPr lang="en-US" dirty="0"/>
              </a:p>
            </p:txBody>
          </p:sp>
          <p:sp>
            <p:nvSpPr>
              <p:cNvPr id="28697" name="Freeform 7"/>
              <p:cNvSpPr>
                <a:spLocks/>
              </p:cNvSpPr>
              <p:nvPr/>
            </p:nvSpPr>
            <p:spPr bwMode="auto">
              <a:xfrm>
                <a:off x="2994" y="1208"/>
                <a:ext cx="204" cy="862"/>
              </a:xfrm>
              <a:custGeom>
                <a:avLst/>
                <a:gdLst>
                  <a:gd name="T0" fmla="*/ 2147483647 w 204"/>
                  <a:gd name="T1" fmla="*/ 2147483647 h 862"/>
                  <a:gd name="T2" fmla="*/ 2147483647 w 204"/>
                  <a:gd name="T3" fmla="*/ 2147483647 h 862"/>
                  <a:gd name="T4" fmla="*/ 2147483647 w 204"/>
                  <a:gd name="T5" fmla="*/ 2147483647 h 862"/>
                  <a:gd name="T6" fmla="*/ 2147483647 w 204"/>
                  <a:gd name="T7" fmla="*/ 2147483647 h 862"/>
                  <a:gd name="T8" fmla="*/ 2147483647 w 204"/>
                  <a:gd name="T9" fmla="*/ 2147483647 h 862"/>
                  <a:gd name="T10" fmla="*/ 2147483647 w 204"/>
                  <a:gd name="T11" fmla="*/ 2147483647 h 862"/>
                  <a:gd name="T12" fmla="*/ 2147483647 w 204"/>
                  <a:gd name="T13" fmla="*/ 2147483647 h 862"/>
                  <a:gd name="T14" fmla="*/ 2147483647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862"/>
                  <a:gd name="T26" fmla="*/ 204 w 204"/>
                  <a:gd name="T27" fmla="*/ 862 h 8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lIns="93600" tIns="46800" rIns="93600" bIns="46800">
                <a:spAutoFit/>
              </a:bodyPr>
              <a:lstStyle/>
              <a:p>
                <a:endParaRPr lang="en-US" dirty="0"/>
              </a:p>
            </p:txBody>
          </p:sp>
          <p:sp>
            <p:nvSpPr>
              <p:cNvPr id="28698" name="Freeform 8"/>
              <p:cNvSpPr>
                <a:spLocks/>
              </p:cNvSpPr>
              <p:nvPr/>
            </p:nvSpPr>
            <p:spPr bwMode="auto">
              <a:xfrm>
                <a:off x="2903" y="1208"/>
                <a:ext cx="204" cy="862"/>
              </a:xfrm>
              <a:custGeom>
                <a:avLst/>
                <a:gdLst>
                  <a:gd name="T0" fmla="*/ 2147483647 w 204"/>
                  <a:gd name="T1" fmla="*/ 2147483647 h 862"/>
                  <a:gd name="T2" fmla="*/ 2147483647 w 204"/>
                  <a:gd name="T3" fmla="*/ 2147483647 h 862"/>
                  <a:gd name="T4" fmla="*/ 2147483647 w 204"/>
                  <a:gd name="T5" fmla="*/ 2147483647 h 862"/>
                  <a:gd name="T6" fmla="*/ 2147483647 w 204"/>
                  <a:gd name="T7" fmla="*/ 2147483647 h 862"/>
                  <a:gd name="T8" fmla="*/ 2147483647 w 204"/>
                  <a:gd name="T9" fmla="*/ 2147483647 h 862"/>
                  <a:gd name="T10" fmla="*/ 2147483647 w 204"/>
                  <a:gd name="T11" fmla="*/ 2147483647 h 862"/>
                  <a:gd name="T12" fmla="*/ 2147483647 w 204"/>
                  <a:gd name="T13" fmla="*/ 2147483647 h 862"/>
                  <a:gd name="T14" fmla="*/ 2147483647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862"/>
                  <a:gd name="T26" fmla="*/ 204 w 204"/>
                  <a:gd name="T27" fmla="*/ 862 h 8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lIns="93600" tIns="46800" rIns="93600" bIns="46800">
                <a:spAutoFit/>
              </a:bodyPr>
              <a:lstStyle/>
              <a:p>
                <a:endParaRPr lang="en-US" dirty="0"/>
              </a:p>
            </p:txBody>
          </p:sp>
        </p:grpSp>
      </p:grpSp>
      <p:sp>
        <p:nvSpPr>
          <p:cNvPr id="28691" name="AutoShape 10"/>
          <p:cNvSpPr>
            <a:spLocks noChangeArrowheads="1"/>
          </p:cNvSpPr>
          <p:nvPr/>
        </p:nvSpPr>
        <p:spPr bwMode="auto">
          <a:xfrm rot="894496">
            <a:off x="2144660" y="3331275"/>
            <a:ext cx="1424623" cy="346563"/>
          </a:xfrm>
          <a:prstGeom prst="rightArrow">
            <a:avLst>
              <a:gd name="adj1" fmla="val 50000"/>
              <a:gd name="adj2" fmla="val 97674"/>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lIns="93600" tIns="46800" rIns="93600" bIns="46800"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grpSp>
        <p:nvGrpSpPr>
          <p:cNvPr id="28703" name="Group 31"/>
          <p:cNvGrpSpPr>
            <a:grpSpLocks/>
          </p:cNvGrpSpPr>
          <p:nvPr/>
        </p:nvGrpSpPr>
        <p:grpSpPr bwMode="auto">
          <a:xfrm>
            <a:off x="4169979" y="4663352"/>
            <a:ext cx="1987550" cy="1198563"/>
            <a:chOff x="1584" y="3120"/>
            <a:chExt cx="1252" cy="755"/>
          </a:xfrm>
        </p:grpSpPr>
        <p:sp>
          <p:nvSpPr>
            <p:cNvPr id="21" name="Right Brace 20"/>
            <p:cNvSpPr>
              <a:spLocks/>
            </p:cNvSpPr>
            <p:nvPr/>
          </p:nvSpPr>
          <p:spPr bwMode="auto">
            <a:xfrm rot="5400000">
              <a:off x="2068" y="2736"/>
              <a:ext cx="192" cy="960"/>
            </a:xfrm>
            <a:prstGeom prst="rightBrace">
              <a:avLst>
                <a:gd name="adj1" fmla="val 8333"/>
                <a:gd name="adj2" fmla="val 50000"/>
              </a:avLst>
            </a:prstGeom>
            <a:noFill/>
            <a:ln w="2540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rot="10800000" vert="eaVert" anchor="ctr"/>
            <a:lstStyle/>
            <a:p>
              <a:pPr algn="ctr">
                <a:defRPr/>
              </a:pPr>
              <a:endParaRPr lang="en-US" dirty="0">
                <a:latin typeface="+mn-lt"/>
                <a:cs typeface="+mn-cs"/>
              </a:endParaRPr>
            </a:p>
          </p:txBody>
        </p:sp>
        <p:sp>
          <p:nvSpPr>
            <p:cNvPr id="28692" name="TextBox 21"/>
            <p:cNvSpPr txBox="1">
              <a:spLocks noChangeArrowheads="1"/>
            </p:cNvSpPr>
            <p:nvPr/>
          </p:nvSpPr>
          <p:spPr bwMode="auto">
            <a:xfrm>
              <a:off x="1584" y="3298"/>
              <a:ext cx="1252"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dirty="0">
                  <a:solidFill>
                    <a:srgbClr val="FF0000"/>
                  </a:solidFill>
                </a:rPr>
                <a:t>Call to constructor</a:t>
              </a:r>
            </a:p>
            <a:p>
              <a:pPr eaLnBrk="1" hangingPunct="1">
                <a:spcBef>
                  <a:spcPct val="0"/>
                </a:spcBef>
                <a:buFontTx/>
                <a:buNone/>
              </a:pPr>
              <a:r>
                <a:rPr lang="en-US" altLang="en-US" sz="1800" b="1" dirty="0">
                  <a:solidFill>
                    <a:srgbClr val="FF0000"/>
                  </a:solidFill>
                </a:rPr>
                <a:t>(creates something ‘</a:t>
              </a:r>
              <a:r>
                <a:rPr lang="en-US" altLang="en-US" sz="1800" b="1" dirty="0">
                  <a:solidFill>
                    <a:srgbClr val="FF0000"/>
                  </a:solidFill>
                  <a:latin typeface="Consolas" pitchFamily="49" charset="0"/>
                </a:rPr>
                <a:t>new</a:t>
              </a:r>
              <a:r>
                <a:rPr lang="en-US" altLang="en-US" sz="1800" b="1" dirty="0">
                  <a:solidFill>
                    <a:srgbClr val="FF0000"/>
                  </a:solidFill>
                </a:rPr>
                <a:t>’)</a:t>
              </a:r>
            </a:p>
          </p:txBody>
        </p:sp>
      </p:grpSp>
      <p:grpSp>
        <p:nvGrpSpPr>
          <p:cNvPr id="28700" name="Group 28"/>
          <p:cNvGrpSpPr>
            <a:grpSpLocks/>
          </p:cNvGrpSpPr>
          <p:nvPr/>
        </p:nvGrpSpPr>
        <p:grpSpPr bwMode="auto">
          <a:xfrm>
            <a:off x="914400" y="1905000"/>
            <a:ext cx="1017588" cy="1676400"/>
            <a:chOff x="576" y="1152"/>
            <a:chExt cx="720" cy="1248"/>
          </a:xfrm>
        </p:grpSpPr>
        <p:sp>
          <p:nvSpPr>
            <p:cNvPr id="2" name="Oval 12"/>
            <p:cNvSpPr>
              <a:spLocks noChangeArrowheads="1"/>
            </p:cNvSpPr>
            <p:nvPr/>
          </p:nvSpPr>
          <p:spPr bwMode="auto">
            <a:xfrm>
              <a:off x="672" y="1536"/>
              <a:ext cx="289" cy="73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sp>
          <p:nvSpPr>
            <p:cNvPr id="28688" name="Text Box 13"/>
            <p:cNvSpPr txBox="1">
              <a:spLocks noChangeArrowheads="1"/>
            </p:cNvSpPr>
            <p:nvPr/>
          </p:nvSpPr>
          <p:spPr bwMode="auto">
            <a:xfrm>
              <a:off x="672" y="1152"/>
              <a:ext cx="54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400" dirty="0">
                  <a:latin typeface="Arial" charset="0"/>
                </a:rPr>
                <a:t>Object</a:t>
              </a:r>
            </a:p>
          </p:txBody>
        </p:sp>
        <p:sp>
          <p:nvSpPr>
            <p:cNvPr id="28689" name="Text Box 14"/>
            <p:cNvSpPr txBox="1">
              <a:spLocks noChangeArrowheads="1"/>
            </p:cNvSpPr>
            <p:nvPr/>
          </p:nvSpPr>
          <p:spPr bwMode="auto">
            <a:xfrm>
              <a:off x="700" y="1515"/>
              <a:ext cx="544" cy="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no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200" dirty="0">
                  <a:latin typeface="Arial" charset="0"/>
                </a:rPr>
                <a:t>x</a:t>
              </a:r>
            </a:p>
            <a:p>
              <a:pPr>
                <a:spcBef>
                  <a:spcPct val="50000"/>
                </a:spcBef>
                <a:buFontTx/>
                <a:buNone/>
              </a:pPr>
              <a:r>
                <a:rPr lang="en-US" altLang="en-US" sz="1200" dirty="0">
                  <a:latin typeface="Arial" charset="0"/>
                </a:rPr>
                <a:t>y</a:t>
              </a:r>
            </a:p>
            <a:p>
              <a:pPr>
                <a:spcBef>
                  <a:spcPct val="50000"/>
                </a:spcBef>
                <a:buFontTx/>
                <a:buNone/>
              </a:pPr>
              <a:r>
                <a:rPr lang="en-US" altLang="en-US" sz="1200" dirty="0">
                  <a:latin typeface="Arial" charset="0"/>
                </a:rPr>
                <a:t>z</a:t>
              </a:r>
            </a:p>
          </p:txBody>
        </p:sp>
        <p:sp>
          <p:nvSpPr>
            <p:cNvPr id="28690" name="Rectangle 26"/>
            <p:cNvSpPr>
              <a:spLocks noChangeArrowheads="1"/>
            </p:cNvSpPr>
            <p:nvPr/>
          </p:nvSpPr>
          <p:spPr bwMode="auto">
            <a:xfrm>
              <a:off x="576" y="1344"/>
              <a:ext cx="720" cy="1056"/>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CA" altLang="en-US" sz="1800" dirty="0"/>
            </a:p>
          </p:txBody>
        </p:sp>
      </p:grpSp>
      <p:grpSp>
        <p:nvGrpSpPr>
          <p:cNvPr id="28699" name="Group 27"/>
          <p:cNvGrpSpPr>
            <a:grpSpLocks/>
          </p:cNvGrpSpPr>
          <p:nvPr/>
        </p:nvGrpSpPr>
        <p:grpSpPr bwMode="auto">
          <a:xfrm>
            <a:off x="6324600" y="2209800"/>
            <a:ext cx="1017588" cy="1676400"/>
            <a:chOff x="5040" y="1248"/>
            <a:chExt cx="720" cy="1248"/>
          </a:xfrm>
        </p:grpSpPr>
        <p:sp>
          <p:nvSpPr>
            <p:cNvPr id="28682" name="Oval 17"/>
            <p:cNvSpPr>
              <a:spLocks noChangeArrowheads="1"/>
            </p:cNvSpPr>
            <p:nvPr/>
          </p:nvSpPr>
          <p:spPr bwMode="auto">
            <a:xfrm>
              <a:off x="5184" y="1584"/>
              <a:ext cx="409" cy="743"/>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93600" tIns="46800" rIns="93600" bIns="46800"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grpSp>
          <p:nvGrpSpPr>
            <p:cNvPr id="28683" name="Group 30"/>
            <p:cNvGrpSpPr>
              <a:grpSpLocks/>
            </p:cNvGrpSpPr>
            <p:nvPr/>
          </p:nvGrpSpPr>
          <p:grpSpPr bwMode="auto">
            <a:xfrm>
              <a:off x="5040" y="1248"/>
              <a:ext cx="720" cy="1248"/>
              <a:chOff x="4224" y="1344"/>
              <a:chExt cx="720" cy="1248"/>
            </a:xfrm>
          </p:grpSpPr>
          <p:sp>
            <p:nvSpPr>
              <p:cNvPr id="28684" name="Text Box 18"/>
              <p:cNvSpPr txBox="1">
                <a:spLocks noChangeArrowheads="1"/>
              </p:cNvSpPr>
              <p:nvPr/>
            </p:nvSpPr>
            <p:spPr bwMode="auto">
              <a:xfrm>
                <a:off x="4320" y="1344"/>
                <a:ext cx="54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400" dirty="0">
                    <a:latin typeface="Arial" charset="0"/>
                  </a:rPr>
                  <a:t>Object</a:t>
                </a:r>
              </a:p>
            </p:txBody>
          </p:sp>
          <p:sp>
            <p:nvSpPr>
              <p:cNvPr id="28685" name="Text Box 19"/>
              <p:cNvSpPr txBox="1">
                <a:spLocks noChangeArrowheads="1"/>
              </p:cNvSpPr>
              <p:nvPr/>
            </p:nvSpPr>
            <p:spPr bwMode="auto">
              <a:xfrm>
                <a:off x="4368" y="1728"/>
                <a:ext cx="544" cy="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no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200" dirty="0">
                    <a:latin typeface="Arial" charset="0"/>
                  </a:rPr>
                  <a:t>x = 1</a:t>
                </a:r>
              </a:p>
              <a:p>
                <a:pPr>
                  <a:spcBef>
                    <a:spcPct val="50000"/>
                  </a:spcBef>
                  <a:buFontTx/>
                  <a:buNone/>
                </a:pPr>
                <a:r>
                  <a:rPr lang="en-US" altLang="en-US" sz="1200" dirty="0">
                    <a:latin typeface="Arial" charset="0"/>
                  </a:rPr>
                  <a:t>y = 2</a:t>
                </a:r>
              </a:p>
              <a:p>
                <a:pPr>
                  <a:spcBef>
                    <a:spcPct val="50000"/>
                  </a:spcBef>
                  <a:buFontTx/>
                  <a:buNone/>
                </a:pPr>
                <a:r>
                  <a:rPr lang="en-US" altLang="en-US" sz="1200" dirty="0">
                    <a:latin typeface="Arial" charset="0"/>
                  </a:rPr>
                  <a:t>z = 3</a:t>
                </a:r>
              </a:p>
            </p:txBody>
          </p:sp>
          <p:sp>
            <p:nvSpPr>
              <p:cNvPr id="28686" name="Rectangle 27"/>
              <p:cNvSpPr>
                <a:spLocks noChangeArrowheads="1"/>
              </p:cNvSpPr>
              <p:nvPr/>
            </p:nvSpPr>
            <p:spPr bwMode="auto">
              <a:xfrm>
                <a:off x="4224" y="1536"/>
                <a:ext cx="720" cy="1056"/>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CA" altLang="en-US" sz="1800" dirty="0"/>
              </a:p>
            </p:txBody>
          </p:sp>
        </p:grpSp>
      </p:grpSp>
      <p:sp>
        <p:nvSpPr>
          <p:cNvPr id="28687" name="AutoShape 20"/>
          <p:cNvSpPr>
            <a:spLocks noChangeArrowheads="1"/>
          </p:cNvSpPr>
          <p:nvPr/>
        </p:nvSpPr>
        <p:spPr bwMode="auto">
          <a:xfrm rot="-1391484">
            <a:off x="5327322" y="3459464"/>
            <a:ext cx="1150440" cy="346563"/>
          </a:xfrm>
          <a:prstGeom prst="rightArrow">
            <a:avLst>
              <a:gd name="adj1" fmla="val 50000"/>
              <a:gd name="adj2" fmla="val 78876"/>
            </a:avLst>
          </a:prstGeom>
          <a:solidFill>
            <a:srgbClr val="FFFFFF"/>
          </a:solidFill>
          <a:ln w="12700">
            <a:solidFill>
              <a:schemeClr val="tx1"/>
            </a:solidFill>
            <a:miter lim="800000"/>
            <a:headEnd/>
            <a:tailEnd/>
          </a:ln>
          <a:extLst/>
        </p:spPr>
        <p:txBody>
          <a:bodyPr wrap="square" lIns="93600" tIns="46800" rIns="93600" bIns="46800"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sp>
        <p:nvSpPr>
          <p:cNvPr id="4" name="Rectangle 3"/>
          <p:cNvSpPr/>
          <p:nvPr/>
        </p:nvSpPr>
        <p:spPr bwMode="auto">
          <a:xfrm>
            <a:off x="6495394" y="4330262"/>
            <a:ext cx="2186152" cy="1828800"/>
          </a:xfrm>
          <a:prstGeom prst="rect">
            <a:avLst/>
          </a:prstGeom>
          <a:solidFill>
            <a:srgbClr val="FFFFCC"/>
          </a:solidFill>
          <a:ln w="38100" cap="flat" cmpd="sng" algn="ctr">
            <a:solidFill>
              <a:schemeClr val="tx1"/>
            </a:solidFill>
            <a:prstDash val="solid"/>
            <a:round/>
            <a:headEnd type="none" w="sm" len="sm"/>
            <a:tailEnd type="none"/>
          </a:ln>
          <a:effectLst/>
        </p:spPr>
        <p:txBody>
          <a:bodyPr rtlCol="0" anchor="t" anchorCtr="0"/>
          <a:lstStyle/>
          <a:p>
            <a:r>
              <a:rPr lang="en-US" dirty="0">
                <a:latin typeface="Consolas" panose="020B0609020204030204" pitchFamily="49" charset="0"/>
                <a:cs typeface="Consolas" panose="020B0609020204030204" pitchFamily="49" charset="0"/>
              </a:rPr>
              <a:t>c</a:t>
            </a:r>
            <a:r>
              <a:rPr lang="en-US" dirty="0" smtClean="0">
                <a:latin typeface="Consolas" panose="020B0609020204030204" pitchFamily="49" charset="0"/>
                <a:cs typeface="Consolas" panose="020B0609020204030204" pitchFamily="49" charset="0"/>
              </a:rPr>
              <a:t>lass Person {</a:t>
            </a:r>
          </a:p>
          <a:p>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 Constructor</a:t>
            </a:r>
          </a:p>
          <a:p>
            <a:r>
              <a:rPr lang="en-US" dirty="0" smtClean="0">
                <a:latin typeface="Consolas" panose="020B0609020204030204" pitchFamily="49" charset="0"/>
                <a:cs typeface="Consolas" panose="020B0609020204030204" pitchFamily="49" charset="0"/>
              </a:rPr>
              <a:t>    public Person() {</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p>
          <a:p>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xmlns="" val="1878504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7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7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8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87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randombar(horizontal)">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691" grpId="0" animBg="1"/>
      <p:bldP spid="28687"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Term: Default Constructor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Takes no parameters</a:t>
            </a:r>
          </a:p>
          <a:p>
            <a:r>
              <a:rPr lang="en-US" dirty="0" smtClean="0"/>
              <a:t>If no constructors are defined for a class then a default constructor comes ‘built-into’ the Java language.</a:t>
            </a:r>
          </a:p>
          <a:p>
            <a:r>
              <a:rPr lang="en-US" dirty="0"/>
              <a:t>e</a:t>
            </a:r>
            <a:r>
              <a:rPr lang="en-US" dirty="0" smtClean="0"/>
              <a:t>.g.,</a:t>
            </a:r>
          </a:p>
          <a:p>
            <a:pPr marL="225425" lvl="1" indent="0">
              <a:buNone/>
            </a:pPr>
            <a:r>
              <a:rPr lang="en-US" sz="1800" dirty="0">
                <a:latin typeface="Consolas" panose="020B0609020204030204" pitchFamily="49" charset="0"/>
                <a:cs typeface="Consolas" panose="020B0609020204030204" pitchFamily="49" charset="0"/>
              </a:rPr>
              <a:t>c</a:t>
            </a:r>
            <a:r>
              <a:rPr lang="en-US" sz="1800" dirty="0" smtClean="0">
                <a:latin typeface="Consolas" panose="020B0609020204030204" pitchFamily="49" charset="0"/>
                <a:cs typeface="Consolas" panose="020B0609020204030204" pitchFamily="49" charset="0"/>
              </a:rPr>
              <a:t>lass Driver {</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main() {</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Person aPerson = new Person();</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p>
          <a:p>
            <a:pPr marL="225425" lvl="1" indent="0">
              <a:buNone/>
            </a:pPr>
            <a:r>
              <a:rPr lang="en-US" sz="1800" dirty="0" smtClean="0">
                <a:latin typeface="Consolas" panose="020B0609020204030204" pitchFamily="49" charset="0"/>
                <a:cs typeface="Consolas" panose="020B0609020204030204" pitchFamily="49" charset="0"/>
              </a:rPr>
              <a:t>}</a:t>
            </a:r>
          </a:p>
          <a:p>
            <a:pPr marL="225425" lvl="1" indent="0">
              <a:buNone/>
            </a:pPr>
            <a:endParaRPr lang="en-US" sz="1800" dirty="0">
              <a:latin typeface="Consolas" panose="020B0609020204030204" pitchFamily="49" charset="0"/>
              <a:cs typeface="Consolas" panose="020B0609020204030204" pitchFamily="49" charset="0"/>
            </a:endParaRPr>
          </a:p>
          <a:p>
            <a:pPr marL="225425" lvl="1" indent="0">
              <a:buNone/>
            </a:pPr>
            <a:r>
              <a:rPr lang="en-US" sz="1800" dirty="0">
                <a:latin typeface="Consolas" panose="020B0609020204030204" pitchFamily="49" charset="0"/>
                <a:cs typeface="Consolas" panose="020B0609020204030204" pitchFamily="49" charset="0"/>
              </a:rPr>
              <a:t>c</a:t>
            </a:r>
            <a:r>
              <a:rPr lang="en-US" sz="1800" dirty="0" smtClean="0">
                <a:latin typeface="Consolas" panose="020B0609020204030204" pitchFamily="49" charset="0"/>
                <a:cs typeface="Consolas" panose="020B0609020204030204" pitchFamily="49" charset="0"/>
              </a:rPr>
              <a:t>lass Person {</a:t>
            </a:r>
          </a:p>
          <a:p>
            <a:pPr marL="225425" lvl="1" indent="0">
              <a:buNone/>
            </a:pPr>
            <a:r>
              <a:rPr lang="en-US" sz="1800" dirty="0" smtClean="0">
                <a:latin typeface="Consolas" panose="020B0609020204030204" pitchFamily="49" charset="0"/>
                <a:cs typeface="Consolas" panose="020B0609020204030204" pitchFamily="49" charset="0"/>
              </a:rPr>
              <a:t>    private int age;</a:t>
            </a:r>
            <a:endParaRPr lang="en-US" sz="1800" dirty="0">
              <a:latin typeface="Consolas" panose="020B0609020204030204" pitchFamily="49" charset="0"/>
              <a:cs typeface="Consolas" panose="020B0609020204030204" pitchFamily="49" charset="0"/>
            </a:endParaRPr>
          </a:p>
          <a:p>
            <a:pPr marL="225425" lvl="1" indent="0">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4" name="Rectangle 3"/>
          <p:cNvSpPr/>
          <p:nvPr/>
        </p:nvSpPr>
        <p:spPr bwMode="auto">
          <a:xfrm>
            <a:off x="7096196" y="2965061"/>
            <a:ext cx="1182756" cy="2216540"/>
          </a:xfrm>
          <a:prstGeom prst="rect">
            <a:avLst/>
          </a:prstGeom>
          <a:noFill/>
          <a:ln w="38100" cap="flat" cmpd="sng" algn="ctr">
            <a:solidFill>
              <a:schemeClr val="tx1"/>
            </a:solidFill>
            <a:prstDash val="solid"/>
            <a:round/>
            <a:headEnd type="none" w="sm" len="sm"/>
            <a:tailEnd type="none"/>
          </a:ln>
          <a:effectLst/>
        </p:spPr>
        <p:txBody>
          <a:bodyPr rtlCol="0" anchor="t" anchorCtr="0"/>
          <a:lstStyle/>
          <a:p>
            <a:pPr algn="ctr"/>
            <a:r>
              <a:rPr lang="en-CA" sz="1600" dirty="0" smtClean="0"/>
              <a:t>Do previous example but with constructor setting arguments show how attributes can be set at run time rather than fixed</a:t>
            </a:r>
          </a:p>
        </p:txBody>
      </p:sp>
    </p:spTree>
    <p:extLst>
      <p:ext uri="{BB962C8B-B14F-4D97-AF65-F5344CB8AC3E}">
        <p14:creationId xmlns:p14="http://schemas.microsoft.com/office/powerpoint/2010/main" xmlns="" val="2758382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altLang="en-US" dirty="0" smtClean="0"/>
              <a:t>Calling Methods (Outside The Class)</a:t>
            </a:r>
          </a:p>
        </p:txBody>
      </p:sp>
      <p:sp>
        <p:nvSpPr>
          <p:cNvPr id="3" name="Content Placeholder 2"/>
          <p:cNvSpPr>
            <a:spLocks noGrp="1"/>
          </p:cNvSpPr>
          <p:nvPr>
            <p:ph idx="1"/>
          </p:nvPr>
        </p:nvSpPr>
        <p:spPr/>
        <p:txBody>
          <a:bodyPr/>
          <a:lstStyle/>
          <a:p>
            <a:r>
              <a:rPr lang="en-US" altLang="en-US" sz="2000" dirty="0" smtClean="0"/>
              <a:t>You’ve already done this before with pre-created classes!</a:t>
            </a:r>
          </a:p>
          <a:p>
            <a:r>
              <a:rPr lang="en-US" altLang="en-US" sz="2000" dirty="0" smtClean="0"/>
              <a:t>First create an object (previous slides)</a:t>
            </a:r>
          </a:p>
          <a:p>
            <a:r>
              <a:rPr lang="en-US" altLang="en-US" sz="2000" dirty="0" smtClean="0"/>
              <a:t>Then call the method for a particular variable.</a:t>
            </a:r>
          </a:p>
          <a:p>
            <a:r>
              <a:rPr lang="en-CA" altLang="en-US" sz="2000" b="1" dirty="0" smtClean="0">
                <a:cs typeface="Consolas" pitchFamily="49" charset="0"/>
              </a:rPr>
              <a:t>Format</a:t>
            </a:r>
            <a:r>
              <a:rPr lang="en-CA" altLang="en-US" sz="2000" dirty="0" smtClean="0">
                <a:cs typeface="Consolas" pitchFamily="49" charset="0"/>
              </a:rPr>
              <a:t>:</a:t>
            </a:r>
            <a:endParaRPr lang="en-US" altLang="en-US" sz="2000" dirty="0" smtClean="0">
              <a:cs typeface="Consolas" pitchFamily="49" charset="0"/>
            </a:endParaRPr>
          </a:p>
          <a:p>
            <a:pPr marL="342900" lvl="1" indent="0">
              <a:buFont typeface="Arial" charset="0"/>
              <a:buNone/>
            </a:pPr>
            <a:r>
              <a:rPr lang="en-CA" altLang="en-US" sz="1600" dirty="0" smtClean="0">
                <a:latin typeface="Consolas" pitchFamily="49" charset="0"/>
                <a:cs typeface="Consolas" pitchFamily="49" charset="0"/>
              </a:rPr>
              <a:t>&lt;</a:t>
            </a:r>
            <a:r>
              <a:rPr lang="en-CA" altLang="en-US" sz="1600" i="1" dirty="0" smtClean="0">
                <a:latin typeface="Consolas" pitchFamily="49" charset="0"/>
                <a:cs typeface="Consolas" pitchFamily="49" charset="0"/>
              </a:rPr>
              <a:t>instance name</a:t>
            </a:r>
            <a:r>
              <a:rPr lang="en-CA" altLang="en-US" sz="1600" dirty="0" smtClean="0">
                <a:latin typeface="Consolas" pitchFamily="49" charset="0"/>
                <a:cs typeface="Consolas" pitchFamily="49" charset="0"/>
              </a:rPr>
              <a:t>&gt;.&lt;</a:t>
            </a:r>
            <a:r>
              <a:rPr lang="en-CA" altLang="en-US" sz="1600" i="1" dirty="0" smtClean="0">
                <a:latin typeface="Consolas" pitchFamily="49" charset="0"/>
                <a:cs typeface="Consolas" pitchFamily="49" charset="0"/>
              </a:rPr>
              <a:t>method name</a:t>
            </a:r>
            <a:r>
              <a:rPr lang="en-CA" altLang="en-US" sz="1600" dirty="0" smtClean="0">
                <a:latin typeface="Consolas" pitchFamily="49" charset="0"/>
                <a:cs typeface="Consolas" pitchFamily="49" charset="0"/>
              </a:rPr>
              <a:t>&gt;(&lt;</a:t>
            </a:r>
            <a:r>
              <a:rPr lang="en-CA" altLang="en-US" sz="1600" i="1" dirty="0" smtClean="0">
                <a:latin typeface="Consolas" pitchFamily="49" charset="0"/>
                <a:cs typeface="Consolas" pitchFamily="49" charset="0"/>
              </a:rPr>
              <a:t>p1 name</a:t>
            </a:r>
            <a:r>
              <a:rPr lang="en-CA" altLang="en-US" sz="1600" dirty="0" smtClean="0">
                <a:latin typeface="Consolas" pitchFamily="49" charset="0"/>
                <a:cs typeface="Consolas" pitchFamily="49" charset="0"/>
              </a:rPr>
              <a:t>&gt;, &lt;</a:t>
            </a:r>
            <a:r>
              <a:rPr lang="en-CA" altLang="en-US" sz="1600" i="1" dirty="0" smtClean="0">
                <a:latin typeface="Consolas" pitchFamily="49" charset="0"/>
                <a:cs typeface="Consolas" pitchFamily="49" charset="0"/>
              </a:rPr>
              <a:t>p2 name</a:t>
            </a:r>
            <a:r>
              <a:rPr lang="en-CA" altLang="en-US" sz="1600" dirty="0" smtClean="0">
                <a:latin typeface="Consolas" pitchFamily="49" charset="0"/>
                <a:cs typeface="Consolas" pitchFamily="49" charset="0"/>
              </a:rPr>
              <a:t>&gt;…);</a:t>
            </a:r>
          </a:p>
          <a:p>
            <a:endParaRPr lang="en-US" altLang="en-US" sz="1600" dirty="0" smtClean="0"/>
          </a:p>
          <a:p>
            <a:r>
              <a:rPr lang="en-US" altLang="en-US" sz="2000" b="1" dirty="0" smtClean="0"/>
              <a:t>Examples:</a:t>
            </a:r>
          </a:p>
          <a:p>
            <a:pPr marL="342900" lvl="1" indent="0">
              <a:buFont typeface="Arial" charset="0"/>
              <a:buNone/>
            </a:pPr>
            <a:r>
              <a:rPr lang="en-US" altLang="en-US" sz="1600" dirty="0" smtClean="0">
                <a:latin typeface="Consolas" pitchFamily="49" charset="0"/>
                <a:cs typeface="Consolas" pitchFamily="49" charset="0"/>
              </a:rPr>
              <a:t> Person jim = new Person();</a:t>
            </a:r>
          </a:p>
          <a:p>
            <a:pPr marL="342900" lvl="1" indent="0">
              <a:buFont typeface="Arial" charset="0"/>
              <a:buNone/>
            </a:pPr>
            <a:r>
              <a:rPr lang="en-US" altLang="en-US" sz="1600" dirty="0" smtClean="0">
                <a:latin typeface="Consolas" pitchFamily="49" charset="0"/>
                <a:cs typeface="Consolas" pitchFamily="49" charset="0"/>
              </a:rPr>
              <a:t> jim.sayName();</a:t>
            </a:r>
          </a:p>
          <a:p>
            <a:pPr marL="342900" lvl="1" indent="0">
              <a:buFont typeface="Arial" charset="0"/>
              <a:buNone/>
            </a:pPr>
            <a:endParaRPr lang="en-US" altLang="en-US" sz="1600" dirty="0" smtClean="0">
              <a:latin typeface="Consolas" pitchFamily="49" charset="0"/>
              <a:cs typeface="Consolas" pitchFamily="49" charset="0"/>
            </a:endParaRPr>
          </a:p>
          <a:p>
            <a:pPr marL="342900" lvl="1" indent="0">
              <a:buFont typeface="Arial" charset="0"/>
              <a:buNone/>
            </a:pPr>
            <a:r>
              <a:rPr lang="en-US" altLang="en-US" sz="1600" dirty="0" smtClean="0">
                <a:solidFill>
                  <a:srgbClr val="FF00FF"/>
                </a:solidFill>
                <a:latin typeface="Consolas" pitchFamily="49" charset="0"/>
                <a:cs typeface="Consolas" pitchFamily="49" charset="0"/>
              </a:rPr>
              <a:t>// Previously covered example, calling Scanner class method</a:t>
            </a:r>
          </a:p>
          <a:p>
            <a:pPr marL="342900" lvl="1" indent="0">
              <a:lnSpc>
                <a:spcPct val="80000"/>
              </a:lnSpc>
              <a:buFont typeface="Times New Roman" pitchFamily="18" charset="0"/>
              <a:buNone/>
            </a:pPr>
            <a:r>
              <a:rPr lang="en-US" altLang="en-US" sz="1600" dirty="0" smtClean="0">
                <a:latin typeface="Consolas" pitchFamily="49" charset="0"/>
                <a:cs typeface="Consolas" pitchFamily="49" charset="0"/>
              </a:rPr>
              <a:t>Scanner in = new Scanner(System.in);</a:t>
            </a:r>
          </a:p>
          <a:p>
            <a:pPr marL="342900" lvl="1" indent="0">
              <a:lnSpc>
                <a:spcPct val="80000"/>
              </a:lnSpc>
              <a:buFont typeface="Times New Roman" pitchFamily="18" charset="0"/>
              <a:buNone/>
            </a:pPr>
            <a:r>
              <a:rPr lang="en-US" altLang="en-US" sz="1600" dirty="0" smtClean="0">
                <a:latin typeface="Consolas" pitchFamily="49" charset="0"/>
                <a:cs typeface="Consolas" pitchFamily="49" charset="0"/>
              </a:rPr>
              <a:t>System.out.print("Enter your age: ");</a:t>
            </a:r>
          </a:p>
          <a:p>
            <a:pPr marL="342900" lvl="1" indent="0">
              <a:lnSpc>
                <a:spcPct val="80000"/>
              </a:lnSpc>
              <a:buFont typeface="Times New Roman" pitchFamily="18" charset="0"/>
              <a:buNone/>
            </a:pPr>
            <a:r>
              <a:rPr lang="en-US" altLang="en-US" sz="1600" dirty="0" smtClean="0">
                <a:latin typeface="Consolas" pitchFamily="49" charset="0"/>
                <a:cs typeface="Consolas" pitchFamily="49" charset="0"/>
              </a:rPr>
              <a:t>age = in.nextInt();</a:t>
            </a:r>
          </a:p>
        </p:txBody>
      </p:sp>
      <p:grpSp>
        <p:nvGrpSpPr>
          <p:cNvPr id="10" name="Group 9"/>
          <p:cNvGrpSpPr/>
          <p:nvPr/>
        </p:nvGrpSpPr>
        <p:grpSpPr>
          <a:xfrm>
            <a:off x="308473" y="5332164"/>
            <a:ext cx="1288973" cy="936433"/>
            <a:chOff x="286439" y="5332164"/>
            <a:chExt cx="1288973" cy="936433"/>
          </a:xfrm>
        </p:grpSpPr>
        <p:sp>
          <p:nvSpPr>
            <p:cNvPr id="2" name="TextBox 1"/>
            <p:cNvSpPr txBox="1"/>
            <p:nvPr/>
          </p:nvSpPr>
          <p:spPr>
            <a:xfrm>
              <a:off x="286439" y="5651652"/>
              <a:ext cx="1123720" cy="616945"/>
            </a:xfrm>
            <a:prstGeom prst="rect">
              <a:avLst/>
            </a:prstGeom>
            <a:noFill/>
            <a:ln w="0">
              <a:noFill/>
            </a:ln>
          </p:spPr>
          <p:txBody>
            <a:bodyPr wrap="square" lIns="0" rtlCol="0">
              <a:noAutofit/>
            </a:bodyPr>
            <a:lstStyle/>
            <a:p>
              <a:r>
                <a:rPr lang="en-US" sz="1800" b="1" dirty="0" smtClean="0">
                  <a:solidFill>
                    <a:srgbClr val="FF0000"/>
                  </a:solidFill>
                </a:rPr>
                <a:t>Scanner variable</a:t>
              </a:r>
            </a:p>
          </p:txBody>
        </p:sp>
        <p:cxnSp>
          <p:nvCxnSpPr>
            <p:cNvPr id="6" name="Straight Arrow Connector 5"/>
            <p:cNvCxnSpPr/>
            <p:nvPr/>
          </p:nvCxnSpPr>
          <p:spPr bwMode="auto">
            <a:xfrm flipV="1">
              <a:off x="848299" y="5332164"/>
              <a:ext cx="727113" cy="437000"/>
            </a:xfrm>
            <a:prstGeom prst="straightConnector1">
              <a:avLst/>
            </a:prstGeom>
            <a:noFill/>
            <a:ln w="38100" cap="flat" cmpd="sng" algn="ctr">
              <a:solidFill>
                <a:srgbClr val="FF0000"/>
              </a:solidFill>
              <a:prstDash val="solid"/>
              <a:round/>
              <a:headEnd type="none" w="sm" len="sm"/>
              <a:tailEnd type="arrow"/>
            </a:ln>
            <a:effectLst/>
          </p:spPr>
        </p:cxnSp>
      </p:grpSp>
      <p:grpSp>
        <p:nvGrpSpPr>
          <p:cNvPr id="11" name="Group 10"/>
          <p:cNvGrpSpPr/>
          <p:nvPr/>
        </p:nvGrpSpPr>
        <p:grpSpPr>
          <a:xfrm>
            <a:off x="2280492" y="5332164"/>
            <a:ext cx="1540525" cy="1053945"/>
            <a:chOff x="2280492" y="5332164"/>
            <a:chExt cx="1540525" cy="1053945"/>
          </a:xfrm>
        </p:grpSpPr>
        <p:sp>
          <p:nvSpPr>
            <p:cNvPr id="5" name="TextBox 4"/>
            <p:cNvSpPr txBox="1"/>
            <p:nvPr/>
          </p:nvSpPr>
          <p:spPr>
            <a:xfrm>
              <a:off x="2697297" y="5769164"/>
              <a:ext cx="1123720" cy="616945"/>
            </a:xfrm>
            <a:prstGeom prst="rect">
              <a:avLst/>
            </a:prstGeom>
            <a:noFill/>
            <a:ln w="0">
              <a:noFill/>
            </a:ln>
          </p:spPr>
          <p:txBody>
            <a:bodyPr wrap="square" lIns="0" rtlCol="0">
              <a:noAutofit/>
            </a:bodyPr>
            <a:lstStyle/>
            <a:p>
              <a:r>
                <a:rPr lang="en-US" sz="1800" b="1" dirty="0" smtClean="0">
                  <a:solidFill>
                    <a:srgbClr val="FF0000"/>
                  </a:solidFill>
                </a:rPr>
                <a:t>Calling method</a:t>
              </a:r>
            </a:p>
          </p:txBody>
        </p:sp>
        <p:cxnSp>
          <p:nvCxnSpPr>
            <p:cNvPr id="8" name="Straight Arrow Connector 7"/>
            <p:cNvCxnSpPr/>
            <p:nvPr/>
          </p:nvCxnSpPr>
          <p:spPr bwMode="auto">
            <a:xfrm flipH="1" flipV="1">
              <a:off x="2280492" y="5332164"/>
              <a:ext cx="683045" cy="437000"/>
            </a:xfrm>
            <a:prstGeom prst="straightConnector1">
              <a:avLst/>
            </a:prstGeom>
            <a:noFill/>
            <a:ln w="38100" cap="flat" cmpd="sng" algn="ctr">
              <a:solidFill>
                <a:srgbClr val="FF0000"/>
              </a:solidFill>
              <a:prstDash val="solid"/>
              <a:round/>
              <a:headEnd type="none" w="sm" len="sm"/>
              <a:tailEnd type="arrow"/>
            </a:ln>
            <a:effectLst/>
          </p:spPr>
        </p:cxnSp>
      </p:grpSp>
    </p:spTree>
    <p:extLst>
      <p:ext uri="{BB962C8B-B14F-4D97-AF65-F5344CB8AC3E}">
        <p14:creationId xmlns:p14="http://schemas.microsoft.com/office/powerpoint/2010/main" xmlns="" val="2469770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rPr>
              <a:t>Calling Methods: </a:t>
            </a:r>
            <a:r>
              <a:rPr lang="en-US" dirty="0" smtClean="0">
                <a:solidFill>
                  <a:schemeClr val="accent6">
                    <a:lumMod val="75000"/>
                  </a:schemeClr>
                </a:solidFill>
              </a:rPr>
              <a:t>Outside </a:t>
            </a:r>
            <a:r>
              <a:rPr lang="en-US" dirty="0">
                <a:solidFill>
                  <a:schemeClr val="accent6">
                    <a:lumMod val="75000"/>
                  </a:schemeClr>
                </a:solidFill>
              </a:rPr>
              <a:t>The </a:t>
            </a:r>
            <a:r>
              <a:rPr lang="en-US" dirty="0" smtClean="0">
                <a:solidFill>
                  <a:schemeClr val="accent6">
                    <a:lumMod val="75000"/>
                  </a:schemeClr>
                </a:solidFill>
              </a:rPr>
              <a:t>Class You’ve Defined</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fontScale="77500" lnSpcReduction="20000"/>
          </a:bodyPr>
          <a:lstStyle/>
          <a:p>
            <a:r>
              <a:rPr lang="en-US" dirty="0" smtClean="0"/>
              <a:t>Calling </a:t>
            </a:r>
            <a:r>
              <a:rPr lang="en-US" dirty="0"/>
              <a:t>a method outside the body of the class (i.e., </a:t>
            </a:r>
            <a:r>
              <a:rPr lang="en-US" dirty="0" smtClean="0"/>
              <a:t>in another </a:t>
            </a:r>
            <a:r>
              <a:rPr lang="en-US" dirty="0"/>
              <a:t>class </a:t>
            </a:r>
            <a:r>
              <a:rPr lang="en-US" dirty="0" smtClean="0"/>
              <a:t>definition)</a:t>
            </a:r>
          </a:p>
          <a:p>
            <a:r>
              <a:rPr lang="en-US" dirty="0" smtClean="0"/>
              <a:t>The method must be prefaced by a variable (actually a reference to an object – more on this later).</a:t>
            </a:r>
          </a:p>
          <a:p>
            <a:pPr marL="234950" lvl="1" indent="0">
              <a:buNone/>
            </a:pPr>
            <a:r>
              <a:rPr lang="en-US" dirty="0">
                <a:latin typeface="Consolas" panose="020B0609020204030204" pitchFamily="49" charset="0"/>
                <a:cs typeface="Consolas" panose="020B0609020204030204" pitchFamily="49" charset="0"/>
              </a:rPr>
              <a:t>p</a:t>
            </a:r>
            <a:r>
              <a:rPr lang="en-US" dirty="0" smtClean="0">
                <a:latin typeface="Consolas" panose="020B0609020204030204" pitchFamily="49" charset="0"/>
                <a:cs typeface="Consolas" panose="020B0609020204030204" pitchFamily="49" charset="0"/>
              </a:rPr>
              <a:t>ublic class Driver {</a:t>
            </a:r>
          </a:p>
          <a:p>
            <a:pPr marL="234950" lvl="1" indent="0">
              <a:buNone/>
            </a:pPr>
            <a:r>
              <a:rPr lang="en-US" dirty="0" smtClean="0">
                <a:latin typeface="Consolas" panose="020B0609020204030204" pitchFamily="49" charset="0"/>
                <a:cs typeface="Consolas" panose="020B0609020204030204" pitchFamily="49" charset="0"/>
              </a:rPr>
              <a:t>    public static void main(String [] args) {</a:t>
            </a:r>
          </a:p>
          <a:p>
            <a:pPr marL="234950"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Person bart = new Person();</a:t>
            </a:r>
          </a:p>
          <a:p>
            <a:pPr marL="234950"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Person lisa = new Person();</a:t>
            </a:r>
          </a:p>
          <a:p>
            <a:pPr marL="234950" lvl="1" indent="0">
              <a:buNone/>
            </a:pPr>
            <a:r>
              <a:rPr lang="en-US" b="1" dirty="0" smtClean="0">
                <a:solidFill>
                  <a:srgbClr val="FF0000"/>
                </a:solidFill>
                <a:latin typeface="Consolas" panose="020B0609020204030204" pitchFamily="49" charset="0"/>
                <a:cs typeface="Consolas" panose="020B0609020204030204" pitchFamily="49" charset="0"/>
              </a:rPr>
              <a:t>        // </a:t>
            </a:r>
            <a:r>
              <a:rPr lang="en-US" b="1" dirty="0">
                <a:solidFill>
                  <a:srgbClr val="FF0000"/>
                </a:solidFill>
                <a:latin typeface="Consolas" panose="020B0609020204030204" pitchFamily="49" charset="0"/>
                <a:cs typeface="Consolas" panose="020B0609020204030204" pitchFamily="49" charset="0"/>
              </a:rPr>
              <a:t>Incorrect! Who ages</a:t>
            </a:r>
            <a:r>
              <a:rPr lang="en-US" b="1" dirty="0" smtClean="0">
                <a:solidFill>
                  <a:srgbClr val="FF0000"/>
                </a:solidFill>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a:p>
            <a:pPr marL="234950" lvl="1" indent="0">
              <a:buNone/>
            </a:pPr>
            <a:r>
              <a:rPr lang="en-US" b="1" dirty="0">
                <a:solidFill>
                  <a:srgbClr val="FF0000"/>
                </a:solidFill>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       becomeOlder(); </a:t>
            </a:r>
          </a:p>
          <a:p>
            <a:pPr marL="234950" lvl="1" indent="0">
              <a:buNone/>
            </a:pPr>
            <a:endParaRPr lang="en-US" b="1" dirty="0" smtClean="0">
              <a:solidFill>
                <a:srgbClr val="FF0000"/>
              </a:solidFill>
              <a:latin typeface="Consolas" panose="020B0609020204030204" pitchFamily="49" charset="0"/>
              <a:cs typeface="Consolas" panose="020B0609020204030204" pitchFamily="49" charset="0"/>
            </a:endParaRPr>
          </a:p>
          <a:p>
            <a:pPr marL="234950" lvl="1" indent="0">
              <a:buNone/>
            </a:pPr>
            <a:r>
              <a:rPr lang="en-US" b="1" dirty="0">
                <a:solidFill>
                  <a:schemeClr val="accent6">
                    <a:lumMod val="75000"/>
                  </a:schemeClr>
                </a:solidFill>
                <a:latin typeface="Consolas" panose="020B0609020204030204" pitchFamily="49" charset="0"/>
                <a:cs typeface="Consolas" panose="020B0609020204030204" pitchFamily="49" charset="0"/>
              </a:rPr>
              <a:t> </a:t>
            </a:r>
            <a:r>
              <a:rPr lang="en-US" b="1" dirty="0" smtClean="0">
                <a:solidFill>
                  <a:schemeClr val="accent6">
                    <a:lumMod val="75000"/>
                  </a:schemeClr>
                </a:solidFill>
                <a:latin typeface="Consolas" panose="020B0609020204030204" pitchFamily="49" charset="0"/>
                <a:cs typeface="Consolas" panose="020B0609020204030204" pitchFamily="49" charset="0"/>
              </a:rPr>
              <a:t>       </a:t>
            </a:r>
            <a:r>
              <a:rPr lang="en-US" b="1" dirty="0">
                <a:solidFill>
                  <a:schemeClr val="accent6">
                    <a:lumMod val="75000"/>
                  </a:schemeClr>
                </a:solidFill>
                <a:latin typeface="Consolas" panose="020B0609020204030204" pitchFamily="49" charset="0"/>
                <a:cs typeface="Consolas" panose="020B0609020204030204" pitchFamily="49" charset="0"/>
              </a:rPr>
              <a:t>// </a:t>
            </a:r>
            <a:r>
              <a:rPr lang="en-US" b="1" dirty="0" smtClean="0">
                <a:solidFill>
                  <a:schemeClr val="accent6">
                    <a:lumMod val="75000"/>
                  </a:schemeClr>
                </a:solidFill>
                <a:latin typeface="Consolas" panose="020B0609020204030204" pitchFamily="49" charset="0"/>
                <a:cs typeface="Consolas" panose="020B0609020204030204" pitchFamily="49" charset="0"/>
              </a:rPr>
              <a:t>Correct. Happy birthday Bart!</a:t>
            </a:r>
            <a:endParaRPr lang="en-US" b="1" dirty="0">
              <a:solidFill>
                <a:schemeClr val="accent6">
                  <a:lumMod val="75000"/>
                </a:schemeClr>
              </a:solidFill>
              <a:latin typeface="Consolas" panose="020B0609020204030204" pitchFamily="49" charset="0"/>
              <a:cs typeface="Consolas" panose="020B0609020204030204" pitchFamily="49" charset="0"/>
            </a:endParaRPr>
          </a:p>
          <a:p>
            <a:pPr marL="234950" lvl="1" indent="0">
              <a:buNone/>
            </a:pPr>
            <a:r>
              <a:rPr lang="en-US" b="1" dirty="0" smtClean="0">
                <a:solidFill>
                  <a:schemeClr val="accent6">
                    <a:lumMod val="75000"/>
                  </a:schemeClr>
                </a:solidFill>
                <a:latin typeface="Consolas" panose="020B0609020204030204" pitchFamily="49" charset="0"/>
                <a:cs typeface="Consolas" panose="020B0609020204030204" pitchFamily="49" charset="0"/>
              </a:rPr>
              <a:t>        bart.becomeOlder(); </a:t>
            </a:r>
          </a:p>
          <a:p>
            <a:pPr marL="234950" lvl="1" indent="0">
              <a:buNone/>
            </a:pPr>
            <a:r>
              <a:rPr lang="en-US" b="1" dirty="0">
                <a:solidFill>
                  <a:srgbClr val="C00000"/>
                </a:solidFill>
                <a:latin typeface="Consolas" panose="020B0609020204030204" pitchFamily="49" charset="0"/>
                <a:cs typeface="Consolas" panose="020B0609020204030204" pitchFamily="49" charset="0"/>
              </a:rPr>
              <a:t> </a:t>
            </a:r>
            <a:r>
              <a:rPr lang="en-US" b="1" dirty="0" smtClean="0">
                <a:solidFill>
                  <a:srgbClr val="C00000"/>
                </a:solidFill>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234950" lvl="1" indent="0">
              <a:buNone/>
            </a:pP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230610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a:t>
            </a:r>
            <a:endParaRPr lang="en-US" dirty="0"/>
          </a:p>
        </p:txBody>
      </p:sp>
      <p:sp>
        <p:nvSpPr>
          <p:cNvPr id="3" name="Content Placeholder 2"/>
          <p:cNvSpPr>
            <a:spLocks noGrp="1"/>
          </p:cNvSpPr>
          <p:nvPr>
            <p:ph idx="1"/>
          </p:nvPr>
        </p:nvSpPr>
        <p:spPr/>
        <p:txBody>
          <a:bodyPr/>
          <a:lstStyle/>
          <a:p>
            <a:r>
              <a:rPr lang="en-US" dirty="0" smtClean="0"/>
              <a:t>How to break your program down into objects (</a:t>
            </a:r>
            <a:r>
              <a:rPr lang="en-US" b="1" dirty="0" smtClean="0"/>
              <a:t>New term: “Object-Oriented programming”</a:t>
            </a:r>
            <a:r>
              <a:rPr lang="en-US" dirty="0" smtClean="0"/>
              <a:t>)</a:t>
            </a:r>
          </a:p>
          <a:p>
            <a:r>
              <a:rPr lang="en-US" dirty="0" smtClean="0"/>
              <a:t>This and related topics comprise most of the remainder of the course</a:t>
            </a:r>
            <a:endParaRPr lang="en-US" dirty="0"/>
          </a:p>
        </p:txBody>
      </p:sp>
    </p:spTree>
    <p:extLst>
      <p:ext uri="{BB962C8B-B14F-4D97-AF65-F5344CB8AC3E}">
        <p14:creationId xmlns:p14="http://schemas.microsoft.com/office/powerpoint/2010/main" xmlns="" val="8820165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Calling Methods: </a:t>
            </a:r>
            <a:r>
              <a:rPr lang="en-US" dirty="0" smtClean="0">
                <a:solidFill>
                  <a:srgbClr val="FF0000"/>
                </a:solidFill>
              </a:rPr>
              <a:t>Inside The </a:t>
            </a:r>
            <a:r>
              <a:rPr lang="en-US" dirty="0">
                <a:solidFill>
                  <a:srgbClr val="FF0000"/>
                </a:solidFill>
              </a:rPr>
              <a:t>Class</a:t>
            </a:r>
          </a:p>
        </p:txBody>
      </p:sp>
      <p:sp>
        <p:nvSpPr>
          <p:cNvPr id="3" name="Content Placeholder 2"/>
          <p:cNvSpPr>
            <a:spLocks noGrp="1"/>
          </p:cNvSpPr>
          <p:nvPr>
            <p:ph idx="1"/>
          </p:nvPr>
        </p:nvSpPr>
        <p:spPr/>
        <p:txBody>
          <a:bodyPr/>
          <a:lstStyle/>
          <a:p>
            <a:r>
              <a:rPr lang="en-US" dirty="0" smtClean="0"/>
              <a:t>Calling a method inside the body of the class (where the method has been defined)</a:t>
            </a:r>
          </a:p>
          <a:p>
            <a:pPr lvl="1"/>
            <a:r>
              <a:rPr lang="en-US" dirty="0" smtClean="0"/>
              <a:t>You can just directly refer to the method (or attribute)</a:t>
            </a:r>
          </a:p>
          <a:p>
            <a:pPr marL="0" indent="0">
              <a:lnSpc>
                <a:spcPct val="80000"/>
              </a:lnSpc>
              <a:buFont typeface="Arial" charset="0"/>
              <a:buNone/>
            </a:pPr>
            <a:r>
              <a:rPr lang="en-CA" altLang="en-US" sz="1800" dirty="0" smtClean="0">
                <a:latin typeface="Consolas" pitchFamily="49" charset="0"/>
                <a:cs typeface="Consolas" panose="020B0609020204030204" pitchFamily="49" charset="0"/>
              </a:rPr>
              <a:t>  public </a:t>
            </a:r>
            <a:r>
              <a:rPr lang="en-CA" altLang="en-US" sz="1800" dirty="0">
                <a:latin typeface="Consolas" pitchFamily="49" charset="0"/>
                <a:cs typeface="Consolas" panose="020B0609020204030204" pitchFamily="49" charset="0"/>
              </a:rPr>
              <a:t>class </a:t>
            </a:r>
            <a:r>
              <a:rPr lang="en-CA" altLang="en-US" sz="1800" dirty="0" smtClean="0">
                <a:latin typeface="Consolas" pitchFamily="49" charset="0"/>
                <a:cs typeface="Consolas" panose="020B0609020204030204" pitchFamily="49" charset="0"/>
              </a:rPr>
              <a:t>Person {</a:t>
            </a:r>
            <a:endParaRPr lang="en-CA" altLang="en-US" sz="1800" dirty="0">
              <a:latin typeface="Consolas" pitchFamily="49" charset="0"/>
              <a:cs typeface="Consolas" panose="020B0609020204030204" pitchFamily="49" charset="0"/>
            </a:endParaRPr>
          </a:p>
          <a:p>
            <a:pPr marL="0" indent="0">
              <a:lnSpc>
                <a:spcPct val="80000"/>
              </a:lnSpc>
              <a:buFont typeface="Arial" charset="0"/>
              <a:buNone/>
            </a:pPr>
            <a:r>
              <a:rPr lang="en-CA" altLang="en-US" sz="1800" dirty="0">
                <a:latin typeface="Consolas" pitchFamily="49" charset="0"/>
                <a:cs typeface="Consolas" panose="020B0609020204030204" pitchFamily="49" charset="0"/>
              </a:rPr>
              <a:t>    private int age</a:t>
            </a:r>
            <a:r>
              <a:rPr lang="en-CA" altLang="en-US" sz="1800" dirty="0" smtClean="0">
                <a:latin typeface="Consolas" pitchFamily="49" charset="0"/>
                <a:cs typeface="Consolas" panose="020B0609020204030204" pitchFamily="49" charset="0"/>
              </a:rPr>
              <a:t>;</a:t>
            </a:r>
          </a:p>
          <a:p>
            <a:pPr marL="0" indent="0">
              <a:lnSpc>
                <a:spcPct val="80000"/>
              </a:lnSpc>
              <a:buFont typeface="Arial" charset="0"/>
              <a:buNone/>
            </a:pPr>
            <a:endParaRPr lang="en-CA" altLang="en-US" sz="1800" dirty="0" smtClean="0">
              <a:latin typeface="Consolas" pitchFamily="49" charset="0"/>
              <a:cs typeface="Consolas" panose="020B0609020204030204" pitchFamily="49" charset="0"/>
            </a:endParaRPr>
          </a:p>
          <a:p>
            <a:pPr marL="0" indent="0">
              <a:lnSpc>
                <a:spcPct val="80000"/>
              </a:lnSpc>
              <a:buFont typeface="Arial" charset="0"/>
              <a:buNone/>
            </a:pPr>
            <a:r>
              <a:rPr lang="en-CA" altLang="en-US" sz="1800" dirty="0" smtClean="0">
                <a:latin typeface="Consolas" pitchFamily="49" charset="0"/>
                <a:cs typeface="Consolas" panose="020B0609020204030204" pitchFamily="49" charset="0"/>
              </a:rPr>
              <a:t>    public void birthday() {</a:t>
            </a:r>
          </a:p>
          <a:p>
            <a:pPr marL="0" indent="0">
              <a:lnSpc>
                <a:spcPct val="80000"/>
              </a:lnSpc>
              <a:buFont typeface="Arial" charset="0"/>
              <a:buNone/>
            </a:pPr>
            <a:r>
              <a:rPr lang="en-CA" altLang="en-US" sz="1800" dirty="0">
                <a:latin typeface="Consolas" pitchFamily="49" charset="0"/>
                <a:cs typeface="Consolas" panose="020B0609020204030204" pitchFamily="49" charset="0"/>
              </a:rPr>
              <a:t> </a:t>
            </a:r>
            <a:r>
              <a:rPr lang="en-CA" altLang="en-US" sz="1800" dirty="0" smtClean="0">
                <a:latin typeface="Consolas" pitchFamily="49" charset="0"/>
                <a:cs typeface="Consolas" panose="020B0609020204030204" pitchFamily="49" charset="0"/>
              </a:rPr>
              <a:t>      </a:t>
            </a:r>
            <a:r>
              <a:rPr lang="en-CA" altLang="en-US" sz="1800" b="1" dirty="0" smtClean="0">
                <a:solidFill>
                  <a:srgbClr val="FF0000"/>
                </a:solidFill>
                <a:latin typeface="Consolas" pitchFamily="49" charset="0"/>
                <a:cs typeface="Consolas" panose="020B0609020204030204" pitchFamily="49" charset="0"/>
              </a:rPr>
              <a:t>becomeOlder()</a:t>
            </a:r>
            <a:r>
              <a:rPr lang="en-CA" altLang="en-US" sz="1800" dirty="0" smtClean="0">
                <a:latin typeface="Consolas" pitchFamily="49" charset="0"/>
                <a:cs typeface="Consolas" panose="020B0609020204030204" pitchFamily="49" charset="0"/>
              </a:rPr>
              <a:t>;  </a:t>
            </a:r>
            <a:r>
              <a:rPr lang="en-CA" altLang="en-US" sz="1800" b="1" dirty="0" smtClean="0">
                <a:solidFill>
                  <a:schemeClr val="bg1">
                    <a:lumMod val="60000"/>
                    <a:lumOff val="40000"/>
                  </a:schemeClr>
                </a:solidFill>
                <a:latin typeface="Consolas" pitchFamily="49" charset="0"/>
                <a:cs typeface="Consolas" panose="020B0609020204030204" pitchFamily="49" charset="0"/>
              </a:rPr>
              <a:t>// access a method</a:t>
            </a:r>
          </a:p>
          <a:p>
            <a:pPr marL="0" indent="0">
              <a:lnSpc>
                <a:spcPct val="80000"/>
              </a:lnSpc>
              <a:buFont typeface="Arial" charset="0"/>
              <a:buNone/>
            </a:pPr>
            <a:r>
              <a:rPr lang="en-CA" altLang="en-US" sz="1800" dirty="0">
                <a:latin typeface="Consolas" pitchFamily="49" charset="0"/>
                <a:cs typeface="Consolas" panose="020B0609020204030204" pitchFamily="49" charset="0"/>
              </a:rPr>
              <a:t> </a:t>
            </a:r>
            <a:r>
              <a:rPr lang="en-CA" altLang="en-US" sz="1800" dirty="0" smtClean="0">
                <a:latin typeface="Consolas" pitchFamily="49" charset="0"/>
                <a:cs typeface="Consolas" panose="020B0609020204030204" pitchFamily="49" charset="0"/>
              </a:rPr>
              <a:t>   }</a:t>
            </a:r>
          </a:p>
          <a:p>
            <a:pPr marL="0" indent="0">
              <a:lnSpc>
                <a:spcPct val="80000"/>
              </a:lnSpc>
              <a:buFont typeface="Arial" charset="0"/>
              <a:buNone/>
            </a:pPr>
            <a:endParaRPr lang="en-CA" altLang="en-US" sz="1800" dirty="0">
              <a:latin typeface="Consolas" pitchFamily="49" charset="0"/>
              <a:cs typeface="Consolas" panose="020B0609020204030204" pitchFamily="49" charset="0"/>
            </a:endParaRPr>
          </a:p>
          <a:p>
            <a:pPr marL="225425" lvl="1" indent="0">
              <a:buNone/>
            </a:pPr>
            <a:r>
              <a:rPr lang="en-US" sz="1800" dirty="0" smtClean="0">
                <a:latin typeface="Consolas" panose="020B0609020204030204" pitchFamily="49" charset="0"/>
                <a:cs typeface="Consolas" panose="020B0609020204030204" pitchFamily="49" charset="0"/>
              </a:rPr>
              <a:t> public void becomeOlder() {</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b="1" dirty="0" smtClean="0">
                <a:solidFill>
                  <a:srgbClr val="FF0000"/>
                </a:solidFill>
                <a:latin typeface="Consolas" panose="020B0609020204030204" pitchFamily="49" charset="0"/>
                <a:cs typeface="Consolas" panose="020B0609020204030204" pitchFamily="49" charset="0"/>
              </a:rPr>
              <a:t>age++</a:t>
            </a:r>
            <a:r>
              <a:rPr lang="en-US" sz="1800" dirty="0" smtClean="0">
                <a:latin typeface="Consolas" panose="020B0609020204030204" pitchFamily="49" charset="0"/>
                <a:cs typeface="Consolas" panose="020B0609020204030204" pitchFamily="49" charset="0"/>
              </a:rPr>
              <a:t>;    </a:t>
            </a:r>
            <a:r>
              <a:rPr lang="en-US" sz="1800" b="1" dirty="0" smtClean="0">
                <a:solidFill>
                  <a:schemeClr val="bg1">
                    <a:lumMod val="60000"/>
                    <a:lumOff val="40000"/>
                  </a:schemeClr>
                </a:solidFill>
                <a:latin typeface="Consolas" panose="020B0609020204030204" pitchFamily="49" charset="0"/>
                <a:cs typeface="Consolas" panose="020B0609020204030204" pitchFamily="49" charset="0"/>
              </a:rPr>
              <a:t>// access an attribute</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a:t>
            </a:r>
          </a:p>
          <a:p>
            <a:pPr lvl="1"/>
            <a:endParaRPr lang="en-US" sz="18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365827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Second </a:t>
            </a:r>
            <a:r>
              <a:rPr lang="en-US" altLang="en-US" dirty="0"/>
              <a:t>Object-Oriented Example</a:t>
            </a:r>
            <a:endParaRPr lang="en-US" dirty="0"/>
          </a:p>
        </p:txBody>
      </p:sp>
      <p:sp>
        <p:nvSpPr>
          <p:cNvPr id="3" name="Content Placeholder 2"/>
          <p:cNvSpPr>
            <a:spLocks noGrp="1"/>
          </p:cNvSpPr>
          <p:nvPr>
            <p:ph idx="1"/>
          </p:nvPr>
        </p:nvSpPr>
        <p:spPr/>
        <p:txBody>
          <a:bodyPr/>
          <a:lstStyle/>
          <a:p>
            <a:r>
              <a:rPr lang="en-US" dirty="0" smtClean="0"/>
              <a:t>Learning concepts:</a:t>
            </a:r>
          </a:p>
          <a:p>
            <a:pPr lvl="1"/>
            <a:r>
              <a:rPr lang="en-US" dirty="0" smtClean="0"/>
              <a:t>Attributes</a:t>
            </a:r>
          </a:p>
          <a:p>
            <a:pPr lvl="1"/>
            <a:r>
              <a:rPr lang="en-US" dirty="0" smtClean="0"/>
              <a:t>Constructors</a:t>
            </a:r>
          </a:p>
          <a:p>
            <a:pPr lvl="1"/>
            <a:r>
              <a:rPr lang="en-US" dirty="0" smtClean="0"/>
              <a:t>Accessing class attributes in a class method</a:t>
            </a:r>
          </a:p>
          <a:p>
            <a:r>
              <a:rPr lang="en-US" dirty="0" smtClean="0"/>
              <a:t>Location of full example:</a:t>
            </a:r>
          </a:p>
          <a:p>
            <a:pPr marL="225425" lvl="1" indent="0">
              <a:buNone/>
            </a:pPr>
            <a:r>
              <a:rPr lang="en-US" sz="1800" dirty="0">
                <a:latin typeface="Consolas" panose="020B0609020204030204" pitchFamily="49" charset="0"/>
                <a:cs typeface="Consolas" panose="020B0609020204030204" pitchFamily="49" charset="0"/>
              </a:rPr>
              <a:t>/</a:t>
            </a:r>
            <a:r>
              <a:rPr lang="en-US" sz="1800" dirty="0" smtClean="0">
                <a:latin typeface="Consolas" panose="020B0609020204030204" pitchFamily="49" charset="0"/>
                <a:cs typeface="Consolas" panose="020B0609020204030204" pitchFamily="49" charset="0"/>
              </a:rPr>
              <a:t>home/219/examples/</a:t>
            </a:r>
            <a:r>
              <a:rPr lang="en-US" sz="1800" dirty="0" err="1" smtClean="0">
                <a:latin typeface="Consolas" panose="020B0609020204030204" pitchFamily="49" charset="0"/>
                <a:cs typeface="Consolas" panose="020B0609020204030204" pitchFamily="49" charset="0"/>
              </a:rPr>
              <a:t>intro_OO</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second_attributeConstructor</a:t>
            </a:r>
            <a:r>
              <a:rPr lang="en-US" sz="1800" dirty="0" smtClean="0">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39803162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78221" y="-126229"/>
            <a:ext cx="8229600" cy="1143000"/>
          </a:xfrm>
        </p:spPr>
        <p:txBody>
          <a:bodyPr/>
          <a:lstStyle/>
          <a:p>
            <a:r>
              <a:rPr lang="en-US" altLang="en-US" dirty="0" smtClean="0">
                <a:cs typeface="Consolas" pitchFamily="49" charset="0"/>
              </a:rPr>
              <a:t>Class</a:t>
            </a:r>
            <a:r>
              <a:rPr lang="en-US" altLang="en-US" sz="2800" dirty="0" smtClean="0">
                <a:latin typeface="Consolas" pitchFamily="49" charset="0"/>
                <a:cs typeface="Consolas" pitchFamily="49" charset="0"/>
              </a:rPr>
              <a:t> </a:t>
            </a:r>
            <a:r>
              <a:rPr lang="en-US" altLang="en-US" dirty="0" smtClean="0">
                <a:latin typeface="Consolas" pitchFamily="49" charset="0"/>
                <a:cs typeface="Consolas" pitchFamily="49" charset="0"/>
              </a:rPr>
              <a:t>Driver</a:t>
            </a:r>
          </a:p>
        </p:txBody>
      </p:sp>
      <p:sp>
        <p:nvSpPr>
          <p:cNvPr id="31747" name="Content Placeholder 2"/>
          <p:cNvSpPr>
            <a:spLocks noGrp="1"/>
          </p:cNvSpPr>
          <p:nvPr>
            <p:ph idx="1"/>
          </p:nvPr>
        </p:nvSpPr>
        <p:spPr>
          <a:xfrm>
            <a:off x="320566" y="1345323"/>
            <a:ext cx="8229600" cy="1450427"/>
          </a:xfrm>
        </p:spPr>
        <p:txBody>
          <a:bodyPr>
            <a:normAutofit fontScale="70000" lnSpcReduction="20000"/>
          </a:bodyPr>
          <a:lstStyle/>
          <a:p>
            <a:pPr marL="0" indent="0">
              <a:buFont typeface="Arial" charset="0"/>
              <a:buNone/>
            </a:pPr>
            <a:r>
              <a:rPr lang="en-US" altLang="en-US" sz="1600" dirty="0" smtClean="0">
                <a:latin typeface="Consolas" pitchFamily="49" charset="0"/>
                <a:cs typeface="Consolas" pitchFamily="49" charset="0"/>
              </a:rPr>
              <a:t>public class Driver</a:t>
            </a:r>
          </a:p>
          <a:p>
            <a:pPr marL="0" indent="0">
              <a:buFont typeface="Arial" charset="0"/>
              <a:buNone/>
            </a:pPr>
            <a:r>
              <a:rPr lang="en-US" altLang="en-US" sz="1600" dirty="0" smtClean="0">
                <a:latin typeface="Consolas" pitchFamily="49" charset="0"/>
                <a:cs typeface="Consolas" pitchFamily="49" charset="0"/>
              </a:rPr>
              <a:t>{</a:t>
            </a:r>
          </a:p>
          <a:p>
            <a:pPr marL="0" indent="0">
              <a:buFont typeface="Arial" charset="0"/>
              <a:buNone/>
            </a:pPr>
            <a:r>
              <a:rPr lang="en-US" altLang="en-US" sz="1600" dirty="0" smtClean="0">
                <a:latin typeface="Consolas" pitchFamily="49" charset="0"/>
                <a:cs typeface="Consolas" pitchFamily="49" charset="0"/>
              </a:rPr>
              <a:t>    public static void main(String [] args)</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r>
              <a:rPr lang="en-US" altLang="en-US" sz="1600" dirty="0" smtClean="0">
                <a:latin typeface="Consolas" pitchFamily="49" charset="0"/>
                <a:cs typeface="Consolas" pitchFamily="49" charset="0"/>
              </a:rPr>
              <a:t>        Person jim = new Person();</a:t>
            </a:r>
          </a:p>
          <a:p>
            <a:pPr marL="0" indent="0">
              <a:buFont typeface="Arial" charset="0"/>
              <a:buNone/>
            </a:pPr>
            <a:r>
              <a:rPr lang="en-US" altLang="en-US" sz="1600" dirty="0" smtClean="0">
                <a:latin typeface="Consolas" pitchFamily="49" charset="0"/>
                <a:cs typeface="Consolas" pitchFamily="49" charset="0"/>
              </a:rPr>
              <a:t>        jim.sayAge();</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r>
              <a:rPr lang="en-US" altLang="en-US" sz="1600" dirty="0" smtClean="0">
                <a:latin typeface="Consolas" pitchFamily="49" charset="0"/>
                <a:cs typeface="Consolas" pitchFamily="49" charset="0"/>
              </a:rPr>
              <a:t>}</a:t>
            </a:r>
          </a:p>
          <a:p>
            <a:pPr marL="0" indent="0">
              <a:buFont typeface="Arial" charset="0"/>
              <a:buNone/>
            </a:pPr>
            <a:endParaRPr lang="en-US" altLang="en-US" sz="1600" dirty="0" smtClean="0">
              <a:latin typeface="Consolas" pitchFamily="49" charset="0"/>
              <a:cs typeface="Consolas" pitchFamily="49" charset="0"/>
            </a:endParaRP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43400" y="4800600"/>
            <a:ext cx="4613275" cy="679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174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r="3746"/>
          <a:stretch>
            <a:fillRect/>
          </a:stretch>
        </p:blipFill>
        <p:spPr bwMode="auto">
          <a:xfrm>
            <a:off x="4343400" y="5861050"/>
            <a:ext cx="4613275" cy="609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4" name="Group 3"/>
          <p:cNvGrpSpPr/>
          <p:nvPr/>
        </p:nvGrpSpPr>
        <p:grpSpPr>
          <a:xfrm>
            <a:off x="4343400" y="2081375"/>
            <a:ext cx="4613275" cy="1384995"/>
            <a:chOff x="4343400" y="2081375"/>
            <a:chExt cx="4613275" cy="1384995"/>
          </a:xfrm>
        </p:grpSpPr>
        <p:sp>
          <p:nvSpPr>
            <p:cNvPr id="3" name="Rectangle 2"/>
            <p:cNvSpPr/>
            <p:nvPr/>
          </p:nvSpPr>
          <p:spPr>
            <a:xfrm>
              <a:off x="4762500" y="2081375"/>
              <a:ext cx="4194175" cy="1384995"/>
            </a:xfrm>
            <a:prstGeom prst="rect">
              <a:avLst/>
            </a:prstGeom>
            <a:solidFill>
              <a:srgbClr val="FFFFCC"/>
            </a:solidFill>
          </p:spPr>
          <p:txBody>
            <a:bodyPr wrap="square">
              <a:spAutoFit/>
            </a:bodyPr>
            <a:lstStyle/>
            <a:p>
              <a:pPr marL="0" indent="0">
                <a:buFont typeface="Arial" charset="0"/>
                <a:buNone/>
              </a:pPr>
              <a:r>
                <a:rPr lang="en-US" altLang="en-US" b="1" dirty="0">
                  <a:latin typeface="Consolas" pitchFamily="49" charset="0"/>
                  <a:cs typeface="Consolas" pitchFamily="49" charset="0"/>
                </a:rPr>
                <a:t> public Person</a:t>
              </a:r>
              <a:r>
                <a:rPr lang="en-US" altLang="en-US" b="1" dirty="0" smtClean="0">
                  <a:latin typeface="Consolas" pitchFamily="49" charset="0"/>
                  <a:cs typeface="Consolas" pitchFamily="49" charset="0"/>
                </a:rPr>
                <a:t>() {</a:t>
              </a:r>
              <a:endParaRPr lang="en-US" altLang="en-US" b="1" dirty="0">
                <a:latin typeface="Consolas" pitchFamily="49" charset="0"/>
                <a:cs typeface="Consolas" pitchFamily="49" charset="0"/>
              </a:endParaRP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    Scanner </a:t>
              </a:r>
              <a:r>
                <a:rPr lang="en-US" altLang="en-US" b="1" dirty="0">
                  <a:latin typeface="Consolas" pitchFamily="49" charset="0"/>
                  <a:cs typeface="Consolas" pitchFamily="49" charset="0"/>
                </a:rPr>
                <a:t>in = new </a:t>
              </a:r>
              <a:endParaRPr lang="en-US" altLang="en-US" b="1" dirty="0" smtClean="0">
                <a:latin typeface="Consolas" pitchFamily="49" charset="0"/>
                <a:cs typeface="Consolas" pitchFamily="49" charset="0"/>
              </a:endParaRP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      Scanner(System.in</a:t>
              </a:r>
              <a:r>
                <a:rPr lang="en-US" altLang="en-US" b="1" dirty="0">
                  <a:latin typeface="Consolas" pitchFamily="49" charset="0"/>
                  <a:cs typeface="Consolas" pitchFamily="49" charset="0"/>
                </a:rPr>
                <a:t>);</a:t>
              </a: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System.out.print</a:t>
              </a:r>
              <a:r>
                <a:rPr lang="en-US" altLang="en-US" b="1" dirty="0">
                  <a:latin typeface="Consolas" pitchFamily="49" charset="0"/>
                  <a:cs typeface="Consolas" pitchFamily="49" charset="0"/>
                </a:rPr>
                <a:t>("Enter age: ");</a:t>
              </a: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age </a:t>
              </a:r>
              <a:r>
                <a:rPr lang="en-US" altLang="en-US" b="1" dirty="0">
                  <a:latin typeface="Consolas" pitchFamily="49" charset="0"/>
                  <a:cs typeface="Consolas" pitchFamily="49" charset="0"/>
                </a:rPr>
                <a:t>= in.nextInt();</a:t>
              </a: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a:t>
              </a:r>
              <a:endParaRPr lang="en-US" b="1" dirty="0"/>
            </a:p>
          </p:txBody>
        </p:sp>
        <p:sp>
          <p:nvSpPr>
            <p:cNvPr id="31755" name="Line 8"/>
            <p:cNvSpPr>
              <a:spLocks noChangeShapeType="1"/>
            </p:cNvSpPr>
            <p:nvPr/>
          </p:nvSpPr>
          <p:spPr bwMode="auto">
            <a:xfrm flipV="1">
              <a:off x="4343400" y="2286000"/>
              <a:ext cx="592157"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en-US" dirty="0"/>
            </a:p>
          </p:txBody>
        </p:sp>
      </p:grpSp>
      <p:grpSp>
        <p:nvGrpSpPr>
          <p:cNvPr id="5" name="Group 4"/>
          <p:cNvGrpSpPr/>
          <p:nvPr/>
        </p:nvGrpSpPr>
        <p:grpSpPr>
          <a:xfrm>
            <a:off x="445304" y="3027259"/>
            <a:ext cx="3069078" cy="1824170"/>
            <a:chOff x="445304" y="3027259"/>
            <a:chExt cx="3069078" cy="1824170"/>
          </a:xfrm>
        </p:grpSpPr>
        <p:sp>
          <p:nvSpPr>
            <p:cNvPr id="14" name="Rectangle 13"/>
            <p:cNvSpPr/>
            <p:nvPr/>
          </p:nvSpPr>
          <p:spPr>
            <a:xfrm>
              <a:off x="445304" y="3897322"/>
              <a:ext cx="3069078" cy="954107"/>
            </a:xfrm>
            <a:prstGeom prst="rect">
              <a:avLst/>
            </a:prstGeom>
            <a:solidFill>
              <a:srgbClr val="FFFFCC"/>
            </a:solidFill>
          </p:spPr>
          <p:txBody>
            <a:bodyPr wrap="square">
              <a:spAutoFit/>
            </a:bodyPr>
            <a:lstStyle/>
            <a:p>
              <a:pPr marL="0" indent="0">
                <a:buFont typeface="Arial" charset="0"/>
                <a:buNone/>
              </a:pPr>
              <a:r>
                <a:rPr lang="en-US" altLang="en-US" b="1" dirty="0">
                  <a:latin typeface="Consolas" pitchFamily="49" charset="0"/>
                  <a:cs typeface="Consolas" pitchFamily="49" charset="0"/>
                </a:rPr>
                <a:t> public void sayAge</a:t>
              </a:r>
              <a:r>
                <a:rPr lang="en-US" altLang="en-US" b="1" dirty="0" smtClean="0">
                  <a:latin typeface="Consolas" pitchFamily="49" charset="0"/>
                  <a:cs typeface="Consolas" pitchFamily="49" charset="0"/>
                </a:rPr>
                <a:t>() {</a:t>
              </a:r>
              <a:endParaRPr lang="en-US" altLang="en-US" b="1" dirty="0">
                <a:latin typeface="Consolas" pitchFamily="49" charset="0"/>
                <a:cs typeface="Consolas" pitchFamily="49" charset="0"/>
              </a:endParaRP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    System.out.println</a:t>
              </a: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      ("</a:t>
              </a:r>
              <a:r>
                <a:rPr lang="en-US" altLang="en-US" b="1" dirty="0">
                  <a:latin typeface="Consolas" pitchFamily="49" charset="0"/>
                  <a:cs typeface="Consolas" pitchFamily="49" charset="0"/>
                </a:rPr>
                <a:t>My age is " + age);</a:t>
              </a: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a:t>
              </a:r>
              <a:endParaRPr lang="en-US" b="1" dirty="0"/>
            </a:p>
          </p:txBody>
        </p:sp>
        <p:sp>
          <p:nvSpPr>
            <p:cNvPr id="13" name="Line 8"/>
            <p:cNvSpPr>
              <a:spLocks noChangeShapeType="1"/>
            </p:cNvSpPr>
            <p:nvPr/>
          </p:nvSpPr>
          <p:spPr bwMode="auto">
            <a:xfrm flipH="1">
              <a:off x="1795749" y="3027259"/>
              <a:ext cx="507694" cy="10049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en-US" dirty="0"/>
            </a:p>
          </p:txBody>
        </p:sp>
      </p:grpSp>
    </p:spTree>
    <p:extLst>
      <p:ext uri="{BB962C8B-B14F-4D97-AF65-F5344CB8AC3E}">
        <p14:creationId xmlns:p14="http://schemas.microsoft.com/office/powerpoint/2010/main" xmlns="" val="366953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304800"/>
            <a:ext cx="8229600" cy="639763"/>
          </a:xfrm>
        </p:spPr>
        <p:txBody>
          <a:bodyPr>
            <a:normAutofit fontScale="90000"/>
          </a:bodyPr>
          <a:lstStyle/>
          <a:p>
            <a:r>
              <a:rPr lang="en-US" altLang="en-US" dirty="0" smtClean="0">
                <a:cs typeface="Consolas" pitchFamily="49" charset="0"/>
              </a:rPr>
              <a:t>Class </a:t>
            </a:r>
            <a:r>
              <a:rPr lang="en-US" altLang="en-US" dirty="0" smtClean="0">
                <a:latin typeface="Consolas" pitchFamily="49" charset="0"/>
                <a:cs typeface="Consolas" pitchFamily="49" charset="0"/>
              </a:rPr>
              <a:t>Person</a:t>
            </a:r>
          </a:p>
        </p:txBody>
      </p:sp>
      <p:sp>
        <p:nvSpPr>
          <p:cNvPr id="32771" name="Content Placeholder 2"/>
          <p:cNvSpPr>
            <a:spLocks noGrp="1"/>
          </p:cNvSpPr>
          <p:nvPr>
            <p:ph idx="1"/>
          </p:nvPr>
        </p:nvSpPr>
        <p:spPr/>
        <p:txBody>
          <a:bodyPr>
            <a:normAutofit lnSpcReduction="10000"/>
          </a:bodyPr>
          <a:lstStyle/>
          <a:p>
            <a:pPr marL="0" indent="0">
              <a:buFont typeface="Arial" charset="0"/>
              <a:buNone/>
            </a:pPr>
            <a:r>
              <a:rPr lang="en-US" altLang="en-US" sz="1600" dirty="0" smtClean="0">
                <a:latin typeface="Consolas" pitchFamily="49" charset="0"/>
                <a:cs typeface="Consolas" pitchFamily="49" charset="0"/>
              </a:rPr>
              <a:t>public class Person</a:t>
            </a:r>
          </a:p>
          <a:p>
            <a:pPr marL="0" indent="0">
              <a:buFont typeface="Arial" charset="0"/>
              <a:buNone/>
            </a:pPr>
            <a:r>
              <a:rPr lang="en-US" altLang="en-US" sz="1600" dirty="0" smtClean="0">
                <a:latin typeface="Consolas" pitchFamily="49" charset="0"/>
                <a:cs typeface="Consolas" pitchFamily="49" charset="0"/>
              </a:rPr>
              <a:t>{</a:t>
            </a:r>
          </a:p>
          <a:p>
            <a:pPr marL="0" indent="0">
              <a:buFont typeface="Arial" charset="0"/>
              <a:buNone/>
            </a:pPr>
            <a:r>
              <a:rPr lang="en-US" altLang="en-US" sz="1600" dirty="0" smtClean="0">
                <a:latin typeface="Consolas" pitchFamily="49" charset="0"/>
                <a:cs typeface="Consolas" pitchFamily="49" charset="0"/>
              </a:rPr>
              <a:t>    private int age;</a:t>
            </a:r>
          </a:p>
          <a:p>
            <a:pPr marL="0" indent="0">
              <a:buFont typeface="Arial" charset="0"/>
              <a:buNone/>
            </a:pPr>
            <a:r>
              <a:rPr lang="en-US" altLang="en-US" sz="1600" dirty="0" smtClean="0">
                <a:latin typeface="Consolas" pitchFamily="49" charset="0"/>
                <a:cs typeface="Consolas" pitchFamily="49" charset="0"/>
              </a:rPr>
              <a:t>    public Person()</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r>
              <a:rPr lang="en-US" altLang="en-US" sz="1600" dirty="0" smtClean="0">
                <a:latin typeface="Consolas" pitchFamily="49" charset="0"/>
                <a:cs typeface="Consolas" pitchFamily="49" charset="0"/>
              </a:rPr>
              <a:t>        Scanner in = new Scanner(System.in);</a:t>
            </a:r>
          </a:p>
          <a:p>
            <a:pPr marL="0" indent="0">
              <a:buFont typeface="Arial" charset="0"/>
              <a:buNone/>
            </a:pPr>
            <a:r>
              <a:rPr lang="en-US" altLang="en-US" sz="1600" dirty="0" smtClean="0">
                <a:latin typeface="Consolas" pitchFamily="49" charset="0"/>
                <a:cs typeface="Consolas" pitchFamily="49" charset="0"/>
              </a:rPr>
              <a:t>        System.out.print("Enter age: ");</a:t>
            </a:r>
          </a:p>
          <a:p>
            <a:pPr marL="0" indent="0">
              <a:buFont typeface="Arial" charset="0"/>
              <a:buNone/>
            </a:pPr>
            <a:r>
              <a:rPr lang="en-US" altLang="en-US" sz="1600" dirty="0" smtClean="0">
                <a:latin typeface="Consolas" pitchFamily="49" charset="0"/>
                <a:cs typeface="Consolas" pitchFamily="49" charset="0"/>
              </a:rPr>
              <a:t>        age = in.nextInt();</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r>
              <a:rPr lang="en-US" altLang="en-US" sz="1600" dirty="0" smtClean="0">
                <a:latin typeface="Consolas" pitchFamily="49" charset="0"/>
                <a:cs typeface="Consolas" pitchFamily="49" charset="0"/>
              </a:rPr>
              <a:t>    public void sayAge()</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r>
              <a:rPr lang="en-US" altLang="en-US" sz="1600" dirty="0" smtClean="0">
                <a:latin typeface="Consolas" pitchFamily="49" charset="0"/>
                <a:cs typeface="Consolas" pitchFamily="49" charset="0"/>
              </a:rPr>
              <a:t>        System.out.println("My age is " + age);</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r>
              <a:rPr lang="en-US" altLang="en-US" sz="1600" dirty="0" smtClean="0">
                <a:latin typeface="Consolas" pitchFamily="49" charset="0"/>
                <a:cs typeface="Consolas" pitchFamily="49" charset="0"/>
              </a:rPr>
              <a:t>}</a:t>
            </a:r>
          </a:p>
          <a:p>
            <a:pPr marL="0" indent="0">
              <a:buFont typeface="Arial" charset="0"/>
              <a:buNone/>
            </a:pPr>
            <a:endParaRPr lang="en-US" altLang="en-US" sz="1600" dirty="0" smtClean="0">
              <a:latin typeface="Consolas" pitchFamily="49" charset="0"/>
              <a:cs typeface="Consolas" pitchFamily="49" charset="0"/>
            </a:endParaRPr>
          </a:p>
        </p:txBody>
      </p:sp>
    </p:spTree>
    <p:extLst>
      <p:ext uri="{BB962C8B-B14F-4D97-AF65-F5344CB8AC3E}">
        <p14:creationId xmlns:p14="http://schemas.microsoft.com/office/powerpoint/2010/main" xmlns="" val="377753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752" y="0"/>
            <a:ext cx="8229600" cy="1143000"/>
          </a:xfrm>
        </p:spPr>
        <p:txBody>
          <a:bodyPr/>
          <a:lstStyle/>
          <a:p>
            <a:r>
              <a:rPr lang="en-CA" altLang="en-US" dirty="0"/>
              <a:t>Creating An Object</a:t>
            </a:r>
            <a:endParaRPr lang="en-US" dirty="0"/>
          </a:p>
        </p:txBody>
      </p:sp>
      <p:sp>
        <p:nvSpPr>
          <p:cNvPr id="3" name="Content Placeholder 2"/>
          <p:cNvSpPr>
            <a:spLocks noGrp="1"/>
          </p:cNvSpPr>
          <p:nvPr>
            <p:ph idx="1"/>
          </p:nvPr>
        </p:nvSpPr>
        <p:spPr>
          <a:xfrm>
            <a:off x="225972" y="1297262"/>
            <a:ext cx="8178800" cy="3937650"/>
          </a:xfrm>
        </p:spPr>
        <p:txBody>
          <a:bodyPr>
            <a:normAutofit fontScale="92500" lnSpcReduction="20000"/>
          </a:bodyPr>
          <a:lstStyle/>
          <a:p>
            <a:r>
              <a:rPr lang="en-CA" altLang="en-US" dirty="0"/>
              <a:t>Two stages (can be combined but don’t forget a step)</a:t>
            </a:r>
          </a:p>
          <a:p>
            <a:pPr lvl="1"/>
            <a:r>
              <a:rPr lang="en-CA" altLang="en-US" dirty="0"/>
              <a:t>Create a variable that refers to an object e.g., </a:t>
            </a:r>
            <a:r>
              <a:rPr lang="en-CA" altLang="en-US" sz="1800" dirty="0">
                <a:latin typeface="Consolas" pitchFamily="49" charset="0"/>
              </a:rPr>
              <a:t>Person jim;</a:t>
            </a:r>
          </a:p>
          <a:p>
            <a:pPr lvl="1"/>
            <a:r>
              <a:rPr lang="en-CA" altLang="en-US" dirty="0"/>
              <a:t>Create a *new* object e.g., </a:t>
            </a:r>
            <a:r>
              <a:rPr lang="en-CA" altLang="en-US" sz="1800" dirty="0">
                <a:latin typeface="Consolas" pitchFamily="49" charset="0"/>
              </a:rPr>
              <a:t>jim = new Person();</a:t>
            </a:r>
          </a:p>
          <a:p>
            <a:pPr lvl="2"/>
            <a:r>
              <a:rPr lang="en-CA" altLang="en-US" sz="1600" dirty="0">
                <a:latin typeface="Consolas" pitchFamily="49" charset="0"/>
              </a:rPr>
              <a:t>The keyword ‘new’ </a:t>
            </a:r>
            <a:r>
              <a:rPr lang="en-CA" altLang="en-US" dirty="0"/>
              <a:t>calls the constructor to create a new object in memory</a:t>
            </a:r>
          </a:p>
          <a:p>
            <a:pPr lvl="1"/>
            <a:r>
              <a:rPr lang="en-CA" altLang="en-US" dirty="0"/>
              <a:t>Observe the following</a:t>
            </a:r>
          </a:p>
          <a:p>
            <a:pPr lvl="1">
              <a:buFont typeface="Arial" charset="0"/>
              <a:buNone/>
            </a:pPr>
            <a:r>
              <a:rPr lang="en-CA" altLang="en-US" sz="1800" dirty="0">
                <a:latin typeface="Consolas" pitchFamily="49" charset="0"/>
              </a:rPr>
              <a:t>Person jim;</a:t>
            </a:r>
          </a:p>
          <a:p>
            <a:pPr lvl="1">
              <a:buFont typeface="Arial" charset="0"/>
              <a:buNone/>
            </a:pPr>
            <a:endParaRPr lang="en-CA" altLang="en-US" sz="1800" dirty="0">
              <a:latin typeface="Consolas" pitchFamily="49" charset="0"/>
            </a:endParaRPr>
          </a:p>
          <a:p>
            <a:pPr lvl="1">
              <a:buFont typeface="Arial" charset="0"/>
              <a:buNone/>
            </a:pPr>
            <a:endParaRPr lang="en-CA" altLang="en-US" sz="1800" dirty="0">
              <a:latin typeface="Consolas" pitchFamily="49" charset="0"/>
            </a:endParaRPr>
          </a:p>
          <a:p>
            <a:pPr lvl="1">
              <a:buFont typeface="Arial" charset="0"/>
              <a:buNone/>
            </a:pPr>
            <a:r>
              <a:rPr lang="en-CA" altLang="en-US" sz="1800" dirty="0">
                <a:latin typeface="Consolas" pitchFamily="49" charset="0"/>
              </a:rPr>
              <a:t>jim = new Person(12);</a:t>
            </a:r>
          </a:p>
          <a:p>
            <a:pPr lvl="1">
              <a:buFont typeface="Arial" charset="0"/>
              <a:buNone/>
            </a:pPr>
            <a:endParaRPr lang="en-CA" altLang="en-US" sz="1800" dirty="0">
              <a:latin typeface="Consolas" pitchFamily="49" charset="0"/>
            </a:endParaRPr>
          </a:p>
          <a:p>
            <a:pPr lvl="1">
              <a:buFont typeface="Arial" charset="0"/>
              <a:buNone/>
            </a:pPr>
            <a:endParaRPr lang="en-CA" altLang="en-US" sz="1800" dirty="0">
              <a:latin typeface="Consolas" pitchFamily="49" charset="0"/>
            </a:endParaRPr>
          </a:p>
          <a:p>
            <a:pPr lvl="1">
              <a:buFont typeface="Arial" charset="0"/>
              <a:buNone/>
            </a:pPr>
            <a:r>
              <a:rPr lang="en-CA" altLang="en-US" sz="1800" dirty="0">
                <a:latin typeface="Consolas" pitchFamily="49" charset="0"/>
              </a:rPr>
              <a:t>jim = new Person(22);</a:t>
            </a:r>
            <a:r>
              <a:rPr lang="en-CA" altLang="en-US" dirty="0"/>
              <a:t> </a:t>
            </a:r>
          </a:p>
          <a:p>
            <a:endParaRPr lang="en-US" dirty="0"/>
          </a:p>
        </p:txBody>
      </p:sp>
      <p:grpSp>
        <p:nvGrpSpPr>
          <p:cNvPr id="4" name="Group 18"/>
          <p:cNvGrpSpPr>
            <a:grpSpLocks/>
          </p:cNvGrpSpPr>
          <p:nvPr/>
        </p:nvGrpSpPr>
        <p:grpSpPr bwMode="auto">
          <a:xfrm>
            <a:off x="4160704" y="2817810"/>
            <a:ext cx="3276600" cy="1204913"/>
            <a:chOff x="2640" y="2208"/>
            <a:chExt cx="2064" cy="759"/>
          </a:xfrm>
        </p:grpSpPr>
        <p:sp>
          <p:nvSpPr>
            <p:cNvPr id="5" name="Text Box 4"/>
            <p:cNvSpPr txBox="1">
              <a:spLocks noChangeArrowheads="1"/>
            </p:cNvSpPr>
            <p:nvPr/>
          </p:nvSpPr>
          <p:spPr bwMode="auto">
            <a:xfrm>
              <a:off x="2640" y="2736"/>
              <a:ext cx="3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CA" altLang="en-US" sz="1800" dirty="0">
                  <a:latin typeface="Consolas" pitchFamily="49" charset="0"/>
                </a:rPr>
                <a:t>jim</a:t>
              </a:r>
            </a:p>
          </p:txBody>
        </p:sp>
        <p:sp>
          <p:nvSpPr>
            <p:cNvPr id="6" name="Rectangle 5"/>
            <p:cNvSpPr>
              <a:spLocks noChangeArrowheads="1"/>
            </p:cNvSpPr>
            <p:nvPr/>
          </p:nvSpPr>
          <p:spPr bwMode="auto">
            <a:xfrm>
              <a:off x="3024" y="2736"/>
              <a:ext cx="432" cy="19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CA" altLang="en-US" sz="1800" dirty="0">
                  <a:latin typeface="Consolas" pitchFamily="49" charset="0"/>
                </a:rPr>
                <a:t>null</a:t>
              </a:r>
            </a:p>
          </p:txBody>
        </p:sp>
        <p:sp>
          <p:nvSpPr>
            <p:cNvPr id="7" name="Text Box 6"/>
            <p:cNvSpPr txBox="1">
              <a:spLocks noChangeArrowheads="1"/>
            </p:cNvSpPr>
            <p:nvPr/>
          </p:nvSpPr>
          <p:spPr bwMode="auto">
            <a:xfrm>
              <a:off x="2688" y="2208"/>
              <a:ext cx="2016"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CA" altLang="en-US" sz="1800" b="1" dirty="0">
                  <a:solidFill>
                    <a:srgbClr val="FF0000"/>
                  </a:solidFill>
                </a:rPr>
                <a:t>Jim is a reference to a Person object</a:t>
              </a:r>
            </a:p>
          </p:txBody>
        </p:sp>
      </p:grpSp>
      <p:grpSp>
        <p:nvGrpSpPr>
          <p:cNvPr id="13" name="Group 21"/>
          <p:cNvGrpSpPr>
            <a:grpSpLocks/>
          </p:cNvGrpSpPr>
          <p:nvPr/>
        </p:nvGrpSpPr>
        <p:grpSpPr bwMode="auto">
          <a:xfrm>
            <a:off x="4998904" y="3808410"/>
            <a:ext cx="2209800" cy="2057400"/>
            <a:chOff x="2880" y="3024"/>
            <a:chExt cx="1392" cy="1296"/>
          </a:xfrm>
        </p:grpSpPr>
        <p:sp>
          <p:nvSpPr>
            <p:cNvPr id="14" name="Line 17"/>
            <p:cNvSpPr>
              <a:spLocks noChangeShapeType="1"/>
            </p:cNvSpPr>
            <p:nvPr/>
          </p:nvSpPr>
          <p:spPr bwMode="auto">
            <a:xfrm>
              <a:off x="2880" y="3024"/>
              <a:ext cx="720" cy="115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en-US" dirty="0"/>
            </a:p>
          </p:txBody>
        </p:sp>
        <p:sp>
          <p:nvSpPr>
            <p:cNvPr id="15" name="Rectangle 20"/>
            <p:cNvSpPr>
              <a:spLocks noChangeArrowheads="1"/>
            </p:cNvSpPr>
            <p:nvPr/>
          </p:nvSpPr>
          <p:spPr bwMode="auto">
            <a:xfrm>
              <a:off x="3600" y="4032"/>
              <a:ext cx="672"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CA" altLang="en-US" sz="1800" dirty="0">
                  <a:latin typeface="Consolas" pitchFamily="49" charset="0"/>
                </a:rPr>
                <a:t>age =22</a:t>
              </a:r>
            </a:p>
          </p:txBody>
        </p:sp>
      </p:grpSp>
      <p:grpSp>
        <p:nvGrpSpPr>
          <p:cNvPr id="19" name="Group 18"/>
          <p:cNvGrpSpPr/>
          <p:nvPr/>
        </p:nvGrpSpPr>
        <p:grpSpPr>
          <a:xfrm>
            <a:off x="4770304" y="3656010"/>
            <a:ext cx="2438400" cy="1219200"/>
            <a:chOff x="4770304" y="3656010"/>
            <a:chExt cx="2438400" cy="1219200"/>
          </a:xfrm>
        </p:grpSpPr>
        <p:grpSp>
          <p:nvGrpSpPr>
            <p:cNvPr id="8" name="Group 22"/>
            <p:cNvGrpSpPr>
              <a:grpSpLocks/>
            </p:cNvGrpSpPr>
            <p:nvPr/>
          </p:nvGrpSpPr>
          <p:grpSpPr bwMode="auto">
            <a:xfrm>
              <a:off x="4770304" y="3656010"/>
              <a:ext cx="2438400" cy="1219200"/>
              <a:chOff x="3744" y="2544"/>
              <a:chExt cx="1536" cy="768"/>
            </a:xfrm>
          </p:grpSpPr>
          <p:sp>
            <p:nvSpPr>
              <p:cNvPr id="9" name="Rectangle 7"/>
              <p:cNvSpPr>
                <a:spLocks noChangeArrowheads="1"/>
              </p:cNvSpPr>
              <p:nvPr/>
            </p:nvSpPr>
            <p:spPr bwMode="auto">
              <a:xfrm>
                <a:off x="4608" y="3024"/>
                <a:ext cx="672"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CA" altLang="en-US" sz="1800" dirty="0">
                    <a:latin typeface="Consolas" pitchFamily="49" charset="0"/>
                  </a:rPr>
                  <a:t>age =12</a:t>
                </a:r>
              </a:p>
            </p:txBody>
          </p:sp>
          <p:grpSp>
            <p:nvGrpSpPr>
              <p:cNvPr id="10" name="Group 11"/>
              <p:cNvGrpSpPr>
                <a:grpSpLocks/>
              </p:cNvGrpSpPr>
              <p:nvPr/>
            </p:nvGrpSpPr>
            <p:grpSpPr bwMode="auto">
              <a:xfrm>
                <a:off x="3744" y="2544"/>
                <a:ext cx="864" cy="624"/>
                <a:chOff x="2976" y="2208"/>
                <a:chExt cx="864" cy="624"/>
              </a:xfrm>
            </p:grpSpPr>
            <p:sp>
              <p:nvSpPr>
                <p:cNvPr id="11" name="Rectangle 9"/>
                <p:cNvSpPr>
                  <a:spLocks noChangeArrowheads="1"/>
                </p:cNvSpPr>
                <p:nvPr/>
              </p:nvSpPr>
              <p:spPr bwMode="auto">
                <a:xfrm>
                  <a:off x="2976" y="2208"/>
                  <a:ext cx="432" cy="192"/>
                </a:xfrm>
                <a:prstGeom prst="rect">
                  <a:avLst/>
                </a:prstGeom>
                <a:solidFill>
                  <a:schemeClr val="bg2">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CA" altLang="en-US" sz="1800" dirty="0"/>
                </a:p>
              </p:txBody>
            </p:sp>
            <p:sp>
              <p:nvSpPr>
                <p:cNvPr id="12" name="Line 10"/>
                <p:cNvSpPr>
                  <a:spLocks noChangeShapeType="1"/>
                </p:cNvSpPr>
                <p:nvPr/>
              </p:nvSpPr>
              <p:spPr bwMode="auto">
                <a:xfrm>
                  <a:off x="3120" y="2304"/>
                  <a:ext cx="720" cy="52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en-US" dirty="0"/>
                </a:p>
              </p:txBody>
            </p:sp>
          </p:grpSp>
        </p:grpSp>
        <p:sp>
          <p:nvSpPr>
            <p:cNvPr id="16" name="Line 23"/>
            <p:cNvSpPr>
              <a:spLocks noChangeShapeType="1"/>
            </p:cNvSpPr>
            <p:nvPr/>
          </p:nvSpPr>
          <p:spPr bwMode="auto">
            <a:xfrm>
              <a:off x="4998904" y="3808410"/>
              <a:ext cx="1143000" cy="838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en-US" dirty="0"/>
            </a:p>
          </p:txBody>
        </p:sp>
      </p:grpSp>
      <p:sp>
        <p:nvSpPr>
          <p:cNvPr id="18" name="Rectangle 9"/>
          <p:cNvSpPr>
            <a:spLocks noChangeArrowheads="1"/>
          </p:cNvSpPr>
          <p:nvPr/>
        </p:nvSpPr>
        <p:spPr bwMode="auto">
          <a:xfrm>
            <a:off x="4771681" y="3656010"/>
            <a:ext cx="685800" cy="304800"/>
          </a:xfrm>
          <a:prstGeom prst="rect">
            <a:avLst/>
          </a:prstGeom>
          <a:solidFill>
            <a:srgbClr val="FFFFFF"/>
          </a:solidFill>
          <a:ln w="12700">
            <a:solidFill>
              <a:schemeClr val="tx1"/>
            </a:solidFill>
            <a:miter lim="800000"/>
            <a:headEnd/>
            <a:tailEnd/>
          </a:ln>
          <a:effectLs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CA" altLang="en-US" sz="1800" dirty="0"/>
          </a:p>
        </p:txBody>
      </p:sp>
    </p:spTree>
    <p:extLst>
      <p:ext uri="{BB962C8B-B14F-4D97-AF65-F5344CB8AC3E}">
        <p14:creationId xmlns:p14="http://schemas.microsoft.com/office/powerpoint/2010/main" xmlns="" val="83361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r>
              <a:rPr lang="en-US" altLang="en-US" dirty="0" smtClean="0"/>
              <a:t>Terminology: Methods Vs. Functions</a:t>
            </a:r>
          </a:p>
        </p:txBody>
      </p:sp>
      <p:sp>
        <p:nvSpPr>
          <p:cNvPr id="3" name="Content Placeholder 2"/>
          <p:cNvSpPr>
            <a:spLocks noGrp="1"/>
          </p:cNvSpPr>
          <p:nvPr>
            <p:ph idx="1"/>
          </p:nvPr>
        </p:nvSpPr>
        <p:spPr/>
        <p:txBody>
          <a:bodyPr>
            <a:normAutofit fontScale="92500" lnSpcReduction="20000"/>
          </a:bodyPr>
          <a:lstStyle/>
          <a:p>
            <a:pPr>
              <a:defRPr/>
            </a:pPr>
            <a:r>
              <a:rPr lang="en-US" dirty="0" smtClean="0"/>
              <a:t>Both include defining a block of code that be invoked via the name of the method or function (e.g., </a:t>
            </a:r>
            <a:r>
              <a:rPr lang="en-US" dirty="0" smtClean="0">
                <a:latin typeface="Consolas" panose="020B0609020204030204" pitchFamily="49" charset="0"/>
                <a:cs typeface="Consolas" panose="020B0609020204030204" pitchFamily="49" charset="0"/>
              </a:rPr>
              <a:t>print()</a:t>
            </a:r>
            <a:r>
              <a:rPr lang="en-US" dirty="0" smtClean="0">
                <a:cs typeface="Consolas" panose="020B0609020204030204" pitchFamily="49" charset="0"/>
              </a:rPr>
              <a:t> </a:t>
            </a:r>
            <a:r>
              <a:rPr lang="en-US" dirty="0" smtClean="0"/>
              <a:t>)</a:t>
            </a:r>
          </a:p>
          <a:p>
            <a:pPr>
              <a:defRPr/>
            </a:pPr>
            <a:r>
              <a:rPr lang="en-US" b="1" dirty="0" smtClean="0"/>
              <a:t>Methods</a:t>
            </a:r>
            <a:r>
              <a:rPr lang="en-US" dirty="0" smtClean="0"/>
              <a:t> a block of code that is </a:t>
            </a:r>
            <a:r>
              <a:rPr lang="en-US" i="1" dirty="0" smtClean="0"/>
              <a:t>defined within a class definition </a:t>
            </a:r>
            <a:r>
              <a:rPr lang="en-US" dirty="0" smtClean="0"/>
              <a:t>(Java example):</a:t>
            </a:r>
          </a:p>
          <a:p>
            <a:pPr marL="514350" lvl="2" indent="0">
              <a:buFont typeface="Arial" charset="0"/>
              <a:buNone/>
              <a:defRPr/>
            </a:pPr>
            <a:r>
              <a:rPr lang="en-US" altLang="en-US" dirty="0" smtClean="0">
                <a:latin typeface="Consolas" pitchFamily="49" charset="0"/>
                <a:cs typeface="Consolas" pitchFamily="49" charset="0"/>
              </a:rPr>
              <a:t>public </a:t>
            </a:r>
            <a:r>
              <a:rPr lang="en-US" altLang="en-US" dirty="0">
                <a:latin typeface="Consolas" pitchFamily="49" charset="0"/>
                <a:cs typeface="Consolas" pitchFamily="49" charset="0"/>
              </a:rPr>
              <a:t>class Person</a:t>
            </a:r>
          </a:p>
          <a:p>
            <a:pPr marL="514350" lvl="2" indent="0">
              <a:buFont typeface="Arial" charset="0"/>
              <a:buNone/>
              <a:defRPr/>
            </a:pPr>
            <a:r>
              <a:rPr lang="en-US" altLang="en-US" dirty="0">
                <a:latin typeface="Consolas" pitchFamily="49" charset="0"/>
                <a:cs typeface="Consolas" pitchFamily="49" charset="0"/>
              </a:rPr>
              <a:t>{</a:t>
            </a:r>
          </a:p>
          <a:p>
            <a:pPr marL="514350" lvl="2" indent="0">
              <a:buFont typeface="Arial" charset="0"/>
              <a:buNone/>
              <a:defRPr/>
            </a:pPr>
            <a:r>
              <a:rPr lang="en-US" altLang="en-US" dirty="0" smtClean="0">
                <a:latin typeface="Consolas" pitchFamily="49" charset="0"/>
                <a:cs typeface="Consolas" pitchFamily="49" charset="0"/>
              </a:rPr>
              <a:t>    public </a:t>
            </a:r>
            <a:r>
              <a:rPr lang="en-US" altLang="en-US" dirty="0">
                <a:latin typeface="Consolas" pitchFamily="49" charset="0"/>
                <a:cs typeface="Consolas" pitchFamily="49" charset="0"/>
              </a:rPr>
              <a:t>Person</a:t>
            </a:r>
            <a:r>
              <a:rPr lang="en-US" altLang="en-US" dirty="0" smtClean="0">
                <a:latin typeface="Consolas" pitchFamily="49" charset="0"/>
                <a:cs typeface="Consolas" pitchFamily="49" charset="0"/>
              </a:rPr>
              <a:t>() { ... }</a:t>
            </a:r>
            <a:endParaRPr lang="en-US" altLang="en-US" dirty="0">
              <a:latin typeface="Consolas" pitchFamily="49" charset="0"/>
              <a:cs typeface="Consolas" pitchFamily="49" charset="0"/>
            </a:endParaRPr>
          </a:p>
          <a:p>
            <a:pPr marL="514350" lvl="2" indent="0">
              <a:buFont typeface="Arial" charset="0"/>
              <a:buNone/>
              <a:defRPr/>
            </a:pPr>
            <a:endParaRPr lang="en-US" altLang="en-US" dirty="0">
              <a:latin typeface="Consolas" pitchFamily="49" charset="0"/>
              <a:cs typeface="Consolas" pitchFamily="49" charset="0"/>
            </a:endParaRPr>
          </a:p>
          <a:p>
            <a:pPr marL="514350" lvl="2" indent="0">
              <a:buFont typeface="Arial" charset="0"/>
              <a:buNone/>
              <a:defRPr/>
            </a:pPr>
            <a:r>
              <a:rPr lang="en-US" altLang="en-US" dirty="0">
                <a:latin typeface="Consolas" pitchFamily="49" charset="0"/>
                <a:cs typeface="Consolas" pitchFamily="49" charset="0"/>
              </a:rPr>
              <a:t>    public void sayAge</a:t>
            </a:r>
            <a:r>
              <a:rPr lang="en-US" altLang="en-US" dirty="0" smtClean="0">
                <a:latin typeface="Consolas" pitchFamily="49" charset="0"/>
                <a:cs typeface="Consolas" pitchFamily="49" charset="0"/>
              </a:rPr>
              <a:t>() </a:t>
            </a:r>
            <a:r>
              <a:rPr lang="en-US" altLang="en-US" dirty="0">
                <a:latin typeface="Consolas" pitchFamily="49" charset="0"/>
                <a:cs typeface="Consolas" pitchFamily="49" charset="0"/>
              </a:rPr>
              <a:t>{ ... }</a:t>
            </a:r>
          </a:p>
          <a:p>
            <a:pPr marL="514350" lvl="2" indent="0">
              <a:buFont typeface="Arial" charset="0"/>
              <a:buNone/>
              <a:defRPr/>
            </a:pPr>
            <a:r>
              <a:rPr lang="en-US" altLang="en-US" dirty="0" smtClean="0">
                <a:latin typeface="Consolas" pitchFamily="49" charset="0"/>
                <a:cs typeface="Consolas" pitchFamily="49" charset="0"/>
              </a:rPr>
              <a:t>}</a:t>
            </a:r>
            <a:endParaRPr lang="en-US" altLang="en-US" dirty="0">
              <a:latin typeface="Consolas" pitchFamily="49" charset="0"/>
              <a:cs typeface="Consolas" pitchFamily="49" charset="0"/>
            </a:endParaRPr>
          </a:p>
          <a:p>
            <a:pPr marL="285750" indent="-285750">
              <a:defRPr/>
            </a:pPr>
            <a:r>
              <a:rPr lang="en-US" altLang="en-US" dirty="0" smtClean="0">
                <a:cs typeface="Consolas" pitchFamily="49" charset="0"/>
              </a:rPr>
              <a:t>Every object that is an instance of this class (e.g., </a:t>
            </a:r>
            <a:r>
              <a:rPr lang="en-US" altLang="en-US" dirty="0" smtClean="0">
                <a:latin typeface="Consolas" panose="020B0609020204030204" pitchFamily="49" charset="0"/>
                <a:cs typeface="Consolas" panose="020B0609020204030204" pitchFamily="49" charset="0"/>
              </a:rPr>
              <a:t>jim</a:t>
            </a:r>
            <a:r>
              <a:rPr lang="en-US" altLang="en-US" dirty="0" smtClean="0">
                <a:cs typeface="Consolas" pitchFamily="49" charset="0"/>
              </a:rPr>
              <a:t> is an instance of a </a:t>
            </a:r>
            <a:r>
              <a:rPr lang="en-US" altLang="en-US" dirty="0" smtClean="0">
                <a:latin typeface="Consolas" panose="020B0609020204030204" pitchFamily="49" charset="0"/>
                <a:cs typeface="Consolas" panose="020B0609020204030204" pitchFamily="49" charset="0"/>
              </a:rPr>
              <a:t>Person</a:t>
            </a:r>
            <a:r>
              <a:rPr lang="en-US" altLang="en-US" dirty="0" smtClean="0">
                <a:cs typeface="Consolas" pitchFamily="49" charset="0"/>
              </a:rPr>
              <a:t>) will be able to invoke these methods.</a:t>
            </a:r>
            <a:endParaRPr lang="en-US" altLang="en-US" sz="2000" dirty="0" smtClean="0">
              <a:cs typeface="Consolas" pitchFamily="49" charset="0"/>
            </a:endParaRPr>
          </a:p>
          <a:p>
            <a:pPr marL="514350" lvl="2" indent="0">
              <a:buFont typeface="Arial" charset="0"/>
              <a:buNone/>
              <a:defRPr/>
            </a:pPr>
            <a:r>
              <a:rPr lang="en-US" altLang="en-US" dirty="0" smtClean="0">
                <a:latin typeface="Consolas" panose="020B0609020204030204" pitchFamily="49" charset="0"/>
                <a:cs typeface="Consolas" pitchFamily="49" charset="0"/>
              </a:rPr>
              <a:t>Person jim = new Person();</a:t>
            </a:r>
            <a:endParaRPr lang="en-US" altLang="en-US" dirty="0">
              <a:latin typeface="Consolas" pitchFamily="49" charset="0"/>
              <a:cs typeface="Consolas" pitchFamily="49" charset="0"/>
            </a:endParaRPr>
          </a:p>
          <a:p>
            <a:pPr marL="514350" lvl="2" indent="0">
              <a:buFont typeface="Arial" charset="0"/>
              <a:buNone/>
              <a:defRPr/>
            </a:pPr>
            <a:r>
              <a:rPr lang="en-US" altLang="en-US" dirty="0" smtClean="0">
                <a:latin typeface="Consolas" pitchFamily="49" charset="0"/>
                <a:cs typeface="Consolas" pitchFamily="49" charset="0"/>
              </a:rPr>
              <a:t>jim.sayAge();</a:t>
            </a:r>
            <a:endParaRPr lang="en-US" altLang="en-US" dirty="0">
              <a:latin typeface="Consolas" pitchFamily="49" charset="0"/>
              <a:cs typeface="Consolas" pitchFamily="49" charset="0"/>
            </a:endParaRPr>
          </a:p>
          <a:p>
            <a:pPr lvl="1">
              <a:defRPr/>
            </a:pPr>
            <a:endParaRPr lang="en-US" dirty="0"/>
          </a:p>
        </p:txBody>
      </p:sp>
    </p:spTree>
    <p:extLst>
      <p:ext uri="{BB962C8B-B14F-4D97-AF65-F5344CB8AC3E}">
        <p14:creationId xmlns:p14="http://schemas.microsoft.com/office/powerpoint/2010/main" xmlns="" val="1332137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r>
              <a:rPr lang="en-US" altLang="en-US" dirty="0" smtClean="0"/>
              <a:t>Terminology: Methods Vs. Functions (2)</a:t>
            </a:r>
          </a:p>
        </p:txBody>
      </p:sp>
      <p:sp>
        <p:nvSpPr>
          <p:cNvPr id="39939" name="Content Placeholder 2"/>
          <p:cNvSpPr>
            <a:spLocks noGrp="1"/>
          </p:cNvSpPr>
          <p:nvPr>
            <p:ph idx="1"/>
          </p:nvPr>
        </p:nvSpPr>
        <p:spPr/>
        <p:txBody>
          <a:bodyPr>
            <a:normAutofit fontScale="85000" lnSpcReduction="10000"/>
          </a:bodyPr>
          <a:lstStyle/>
          <a:p>
            <a:r>
              <a:rPr lang="en-US" altLang="en-US" sz="2000" b="1" dirty="0" smtClean="0"/>
              <a:t>Functions</a:t>
            </a:r>
            <a:r>
              <a:rPr lang="en-US" altLang="en-US" sz="2000" dirty="0" smtClean="0"/>
              <a:t> a block of code that is </a:t>
            </a:r>
            <a:r>
              <a:rPr lang="en-US" altLang="en-US" sz="2000" i="1" dirty="0" smtClean="0"/>
              <a:t>defined outside or independent of a class </a:t>
            </a:r>
            <a:r>
              <a:rPr lang="en-US" altLang="en-US" sz="2000" dirty="0" smtClean="0"/>
              <a:t>(Python example – it’s largely not possible to do this in Java):</a:t>
            </a:r>
          </a:p>
          <a:p>
            <a:pPr marL="342900" lvl="1" indent="0">
              <a:buFont typeface="Arial" charset="0"/>
              <a:buNone/>
            </a:pPr>
            <a:r>
              <a:rPr lang="en-US" altLang="en-US" sz="1800" dirty="0" smtClean="0">
                <a:solidFill>
                  <a:srgbClr val="FF00FF"/>
                </a:solidFill>
                <a:latin typeface="Consolas" pitchFamily="49" charset="0"/>
                <a:cs typeface="Consolas" pitchFamily="49" charset="0"/>
              </a:rPr>
              <a:t># Defining m</a:t>
            </a:r>
            <a:r>
              <a:rPr lang="en-US" altLang="en-US" sz="1800" u="sng" dirty="0" smtClean="0">
                <a:solidFill>
                  <a:srgbClr val="FF00FF"/>
                </a:solidFill>
                <a:latin typeface="Consolas" pitchFamily="49" charset="0"/>
                <a:cs typeface="Consolas" pitchFamily="49" charset="0"/>
              </a:rPr>
              <a:t>ethod</a:t>
            </a:r>
            <a:r>
              <a:rPr lang="en-US" altLang="en-US" sz="1800" dirty="0" smtClean="0">
                <a:solidFill>
                  <a:srgbClr val="FF00FF"/>
                </a:solidFill>
                <a:latin typeface="Consolas" pitchFamily="49" charset="0"/>
                <a:cs typeface="Consolas" pitchFamily="49" charset="0"/>
              </a:rPr>
              <a:t> sayBye()</a:t>
            </a:r>
          </a:p>
          <a:p>
            <a:pPr marL="342900" lvl="1" indent="0">
              <a:buFont typeface="Arial" charset="0"/>
              <a:buNone/>
            </a:pPr>
            <a:r>
              <a:rPr lang="en-US" altLang="en-US" sz="1800" dirty="0" smtClean="0">
                <a:latin typeface="Consolas" pitchFamily="49" charset="0"/>
                <a:cs typeface="Consolas" pitchFamily="49" charset="0"/>
              </a:rPr>
              <a:t>class Person:</a:t>
            </a:r>
          </a:p>
          <a:p>
            <a:pPr marL="342900" lvl="1" indent="0">
              <a:buFont typeface="Arial" charset="0"/>
              <a:buNone/>
            </a:pPr>
            <a:r>
              <a:rPr lang="en-US" altLang="en-US" sz="1800" dirty="0" smtClean="0">
                <a:latin typeface="Consolas" pitchFamily="49" charset="0"/>
                <a:cs typeface="Consolas" pitchFamily="49" charset="0"/>
              </a:rPr>
              <a:t>    def sayBye(self):</a:t>
            </a:r>
          </a:p>
          <a:p>
            <a:pPr marL="342900" lvl="1" indent="0">
              <a:buFont typeface="Arial" charset="0"/>
              <a:buNone/>
            </a:pPr>
            <a:r>
              <a:rPr lang="en-US" altLang="en-US" sz="1800" dirty="0" smtClean="0">
                <a:latin typeface="Consolas" pitchFamily="49" charset="0"/>
                <a:cs typeface="Consolas" pitchFamily="49" charset="0"/>
              </a:rPr>
              <a:t>        </a:t>
            </a:r>
            <a:r>
              <a:rPr lang="en-US" altLang="en-US" sz="1800" dirty="0">
                <a:latin typeface="Consolas" pitchFamily="49" charset="0"/>
                <a:cs typeface="Consolas" pitchFamily="49" charset="0"/>
              </a:rPr>
              <a:t>print("Hosta </a:t>
            </a:r>
            <a:r>
              <a:rPr lang="en-US" altLang="en-US" sz="1800" dirty="0" smtClean="0">
                <a:latin typeface="Consolas" pitchFamily="49" charset="0"/>
                <a:cs typeface="Consolas" pitchFamily="49" charset="0"/>
              </a:rPr>
              <a:t>lavista!")</a:t>
            </a:r>
          </a:p>
          <a:p>
            <a:pPr marL="342900" lvl="1" indent="0">
              <a:buFont typeface="Arial" charset="0"/>
              <a:buNone/>
            </a:pPr>
            <a:endParaRPr lang="en-US" altLang="en-US" sz="1800" dirty="0">
              <a:latin typeface="Consolas" pitchFamily="49" charset="0"/>
              <a:cs typeface="Consolas" pitchFamily="49" charset="0"/>
            </a:endParaRPr>
          </a:p>
          <a:p>
            <a:pPr marL="342900" lvl="1" indent="0">
              <a:buFont typeface="Arial" charset="0"/>
              <a:buNone/>
            </a:pPr>
            <a:r>
              <a:rPr lang="en-US" altLang="en-US" sz="1800" dirty="0">
                <a:solidFill>
                  <a:srgbClr val="FF00FF"/>
                </a:solidFill>
                <a:latin typeface="Consolas" pitchFamily="49" charset="0"/>
                <a:cs typeface="Consolas" pitchFamily="49" charset="0"/>
              </a:rPr>
              <a:t># Method are called via an object</a:t>
            </a:r>
          </a:p>
          <a:p>
            <a:pPr marL="342900" lvl="1" indent="0">
              <a:buFont typeface="Arial" charset="0"/>
              <a:buNone/>
            </a:pPr>
            <a:r>
              <a:rPr lang="en-US" altLang="en-US" sz="1800" dirty="0">
                <a:solidFill>
                  <a:srgbClr val="FF00FF"/>
                </a:solidFill>
                <a:latin typeface="Consolas" pitchFamily="49" charset="0"/>
                <a:cs typeface="Consolas" pitchFamily="49" charset="0"/>
              </a:rPr>
              <a:t>jim = Person()</a:t>
            </a:r>
          </a:p>
          <a:p>
            <a:pPr marL="342900" lvl="1" indent="0">
              <a:buFont typeface="Arial" charset="0"/>
              <a:buNone/>
            </a:pPr>
            <a:r>
              <a:rPr lang="en-US" altLang="en-US" sz="1800" dirty="0">
                <a:latin typeface="Consolas" pitchFamily="49" charset="0"/>
                <a:cs typeface="Consolas" pitchFamily="49" charset="0"/>
              </a:rPr>
              <a:t>jim.sayBye()</a:t>
            </a:r>
            <a:endParaRPr lang="en-US" altLang="en-US" sz="1800" dirty="0"/>
          </a:p>
          <a:p>
            <a:pPr marL="342900" lvl="1" indent="0">
              <a:buFont typeface="Arial" charset="0"/>
              <a:buNone/>
            </a:pPr>
            <a:endParaRPr lang="en-US" altLang="en-US" sz="1800" dirty="0" smtClean="0">
              <a:latin typeface="Consolas" pitchFamily="49" charset="0"/>
              <a:cs typeface="Consolas" pitchFamily="49" charset="0"/>
            </a:endParaRPr>
          </a:p>
          <a:p>
            <a:pPr marL="342900" lvl="1" indent="0">
              <a:buFont typeface="Arial" charset="0"/>
              <a:buNone/>
            </a:pPr>
            <a:r>
              <a:rPr lang="en-US" altLang="en-US" sz="1800" dirty="0" smtClean="0">
                <a:solidFill>
                  <a:srgbClr val="FF00FF"/>
                </a:solidFill>
                <a:latin typeface="Consolas" pitchFamily="49" charset="0"/>
                <a:cs typeface="Consolas" pitchFamily="49" charset="0"/>
              </a:rPr>
              <a:t># Defining f</a:t>
            </a:r>
            <a:r>
              <a:rPr lang="en-US" altLang="en-US" sz="1800" u="sng" dirty="0" smtClean="0">
                <a:solidFill>
                  <a:srgbClr val="FF00FF"/>
                </a:solidFill>
                <a:latin typeface="Consolas" pitchFamily="49" charset="0"/>
                <a:cs typeface="Consolas" pitchFamily="49" charset="0"/>
              </a:rPr>
              <a:t>unction</a:t>
            </a:r>
            <a:r>
              <a:rPr lang="en-US" altLang="en-US" sz="1800" dirty="0" smtClean="0">
                <a:solidFill>
                  <a:srgbClr val="FF00FF"/>
                </a:solidFill>
                <a:latin typeface="Consolas" pitchFamily="49" charset="0"/>
                <a:cs typeface="Consolas" pitchFamily="49" charset="0"/>
              </a:rPr>
              <a:t>: sayBye()</a:t>
            </a:r>
          </a:p>
          <a:p>
            <a:pPr marL="342900" lvl="1" indent="0">
              <a:buFont typeface="Arial" charset="0"/>
              <a:buNone/>
            </a:pPr>
            <a:r>
              <a:rPr lang="en-US" altLang="en-US" sz="1800" dirty="0" smtClean="0">
                <a:latin typeface="Consolas" pitchFamily="49" charset="0"/>
                <a:cs typeface="Consolas" pitchFamily="49" charset="0"/>
              </a:rPr>
              <a:t>def sayBye():</a:t>
            </a:r>
          </a:p>
          <a:p>
            <a:pPr marL="342900" lvl="1" indent="0">
              <a:buFont typeface="Arial" charset="0"/>
              <a:buNone/>
            </a:pPr>
            <a:r>
              <a:rPr lang="en-US" altLang="en-US" sz="1800" dirty="0" smtClean="0">
                <a:latin typeface="Consolas" pitchFamily="49" charset="0"/>
                <a:cs typeface="Consolas" pitchFamily="49" charset="0"/>
              </a:rPr>
              <a:t>    </a:t>
            </a:r>
            <a:r>
              <a:rPr lang="en-US" altLang="en-US" sz="1800" dirty="0">
                <a:latin typeface="Consolas" pitchFamily="49" charset="0"/>
                <a:cs typeface="Consolas" pitchFamily="49" charset="0"/>
              </a:rPr>
              <a:t>print("Hosta </a:t>
            </a:r>
            <a:r>
              <a:rPr lang="en-US" altLang="en-US" sz="1800" dirty="0" smtClean="0">
                <a:latin typeface="Consolas" pitchFamily="49" charset="0"/>
                <a:cs typeface="Consolas" pitchFamily="49" charset="0"/>
              </a:rPr>
              <a:t>lavista!")</a:t>
            </a:r>
          </a:p>
          <a:p>
            <a:pPr marL="342900" lvl="1" indent="0">
              <a:buFont typeface="Arial" charset="0"/>
              <a:buNone/>
            </a:pPr>
            <a:endParaRPr lang="en-US" altLang="en-US" sz="1800" dirty="0" smtClean="0">
              <a:latin typeface="Consolas" pitchFamily="49" charset="0"/>
              <a:cs typeface="Consolas" pitchFamily="49" charset="0"/>
            </a:endParaRPr>
          </a:p>
          <a:p>
            <a:pPr marL="342900" lvl="1" indent="0">
              <a:buFont typeface="Arial" charset="0"/>
              <a:buNone/>
            </a:pPr>
            <a:r>
              <a:rPr lang="en-US" altLang="en-US" sz="1800" dirty="0" smtClean="0">
                <a:solidFill>
                  <a:srgbClr val="FF00FF"/>
                </a:solidFill>
                <a:latin typeface="Consolas" pitchFamily="49" charset="0"/>
                <a:cs typeface="Consolas" pitchFamily="49" charset="0"/>
              </a:rPr>
              <a:t># Functions are called without creating an object</a:t>
            </a:r>
          </a:p>
          <a:p>
            <a:pPr marL="342900" lvl="1" indent="0">
              <a:buFont typeface="Arial" charset="0"/>
              <a:buNone/>
            </a:pPr>
            <a:r>
              <a:rPr lang="en-US" altLang="en-US" sz="1800" dirty="0" smtClean="0">
                <a:latin typeface="Consolas" pitchFamily="49" charset="0"/>
                <a:cs typeface="Consolas" pitchFamily="49" charset="0"/>
              </a:rPr>
              <a:t>sayBye()  </a:t>
            </a:r>
          </a:p>
          <a:p>
            <a:pPr>
              <a:buFont typeface="Arial" charset="0"/>
              <a:buNone/>
            </a:pPr>
            <a:endParaRPr lang="en-US" altLang="en-US" dirty="0" smtClean="0"/>
          </a:p>
        </p:txBody>
      </p:sp>
    </p:spTree>
    <p:extLst>
      <p:ext uri="{BB962C8B-B14F-4D97-AF65-F5344CB8AC3E}">
        <p14:creationId xmlns:p14="http://schemas.microsoft.com/office/powerpoint/2010/main" xmlns="" val="35331970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z="3200" dirty="0" smtClean="0"/>
              <a:t>Methods Vs. Functions: Summary &amp; Recap</a:t>
            </a:r>
          </a:p>
        </p:txBody>
      </p:sp>
      <p:sp>
        <p:nvSpPr>
          <p:cNvPr id="40963" name="Text Placeholder 2"/>
          <p:cNvSpPr>
            <a:spLocks noGrp="1"/>
          </p:cNvSpPr>
          <p:nvPr>
            <p:ph type="body" idx="1"/>
          </p:nvPr>
        </p:nvSpPr>
        <p:spPr/>
        <p:txBody>
          <a:bodyPr/>
          <a:lstStyle/>
          <a:p>
            <a:r>
              <a:rPr lang="en-US" altLang="en-US" dirty="0" smtClean="0"/>
              <a:t>Methods</a:t>
            </a:r>
          </a:p>
        </p:txBody>
      </p:sp>
      <p:sp>
        <p:nvSpPr>
          <p:cNvPr id="40965" name="Text Placeholder 4"/>
          <p:cNvSpPr>
            <a:spLocks noGrp="1"/>
          </p:cNvSpPr>
          <p:nvPr>
            <p:ph type="body" sz="half" idx="3"/>
          </p:nvPr>
        </p:nvSpPr>
        <p:spPr/>
        <p:txBody>
          <a:bodyPr/>
          <a:lstStyle/>
          <a:p>
            <a:r>
              <a:rPr lang="en-US" altLang="en-US" dirty="0" smtClean="0"/>
              <a:t>Functions</a:t>
            </a:r>
          </a:p>
        </p:txBody>
      </p:sp>
      <p:sp>
        <p:nvSpPr>
          <p:cNvPr id="4" name="Content Placeholder 3"/>
          <p:cNvSpPr>
            <a:spLocks noGrp="1"/>
          </p:cNvSpPr>
          <p:nvPr>
            <p:ph sz="quarter" idx="2"/>
          </p:nvPr>
        </p:nvSpPr>
        <p:spPr/>
        <p:txBody>
          <a:bodyPr/>
          <a:lstStyle/>
          <a:p>
            <a:r>
              <a:rPr lang="en-US" altLang="en-US" dirty="0" smtClean="0"/>
              <a:t>The Object-Oriented approach  to program decomposition.</a:t>
            </a:r>
          </a:p>
          <a:p>
            <a:r>
              <a:rPr lang="en-US" altLang="en-US" dirty="0" smtClean="0"/>
              <a:t>Break the program down into classes.</a:t>
            </a:r>
          </a:p>
          <a:p>
            <a:r>
              <a:rPr lang="en-US" altLang="en-US" dirty="0" smtClean="0"/>
              <a:t>Each class will have a number of methods.</a:t>
            </a:r>
          </a:p>
          <a:p>
            <a:r>
              <a:rPr lang="en-US" altLang="en-US" dirty="0" smtClean="0"/>
              <a:t>Methods are invoked/called through an instance of a class (an object).</a:t>
            </a:r>
          </a:p>
        </p:txBody>
      </p:sp>
      <p:sp>
        <p:nvSpPr>
          <p:cNvPr id="6" name="Content Placeholder 5"/>
          <p:cNvSpPr>
            <a:spLocks noGrp="1"/>
          </p:cNvSpPr>
          <p:nvPr>
            <p:ph sz="quarter" idx="4"/>
          </p:nvPr>
        </p:nvSpPr>
        <p:spPr/>
        <p:txBody>
          <a:bodyPr/>
          <a:lstStyle/>
          <a:p>
            <a:r>
              <a:rPr lang="en-US" altLang="en-US" dirty="0" smtClean="0"/>
              <a:t>The procedural (procedure = function) approach  to program decomposition.</a:t>
            </a:r>
          </a:p>
          <a:p>
            <a:r>
              <a:rPr lang="en-US" altLang="en-US" dirty="0" smtClean="0"/>
              <a:t>Break the program down into functions.</a:t>
            </a:r>
          </a:p>
          <a:p>
            <a:r>
              <a:rPr lang="en-US" altLang="en-US" dirty="0" smtClean="0"/>
              <a:t>Functions can be invoked or called without creating any objects.</a:t>
            </a:r>
          </a:p>
        </p:txBody>
      </p:sp>
    </p:spTree>
    <p:extLst>
      <p:ext uri="{BB962C8B-B14F-4D97-AF65-F5344CB8AC3E}">
        <p14:creationId xmlns:p14="http://schemas.microsoft.com/office/powerpoint/2010/main" xmlns="" val="3328336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3200" dirty="0" smtClean="0"/>
              <a:t>Second Example: Second Look</a:t>
            </a:r>
          </a:p>
        </p:txBody>
      </p:sp>
      <p:sp>
        <p:nvSpPr>
          <p:cNvPr id="41987" name="Text Placeholder 2"/>
          <p:cNvSpPr>
            <a:spLocks noGrp="1"/>
          </p:cNvSpPr>
          <p:nvPr>
            <p:ph type="body" idx="1"/>
          </p:nvPr>
        </p:nvSpPr>
        <p:spPr/>
        <p:txBody>
          <a:bodyPr/>
          <a:lstStyle/>
          <a:p>
            <a:r>
              <a:rPr lang="en-US" altLang="en-US" sz="2000" dirty="0" smtClean="0">
                <a:latin typeface="Consolas" pitchFamily="49" charset="0"/>
                <a:cs typeface="Consolas" pitchFamily="49" charset="0"/>
              </a:rPr>
              <a:t>Calls in Driver.java</a:t>
            </a:r>
          </a:p>
        </p:txBody>
      </p:sp>
      <p:sp>
        <p:nvSpPr>
          <p:cNvPr id="41989" name="Text Placeholder 4"/>
          <p:cNvSpPr>
            <a:spLocks noGrp="1"/>
          </p:cNvSpPr>
          <p:nvPr>
            <p:ph type="body" sz="half" idx="3"/>
          </p:nvPr>
        </p:nvSpPr>
        <p:spPr/>
        <p:txBody>
          <a:bodyPr/>
          <a:lstStyle/>
          <a:p>
            <a:r>
              <a:rPr lang="en-US" altLang="en-US" sz="2000" dirty="0" smtClean="0">
                <a:latin typeface="Consolas" pitchFamily="49" charset="0"/>
                <a:cs typeface="Consolas" pitchFamily="49" charset="0"/>
              </a:rPr>
              <a:t>Person.java</a:t>
            </a:r>
          </a:p>
        </p:txBody>
      </p:sp>
      <p:sp>
        <p:nvSpPr>
          <p:cNvPr id="4" name="Content Placeholder 3"/>
          <p:cNvSpPr>
            <a:spLocks noGrp="1"/>
          </p:cNvSpPr>
          <p:nvPr>
            <p:ph sz="quarter" idx="2"/>
          </p:nvPr>
        </p:nvSpPr>
        <p:spPr/>
        <p:txBody>
          <a:bodyPr/>
          <a:lstStyle/>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r>
              <a:rPr lang="en-US" altLang="en-US" sz="1600" dirty="0" smtClean="0">
                <a:latin typeface="Consolas" pitchFamily="49" charset="0"/>
                <a:cs typeface="Consolas" pitchFamily="49" charset="0"/>
              </a:rPr>
              <a:t>Person jim = new Person();</a:t>
            </a: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r>
              <a:rPr lang="en-US" altLang="en-US" sz="1600" dirty="0" smtClean="0">
                <a:latin typeface="Consolas" pitchFamily="49" charset="0"/>
                <a:cs typeface="Consolas" pitchFamily="49" charset="0"/>
              </a:rPr>
              <a:t>jim.sayAge();</a:t>
            </a:r>
          </a:p>
        </p:txBody>
      </p:sp>
      <p:sp>
        <p:nvSpPr>
          <p:cNvPr id="6" name="Content Placeholder 5"/>
          <p:cNvSpPr>
            <a:spLocks noGrp="1"/>
          </p:cNvSpPr>
          <p:nvPr>
            <p:ph sz="quarter" idx="4"/>
          </p:nvPr>
        </p:nvSpPr>
        <p:spPr/>
        <p:txBody>
          <a:bodyPr/>
          <a:lstStyle/>
          <a:p>
            <a:pPr marL="0" indent="0">
              <a:buFont typeface="Arial" charset="0"/>
              <a:buNone/>
            </a:pPr>
            <a:r>
              <a:rPr lang="en-US" altLang="en-US" sz="1600" dirty="0" smtClean="0">
                <a:latin typeface="Consolas" pitchFamily="49" charset="0"/>
                <a:cs typeface="Consolas" pitchFamily="49" charset="0"/>
              </a:rPr>
              <a:t>public class Person {</a:t>
            </a:r>
          </a:p>
          <a:p>
            <a:pPr marL="0" indent="0">
              <a:buFont typeface="Arial" charset="0"/>
              <a:buNone/>
            </a:pPr>
            <a:r>
              <a:rPr lang="en-US" altLang="en-US" sz="1600" dirty="0" smtClean="0">
                <a:latin typeface="Consolas" pitchFamily="49" charset="0"/>
                <a:cs typeface="Consolas" pitchFamily="49" charset="0"/>
              </a:rPr>
              <a:t>    private int age;</a:t>
            </a: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r>
              <a:rPr lang="en-US" altLang="en-US" sz="1600" dirty="0" smtClean="0">
                <a:latin typeface="Consolas" pitchFamily="49" charset="0"/>
                <a:cs typeface="Consolas" pitchFamily="49" charset="0"/>
              </a:rPr>
              <a:t>    public Person() {</a:t>
            </a:r>
          </a:p>
          <a:p>
            <a:pPr marL="0" indent="0">
              <a:buFont typeface="Arial" charset="0"/>
              <a:buNone/>
            </a:pPr>
            <a:r>
              <a:rPr lang="en-US" altLang="en-US" sz="1600" dirty="0" smtClean="0">
                <a:latin typeface="Consolas" pitchFamily="49" charset="0"/>
                <a:cs typeface="Consolas" pitchFamily="49" charset="0"/>
              </a:rPr>
              <a:t>        age = in.nextInt();</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r>
              <a:rPr lang="en-US" altLang="en-US" sz="1600" dirty="0" smtClean="0">
                <a:latin typeface="Consolas" pitchFamily="49" charset="0"/>
                <a:cs typeface="Consolas" pitchFamily="49" charset="0"/>
              </a:rPr>
              <a:t>    public void sayAge() {</a:t>
            </a:r>
          </a:p>
          <a:p>
            <a:pPr marL="0" indent="0">
              <a:buFont typeface="Arial" charset="0"/>
              <a:buNone/>
            </a:pPr>
            <a:r>
              <a:rPr lang="en-US" altLang="en-US" sz="1600" dirty="0" smtClean="0">
                <a:latin typeface="Consolas" pitchFamily="49" charset="0"/>
                <a:cs typeface="Consolas" pitchFamily="49" charset="0"/>
              </a:rPr>
              <a:t>        System.out.println("My age </a:t>
            </a:r>
          </a:p>
          <a:p>
            <a:pPr marL="0" indent="0">
              <a:buFont typeface="Arial" charset="0"/>
              <a:buNone/>
            </a:pPr>
            <a:r>
              <a:rPr lang="en-US" altLang="en-US" sz="1600" dirty="0" smtClean="0">
                <a:latin typeface="Consolas" pitchFamily="49" charset="0"/>
                <a:cs typeface="Consolas" pitchFamily="49" charset="0"/>
              </a:rPr>
              <a:t>                      is " + age);</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r>
              <a:rPr lang="en-US" altLang="en-US" sz="1600" dirty="0" smtClean="0">
                <a:latin typeface="Consolas" pitchFamily="49" charset="0"/>
                <a:cs typeface="Consolas" pitchFamily="49" charset="0"/>
              </a:rPr>
              <a:t>}</a:t>
            </a:r>
          </a:p>
          <a:p>
            <a:pPr marL="0" indent="0">
              <a:buFont typeface="Arial" charset="0"/>
              <a:buNone/>
            </a:pPr>
            <a:endParaRPr lang="en-US" altLang="en-US" sz="1600" dirty="0" smtClean="0">
              <a:latin typeface="Consolas" pitchFamily="49" charset="0"/>
              <a:cs typeface="Consolas" pitchFamily="49" charset="0"/>
            </a:endParaRPr>
          </a:p>
        </p:txBody>
      </p:sp>
      <p:cxnSp>
        <p:nvCxnSpPr>
          <p:cNvPr id="8" name="Straight Arrow Connector 7"/>
          <p:cNvCxnSpPr/>
          <p:nvPr/>
        </p:nvCxnSpPr>
        <p:spPr>
          <a:xfrm>
            <a:off x="3397623" y="3675529"/>
            <a:ext cx="220980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81200" y="4607859"/>
            <a:ext cx="31242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228600" y="5402263"/>
            <a:ext cx="3733800" cy="146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dirty="0"/>
              <a:t>More is needed:</a:t>
            </a:r>
          </a:p>
          <a:p>
            <a:pPr eaLnBrk="1" hangingPunct="1">
              <a:spcBef>
                <a:spcPct val="0"/>
              </a:spcBef>
            </a:pPr>
            <a:r>
              <a:rPr lang="en-US" altLang="en-US" sz="1800" dirty="0"/>
              <a:t>What if the attribute ‘</a:t>
            </a:r>
            <a:r>
              <a:rPr lang="en-US" altLang="en-US" sz="1800" dirty="0">
                <a:latin typeface="Consolas" pitchFamily="49" charset="0"/>
                <a:cs typeface="Consolas" pitchFamily="49" charset="0"/>
              </a:rPr>
              <a:t>age</a:t>
            </a:r>
            <a:r>
              <a:rPr lang="en-US" altLang="en-US" sz="1800" dirty="0"/>
              <a:t>’ needs to be modified later?</a:t>
            </a:r>
          </a:p>
          <a:p>
            <a:pPr eaLnBrk="1" hangingPunct="1">
              <a:spcBef>
                <a:spcPct val="0"/>
              </a:spcBef>
            </a:pPr>
            <a:r>
              <a:rPr lang="en-US" altLang="en-US" sz="1800" dirty="0"/>
              <a:t>How can age be accessed but not just via a </a:t>
            </a:r>
            <a:r>
              <a:rPr lang="en-US" altLang="en-US" sz="1800" dirty="0">
                <a:latin typeface="Consolas" pitchFamily="49" charset="0"/>
                <a:cs typeface="Consolas" pitchFamily="49" charset="0"/>
              </a:rPr>
              <a:t>print()</a:t>
            </a:r>
            <a:r>
              <a:rPr lang="en-US" altLang="en-US" sz="1800" dirty="0"/>
              <a:t>?</a:t>
            </a:r>
          </a:p>
        </p:txBody>
      </p:sp>
    </p:spTree>
    <p:extLst>
      <p:ext uri="{BB962C8B-B14F-4D97-AF65-F5344CB8AC3E}">
        <p14:creationId xmlns:p14="http://schemas.microsoft.com/office/powerpoint/2010/main" xmlns="" val="710186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xEl>
                                              <p:pRg st="1" end="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altLang="en-US" dirty="0"/>
              <a:t>Viewing And Modifying Attributes</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lnSpc>
                <a:spcPct val="90000"/>
              </a:lnSpc>
              <a:buFontTx/>
              <a:buAutoNum type="arabicParenR"/>
            </a:pPr>
            <a:r>
              <a:rPr lang="en-US" altLang="en-US" b="1" dirty="0" smtClean="0"/>
              <a:t>New terms: Accessor</a:t>
            </a:r>
            <a:r>
              <a:rPr lang="en-US" altLang="en-US" dirty="0" smtClean="0"/>
              <a:t> </a:t>
            </a:r>
            <a:r>
              <a:rPr lang="en-US" altLang="en-US" b="1" dirty="0"/>
              <a:t>methods</a:t>
            </a:r>
            <a:r>
              <a:rPr lang="en-US" altLang="en-US" dirty="0"/>
              <a:t>:</a:t>
            </a:r>
            <a:r>
              <a:rPr lang="en-US" altLang="en-US" sz="2000" dirty="0"/>
              <a:t> ‘</a:t>
            </a:r>
            <a:r>
              <a:rPr lang="en-US" altLang="en-US" sz="2000" dirty="0">
                <a:latin typeface="Consolas" pitchFamily="49" charset="0"/>
              </a:rPr>
              <a:t>get()</a:t>
            </a:r>
            <a:r>
              <a:rPr lang="en-US" altLang="en-US" sz="2000" dirty="0"/>
              <a:t>’ </a:t>
            </a:r>
            <a:r>
              <a:rPr lang="en-US" altLang="en-US" dirty="0"/>
              <a:t>method</a:t>
            </a:r>
          </a:p>
          <a:p>
            <a:pPr marL="749300" lvl="1">
              <a:lnSpc>
                <a:spcPct val="90000"/>
              </a:lnSpc>
            </a:pPr>
            <a:r>
              <a:rPr lang="en-US" altLang="en-US" dirty="0"/>
              <a:t>Used to determine the current value of an attribute</a:t>
            </a:r>
          </a:p>
          <a:p>
            <a:pPr marL="749300" lvl="1">
              <a:lnSpc>
                <a:spcPct val="90000"/>
              </a:lnSpc>
            </a:pPr>
            <a:r>
              <a:rPr lang="en-US" altLang="en-US" dirty="0"/>
              <a:t>Example:</a:t>
            </a:r>
          </a:p>
          <a:p>
            <a:pPr marL="749300" lvl="1">
              <a:lnSpc>
                <a:spcPct val="90000"/>
              </a:lnSpc>
              <a:buFont typeface="Arial" charset="0"/>
              <a:buNone/>
            </a:pPr>
            <a:r>
              <a:rPr lang="en-US" altLang="en-US" sz="1600" dirty="0">
                <a:latin typeface="Consolas" pitchFamily="49" charset="0"/>
              </a:rPr>
              <a:t>   public int getAge()</a:t>
            </a:r>
          </a:p>
          <a:p>
            <a:pPr marL="749300" lvl="1">
              <a:lnSpc>
                <a:spcPct val="90000"/>
              </a:lnSpc>
              <a:buFont typeface="Arial" charset="0"/>
              <a:buNone/>
            </a:pPr>
            <a:r>
              <a:rPr lang="en-US" altLang="en-US" sz="1600" dirty="0">
                <a:latin typeface="Consolas" pitchFamily="49" charset="0"/>
              </a:rPr>
              <a:t>   {</a:t>
            </a:r>
          </a:p>
          <a:p>
            <a:pPr marL="749300" lvl="1">
              <a:lnSpc>
                <a:spcPct val="90000"/>
              </a:lnSpc>
              <a:buFont typeface="Arial" charset="0"/>
              <a:buNone/>
            </a:pPr>
            <a:r>
              <a:rPr lang="en-US" altLang="en-US" sz="1600" dirty="0">
                <a:latin typeface="Consolas" pitchFamily="49" charset="0"/>
              </a:rPr>
              <a:t>       return(age);</a:t>
            </a:r>
          </a:p>
          <a:p>
            <a:pPr marL="749300" lvl="1">
              <a:lnSpc>
                <a:spcPct val="90000"/>
              </a:lnSpc>
              <a:buFont typeface="Arial" charset="0"/>
              <a:buNone/>
            </a:pPr>
            <a:r>
              <a:rPr lang="en-US" altLang="en-US" sz="1600" dirty="0">
                <a:latin typeface="Consolas" pitchFamily="49" charset="0"/>
              </a:rPr>
              <a:t>   }</a:t>
            </a:r>
            <a:endParaRPr lang="en-US" altLang="en-US" sz="1600" b="1" dirty="0">
              <a:latin typeface="Consolas" pitchFamily="49" charset="0"/>
            </a:endParaRPr>
          </a:p>
          <a:p>
            <a:pPr marL="749300" lvl="1">
              <a:lnSpc>
                <a:spcPct val="90000"/>
              </a:lnSpc>
              <a:buFont typeface="Arial" charset="0"/>
              <a:buNone/>
            </a:pPr>
            <a:endParaRPr lang="en-US" altLang="en-US" sz="1800" dirty="0">
              <a:latin typeface="Times New Roman" pitchFamily="18" charset="0"/>
            </a:endParaRPr>
          </a:p>
          <a:p>
            <a:pPr marL="342900" indent="-342900">
              <a:lnSpc>
                <a:spcPct val="90000"/>
              </a:lnSpc>
              <a:buFontTx/>
              <a:buAutoNum type="arabicParenR"/>
            </a:pPr>
            <a:r>
              <a:rPr lang="en-US" altLang="en-US" b="1" dirty="0" smtClean="0"/>
              <a:t>New terms: Mutator </a:t>
            </a:r>
            <a:r>
              <a:rPr lang="en-US" altLang="en-US" b="1" dirty="0"/>
              <a:t>methods</a:t>
            </a:r>
            <a:r>
              <a:rPr lang="en-US" altLang="en-US" dirty="0"/>
              <a:t>: </a:t>
            </a:r>
            <a:r>
              <a:rPr lang="en-US" altLang="en-US" sz="2000" dirty="0"/>
              <a:t>‘</a:t>
            </a:r>
            <a:r>
              <a:rPr lang="en-US" altLang="en-US" sz="2000" dirty="0">
                <a:latin typeface="Consolas" pitchFamily="49" charset="0"/>
              </a:rPr>
              <a:t>set()</a:t>
            </a:r>
            <a:r>
              <a:rPr lang="en-US" altLang="en-US" sz="2000" dirty="0"/>
              <a:t>’ </a:t>
            </a:r>
            <a:r>
              <a:rPr lang="en-US" altLang="en-US" dirty="0"/>
              <a:t>method</a:t>
            </a:r>
          </a:p>
          <a:p>
            <a:pPr marL="749300" lvl="1">
              <a:lnSpc>
                <a:spcPct val="90000"/>
              </a:lnSpc>
            </a:pPr>
            <a:r>
              <a:rPr lang="en-US" altLang="en-US" dirty="0"/>
              <a:t>Used to change an attribute (set it to a new value)</a:t>
            </a:r>
          </a:p>
          <a:p>
            <a:pPr marL="749300" lvl="1">
              <a:lnSpc>
                <a:spcPct val="90000"/>
              </a:lnSpc>
            </a:pPr>
            <a:r>
              <a:rPr lang="en-US" altLang="en-US" dirty="0"/>
              <a:t>Example:</a:t>
            </a:r>
          </a:p>
          <a:p>
            <a:pPr marL="749300" lvl="1">
              <a:lnSpc>
                <a:spcPct val="90000"/>
              </a:lnSpc>
              <a:buFont typeface="Arial" charset="0"/>
              <a:buNone/>
            </a:pPr>
            <a:r>
              <a:rPr lang="en-US" altLang="en-US" sz="1600" dirty="0">
                <a:latin typeface="Consolas" pitchFamily="49" charset="0"/>
              </a:rPr>
              <a:t>   public void setAge(int anAge)</a:t>
            </a:r>
          </a:p>
          <a:p>
            <a:pPr marL="749300" lvl="1">
              <a:lnSpc>
                <a:spcPct val="90000"/>
              </a:lnSpc>
              <a:buFont typeface="Arial" charset="0"/>
              <a:buNone/>
            </a:pPr>
            <a:r>
              <a:rPr lang="en-US" altLang="en-US" sz="1600" dirty="0">
                <a:latin typeface="Consolas" pitchFamily="49" charset="0"/>
              </a:rPr>
              <a:t>   { </a:t>
            </a:r>
          </a:p>
          <a:p>
            <a:pPr marL="749300" lvl="1">
              <a:lnSpc>
                <a:spcPct val="90000"/>
              </a:lnSpc>
              <a:buFont typeface="Arial" charset="0"/>
              <a:buNone/>
            </a:pPr>
            <a:r>
              <a:rPr lang="en-US" altLang="en-US" sz="1600" dirty="0">
                <a:latin typeface="Consolas" pitchFamily="49" charset="0"/>
              </a:rPr>
              <a:t>       age = anAge;</a:t>
            </a:r>
          </a:p>
          <a:p>
            <a:pPr marL="749300" lvl="1">
              <a:lnSpc>
                <a:spcPct val="90000"/>
              </a:lnSpc>
              <a:buFont typeface="Arial" charset="0"/>
              <a:buNone/>
            </a:pPr>
            <a:r>
              <a:rPr lang="en-US" altLang="en-US" sz="1600" dirty="0">
                <a:latin typeface="Consolas" pitchFamily="49" charset="0"/>
              </a:rPr>
              <a:t>   }</a:t>
            </a:r>
          </a:p>
          <a:p>
            <a:pPr marL="342900" indent="-342900">
              <a:lnSpc>
                <a:spcPct val="90000"/>
              </a:lnSpc>
            </a:pPr>
            <a:endParaRPr lang="en-CA" altLang="en-US" sz="1600" dirty="0">
              <a:latin typeface="Consolas" pitchFamily="49" charset="0"/>
            </a:endParaRPr>
          </a:p>
          <a:p>
            <a:endParaRPr lang="en-US" dirty="0"/>
          </a:p>
        </p:txBody>
      </p:sp>
    </p:spTree>
    <p:extLst>
      <p:ext uri="{BB962C8B-B14F-4D97-AF65-F5344CB8AC3E}">
        <p14:creationId xmlns:p14="http://schemas.microsoft.com/office/powerpoint/2010/main" xmlns="" val="387421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39763"/>
          </a:xfrm>
        </p:spPr>
        <p:txBody>
          <a:bodyPr>
            <a:noAutofit/>
          </a:bodyPr>
          <a:lstStyle/>
          <a:p>
            <a:pPr>
              <a:defRPr/>
            </a:pPr>
            <a:r>
              <a:rPr lang="en-US" altLang="en-US" dirty="0" smtClean="0"/>
              <a:t>An Example Of The Object-Oriented Approach (Simulation)</a:t>
            </a:r>
          </a:p>
        </p:txBody>
      </p:sp>
      <p:sp>
        <p:nvSpPr>
          <p:cNvPr id="16386" name="Content Placeholder 2"/>
          <p:cNvSpPr>
            <a:spLocks noGrp="1"/>
          </p:cNvSpPr>
          <p:nvPr>
            <p:ph idx="1"/>
          </p:nvPr>
        </p:nvSpPr>
        <p:spPr>
          <a:xfrm>
            <a:off x="572813" y="1336390"/>
            <a:ext cx="8229600" cy="4389120"/>
          </a:xfrm>
        </p:spPr>
        <p:txBody>
          <a:bodyPr/>
          <a:lstStyle/>
          <a:p>
            <a:r>
              <a:rPr lang="en-US" altLang="en-US" dirty="0" smtClean="0"/>
              <a:t>Break down the program into entities (classes/objects - described with </a:t>
            </a:r>
            <a:r>
              <a:rPr lang="en-US" altLang="en-US" i="1" dirty="0" smtClean="0"/>
              <a:t>nouns</a:t>
            </a:r>
            <a:r>
              <a:rPr lang="en-US" altLang="en-US" dirty="0" smtClean="0"/>
              <a:t>)</a:t>
            </a:r>
          </a:p>
          <a:p>
            <a:endParaRPr lang="en-US" altLang="en-US" sz="2000" dirty="0" smtClean="0"/>
          </a:p>
        </p:txBody>
      </p:sp>
      <p:sp>
        <p:nvSpPr>
          <p:cNvPr id="4" name="Rectangle 3"/>
          <p:cNvSpPr/>
          <p:nvPr/>
        </p:nvSpPr>
        <p:spPr>
          <a:xfrm>
            <a:off x="685800" y="2147049"/>
            <a:ext cx="7772400" cy="4190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dirty="0">
                <a:solidFill>
                  <a:schemeClr val="tx1"/>
                </a:solidFill>
                <a:latin typeface="Arial" panose="020B0604020202020204" pitchFamily="34" charset="0"/>
                <a:cs typeface="Arial" panose="020B0604020202020204" pitchFamily="34" charset="0"/>
              </a:rPr>
              <a:t>Zoo</a:t>
            </a:r>
          </a:p>
        </p:txBody>
      </p:sp>
      <p:sp>
        <p:nvSpPr>
          <p:cNvPr id="5" name="Rectangle 4"/>
          <p:cNvSpPr/>
          <p:nvPr/>
        </p:nvSpPr>
        <p:spPr>
          <a:xfrm>
            <a:off x="838200" y="2795587"/>
            <a:ext cx="2667000" cy="33900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Animals</a:t>
            </a:r>
          </a:p>
        </p:txBody>
      </p:sp>
      <p:sp>
        <p:nvSpPr>
          <p:cNvPr id="7" name="Rectangle 6"/>
          <p:cNvSpPr/>
          <p:nvPr/>
        </p:nvSpPr>
        <p:spPr>
          <a:xfrm>
            <a:off x="4310063" y="2800303"/>
            <a:ext cx="1981200" cy="4397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Buildings</a:t>
            </a:r>
          </a:p>
        </p:txBody>
      </p:sp>
      <p:sp>
        <p:nvSpPr>
          <p:cNvPr id="8" name="Rectangle 7"/>
          <p:cNvSpPr/>
          <p:nvPr/>
        </p:nvSpPr>
        <p:spPr>
          <a:xfrm>
            <a:off x="4310063" y="3432128"/>
            <a:ext cx="1981200" cy="439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Visitors</a:t>
            </a:r>
          </a:p>
        </p:txBody>
      </p:sp>
      <p:sp>
        <p:nvSpPr>
          <p:cNvPr id="9" name="Rectangle 8"/>
          <p:cNvSpPr/>
          <p:nvPr/>
        </p:nvSpPr>
        <p:spPr>
          <a:xfrm>
            <a:off x="4310063" y="4166347"/>
            <a:ext cx="1981200" cy="1943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Staff</a:t>
            </a:r>
          </a:p>
        </p:txBody>
      </p:sp>
      <p:sp>
        <p:nvSpPr>
          <p:cNvPr id="10" name="Rectangle 9"/>
          <p:cNvSpPr/>
          <p:nvPr/>
        </p:nvSpPr>
        <p:spPr>
          <a:xfrm>
            <a:off x="4514850" y="4636247"/>
            <a:ext cx="1235075" cy="393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Admin</a:t>
            </a:r>
          </a:p>
        </p:txBody>
      </p:sp>
      <p:sp>
        <p:nvSpPr>
          <p:cNvPr id="11" name="Rectangle 10"/>
          <p:cNvSpPr/>
          <p:nvPr/>
        </p:nvSpPr>
        <p:spPr>
          <a:xfrm>
            <a:off x="4514850" y="5271247"/>
            <a:ext cx="13716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Animal</a:t>
            </a:r>
          </a:p>
          <a:p>
            <a:pPr algn="ctr">
              <a:defRPr/>
            </a:pPr>
            <a:r>
              <a:rPr lang="en-US" sz="1800" dirty="0">
                <a:solidFill>
                  <a:schemeClr val="tx1"/>
                </a:solidFill>
                <a:latin typeface="Arial" panose="020B0604020202020204" pitchFamily="34" charset="0"/>
                <a:cs typeface="Arial" panose="020B0604020202020204" pitchFamily="34" charset="0"/>
              </a:rPr>
              <a:t>care</a:t>
            </a:r>
          </a:p>
        </p:txBody>
      </p:sp>
      <p:sp>
        <p:nvSpPr>
          <p:cNvPr id="12" name="Rectangle 11"/>
          <p:cNvSpPr/>
          <p:nvPr/>
        </p:nvSpPr>
        <p:spPr>
          <a:xfrm>
            <a:off x="1295400" y="3651997"/>
            <a:ext cx="1524000" cy="4381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Lions</a:t>
            </a:r>
          </a:p>
        </p:txBody>
      </p:sp>
      <p:sp>
        <p:nvSpPr>
          <p:cNvPr id="13" name="Rectangle 12"/>
          <p:cNvSpPr/>
          <p:nvPr/>
        </p:nvSpPr>
        <p:spPr>
          <a:xfrm>
            <a:off x="1295400" y="4375897"/>
            <a:ext cx="1524000" cy="4381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Tigers</a:t>
            </a:r>
          </a:p>
        </p:txBody>
      </p:sp>
      <p:sp>
        <p:nvSpPr>
          <p:cNvPr id="14" name="Rectangle 13"/>
          <p:cNvSpPr/>
          <p:nvPr/>
        </p:nvSpPr>
        <p:spPr>
          <a:xfrm>
            <a:off x="1295400" y="5015660"/>
            <a:ext cx="1524000" cy="876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Bears (oh my!)</a:t>
            </a:r>
          </a:p>
        </p:txBody>
      </p:sp>
      <p:sp>
        <p:nvSpPr>
          <p:cNvPr id="15" name="TextBox 14"/>
          <p:cNvSpPr txBox="1">
            <a:spLocks noChangeArrowheads="1"/>
          </p:cNvSpPr>
          <p:nvPr/>
        </p:nvSpPr>
        <p:spPr bwMode="auto">
          <a:xfrm>
            <a:off x="7110226" y="2795587"/>
            <a:ext cx="1143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dirty="0"/>
              <a:t>ETC.</a:t>
            </a:r>
          </a:p>
        </p:txBody>
      </p:sp>
    </p:spTree>
    <p:extLst>
      <p:ext uri="{BB962C8B-B14F-4D97-AF65-F5344CB8AC3E}">
        <p14:creationId xmlns:p14="http://schemas.microsoft.com/office/powerpoint/2010/main" xmlns="" val="808279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animBg="1"/>
      <p:bldP spid="13" grpId="0" animBg="1"/>
      <p:bldP spid="14"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normAutofit fontScale="90000"/>
          </a:bodyPr>
          <a:lstStyle/>
          <a:p>
            <a:r>
              <a:rPr lang="en-CA" altLang="en-US" dirty="0" smtClean="0"/>
              <a:t>Version 2 Of The Second (Real) </a:t>
            </a:r>
            <a:r>
              <a:rPr lang="en-CA" altLang="en-US" sz="3200" dirty="0" smtClean="0"/>
              <a:t>O-O Example</a:t>
            </a:r>
          </a:p>
        </p:txBody>
      </p:sp>
      <p:sp>
        <p:nvSpPr>
          <p:cNvPr id="44035" name="Rectangle 3"/>
          <p:cNvSpPr>
            <a:spLocks noGrp="1"/>
          </p:cNvSpPr>
          <p:nvPr>
            <p:ph idx="1"/>
          </p:nvPr>
        </p:nvSpPr>
        <p:spPr/>
        <p:txBody>
          <a:bodyPr/>
          <a:lstStyle/>
          <a:p>
            <a:pPr>
              <a:lnSpc>
                <a:spcPct val="90000"/>
              </a:lnSpc>
              <a:buFont typeface="Arial" charset="0"/>
              <a:buNone/>
            </a:pPr>
            <a:r>
              <a:rPr lang="en-CA" altLang="en-US" sz="2400" dirty="0" smtClean="0">
                <a:cs typeface="Consolas" pitchFamily="49" charset="0"/>
              </a:rPr>
              <a:t>Locat</a:t>
            </a:r>
            <a:r>
              <a:rPr lang="en-US" altLang="en-US" sz="2400" dirty="0" smtClean="0">
                <a:cs typeface="Consolas" pitchFamily="49" charset="0"/>
              </a:rPr>
              <a:t>ion:</a:t>
            </a:r>
            <a:endParaRPr lang="en-CA" altLang="en-US" sz="2400" dirty="0" smtClean="0">
              <a:cs typeface="Consolas" pitchFamily="49" charset="0"/>
            </a:endParaRPr>
          </a:p>
          <a:p>
            <a:pPr marL="342900" lvl="1" indent="0">
              <a:lnSpc>
                <a:spcPct val="90000"/>
              </a:lnSpc>
              <a:buFont typeface="Arial" charset="0"/>
              <a:buNone/>
            </a:pPr>
            <a:r>
              <a:rPr lang="en-CA" altLang="en-US" sz="1800" dirty="0" smtClean="0">
                <a:latin typeface="Consolas" pitchFamily="49" charset="0"/>
                <a:cs typeface="Consolas" pitchFamily="49" charset="0"/>
              </a:rPr>
              <a:t>/home/219/examples/</a:t>
            </a:r>
            <a:r>
              <a:rPr lang="en-CA" altLang="en-US" sz="1800" dirty="0" err="1" smtClean="0">
                <a:latin typeface="Consolas" pitchFamily="49" charset="0"/>
                <a:cs typeface="Consolas" pitchFamily="49" charset="0"/>
              </a:rPr>
              <a:t>intro_OO</a:t>
            </a:r>
            <a:r>
              <a:rPr lang="en-US" altLang="en-US" sz="1800" dirty="0" smtClean="0">
                <a:latin typeface="Consolas" pitchFamily="49" charset="0"/>
                <a:cs typeface="Consolas" pitchFamily="49" charset="0"/>
              </a:rPr>
              <a:t>/third_accesorsMutators</a:t>
            </a:r>
            <a:endParaRPr lang="en-CA" altLang="en-US" sz="1800" dirty="0" smtClean="0">
              <a:latin typeface="Consolas" pitchFamily="49" charset="0"/>
              <a:cs typeface="Consolas" pitchFamily="49" charset="0"/>
            </a:endParaRPr>
          </a:p>
          <a:p>
            <a:pPr>
              <a:buFont typeface="Arial" charset="0"/>
              <a:buNone/>
            </a:pPr>
            <a:endParaRPr lang="en-CA" altLang="en-US" sz="2400" dirty="0" smtClean="0"/>
          </a:p>
        </p:txBody>
      </p:sp>
    </p:spTree>
    <p:extLst>
      <p:ext uri="{BB962C8B-B14F-4D97-AF65-F5344CB8AC3E}">
        <p14:creationId xmlns:p14="http://schemas.microsoft.com/office/powerpoint/2010/main" xmlns="" val="35585737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282" y="0"/>
            <a:ext cx="8229600" cy="1143000"/>
          </a:xfrm>
        </p:spPr>
        <p:txBody>
          <a:bodyPr/>
          <a:lstStyle/>
          <a:p>
            <a:r>
              <a:rPr lang="en-CA" altLang="en-US" dirty="0"/>
              <a:t>Class </a:t>
            </a:r>
            <a:r>
              <a:rPr lang="en-CA" altLang="en-US" sz="2800" dirty="0">
                <a:latin typeface="Consolas" pitchFamily="49" charset="0"/>
              </a:rPr>
              <a:t>Person</a:t>
            </a:r>
            <a:endParaRPr lang="en-US" dirty="0"/>
          </a:p>
        </p:txBody>
      </p:sp>
      <p:sp>
        <p:nvSpPr>
          <p:cNvPr id="3" name="Content Placeholder 2"/>
          <p:cNvSpPr>
            <a:spLocks noGrp="1"/>
          </p:cNvSpPr>
          <p:nvPr>
            <p:ph idx="1"/>
          </p:nvPr>
        </p:nvSpPr>
        <p:spPr/>
        <p:txBody>
          <a:bodyPr/>
          <a:lstStyle/>
          <a:p>
            <a:r>
              <a:rPr lang="en-CA" altLang="en-US" dirty="0"/>
              <a:t>Notable differences: </a:t>
            </a:r>
            <a:r>
              <a:rPr lang="en-CA" altLang="en-US" dirty="0" smtClean="0"/>
              <a:t>constructor is redesigned,</a:t>
            </a:r>
            <a:r>
              <a:rPr lang="en-CA" altLang="en-US" sz="2000" dirty="0" smtClean="0">
                <a:latin typeface="Consolas" pitchFamily="49" charset="0"/>
              </a:rPr>
              <a:t> </a:t>
            </a:r>
            <a:r>
              <a:rPr lang="en-CA" altLang="en-US" dirty="0">
                <a:latin typeface="Consolas" pitchFamily="49" charset="0"/>
              </a:rPr>
              <a:t>getAge()</a:t>
            </a:r>
            <a:r>
              <a:rPr lang="en-CA" altLang="en-US" sz="2000" dirty="0">
                <a:latin typeface="Consolas" pitchFamily="49" charset="0"/>
              </a:rPr>
              <a:t> </a:t>
            </a:r>
            <a:r>
              <a:rPr lang="en-CA" altLang="en-US" dirty="0"/>
              <a:t>replaces</a:t>
            </a:r>
            <a:r>
              <a:rPr lang="en-CA" altLang="en-US" sz="2000" dirty="0">
                <a:latin typeface="Consolas" pitchFamily="49" charset="0"/>
              </a:rPr>
              <a:t> </a:t>
            </a:r>
            <a:r>
              <a:rPr lang="en-CA" altLang="en-US" dirty="0">
                <a:latin typeface="Consolas" pitchFamily="49" charset="0"/>
              </a:rPr>
              <a:t>sayAge</a:t>
            </a:r>
            <a:r>
              <a:rPr lang="en-CA" altLang="en-US" dirty="0" smtClean="0">
                <a:latin typeface="Consolas" pitchFamily="49" charset="0"/>
              </a:rPr>
              <a:t>(), setAge()</a:t>
            </a:r>
            <a:r>
              <a:rPr lang="en-CA" altLang="en-US" dirty="0" smtClean="0"/>
              <a:t> method added</a:t>
            </a:r>
            <a:endParaRPr lang="en-CA" altLang="en-US" dirty="0"/>
          </a:p>
          <a:p>
            <a:endParaRPr lang="en-US" dirty="0"/>
          </a:p>
        </p:txBody>
      </p:sp>
      <p:sp>
        <p:nvSpPr>
          <p:cNvPr id="4" name="Rectangle 4"/>
          <p:cNvSpPr>
            <a:spLocks noChangeArrowheads="1"/>
          </p:cNvSpPr>
          <p:nvPr/>
        </p:nvSpPr>
        <p:spPr bwMode="auto">
          <a:xfrm>
            <a:off x="471730" y="3398860"/>
            <a:ext cx="4114800" cy="327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smtClean="0">
                <a:latin typeface="Consolas" pitchFamily="49" charset="0"/>
              </a:rPr>
              <a:t>public class Person</a:t>
            </a:r>
          </a:p>
          <a:p>
            <a:pPr eaLnBrk="1" hangingPunct="1">
              <a:spcBef>
                <a:spcPct val="0"/>
              </a:spcBef>
              <a:buFontTx/>
              <a:buNone/>
            </a:pPr>
            <a:r>
              <a:rPr lang="en-US" altLang="en-US" sz="1600" dirty="0" smtClean="0">
                <a:latin typeface="Consolas" pitchFamily="49" charset="0"/>
              </a:rPr>
              <a:t>{</a:t>
            </a:r>
          </a:p>
          <a:p>
            <a:pPr eaLnBrk="1" hangingPunct="1">
              <a:spcBef>
                <a:spcPct val="0"/>
              </a:spcBef>
              <a:buFontTx/>
              <a:buNone/>
            </a:pPr>
            <a:r>
              <a:rPr lang="en-US" altLang="en-US" sz="1600" dirty="0" smtClean="0">
                <a:latin typeface="Consolas" pitchFamily="49" charset="0"/>
              </a:rPr>
              <a:t>    private int age;</a:t>
            </a:r>
          </a:p>
          <a:p>
            <a:pPr eaLnBrk="1" hangingPunct="1">
              <a:spcBef>
                <a:spcPct val="0"/>
              </a:spcBef>
              <a:buFontTx/>
              <a:buNone/>
            </a:pPr>
            <a:r>
              <a:rPr lang="en-US" altLang="en-US" sz="1600" dirty="0" smtClean="0">
                <a:latin typeface="Consolas" pitchFamily="49" charset="0"/>
              </a:rPr>
              <a:t>    public Person() {</a:t>
            </a:r>
          </a:p>
          <a:p>
            <a:pPr eaLnBrk="1" hangingPunct="1">
              <a:spcBef>
                <a:spcPct val="0"/>
              </a:spcBef>
              <a:buFontTx/>
              <a:buNone/>
            </a:pPr>
            <a:r>
              <a:rPr lang="en-US" altLang="en-US" sz="1600" dirty="0" smtClean="0">
                <a:latin typeface="Consolas" pitchFamily="49" charset="0"/>
              </a:rPr>
              <a:t>        …</a:t>
            </a:r>
          </a:p>
          <a:p>
            <a:pPr eaLnBrk="1" hangingPunct="1">
              <a:spcBef>
                <a:spcPct val="0"/>
              </a:spcBef>
              <a:buFontTx/>
              <a:buNone/>
            </a:pPr>
            <a:r>
              <a:rPr lang="en-US" altLang="en-US" sz="1600" dirty="0" smtClean="0">
                <a:latin typeface="Consolas" pitchFamily="49" charset="0"/>
              </a:rPr>
              <a:t>        age = in.nextInt();</a:t>
            </a:r>
          </a:p>
          <a:p>
            <a:pPr eaLnBrk="1" hangingPunct="1">
              <a:spcBef>
                <a:spcPct val="0"/>
              </a:spcBef>
              <a:buFontTx/>
              <a:buNone/>
            </a:pPr>
            <a:r>
              <a:rPr lang="en-US" altLang="en-US" sz="1600" dirty="0" smtClean="0">
                <a:latin typeface="Consolas" pitchFamily="49" charset="0"/>
              </a:rPr>
              <a:t>    }</a:t>
            </a:r>
          </a:p>
          <a:p>
            <a:pPr eaLnBrk="1" hangingPunct="1">
              <a:spcBef>
                <a:spcPct val="0"/>
              </a:spcBef>
              <a:buFontTx/>
              <a:buNone/>
            </a:pPr>
            <a:endParaRPr lang="en-US" altLang="en-US" sz="1600" dirty="0" smtClean="0">
              <a:latin typeface="Consolas" pitchFamily="49" charset="0"/>
            </a:endParaRPr>
          </a:p>
          <a:p>
            <a:pPr eaLnBrk="1" hangingPunct="1">
              <a:spcBef>
                <a:spcPct val="0"/>
              </a:spcBef>
              <a:buFontTx/>
              <a:buNone/>
            </a:pPr>
            <a:r>
              <a:rPr lang="en-US" altLang="en-US" sz="1600" dirty="0" smtClean="0">
                <a:latin typeface="Consolas" pitchFamily="49" charset="0"/>
              </a:rPr>
              <a:t>    public void sayAge() {</a:t>
            </a:r>
          </a:p>
          <a:p>
            <a:pPr eaLnBrk="1" hangingPunct="1">
              <a:spcBef>
                <a:spcPct val="0"/>
              </a:spcBef>
              <a:buFontTx/>
              <a:buNone/>
            </a:pPr>
            <a:r>
              <a:rPr lang="en-US" altLang="en-US" sz="1600" dirty="0" smtClean="0">
                <a:latin typeface="Consolas" pitchFamily="49" charset="0"/>
              </a:rPr>
              <a:t>        System.out.println("My age </a:t>
            </a:r>
          </a:p>
          <a:p>
            <a:pPr eaLnBrk="1" hangingPunct="1">
              <a:spcBef>
                <a:spcPct val="0"/>
              </a:spcBef>
              <a:buFontTx/>
              <a:buNone/>
            </a:pPr>
            <a:r>
              <a:rPr lang="en-US" altLang="en-US" sz="1600" dirty="0" smtClean="0">
                <a:latin typeface="Consolas" pitchFamily="49" charset="0"/>
              </a:rPr>
              <a:t>           is " + age);</a:t>
            </a:r>
          </a:p>
          <a:p>
            <a:pPr eaLnBrk="1" hangingPunct="1">
              <a:spcBef>
                <a:spcPct val="0"/>
              </a:spcBef>
              <a:buFontTx/>
              <a:buNone/>
            </a:pPr>
            <a:r>
              <a:rPr lang="en-US" altLang="en-US" sz="1600" dirty="0" smtClean="0">
                <a:latin typeface="Consolas" pitchFamily="49" charset="0"/>
              </a:rPr>
              <a:t>    }</a:t>
            </a:r>
          </a:p>
          <a:p>
            <a:pPr eaLnBrk="1" hangingPunct="1">
              <a:spcBef>
                <a:spcPct val="0"/>
              </a:spcBef>
              <a:buFontTx/>
              <a:buNone/>
            </a:pPr>
            <a:r>
              <a:rPr lang="en-US" altLang="en-US" sz="1600" dirty="0" smtClean="0">
                <a:latin typeface="Consolas" pitchFamily="49" charset="0"/>
              </a:rPr>
              <a:t>}</a:t>
            </a:r>
            <a:endParaRPr lang="en-CA" altLang="en-US" sz="1600" dirty="0">
              <a:latin typeface="Consolas" pitchFamily="49" charset="0"/>
            </a:endParaRPr>
          </a:p>
        </p:txBody>
      </p:sp>
      <p:sp>
        <p:nvSpPr>
          <p:cNvPr id="5" name="TextBox 4"/>
          <p:cNvSpPr txBox="1"/>
          <p:nvPr/>
        </p:nvSpPr>
        <p:spPr>
          <a:xfrm>
            <a:off x="5010189" y="3062528"/>
            <a:ext cx="3563470" cy="3415553"/>
          </a:xfrm>
          <a:prstGeom prst="rect">
            <a:avLst/>
          </a:prstGeom>
          <a:noFill/>
          <a:ln w="0">
            <a:noFill/>
          </a:ln>
        </p:spPr>
        <p:txBody>
          <a:bodyPr wrap="square" lIns="0" rtlCol="0">
            <a:noAutofit/>
          </a:bodyPr>
          <a:lstStyle/>
          <a:p>
            <a:pPr marL="0" indent="0">
              <a:lnSpc>
                <a:spcPct val="80000"/>
              </a:lnSpc>
              <a:buFont typeface="Arial" charset="0"/>
              <a:buNone/>
            </a:pPr>
            <a:r>
              <a:rPr lang="en-CA" altLang="en-US" sz="1600" dirty="0">
                <a:latin typeface="Consolas" pitchFamily="49" charset="0"/>
              </a:rPr>
              <a:t>public class Person</a:t>
            </a:r>
          </a:p>
          <a:p>
            <a:pPr marL="0" indent="0">
              <a:lnSpc>
                <a:spcPct val="80000"/>
              </a:lnSpc>
              <a:buFont typeface="Arial" charset="0"/>
              <a:buNone/>
            </a:pPr>
            <a:r>
              <a:rPr lang="en-CA" altLang="en-US" sz="1600" dirty="0">
                <a:latin typeface="Consolas" pitchFamily="49" charset="0"/>
              </a:rPr>
              <a:t>{</a:t>
            </a:r>
          </a:p>
          <a:p>
            <a:pPr marL="0" indent="0">
              <a:lnSpc>
                <a:spcPct val="80000"/>
              </a:lnSpc>
              <a:buFont typeface="Arial" charset="0"/>
              <a:buNone/>
            </a:pPr>
            <a:r>
              <a:rPr lang="en-CA" altLang="en-US" sz="1600" dirty="0">
                <a:latin typeface="Consolas" pitchFamily="49" charset="0"/>
              </a:rPr>
              <a:t>    private int age;</a:t>
            </a:r>
          </a:p>
          <a:p>
            <a:pPr marL="0" indent="0">
              <a:lnSpc>
                <a:spcPct val="80000"/>
              </a:lnSpc>
              <a:buFont typeface="Arial" charset="0"/>
              <a:buNone/>
            </a:pPr>
            <a:r>
              <a:rPr lang="en-CA" altLang="en-US" sz="1600" dirty="0">
                <a:latin typeface="Consolas" pitchFamily="49" charset="0"/>
              </a:rPr>
              <a:t>    public Person() {</a:t>
            </a:r>
          </a:p>
          <a:p>
            <a:pPr marL="0" indent="0">
              <a:lnSpc>
                <a:spcPct val="80000"/>
              </a:lnSpc>
              <a:buFont typeface="Arial" charset="0"/>
              <a:buNone/>
            </a:pPr>
            <a:r>
              <a:rPr lang="en-CA" altLang="en-US" sz="1600" dirty="0">
                <a:latin typeface="Consolas" pitchFamily="49" charset="0"/>
              </a:rPr>
              <a:t>        age = 0;</a:t>
            </a:r>
          </a:p>
          <a:p>
            <a:pPr marL="0" indent="0">
              <a:lnSpc>
                <a:spcPct val="80000"/>
              </a:lnSpc>
              <a:buFont typeface="Arial" charset="0"/>
              <a:buNone/>
            </a:pPr>
            <a:r>
              <a:rPr lang="en-CA" altLang="en-US" sz="1600" dirty="0">
                <a:latin typeface="Consolas" pitchFamily="49" charset="0"/>
              </a:rPr>
              <a:t>    }</a:t>
            </a:r>
          </a:p>
          <a:p>
            <a:pPr marL="0" indent="0">
              <a:lnSpc>
                <a:spcPct val="80000"/>
              </a:lnSpc>
              <a:buFont typeface="Arial" charset="0"/>
              <a:buNone/>
            </a:pPr>
            <a:r>
              <a:rPr lang="en-CA" altLang="en-US" sz="1600" dirty="0">
                <a:latin typeface="Consolas" pitchFamily="49" charset="0"/>
              </a:rPr>
              <a:t>    public int getAge</a:t>
            </a:r>
            <a:r>
              <a:rPr lang="en-CA" altLang="en-US" sz="1600" dirty="0" smtClean="0">
                <a:latin typeface="Consolas" pitchFamily="49" charset="0"/>
              </a:rPr>
              <a:t>() {</a:t>
            </a:r>
            <a:endParaRPr lang="en-CA" altLang="en-US" sz="1600" dirty="0">
              <a:latin typeface="Consolas" pitchFamily="49" charset="0"/>
            </a:endParaRPr>
          </a:p>
          <a:p>
            <a:pPr marL="0" indent="0">
              <a:lnSpc>
                <a:spcPct val="80000"/>
              </a:lnSpc>
              <a:buFont typeface="Arial" charset="0"/>
              <a:buNone/>
            </a:pPr>
            <a:r>
              <a:rPr lang="en-CA" altLang="en-US" sz="1600" dirty="0">
                <a:latin typeface="Consolas" pitchFamily="49" charset="0"/>
              </a:rPr>
              <a:t>        return(age);</a:t>
            </a:r>
          </a:p>
          <a:p>
            <a:pPr marL="0" indent="0">
              <a:lnSpc>
                <a:spcPct val="80000"/>
              </a:lnSpc>
              <a:buFont typeface="Arial" charset="0"/>
              <a:buNone/>
            </a:pPr>
            <a:r>
              <a:rPr lang="en-CA" altLang="en-US" sz="1600" dirty="0">
                <a:latin typeface="Consolas" pitchFamily="49" charset="0"/>
              </a:rPr>
              <a:t>    }</a:t>
            </a:r>
          </a:p>
          <a:p>
            <a:pPr marL="0" indent="0">
              <a:lnSpc>
                <a:spcPct val="80000"/>
              </a:lnSpc>
              <a:buFont typeface="Arial" charset="0"/>
              <a:buNone/>
            </a:pPr>
            <a:endParaRPr lang="en-CA" altLang="en-US" sz="1600" dirty="0">
              <a:latin typeface="Consolas" pitchFamily="49" charset="0"/>
            </a:endParaRPr>
          </a:p>
          <a:p>
            <a:pPr marL="0" indent="0">
              <a:lnSpc>
                <a:spcPct val="80000"/>
              </a:lnSpc>
              <a:buFont typeface="Arial" charset="0"/>
              <a:buNone/>
            </a:pPr>
            <a:r>
              <a:rPr lang="en-CA" altLang="en-US" sz="1600" dirty="0">
                <a:latin typeface="Consolas" pitchFamily="49" charset="0"/>
              </a:rPr>
              <a:t>    public void </a:t>
            </a:r>
            <a:r>
              <a:rPr lang="en-CA" altLang="en-US" sz="1600" dirty="0" smtClean="0">
                <a:latin typeface="Consolas" pitchFamily="49" charset="0"/>
              </a:rPr>
              <a:t>setAge</a:t>
            </a:r>
          </a:p>
          <a:p>
            <a:pPr marL="0" indent="0">
              <a:lnSpc>
                <a:spcPct val="80000"/>
              </a:lnSpc>
              <a:buFont typeface="Arial" charset="0"/>
              <a:buNone/>
            </a:pPr>
            <a:r>
              <a:rPr lang="en-CA" altLang="en-US" sz="1600" dirty="0">
                <a:latin typeface="Consolas" pitchFamily="49" charset="0"/>
              </a:rPr>
              <a:t> </a:t>
            </a:r>
            <a:r>
              <a:rPr lang="en-CA" altLang="en-US" sz="1600" dirty="0" smtClean="0">
                <a:latin typeface="Consolas" pitchFamily="49" charset="0"/>
              </a:rPr>
              <a:t>      (</a:t>
            </a:r>
            <a:r>
              <a:rPr lang="en-CA" altLang="en-US" sz="1600" dirty="0">
                <a:latin typeface="Consolas" pitchFamily="49" charset="0"/>
              </a:rPr>
              <a:t>int anAge){</a:t>
            </a:r>
          </a:p>
          <a:p>
            <a:pPr marL="0" indent="0">
              <a:lnSpc>
                <a:spcPct val="80000"/>
              </a:lnSpc>
              <a:buFont typeface="Arial" charset="0"/>
              <a:buNone/>
            </a:pPr>
            <a:r>
              <a:rPr lang="en-CA" altLang="en-US" sz="1600" dirty="0">
                <a:latin typeface="Consolas" pitchFamily="49" charset="0"/>
              </a:rPr>
              <a:t>        age = anAge;</a:t>
            </a:r>
          </a:p>
          <a:p>
            <a:pPr marL="0" indent="0">
              <a:lnSpc>
                <a:spcPct val="80000"/>
              </a:lnSpc>
              <a:buFont typeface="Arial" charset="0"/>
              <a:buNone/>
            </a:pPr>
            <a:r>
              <a:rPr lang="en-CA" altLang="en-US" sz="1600" dirty="0">
                <a:latin typeface="Consolas" pitchFamily="49" charset="0"/>
              </a:rPr>
              <a:t>    }</a:t>
            </a:r>
          </a:p>
          <a:p>
            <a:pPr marL="0" indent="0">
              <a:lnSpc>
                <a:spcPct val="80000"/>
              </a:lnSpc>
              <a:buFont typeface="Arial" charset="0"/>
              <a:buNone/>
            </a:pPr>
            <a:r>
              <a:rPr lang="en-CA" altLang="en-US" sz="1600" dirty="0">
                <a:latin typeface="Consolas" pitchFamily="49" charset="0"/>
              </a:rPr>
              <a:t>}</a:t>
            </a:r>
          </a:p>
        </p:txBody>
      </p:sp>
    </p:spTree>
    <p:extLst>
      <p:ext uri="{BB962C8B-B14F-4D97-AF65-F5344CB8AC3E}">
        <p14:creationId xmlns:p14="http://schemas.microsoft.com/office/powerpoint/2010/main" xmlns="" val="31937095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CA" altLang="en-US" sz="3200" dirty="0" smtClean="0"/>
              <a:t>Class </a:t>
            </a:r>
            <a:r>
              <a:rPr lang="en-CA" altLang="en-US" sz="2800" dirty="0" smtClean="0">
                <a:latin typeface="Consolas" pitchFamily="49" charset="0"/>
              </a:rPr>
              <a:t>Driver</a:t>
            </a:r>
          </a:p>
        </p:txBody>
      </p:sp>
      <p:sp>
        <p:nvSpPr>
          <p:cNvPr id="46083" name="Rectangle 3"/>
          <p:cNvSpPr>
            <a:spLocks noGrp="1"/>
          </p:cNvSpPr>
          <p:nvPr>
            <p:ph idx="1"/>
          </p:nvPr>
        </p:nvSpPr>
        <p:spPr/>
        <p:txBody>
          <a:bodyPr/>
          <a:lstStyle/>
          <a:p>
            <a:pPr>
              <a:buFont typeface="Arial" charset="0"/>
              <a:buNone/>
            </a:pPr>
            <a:r>
              <a:rPr lang="en-CA" altLang="en-US" sz="1800" dirty="0" smtClean="0">
                <a:latin typeface="Consolas" pitchFamily="49" charset="0"/>
              </a:rPr>
              <a:t>public class Driver</a:t>
            </a:r>
          </a:p>
          <a:p>
            <a:pPr>
              <a:buFont typeface="Arial" charset="0"/>
              <a:buNone/>
            </a:pPr>
            <a:r>
              <a:rPr lang="en-CA" altLang="en-US" sz="1800" dirty="0" smtClean="0">
                <a:latin typeface="Consolas" pitchFamily="49" charset="0"/>
              </a:rPr>
              <a:t>{</a:t>
            </a:r>
          </a:p>
          <a:p>
            <a:pPr>
              <a:buFont typeface="Arial" charset="0"/>
              <a:buNone/>
            </a:pPr>
            <a:r>
              <a:rPr lang="en-CA" altLang="en-US" sz="1800" dirty="0" smtClean="0">
                <a:latin typeface="Consolas" pitchFamily="49" charset="0"/>
              </a:rPr>
              <a:t>    public static void main(String [] args)</a:t>
            </a:r>
          </a:p>
          <a:p>
            <a:pPr>
              <a:buFont typeface="Arial" charset="0"/>
              <a:buNone/>
            </a:pPr>
            <a:r>
              <a:rPr lang="en-CA" altLang="en-US" sz="1800" dirty="0" smtClean="0">
                <a:latin typeface="Consolas" pitchFamily="49" charset="0"/>
              </a:rPr>
              <a:t>    {</a:t>
            </a:r>
          </a:p>
          <a:p>
            <a:pPr>
              <a:buFont typeface="Arial" charset="0"/>
              <a:buNone/>
            </a:pPr>
            <a:r>
              <a:rPr lang="en-CA" altLang="en-US" sz="1800" dirty="0" smtClean="0">
                <a:latin typeface="Consolas" pitchFamily="49" charset="0"/>
              </a:rPr>
              <a:t>        Person jim = new Person();</a:t>
            </a:r>
          </a:p>
          <a:p>
            <a:pPr>
              <a:buFont typeface="Arial" charset="0"/>
              <a:buNone/>
            </a:pPr>
            <a:r>
              <a:rPr lang="en-CA" altLang="en-US" sz="1800" dirty="0" smtClean="0">
                <a:latin typeface="Consolas" pitchFamily="49" charset="0"/>
              </a:rPr>
              <a:t>        System.out.println(jim.getAge());</a:t>
            </a:r>
          </a:p>
          <a:p>
            <a:pPr>
              <a:buFont typeface="Arial" charset="0"/>
              <a:buNone/>
            </a:pPr>
            <a:r>
              <a:rPr lang="en-CA" altLang="en-US" sz="1800" dirty="0" smtClean="0">
                <a:latin typeface="Consolas" pitchFamily="49" charset="0"/>
              </a:rPr>
              <a:t>        jim.setAge(21);</a:t>
            </a:r>
          </a:p>
          <a:p>
            <a:pPr>
              <a:buFont typeface="Arial" charset="0"/>
              <a:buNone/>
            </a:pPr>
            <a:r>
              <a:rPr lang="en-CA" altLang="en-US" sz="1800" dirty="0" smtClean="0">
                <a:latin typeface="Consolas" pitchFamily="49" charset="0"/>
              </a:rPr>
              <a:t>        System.out.println(jim.getAge());</a:t>
            </a:r>
          </a:p>
          <a:p>
            <a:pPr>
              <a:buFont typeface="Arial" charset="0"/>
              <a:buNone/>
            </a:pPr>
            <a:r>
              <a:rPr lang="en-CA" altLang="en-US" sz="1800" dirty="0" smtClean="0">
                <a:latin typeface="Consolas" pitchFamily="49" charset="0"/>
              </a:rPr>
              <a:t>    }</a:t>
            </a:r>
          </a:p>
          <a:p>
            <a:pPr>
              <a:buFont typeface="Arial" charset="0"/>
              <a:buNone/>
            </a:pPr>
            <a:r>
              <a:rPr lang="en-CA" altLang="en-US" sz="1800" dirty="0" smtClean="0">
                <a:latin typeface="Consolas" pitchFamily="49" charset="0"/>
              </a:rPr>
              <a:t>}</a:t>
            </a:r>
          </a:p>
          <a:p>
            <a:pPr>
              <a:buFont typeface="Arial" charset="0"/>
              <a:buNone/>
            </a:pPr>
            <a:endParaRPr lang="en-CA" altLang="en-US" sz="1800" dirty="0" smtClean="0">
              <a:latin typeface="Consolas" pitchFamily="49" charset="0"/>
            </a:endParaRPr>
          </a:p>
        </p:txBody>
      </p:sp>
      <p:pic>
        <p:nvPicPr>
          <p:cNvPr id="46084" name="Picture 4"/>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50000"/>
          <a:stretch/>
        </p:blipFill>
        <p:spPr bwMode="auto">
          <a:xfrm>
            <a:off x="5815069" y="2893075"/>
            <a:ext cx="1028700" cy="471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50000"/>
          <a:stretch/>
        </p:blipFill>
        <p:spPr bwMode="auto">
          <a:xfrm>
            <a:off x="5815069" y="3568086"/>
            <a:ext cx="1028700"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7031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randombar(horizontal)">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r>
              <a:rPr lang="en-CA" altLang="en-US" sz="3200" dirty="0" smtClean="0"/>
              <a:t>Constructors</a:t>
            </a:r>
          </a:p>
        </p:txBody>
      </p:sp>
      <p:sp>
        <p:nvSpPr>
          <p:cNvPr id="47107" name="Rectangle 3"/>
          <p:cNvSpPr>
            <a:spLocks noGrp="1"/>
          </p:cNvSpPr>
          <p:nvPr>
            <p:ph idx="1"/>
          </p:nvPr>
        </p:nvSpPr>
        <p:spPr/>
        <p:txBody>
          <a:bodyPr>
            <a:normAutofit fontScale="85000" lnSpcReduction="20000"/>
          </a:bodyPr>
          <a:lstStyle/>
          <a:p>
            <a:r>
              <a:rPr lang="en-CA" altLang="en-US" sz="2400" dirty="0" smtClean="0"/>
              <a:t>Constructors are used to initialize objects (set the attributes) as they are created.</a:t>
            </a:r>
          </a:p>
          <a:p>
            <a:r>
              <a:rPr lang="en-CA" altLang="en-US" sz="2400" dirty="0" smtClean="0"/>
              <a:t>Different versions of the constructor can be implemented with different initializations e.g., one version sets all attributes to default values while another version sets some attributes to the value of parameters.</a:t>
            </a:r>
          </a:p>
          <a:p>
            <a:r>
              <a:rPr lang="en-CA" altLang="en-US" b="1" dirty="0" smtClean="0"/>
              <a:t>New term: </a:t>
            </a:r>
            <a:r>
              <a:rPr lang="en-CA" altLang="en-US" dirty="0" smtClean="0"/>
              <a:t>method overloading, same method name, different parameter list.</a:t>
            </a:r>
            <a:endParaRPr lang="en-CA" altLang="en-US" sz="2400" dirty="0" smtClean="0"/>
          </a:p>
          <a:p>
            <a:pPr lvl="1">
              <a:buFont typeface="Arial" charset="0"/>
              <a:buNone/>
            </a:pPr>
            <a:r>
              <a:rPr lang="en-CA" altLang="en-US" sz="1800" dirty="0" smtClean="0">
                <a:latin typeface="Consolas" panose="020B0609020204030204" pitchFamily="49" charset="0"/>
                <a:cs typeface="Consolas" panose="020B0609020204030204" pitchFamily="49" charset="0"/>
              </a:rPr>
              <a:t> public </a:t>
            </a:r>
            <a:r>
              <a:rPr lang="en-CA" altLang="en-US" sz="1800" b="1" dirty="0" smtClean="0">
                <a:latin typeface="Consolas" panose="020B0609020204030204" pitchFamily="49" charset="0"/>
                <a:cs typeface="Consolas" panose="020B0609020204030204" pitchFamily="49" charset="0"/>
              </a:rPr>
              <a:t>Person(int anAge) </a:t>
            </a:r>
            <a:r>
              <a:rPr lang="en-CA" altLang="en-US" sz="1800" dirty="0" smtClean="0">
                <a:latin typeface="Consolas" panose="020B0609020204030204" pitchFamily="49" charset="0"/>
                <a:cs typeface="Consolas" panose="020B0609020204030204" pitchFamily="49" charset="0"/>
              </a:rPr>
              <a:t>{		public </a:t>
            </a:r>
            <a:r>
              <a:rPr lang="en-CA" altLang="en-US" sz="1800" b="1" dirty="0" smtClean="0">
                <a:latin typeface="Consolas" panose="020B0609020204030204" pitchFamily="49" charset="0"/>
                <a:cs typeface="Consolas" panose="020B0609020204030204" pitchFamily="49" charset="0"/>
              </a:rPr>
              <a:t>Person()</a:t>
            </a:r>
            <a:r>
              <a:rPr lang="en-CA" altLang="en-US" sz="1800" dirty="0" smtClean="0">
                <a:latin typeface="Consolas" panose="020B0609020204030204" pitchFamily="49" charset="0"/>
                <a:cs typeface="Consolas" panose="020B0609020204030204" pitchFamily="49" charset="0"/>
              </a:rPr>
              <a:t> {</a:t>
            </a:r>
          </a:p>
          <a:p>
            <a:pPr lvl="1">
              <a:buNone/>
            </a:pPr>
            <a:r>
              <a:rPr lang="en-CA" altLang="en-US" sz="1800" dirty="0" smtClean="0">
                <a:latin typeface="Consolas" panose="020B0609020204030204" pitchFamily="49" charset="0"/>
                <a:cs typeface="Consolas" panose="020B0609020204030204" pitchFamily="49" charset="0"/>
              </a:rPr>
              <a:t>     age = anAge;                      age </a:t>
            </a:r>
            <a:r>
              <a:rPr lang="en-CA" altLang="en-US" sz="1800" dirty="0">
                <a:latin typeface="Consolas" panose="020B0609020204030204" pitchFamily="49" charset="0"/>
                <a:cs typeface="Consolas" panose="020B0609020204030204" pitchFamily="49" charset="0"/>
              </a:rPr>
              <a:t>= 0;</a:t>
            </a:r>
          </a:p>
          <a:p>
            <a:pPr lvl="1">
              <a:buFont typeface="Arial" charset="0"/>
              <a:buNone/>
            </a:pPr>
            <a:r>
              <a:rPr lang="en-CA" altLang="en-US" sz="1800" dirty="0" smtClean="0">
                <a:latin typeface="Consolas" panose="020B0609020204030204" pitchFamily="49" charset="0"/>
                <a:cs typeface="Consolas" panose="020B0609020204030204" pitchFamily="49" charset="0"/>
              </a:rPr>
              <a:t>     name = "No-name";                 name = "No-name";</a:t>
            </a:r>
          </a:p>
          <a:p>
            <a:pPr lvl="1">
              <a:buFont typeface="Arial" charset="0"/>
              <a:buNone/>
            </a:pPr>
            <a:r>
              <a:rPr lang="en-CA" altLang="en-US" sz="1800" dirty="0" smtClean="0">
                <a:latin typeface="Consolas" panose="020B0609020204030204" pitchFamily="49" charset="0"/>
                <a:cs typeface="Consolas" panose="020B0609020204030204" pitchFamily="49" charset="0"/>
              </a:rPr>
              <a:t>  }                                                                      </a:t>
            </a:r>
            <a:r>
              <a:rPr lang="en-CA" altLang="en-US" sz="1800" dirty="0" smtClean="0"/>
              <a:t>}</a:t>
            </a:r>
          </a:p>
          <a:p>
            <a:pPr lvl="1">
              <a:buFont typeface="Arial" charset="0"/>
              <a:buNone/>
            </a:pPr>
            <a:r>
              <a:rPr lang="en-CA" altLang="en-US" b="1" dirty="0" smtClean="0">
                <a:solidFill>
                  <a:schemeClr val="bg1">
                    <a:lumMod val="60000"/>
                    <a:lumOff val="40000"/>
                  </a:schemeClr>
                </a:solidFill>
              </a:rPr>
              <a:t>  // Calling the versions (distinguished by parameter list)</a:t>
            </a:r>
          </a:p>
          <a:p>
            <a:pPr lvl="1">
              <a:buFont typeface="Arial" charset="0"/>
              <a:buNone/>
            </a:pPr>
            <a:r>
              <a:rPr lang="en-CA" altLang="en-US" sz="1800" dirty="0">
                <a:latin typeface="Consolas" panose="020B0609020204030204" pitchFamily="49" charset="0"/>
                <a:cs typeface="Consolas" panose="020B0609020204030204" pitchFamily="49" charset="0"/>
              </a:rPr>
              <a:t> </a:t>
            </a:r>
            <a:r>
              <a:rPr lang="en-CA" altLang="en-US" sz="1800" dirty="0" smtClean="0">
                <a:latin typeface="Consolas" panose="020B0609020204030204" pitchFamily="49" charset="0"/>
                <a:cs typeface="Consolas" panose="020B0609020204030204" pitchFamily="49" charset="0"/>
              </a:rPr>
              <a:t>Person p1 = new Person(100);    Person p2 = new Person();</a:t>
            </a:r>
            <a:endParaRPr lang="en-CA" altLang="en-US" sz="1800" dirty="0">
              <a:latin typeface="Consolas" panose="020B0609020204030204" pitchFamily="49" charset="0"/>
              <a:cs typeface="Consolas" panose="020B0609020204030204" pitchFamily="49" charset="0"/>
            </a:endParaRPr>
          </a:p>
          <a:p>
            <a:pPr lvl="1">
              <a:buFont typeface="Arial" charset="0"/>
              <a:buNone/>
            </a:pPr>
            <a:r>
              <a:rPr lang="en-CA" altLang="en-US" sz="2000" dirty="0" smtClean="0"/>
              <a:t>  </a:t>
            </a:r>
          </a:p>
          <a:p>
            <a:endParaRPr lang="en-CA" altLang="en-US" sz="2400" dirty="0" smtClean="0"/>
          </a:p>
        </p:txBody>
      </p:sp>
    </p:spTree>
    <p:extLst>
      <p:ext uri="{BB962C8B-B14F-4D97-AF65-F5344CB8AC3E}">
        <p14:creationId xmlns:p14="http://schemas.microsoft.com/office/powerpoint/2010/main" xmlns="" val="2850914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1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CA" altLang="en-US" sz="3200" dirty="0" smtClean="0"/>
              <a:t>Example: Multiple Constructors</a:t>
            </a:r>
          </a:p>
        </p:txBody>
      </p:sp>
      <p:sp>
        <p:nvSpPr>
          <p:cNvPr id="48131" name="Rectangle 3"/>
          <p:cNvSpPr>
            <a:spLocks noGrp="1"/>
          </p:cNvSpPr>
          <p:nvPr>
            <p:ph idx="1"/>
          </p:nvPr>
        </p:nvSpPr>
        <p:spPr/>
        <p:txBody>
          <a:bodyPr/>
          <a:lstStyle/>
          <a:p>
            <a:r>
              <a:rPr lang="en-CA" altLang="en-US" sz="2400" dirty="0" smtClean="0"/>
              <a:t>Location:</a:t>
            </a:r>
          </a:p>
          <a:p>
            <a:pPr lvl="1">
              <a:buFont typeface="Arial" charset="0"/>
              <a:buNone/>
            </a:pPr>
            <a:r>
              <a:rPr lang="en-CA" altLang="en-US" sz="1800" dirty="0" smtClean="0">
                <a:latin typeface="Consolas" pitchFamily="49" charset="0"/>
              </a:rPr>
              <a:t>/home/219/examples/</a:t>
            </a:r>
            <a:r>
              <a:rPr lang="en-CA" altLang="en-US" sz="1800" dirty="0" err="1" smtClean="0">
                <a:latin typeface="Consolas" pitchFamily="49" charset="0"/>
              </a:rPr>
              <a:t>intro_OO</a:t>
            </a:r>
            <a:r>
              <a:rPr lang="en-CA" altLang="en-US" sz="1800" dirty="0" smtClean="0">
                <a:latin typeface="Consolas" pitchFamily="49" charset="0"/>
              </a:rPr>
              <a:t>/</a:t>
            </a:r>
            <a:r>
              <a:rPr lang="en-CA" altLang="en-US" sz="1800" dirty="0" err="1" smtClean="0">
                <a:latin typeface="Consolas" pitchFamily="49" charset="0"/>
              </a:rPr>
              <a:t>fourth_constructorOverloading</a:t>
            </a:r>
            <a:endParaRPr lang="en-CA" altLang="en-US" sz="1800" dirty="0" smtClean="0">
              <a:latin typeface="Consolas" pitchFamily="49" charset="0"/>
            </a:endParaRPr>
          </a:p>
          <a:p>
            <a:endParaRPr lang="en-CA" altLang="en-US" sz="2400" dirty="0" smtClean="0"/>
          </a:p>
        </p:txBody>
      </p:sp>
    </p:spTree>
    <p:extLst>
      <p:ext uri="{BB962C8B-B14F-4D97-AF65-F5344CB8AC3E}">
        <p14:creationId xmlns:p14="http://schemas.microsoft.com/office/powerpoint/2010/main" xmlns="" val="617014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a:lstStyle/>
          <a:p>
            <a:r>
              <a:rPr lang="en-CA" altLang="en-US" sz="3200" dirty="0" smtClean="0"/>
              <a:t>Class </a:t>
            </a:r>
            <a:r>
              <a:rPr lang="en-CA" altLang="en-US" sz="3200" dirty="0" smtClean="0">
                <a:latin typeface="Consolas" pitchFamily="49" charset="0"/>
              </a:rPr>
              <a:t>Person</a:t>
            </a:r>
          </a:p>
        </p:txBody>
      </p:sp>
      <p:sp>
        <p:nvSpPr>
          <p:cNvPr id="49155" name="Rectangle 3"/>
          <p:cNvSpPr>
            <a:spLocks noGrp="1"/>
          </p:cNvSpPr>
          <p:nvPr>
            <p:ph idx="1"/>
          </p:nvPr>
        </p:nvSpPr>
        <p:spPr/>
        <p:txBody>
          <a:bodyPr/>
          <a:lstStyle/>
          <a:p>
            <a:pPr>
              <a:lnSpc>
                <a:spcPct val="90000"/>
              </a:lnSpc>
              <a:buFont typeface="Arial" charset="0"/>
              <a:buNone/>
            </a:pPr>
            <a:r>
              <a:rPr lang="en-CA" altLang="en-US" sz="1800" dirty="0" smtClean="0">
                <a:latin typeface="Consolas" pitchFamily="49" charset="0"/>
              </a:rPr>
              <a:t>public class Person</a:t>
            </a:r>
          </a:p>
          <a:p>
            <a:pPr>
              <a:lnSpc>
                <a:spcPct val="90000"/>
              </a:lnSpc>
              <a:buFont typeface="Arial" charset="0"/>
              <a:buNone/>
            </a:pPr>
            <a:r>
              <a:rPr lang="en-CA" altLang="en-US" sz="1800" dirty="0" smtClean="0">
                <a:latin typeface="Consolas" pitchFamily="49" charset="0"/>
              </a:rPr>
              <a:t>{</a:t>
            </a:r>
          </a:p>
          <a:p>
            <a:pPr>
              <a:lnSpc>
                <a:spcPct val="90000"/>
              </a:lnSpc>
              <a:buFont typeface="Arial" charset="0"/>
              <a:buNone/>
            </a:pPr>
            <a:r>
              <a:rPr lang="en-CA" altLang="en-US" sz="1800" dirty="0" smtClean="0">
                <a:latin typeface="Consolas" pitchFamily="49" charset="0"/>
              </a:rPr>
              <a:t>    private int age;</a:t>
            </a:r>
          </a:p>
          <a:p>
            <a:pPr>
              <a:lnSpc>
                <a:spcPct val="90000"/>
              </a:lnSpc>
              <a:buFont typeface="Arial" charset="0"/>
              <a:buNone/>
            </a:pPr>
            <a:r>
              <a:rPr lang="en-CA" altLang="en-US" sz="1800" dirty="0" smtClean="0">
                <a:latin typeface="Consolas" pitchFamily="49" charset="0"/>
              </a:rPr>
              <a:t>    private String name;</a:t>
            </a:r>
          </a:p>
          <a:p>
            <a:pPr>
              <a:lnSpc>
                <a:spcPct val="90000"/>
              </a:lnSpc>
              <a:buFont typeface="Arial" charset="0"/>
              <a:buNone/>
            </a:pPr>
            <a:endParaRPr lang="en-CA" altLang="en-US" sz="1800" dirty="0" smtClean="0">
              <a:latin typeface="Consolas" pitchFamily="49" charset="0"/>
            </a:endParaRPr>
          </a:p>
          <a:p>
            <a:pPr>
              <a:lnSpc>
                <a:spcPct val="90000"/>
              </a:lnSpc>
              <a:buFont typeface="Arial" charset="0"/>
              <a:buNone/>
            </a:pPr>
            <a:r>
              <a:rPr lang="en-CA" altLang="en-US" sz="1800" dirty="0" smtClean="0">
                <a:latin typeface="Consolas" pitchFamily="49" charset="0"/>
              </a:rPr>
              <a:t>    public Person()</a:t>
            </a:r>
          </a:p>
          <a:p>
            <a:pPr>
              <a:lnSpc>
                <a:spcPct val="90000"/>
              </a:lnSpc>
              <a:buFont typeface="Arial" charset="0"/>
              <a:buNone/>
            </a:pPr>
            <a:r>
              <a:rPr lang="en-CA" altLang="en-US" sz="1800" dirty="0" smtClean="0">
                <a:latin typeface="Consolas" pitchFamily="49" charset="0"/>
              </a:rPr>
              <a:t>    {</a:t>
            </a:r>
          </a:p>
          <a:p>
            <a:pPr>
              <a:lnSpc>
                <a:spcPct val="90000"/>
              </a:lnSpc>
              <a:buFont typeface="Arial" charset="0"/>
              <a:buNone/>
            </a:pPr>
            <a:r>
              <a:rPr lang="en-CA" altLang="en-US" sz="1800" dirty="0" smtClean="0">
                <a:latin typeface="Consolas" pitchFamily="49" charset="0"/>
              </a:rPr>
              <a:t>        System.out.println("Person()");</a:t>
            </a:r>
          </a:p>
          <a:p>
            <a:pPr>
              <a:lnSpc>
                <a:spcPct val="90000"/>
              </a:lnSpc>
              <a:buFont typeface="Arial" charset="0"/>
              <a:buNone/>
            </a:pPr>
            <a:r>
              <a:rPr lang="en-CA" altLang="en-US" sz="1800" dirty="0" smtClean="0">
                <a:latin typeface="Consolas" pitchFamily="49" charset="0"/>
              </a:rPr>
              <a:t>        age = 0;</a:t>
            </a:r>
          </a:p>
          <a:p>
            <a:pPr>
              <a:lnSpc>
                <a:spcPct val="90000"/>
              </a:lnSpc>
              <a:buFont typeface="Arial" charset="0"/>
              <a:buNone/>
            </a:pPr>
            <a:r>
              <a:rPr lang="en-CA" altLang="en-US" sz="1800" dirty="0" smtClean="0">
                <a:latin typeface="Consolas" pitchFamily="49" charset="0"/>
              </a:rPr>
              <a:t>        name = "No-name";</a:t>
            </a:r>
          </a:p>
          <a:p>
            <a:pPr>
              <a:lnSpc>
                <a:spcPct val="90000"/>
              </a:lnSpc>
              <a:buFont typeface="Arial" charset="0"/>
              <a:buNone/>
            </a:pPr>
            <a:r>
              <a:rPr lang="en-CA" altLang="en-US" sz="1800" dirty="0" smtClean="0">
                <a:latin typeface="Consolas" pitchFamily="49" charset="0"/>
              </a:rPr>
              <a:t>    }</a:t>
            </a:r>
          </a:p>
          <a:p>
            <a:pPr>
              <a:lnSpc>
                <a:spcPct val="90000"/>
              </a:lnSpc>
            </a:pPr>
            <a:endParaRPr lang="en-CA" altLang="en-US" sz="1800" dirty="0" smtClean="0">
              <a:latin typeface="Consolas" pitchFamily="49" charset="0"/>
            </a:endParaRPr>
          </a:p>
        </p:txBody>
      </p:sp>
    </p:spTree>
    <p:extLst>
      <p:ext uri="{BB962C8B-B14F-4D97-AF65-F5344CB8AC3E}">
        <p14:creationId xmlns:p14="http://schemas.microsoft.com/office/powerpoint/2010/main" xmlns="" val="7293306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Class </a:t>
            </a:r>
            <a:r>
              <a:rPr lang="en-CA" altLang="en-US" dirty="0">
                <a:latin typeface="Consolas" pitchFamily="49" charset="0"/>
              </a:rPr>
              <a:t>Person(2)</a:t>
            </a:r>
            <a:endParaRPr lang="en-US" dirty="0"/>
          </a:p>
        </p:txBody>
      </p:sp>
      <p:sp>
        <p:nvSpPr>
          <p:cNvPr id="3" name="Content Placeholder 2"/>
          <p:cNvSpPr>
            <a:spLocks noGrp="1"/>
          </p:cNvSpPr>
          <p:nvPr>
            <p:ph idx="1"/>
          </p:nvPr>
        </p:nvSpPr>
        <p:spPr/>
        <p:txBody>
          <a:bodyPr>
            <a:normAutofit lnSpcReduction="10000"/>
          </a:bodyPr>
          <a:lstStyle/>
          <a:p>
            <a:pPr>
              <a:lnSpc>
                <a:spcPct val="80000"/>
              </a:lnSpc>
              <a:buFont typeface="Arial" charset="0"/>
              <a:buNone/>
            </a:pPr>
            <a:r>
              <a:rPr lang="en-CA" altLang="en-US" sz="1800" dirty="0">
                <a:latin typeface="Consolas" pitchFamily="49" charset="0"/>
              </a:rPr>
              <a:t> </a:t>
            </a:r>
            <a:r>
              <a:rPr lang="en-CA" altLang="en-US" sz="1800" dirty="0" smtClean="0">
                <a:latin typeface="Consolas" pitchFamily="49" charset="0"/>
              </a:rPr>
              <a:t>   public </a:t>
            </a:r>
            <a:r>
              <a:rPr lang="en-CA" altLang="en-US" sz="1800" dirty="0">
                <a:latin typeface="Consolas" pitchFamily="49" charset="0"/>
              </a:rPr>
              <a:t>Person(int anAge</a:t>
            </a:r>
            <a:r>
              <a:rPr lang="en-CA" altLang="en-US" sz="1800" dirty="0" smtClean="0">
                <a:latin typeface="Consolas" pitchFamily="49" charset="0"/>
              </a:rPr>
              <a:t>)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System.out.println("Person(int)");</a:t>
            </a:r>
          </a:p>
          <a:p>
            <a:pPr>
              <a:lnSpc>
                <a:spcPct val="80000"/>
              </a:lnSpc>
              <a:buFont typeface="Arial" charset="0"/>
              <a:buNone/>
            </a:pPr>
            <a:r>
              <a:rPr lang="en-CA" altLang="en-US" sz="1800" dirty="0">
                <a:latin typeface="Consolas" pitchFamily="49" charset="0"/>
              </a:rPr>
              <a:t>        age = anAge;</a:t>
            </a:r>
          </a:p>
          <a:p>
            <a:pPr>
              <a:lnSpc>
                <a:spcPct val="80000"/>
              </a:lnSpc>
              <a:buFont typeface="Arial" charset="0"/>
              <a:buNone/>
            </a:pPr>
            <a:r>
              <a:rPr lang="en-CA" altLang="en-US" sz="1800" dirty="0">
                <a:latin typeface="Consolas" pitchFamily="49" charset="0"/>
              </a:rPr>
              <a:t>        name = "No-name";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Person(String aName</a:t>
            </a:r>
            <a:r>
              <a:rPr lang="en-CA" altLang="en-US" sz="1800" dirty="0" smtClean="0">
                <a:latin typeface="Consolas" pitchFamily="49" charset="0"/>
              </a:rPr>
              <a:t>)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System.out.println("Person(String)");</a:t>
            </a:r>
          </a:p>
          <a:p>
            <a:pPr>
              <a:lnSpc>
                <a:spcPct val="80000"/>
              </a:lnSpc>
              <a:buFont typeface="Arial" charset="0"/>
              <a:buNone/>
            </a:pPr>
            <a:r>
              <a:rPr lang="en-CA" altLang="en-US" sz="1800" dirty="0">
                <a:latin typeface="Consolas" pitchFamily="49" charset="0"/>
              </a:rPr>
              <a:t>        age = 0;</a:t>
            </a:r>
          </a:p>
          <a:p>
            <a:pPr>
              <a:lnSpc>
                <a:spcPct val="80000"/>
              </a:lnSpc>
              <a:buFont typeface="Arial" charset="0"/>
              <a:buNone/>
            </a:pPr>
            <a:r>
              <a:rPr lang="en-CA" altLang="en-US" sz="1800" dirty="0">
                <a:latin typeface="Consolas" pitchFamily="49" charset="0"/>
              </a:rPr>
              <a:t>        name = aName;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Person(int anAge, String aName</a:t>
            </a:r>
            <a:r>
              <a:rPr lang="en-CA" altLang="en-US" sz="1800" dirty="0" smtClean="0">
                <a:latin typeface="Consolas" pitchFamily="49" charset="0"/>
              </a:rPr>
              <a:t>)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System.out.println("Person(int,String)");</a:t>
            </a:r>
          </a:p>
          <a:p>
            <a:pPr>
              <a:lnSpc>
                <a:spcPct val="80000"/>
              </a:lnSpc>
              <a:buFont typeface="Arial" charset="0"/>
              <a:buNone/>
            </a:pPr>
            <a:r>
              <a:rPr lang="en-CA" altLang="en-US" sz="1800" dirty="0">
                <a:latin typeface="Consolas" pitchFamily="49" charset="0"/>
              </a:rPr>
              <a:t>        age = anAge;</a:t>
            </a:r>
          </a:p>
          <a:p>
            <a:pPr>
              <a:lnSpc>
                <a:spcPct val="80000"/>
              </a:lnSpc>
              <a:buFont typeface="Arial" charset="0"/>
              <a:buNone/>
            </a:pPr>
            <a:r>
              <a:rPr lang="en-CA" altLang="en-US" sz="1800" dirty="0">
                <a:latin typeface="Consolas" pitchFamily="49" charset="0"/>
              </a:rPr>
              <a:t>        name = aName;</a:t>
            </a:r>
          </a:p>
          <a:p>
            <a:pPr>
              <a:lnSpc>
                <a:spcPct val="80000"/>
              </a:lnSpc>
              <a:buFont typeface="Arial" charset="0"/>
              <a:buNone/>
            </a:pPr>
            <a:r>
              <a:rPr lang="en-CA" altLang="en-US" sz="1800" dirty="0">
                <a:latin typeface="Consolas" pitchFamily="49" charset="0"/>
              </a:rPr>
              <a:t>    }</a:t>
            </a:r>
            <a:endParaRPr lang="en-US" sz="1800" dirty="0"/>
          </a:p>
        </p:txBody>
      </p:sp>
    </p:spTree>
    <p:extLst>
      <p:ext uri="{BB962C8B-B14F-4D97-AF65-F5344CB8AC3E}">
        <p14:creationId xmlns:p14="http://schemas.microsoft.com/office/powerpoint/2010/main" xmlns="" val="33738484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Class </a:t>
            </a:r>
            <a:r>
              <a:rPr lang="en-CA" altLang="en-US" dirty="0">
                <a:latin typeface="Consolas" pitchFamily="49" charset="0"/>
              </a:rPr>
              <a:t>Person (3)</a:t>
            </a:r>
            <a:endParaRPr lang="en-US" dirty="0"/>
          </a:p>
        </p:txBody>
      </p:sp>
      <p:sp>
        <p:nvSpPr>
          <p:cNvPr id="3" name="Content Placeholder 2"/>
          <p:cNvSpPr>
            <a:spLocks noGrp="1"/>
          </p:cNvSpPr>
          <p:nvPr>
            <p:ph idx="1"/>
          </p:nvPr>
        </p:nvSpPr>
        <p:spPr/>
        <p:txBody>
          <a:bodyPr>
            <a:normAutofit lnSpcReduction="10000"/>
          </a:bodyPr>
          <a:lstStyle/>
          <a:p>
            <a:pPr>
              <a:lnSpc>
                <a:spcPct val="80000"/>
              </a:lnSpc>
              <a:buFont typeface="Arial" charset="0"/>
              <a:buNone/>
            </a:pPr>
            <a:r>
              <a:rPr lang="en-CA" altLang="en-US" sz="1800" dirty="0">
                <a:latin typeface="Consolas" pitchFamily="49" charset="0"/>
              </a:rPr>
              <a:t> </a:t>
            </a:r>
            <a:r>
              <a:rPr lang="en-CA" altLang="en-US" sz="1800" dirty="0" smtClean="0">
                <a:latin typeface="Consolas" pitchFamily="49" charset="0"/>
              </a:rPr>
              <a:t>   public </a:t>
            </a:r>
            <a:r>
              <a:rPr lang="en-CA" altLang="en-US" sz="1800" dirty="0">
                <a:latin typeface="Consolas" pitchFamily="49" charset="0"/>
              </a:rPr>
              <a:t>int getAge</a:t>
            </a:r>
            <a:r>
              <a:rPr lang="en-CA" altLang="en-US" sz="1800" dirty="0" smtClean="0">
                <a:latin typeface="Consolas" pitchFamily="49" charset="0"/>
              </a:rPr>
              <a:t>()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return(age);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String getName</a:t>
            </a:r>
            <a:r>
              <a:rPr lang="en-CA" altLang="en-US" sz="1800" dirty="0" smtClean="0">
                <a:latin typeface="Consolas" pitchFamily="49" charset="0"/>
              </a:rPr>
              <a:t>()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return(name);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void setAge(int anAge</a:t>
            </a:r>
            <a:r>
              <a:rPr lang="en-CA" altLang="en-US" sz="1800" dirty="0" smtClean="0">
                <a:latin typeface="Consolas" pitchFamily="49" charset="0"/>
              </a:rPr>
              <a:t>)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age = anAge;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void setName(String </a:t>
            </a:r>
            <a:r>
              <a:rPr lang="en-CA" altLang="en-US" sz="1800" dirty="0" smtClean="0">
                <a:latin typeface="Consolas" pitchFamily="49" charset="0"/>
              </a:rPr>
              <a:t>aName)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name = aName;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r>
              <a:rPr lang="en-CA" altLang="en-US" sz="1800" dirty="0">
                <a:latin typeface="Consolas" pitchFamily="49" charset="0"/>
              </a:rPr>
              <a:t>}</a:t>
            </a:r>
            <a:endParaRPr lang="en-US" sz="1800" dirty="0"/>
          </a:p>
        </p:txBody>
      </p:sp>
    </p:spTree>
    <p:extLst>
      <p:ext uri="{BB962C8B-B14F-4D97-AF65-F5344CB8AC3E}">
        <p14:creationId xmlns:p14="http://schemas.microsoft.com/office/powerpoint/2010/main" xmlns="" val="24313352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Class </a:t>
            </a:r>
            <a:r>
              <a:rPr lang="en-CA" altLang="en-US" sz="2800" dirty="0">
                <a:latin typeface="Consolas" pitchFamily="49" charset="0"/>
              </a:rPr>
              <a:t>Driver</a:t>
            </a:r>
            <a:endParaRPr lang="en-US" dirty="0"/>
          </a:p>
        </p:txBody>
      </p:sp>
      <p:sp>
        <p:nvSpPr>
          <p:cNvPr id="3" name="Content Placeholder 2"/>
          <p:cNvSpPr>
            <a:spLocks noGrp="1"/>
          </p:cNvSpPr>
          <p:nvPr>
            <p:ph idx="1"/>
          </p:nvPr>
        </p:nvSpPr>
        <p:spPr/>
        <p:txBody>
          <a:bodyPr>
            <a:normAutofit fontScale="92500" lnSpcReduction="10000"/>
          </a:bodyPr>
          <a:lstStyle/>
          <a:p>
            <a:pPr>
              <a:lnSpc>
                <a:spcPct val="80000"/>
              </a:lnSpc>
              <a:buFont typeface="Arial" charset="0"/>
              <a:buNone/>
            </a:pPr>
            <a:r>
              <a:rPr lang="en-CA" altLang="en-US" sz="1800" dirty="0">
                <a:latin typeface="Consolas" pitchFamily="49" charset="0"/>
              </a:rPr>
              <a:t>public class </a:t>
            </a:r>
            <a:r>
              <a:rPr lang="en-CA" altLang="en-US" sz="1800" dirty="0" smtClean="0">
                <a:latin typeface="Consolas" pitchFamily="49" charset="0"/>
              </a:rPr>
              <a:t>Driver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static void main(String [] args</a:t>
            </a:r>
            <a:r>
              <a:rPr lang="en-CA" altLang="en-US" sz="1800" dirty="0" smtClean="0">
                <a:latin typeface="Consolas" pitchFamily="49" charset="0"/>
              </a:rPr>
              <a:t>)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Person jim1 = new Person();  </a:t>
            </a:r>
            <a:r>
              <a:rPr lang="en-CA" altLang="en-US" sz="1800" dirty="0">
                <a:solidFill>
                  <a:srgbClr val="FF00FF"/>
                </a:solidFill>
                <a:latin typeface="Consolas" pitchFamily="49" charset="0"/>
              </a:rPr>
              <a:t>// age, name default</a:t>
            </a:r>
          </a:p>
          <a:p>
            <a:pPr>
              <a:lnSpc>
                <a:spcPct val="80000"/>
              </a:lnSpc>
              <a:buFont typeface="Arial" charset="0"/>
              <a:buNone/>
            </a:pPr>
            <a:r>
              <a:rPr lang="en-CA" altLang="en-US" sz="1800" dirty="0">
                <a:latin typeface="Consolas" pitchFamily="49" charset="0"/>
              </a:rPr>
              <a:t>        Person jim2 = new Person(21);   </a:t>
            </a:r>
            <a:r>
              <a:rPr lang="en-CA" altLang="en-US" sz="1800" dirty="0">
                <a:solidFill>
                  <a:srgbClr val="FF00FF"/>
                </a:solidFill>
                <a:latin typeface="Consolas" pitchFamily="49" charset="0"/>
              </a:rPr>
              <a:t>// age=21</a:t>
            </a:r>
          </a:p>
          <a:p>
            <a:pPr>
              <a:lnSpc>
                <a:spcPct val="80000"/>
              </a:lnSpc>
              <a:buFont typeface="Arial" charset="0"/>
              <a:buNone/>
            </a:pPr>
            <a:r>
              <a:rPr lang="en-CA" altLang="en-US" sz="1800" dirty="0">
                <a:latin typeface="Consolas" pitchFamily="49" charset="0"/>
              </a:rPr>
              <a:t>        Person jim3 = new Person("jim3");  </a:t>
            </a:r>
            <a:r>
              <a:rPr lang="en-CA" altLang="en-US" sz="1800" dirty="0">
                <a:solidFill>
                  <a:srgbClr val="FF00FF"/>
                </a:solidFill>
                <a:latin typeface="Consolas" pitchFamily="49" charset="0"/>
              </a:rPr>
              <a:t>// name=“jim3”</a:t>
            </a:r>
          </a:p>
          <a:p>
            <a:pPr>
              <a:lnSpc>
                <a:spcPct val="80000"/>
              </a:lnSpc>
              <a:buFont typeface="Arial" charset="0"/>
              <a:buNone/>
            </a:pPr>
            <a:r>
              <a:rPr lang="en-CA" altLang="en-US" sz="1800" dirty="0">
                <a:latin typeface="Consolas" pitchFamily="49" charset="0"/>
              </a:rPr>
              <a:t>        Person jim4 = new Person(65,"jim4");  </a:t>
            </a:r>
            <a:endParaRPr lang="en-CA" altLang="en-US" sz="1800" dirty="0" smtClean="0">
              <a:latin typeface="Consolas" pitchFamily="49" charset="0"/>
            </a:endParaRPr>
          </a:p>
          <a:p>
            <a:pPr>
              <a:lnSpc>
                <a:spcPct val="80000"/>
              </a:lnSpc>
              <a:buFont typeface="Arial" charset="0"/>
              <a:buNone/>
            </a:pPr>
            <a:r>
              <a:rPr lang="en-CA" altLang="en-US" sz="1800" dirty="0">
                <a:solidFill>
                  <a:srgbClr val="FF00FF"/>
                </a:solidFill>
                <a:latin typeface="Consolas" pitchFamily="49" charset="0"/>
              </a:rPr>
              <a:t> </a:t>
            </a:r>
            <a:r>
              <a:rPr lang="en-CA" altLang="en-US" sz="1800" dirty="0" smtClean="0">
                <a:solidFill>
                  <a:srgbClr val="FF00FF"/>
                </a:solidFill>
                <a:latin typeface="Consolas" pitchFamily="49" charset="0"/>
              </a:rPr>
              <a:t>       // </a:t>
            </a:r>
            <a:r>
              <a:rPr lang="en-CA" altLang="en-US" sz="1800" dirty="0">
                <a:solidFill>
                  <a:srgbClr val="FF00FF"/>
                </a:solidFill>
                <a:latin typeface="Consolas" pitchFamily="49" charset="0"/>
              </a:rPr>
              <a:t>age=65, name = “jim4”</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System.out.println(jim1.getAge() + " " + </a:t>
            </a:r>
            <a:endParaRPr lang="en-CA" altLang="en-US" sz="1800" dirty="0" smtClean="0">
              <a:latin typeface="Consolas" pitchFamily="49" charset="0"/>
            </a:endParaRPr>
          </a:p>
          <a:p>
            <a:pPr>
              <a:lnSpc>
                <a:spcPct val="80000"/>
              </a:lnSpc>
              <a:buFont typeface="Arial" charset="0"/>
              <a:buNone/>
            </a:pPr>
            <a:r>
              <a:rPr lang="en-CA" altLang="en-US" sz="1800" dirty="0">
                <a:latin typeface="Consolas" pitchFamily="49" charset="0"/>
              </a:rPr>
              <a:t> </a:t>
            </a:r>
            <a:r>
              <a:rPr lang="en-CA" altLang="en-US" sz="1800" dirty="0" smtClean="0">
                <a:latin typeface="Consolas" pitchFamily="49" charset="0"/>
              </a:rPr>
              <a:t>         jim1.getName</a:t>
            </a:r>
            <a:r>
              <a:rPr lang="en-CA" altLang="en-US" sz="1800" dirty="0">
                <a:latin typeface="Consolas" pitchFamily="49" charset="0"/>
              </a:rPr>
              <a:t>());</a:t>
            </a:r>
          </a:p>
          <a:p>
            <a:pPr>
              <a:lnSpc>
                <a:spcPct val="80000"/>
              </a:lnSpc>
              <a:buFont typeface="Arial" charset="0"/>
              <a:buNone/>
            </a:pPr>
            <a:r>
              <a:rPr lang="en-CA" altLang="en-US" sz="1800" dirty="0">
                <a:latin typeface="Consolas" pitchFamily="49" charset="0"/>
              </a:rPr>
              <a:t>        System.out.println(jim2.getAge() + " " + </a:t>
            </a:r>
            <a:endParaRPr lang="en-CA" altLang="en-US" sz="1800" dirty="0" smtClean="0">
              <a:latin typeface="Consolas" pitchFamily="49" charset="0"/>
            </a:endParaRPr>
          </a:p>
          <a:p>
            <a:pPr>
              <a:lnSpc>
                <a:spcPct val="80000"/>
              </a:lnSpc>
              <a:buFont typeface="Arial" charset="0"/>
              <a:buNone/>
            </a:pPr>
            <a:r>
              <a:rPr lang="en-CA" altLang="en-US" sz="1800" dirty="0">
                <a:latin typeface="Consolas" pitchFamily="49" charset="0"/>
              </a:rPr>
              <a:t> </a:t>
            </a:r>
            <a:r>
              <a:rPr lang="en-CA" altLang="en-US" sz="1800" dirty="0" smtClean="0">
                <a:latin typeface="Consolas" pitchFamily="49" charset="0"/>
              </a:rPr>
              <a:t>         jim2.getName</a:t>
            </a:r>
            <a:r>
              <a:rPr lang="en-CA" altLang="en-US" sz="1800" dirty="0">
                <a:latin typeface="Consolas" pitchFamily="49" charset="0"/>
              </a:rPr>
              <a:t>());</a:t>
            </a:r>
          </a:p>
          <a:p>
            <a:pPr>
              <a:lnSpc>
                <a:spcPct val="80000"/>
              </a:lnSpc>
              <a:buFont typeface="Arial" charset="0"/>
              <a:buNone/>
            </a:pPr>
            <a:r>
              <a:rPr lang="en-CA" altLang="en-US" sz="1800" dirty="0">
                <a:latin typeface="Consolas" pitchFamily="49" charset="0"/>
              </a:rPr>
              <a:t>        System.out.println(jim3.getAge() + " " + </a:t>
            </a:r>
            <a:endParaRPr lang="en-CA" altLang="en-US" sz="1800" dirty="0" smtClean="0">
              <a:latin typeface="Consolas" pitchFamily="49" charset="0"/>
            </a:endParaRPr>
          </a:p>
          <a:p>
            <a:pPr>
              <a:lnSpc>
                <a:spcPct val="80000"/>
              </a:lnSpc>
              <a:buFont typeface="Arial" charset="0"/>
              <a:buNone/>
            </a:pPr>
            <a:r>
              <a:rPr lang="en-CA" altLang="en-US" sz="1800" dirty="0">
                <a:latin typeface="Consolas" pitchFamily="49" charset="0"/>
              </a:rPr>
              <a:t> </a:t>
            </a:r>
            <a:r>
              <a:rPr lang="en-CA" altLang="en-US" sz="1800" dirty="0" smtClean="0">
                <a:latin typeface="Consolas" pitchFamily="49" charset="0"/>
              </a:rPr>
              <a:t>         jim3.getName</a:t>
            </a:r>
            <a:r>
              <a:rPr lang="en-CA" altLang="en-US" sz="1800" dirty="0">
                <a:latin typeface="Consolas" pitchFamily="49" charset="0"/>
              </a:rPr>
              <a:t>());</a:t>
            </a:r>
          </a:p>
          <a:p>
            <a:pPr>
              <a:lnSpc>
                <a:spcPct val="80000"/>
              </a:lnSpc>
              <a:buFont typeface="Arial" charset="0"/>
              <a:buNone/>
            </a:pPr>
            <a:r>
              <a:rPr lang="en-CA" altLang="en-US" sz="1800" dirty="0">
                <a:latin typeface="Consolas" pitchFamily="49" charset="0"/>
              </a:rPr>
              <a:t>        System.out.println(jim4.getAge() + " " + </a:t>
            </a:r>
            <a:endParaRPr lang="en-CA" altLang="en-US" sz="1800" dirty="0" smtClean="0">
              <a:latin typeface="Consolas" pitchFamily="49" charset="0"/>
            </a:endParaRPr>
          </a:p>
          <a:p>
            <a:pPr>
              <a:lnSpc>
                <a:spcPct val="80000"/>
              </a:lnSpc>
              <a:buFont typeface="Arial" charset="0"/>
              <a:buNone/>
            </a:pPr>
            <a:r>
              <a:rPr lang="en-CA" altLang="en-US" sz="1800" dirty="0">
                <a:latin typeface="Consolas" pitchFamily="49" charset="0"/>
              </a:rPr>
              <a:t> </a:t>
            </a:r>
            <a:r>
              <a:rPr lang="en-CA" altLang="en-US" sz="1800" dirty="0" smtClean="0">
                <a:latin typeface="Consolas" pitchFamily="49" charset="0"/>
              </a:rPr>
              <a:t>         jim4.getName());</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a:t>
            </a:r>
          </a:p>
          <a:p>
            <a:pPr>
              <a:lnSpc>
                <a:spcPct val="80000"/>
              </a:lnSpc>
              <a:buFont typeface="Arial" charset="0"/>
              <a:buNone/>
            </a:pPr>
            <a:r>
              <a:rPr lang="en-CA" altLang="en-US" sz="1800" dirty="0">
                <a:latin typeface="Consolas" pitchFamily="49" charset="0"/>
              </a:rPr>
              <a:t>}</a:t>
            </a:r>
          </a:p>
          <a:p>
            <a:pPr>
              <a:lnSpc>
                <a:spcPct val="80000"/>
              </a:lnSpc>
              <a:buFont typeface="Arial" charset="0"/>
              <a:buNone/>
            </a:pPr>
            <a:endParaRPr lang="en-CA" altLang="en-US" sz="1800" dirty="0">
              <a:latin typeface="Consolas" pitchFamily="49" charset="0"/>
            </a:endParaRPr>
          </a:p>
          <a:p>
            <a:endParaRPr lang="en-US" sz="18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96100" y="717876"/>
            <a:ext cx="2057400" cy="9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96100" y="5018545"/>
            <a:ext cx="1676400" cy="1273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479459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r>
              <a:rPr lang="en-CA" altLang="en-US" sz="3200" dirty="0" smtClean="0"/>
              <a:t>New Terminology: Method Signature</a:t>
            </a:r>
          </a:p>
        </p:txBody>
      </p:sp>
      <p:sp>
        <p:nvSpPr>
          <p:cNvPr id="71683" name="Rectangle 3"/>
          <p:cNvSpPr>
            <a:spLocks noGrp="1"/>
          </p:cNvSpPr>
          <p:nvPr>
            <p:ph idx="1"/>
          </p:nvPr>
        </p:nvSpPr>
        <p:spPr/>
        <p:txBody>
          <a:bodyPr/>
          <a:lstStyle/>
          <a:p>
            <a:r>
              <a:rPr lang="en-CA" altLang="en-US" sz="2400" dirty="0" smtClean="0"/>
              <a:t>Method signatures consist of: the type, number and order of the parameters.</a:t>
            </a:r>
          </a:p>
          <a:p>
            <a:r>
              <a:rPr lang="en-US" altLang="en-US" sz="2400" dirty="0" smtClean="0"/>
              <a:t>The signature </a:t>
            </a:r>
            <a:r>
              <a:rPr lang="en-US" altLang="en-US" dirty="0" smtClean="0"/>
              <a:t>will</a:t>
            </a:r>
            <a:r>
              <a:rPr lang="en-US" altLang="en-US" sz="2400" dirty="0" smtClean="0"/>
              <a:t> determine the overloaded method </a:t>
            </a:r>
            <a:r>
              <a:rPr lang="en-US" altLang="en-US" dirty="0" smtClean="0"/>
              <a:t>called</a:t>
            </a:r>
            <a:r>
              <a:rPr lang="en-US" altLang="en-US" sz="2400" dirty="0" smtClean="0"/>
              <a:t>:</a:t>
            </a:r>
          </a:p>
          <a:p>
            <a:pPr marL="342900" lvl="1" indent="0">
              <a:buFont typeface="Arial" charset="0"/>
              <a:buNone/>
            </a:pPr>
            <a:r>
              <a:rPr lang="en-US" altLang="en-US" sz="2000" dirty="0" smtClean="0">
                <a:latin typeface="Consolas" pitchFamily="49" charset="0"/>
                <a:cs typeface="Consolas" pitchFamily="49" charset="0"/>
              </a:rPr>
              <a:t>Person p1 = new Person();</a:t>
            </a:r>
          </a:p>
          <a:p>
            <a:pPr marL="342900" lvl="1" indent="0">
              <a:buFont typeface="Arial" charset="0"/>
              <a:buNone/>
            </a:pPr>
            <a:r>
              <a:rPr lang="en-US" altLang="en-US" sz="2000" dirty="0" smtClean="0">
                <a:latin typeface="Consolas" pitchFamily="49" charset="0"/>
                <a:cs typeface="Consolas" pitchFamily="49" charset="0"/>
              </a:rPr>
              <a:t>Person p2 = new Person(25);</a:t>
            </a:r>
          </a:p>
        </p:txBody>
      </p:sp>
    </p:spTree>
    <p:extLst>
      <p:ext uri="{BB962C8B-B14F-4D97-AF65-F5344CB8AC3E}">
        <p14:creationId xmlns:p14="http://schemas.microsoft.com/office/powerpoint/2010/main" xmlns="" val="2855440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smtClean="0"/>
              <a:t>Classes/Objects</a:t>
            </a:r>
          </a:p>
        </p:txBody>
      </p:sp>
      <p:sp>
        <p:nvSpPr>
          <p:cNvPr id="3" name="Content Placeholder 2"/>
          <p:cNvSpPr>
            <a:spLocks noGrp="1"/>
          </p:cNvSpPr>
          <p:nvPr>
            <p:ph idx="1"/>
          </p:nvPr>
        </p:nvSpPr>
        <p:spPr/>
        <p:txBody>
          <a:bodyPr>
            <a:normAutofit fontScale="92500" lnSpcReduction="20000"/>
          </a:bodyPr>
          <a:lstStyle/>
          <a:p>
            <a:r>
              <a:rPr lang="en-US" altLang="en-US" dirty="0" smtClean="0"/>
              <a:t>Each class of object includes descriptive data.</a:t>
            </a:r>
          </a:p>
          <a:p>
            <a:pPr lvl="1"/>
            <a:r>
              <a:rPr lang="en-US" altLang="en-US" dirty="0" smtClean="0"/>
              <a:t>Example (animals):</a:t>
            </a:r>
          </a:p>
          <a:p>
            <a:pPr lvl="2"/>
            <a:r>
              <a:rPr lang="en-US" altLang="en-US" dirty="0" smtClean="0"/>
              <a:t>Species</a:t>
            </a:r>
          </a:p>
          <a:p>
            <a:pPr lvl="2"/>
            <a:r>
              <a:rPr lang="en-US" altLang="en-US" dirty="0" smtClean="0"/>
              <a:t>Color</a:t>
            </a:r>
          </a:p>
          <a:p>
            <a:pPr lvl="2"/>
            <a:r>
              <a:rPr lang="en-US" altLang="en-US" dirty="0" smtClean="0"/>
              <a:t>Length/height</a:t>
            </a:r>
          </a:p>
          <a:p>
            <a:pPr lvl="2"/>
            <a:r>
              <a:rPr lang="en-US" altLang="en-US" dirty="0" smtClean="0"/>
              <a:t>Weight</a:t>
            </a:r>
          </a:p>
          <a:p>
            <a:pPr lvl="2"/>
            <a:r>
              <a:rPr lang="en-US" altLang="en-US" dirty="0" smtClean="0"/>
              <a:t>Etc.</a:t>
            </a:r>
          </a:p>
          <a:p>
            <a:r>
              <a:rPr lang="en-US" altLang="en-US" dirty="0" smtClean="0"/>
              <a:t>Also each class of object has an associated set of actions</a:t>
            </a:r>
          </a:p>
          <a:p>
            <a:pPr lvl="1"/>
            <a:r>
              <a:rPr lang="en-US" altLang="en-US" dirty="0" smtClean="0"/>
              <a:t>Example (animals):</a:t>
            </a:r>
          </a:p>
          <a:p>
            <a:pPr lvl="2"/>
            <a:r>
              <a:rPr lang="en-US" altLang="en-US" dirty="0" smtClean="0"/>
              <a:t>Sleeping</a:t>
            </a:r>
          </a:p>
          <a:p>
            <a:pPr lvl="2"/>
            <a:r>
              <a:rPr lang="en-US" altLang="en-US" dirty="0" smtClean="0"/>
              <a:t>Eating</a:t>
            </a:r>
          </a:p>
          <a:p>
            <a:pPr lvl="2"/>
            <a:r>
              <a:rPr lang="en-US" altLang="en-US" dirty="0" smtClean="0"/>
              <a:t>Excreting</a:t>
            </a:r>
          </a:p>
          <a:p>
            <a:pPr lvl="2"/>
            <a:r>
              <a:rPr lang="en-US" altLang="en-US" dirty="0" smtClean="0"/>
              <a:t>Etc.</a:t>
            </a:r>
          </a:p>
        </p:txBody>
      </p:sp>
    </p:spTree>
    <p:extLst>
      <p:ext uri="{BB962C8B-B14F-4D97-AF65-F5344CB8AC3E}">
        <p14:creationId xmlns:p14="http://schemas.microsoft.com/office/powerpoint/2010/main" xmlns="" val="370645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457200" y="704088"/>
            <a:ext cx="8229600" cy="420519"/>
          </a:xfrm>
        </p:spPr>
        <p:txBody>
          <a:bodyPr>
            <a:normAutofit fontScale="90000"/>
          </a:bodyPr>
          <a:lstStyle/>
          <a:p>
            <a:r>
              <a:rPr lang="en-CA" altLang="en-US" sz="3200" dirty="0" smtClean="0"/>
              <a:t>Overloading And Good Design</a:t>
            </a:r>
          </a:p>
        </p:txBody>
      </p:sp>
      <p:sp>
        <p:nvSpPr>
          <p:cNvPr id="70659" name="Rectangle 3"/>
          <p:cNvSpPr>
            <a:spLocks noGrp="1"/>
          </p:cNvSpPr>
          <p:nvPr>
            <p:ph idx="1"/>
          </p:nvPr>
        </p:nvSpPr>
        <p:spPr>
          <a:xfrm>
            <a:off x="641131" y="1489075"/>
            <a:ext cx="8178800" cy="5368925"/>
          </a:xfrm>
        </p:spPr>
        <p:txBody>
          <a:bodyPr/>
          <a:lstStyle/>
          <a:p>
            <a:pPr marL="115888" indent="-115888">
              <a:tabLst>
                <a:tab pos="476250" algn="l"/>
              </a:tabLst>
            </a:pPr>
            <a:r>
              <a:rPr lang="en-US" altLang="en-US" sz="2400" dirty="0" smtClean="0">
                <a:cs typeface="Consolas" pitchFamily="49" charset="0"/>
              </a:rPr>
              <a:t>Overloading:  methods that implement similar but not identical tasks.</a:t>
            </a:r>
          </a:p>
          <a:p>
            <a:pPr marL="115888" indent="-115888">
              <a:tabLst>
                <a:tab pos="476250" algn="l"/>
              </a:tabLst>
            </a:pPr>
            <a:r>
              <a:rPr lang="en-US" altLang="en-US" sz="2400" dirty="0" smtClean="0">
                <a:cs typeface="Consolas" pitchFamily="49" charset="0"/>
              </a:rPr>
              <a:t>Examples include class constructors but this is not the only type of overloaded methods:</a:t>
            </a:r>
          </a:p>
          <a:p>
            <a:pPr marL="482600" lvl="1" indent="-101600">
              <a:buFont typeface="Times New Roman" pitchFamily="18" charset="0"/>
              <a:buNone/>
              <a:tabLst>
                <a:tab pos="476250" algn="l"/>
              </a:tabLst>
            </a:pPr>
            <a:r>
              <a:rPr lang="en-US" altLang="en-US" sz="1800" dirty="0" smtClean="0">
                <a:latin typeface="Consolas" pitchFamily="49" charset="0"/>
                <a:cs typeface="Consolas" pitchFamily="49" charset="0"/>
              </a:rPr>
              <a:t>System.out.println(int)</a:t>
            </a:r>
          </a:p>
          <a:p>
            <a:pPr marL="482600" lvl="1" indent="-101600">
              <a:buFont typeface="Times New Roman" pitchFamily="18" charset="0"/>
              <a:buNone/>
              <a:tabLst>
                <a:tab pos="476250" algn="l"/>
              </a:tabLst>
            </a:pPr>
            <a:r>
              <a:rPr lang="en-US" altLang="en-US" sz="1800" dirty="0" smtClean="0">
                <a:latin typeface="Consolas" pitchFamily="49" charset="0"/>
                <a:cs typeface="Consolas" pitchFamily="49" charset="0"/>
              </a:rPr>
              <a:t>System.out.println(double)</a:t>
            </a:r>
          </a:p>
          <a:p>
            <a:pPr marL="482600" lvl="1" indent="-101600">
              <a:buFont typeface="Times New Roman" pitchFamily="18" charset="0"/>
              <a:buNone/>
              <a:tabLst>
                <a:tab pos="476250" algn="l"/>
              </a:tabLst>
            </a:pPr>
            <a:r>
              <a:rPr lang="en-US" altLang="en-US" sz="2000" dirty="0" smtClean="0">
                <a:cs typeface="Consolas" pitchFamily="49" charset="0"/>
              </a:rPr>
              <a:t>    etc.</a:t>
            </a:r>
          </a:p>
          <a:p>
            <a:pPr marL="482600" lvl="1" indent="-101600">
              <a:buFont typeface="Times New Roman" pitchFamily="18" charset="0"/>
              <a:buNone/>
              <a:tabLst>
                <a:tab pos="476250" algn="l"/>
              </a:tabLst>
            </a:pPr>
            <a:r>
              <a:rPr lang="en-US" altLang="en-US" sz="2000" dirty="0" smtClean="0">
                <a:cs typeface="Consolas" pitchFamily="49" charset="0"/>
              </a:rPr>
              <a:t>For more details on class </a:t>
            </a:r>
            <a:r>
              <a:rPr lang="en-US" altLang="en-US" sz="1800" dirty="0" smtClean="0">
                <a:latin typeface="Consolas" pitchFamily="49" charset="0"/>
                <a:cs typeface="Consolas" pitchFamily="49" charset="0"/>
              </a:rPr>
              <a:t>System </a:t>
            </a:r>
            <a:r>
              <a:rPr lang="en-US" altLang="en-US" sz="2000" dirty="0" smtClean="0">
                <a:cs typeface="Consolas" pitchFamily="49" charset="0"/>
              </a:rPr>
              <a:t>see:</a:t>
            </a:r>
          </a:p>
          <a:p>
            <a:pPr marL="482600" lvl="1" indent="-101600">
              <a:tabLst>
                <a:tab pos="476250" algn="l"/>
              </a:tabLst>
            </a:pPr>
            <a:r>
              <a:rPr lang="en-US" altLang="en-US" sz="1400" dirty="0" smtClean="0">
                <a:latin typeface="Consolas" pitchFamily="49" charset="0"/>
                <a:cs typeface="Consolas" pitchFamily="49" charset="0"/>
                <a:hlinkClick r:id="rId3"/>
              </a:rPr>
              <a:t>http://java.sun.com/j2se/1.5.0/docs/api/java/io/PrintStream.html</a:t>
            </a:r>
            <a:endParaRPr lang="en-US" altLang="en-US" sz="1400" dirty="0" smtClean="0">
              <a:latin typeface="Consolas" pitchFamily="49" charset="0"/>
              <a:cs typeface="Consolas" pitchFamily="49" charset="0"/>
            </a:endParaRPr>
          </a:p>
          <a:p>
            <a:pPr marL="482600" lvl="1" indent="-101600">
              <a:tabLst>
                <a:tab pos="476250" algn="l"/>
              </a:tabLst>
            </a:pPr>
            <a:endParaRPr lang="en-US" altLang="en-US" sz="1400" dirty="0">
              <a:latin typeface="Consolas" pitchFamily="49" charset="0"/>
              <a:cs typeface="Consolas" pitchFamily="49" charset="0"/>
            </a:endParaRPr>
          </a:p>
          <a:p>
            <a:pPr marL="247650" indent="-247650">
              <a:tabLst>
                <a:tab pos="476250" algn="l"/>
              </a:tabLst>
            </a:pPr>
            <a:r>
              <a:rPr lang="en-US" altLang="en-US" dirty="0" smtClean="0">
                <a:cs typeface="Consolas" pitchFamily="49" charset="0"/>
              </a:rPr>
              <a:t>Benefit: just call the method with required parameters.</a:t>
            </a:r>
          </a:p>
          <a:p>
            <a:pPr marL="115888" indent="-115888">
              <a:tabLst>
                <a:tab pos="476250" algn="l"/>
              </a:tabLst>
            </a:pPr>
            <a:endParaRPr lang="en-US" altLang="en-US" sz="2400" dirty="0" smtClean="0">
              <a:cs typeface="Consolas" pitchFamily="49" charset="0"/>
            </a:endParaRPr>
          </a:p>
          <a:p>
            <a:pPr marL="115888" indent="-115888">
              <a:tabLst>
                <a:tab pos="476250" algn="l"/>
              </a:tabLst>
            </a:pPr>
            <a:endParaRPr lang="en-US" altLang="en-US" sz="2400" dirty="0" smtClean="0">
              <a:cs typeface="Consolas" pitchFamily="49" charset="0"/>
            </a:endParaRPr>
          </a:p>
        </p:txBody>
      </p:sp>
    </p:spTree>
    <p:extLst>
      <p:ext uri="{BB962C8B-B14F-4D97-AF65-F5344CB8AC3E}">
        <p14:creationId xmlns:p14="http://schemas.microsoft.com/office/powerpoint/2010/main" xmlns="" val="3185557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p:txBody>
          <a:bodyPr/>
          <a:lstStyle/>
          <a:p>
            <a:pPr>
              <a:defRPr/>
            </a:pPr>
            <a:r>
              <a:rPr lang="en-US" altLang="en-US" sz="3200" dirty="0" smtClean="0"/>
              <a:t>Method Overloading: Things To Avoid</a:t>
            </a:r>
          </a:p>
        </p:txBody>
      </p:sp>
      <p:sp>
        <p:nvSpPr>
          <p:cNvPr id="395268" name="Text Box 4"/>
          <p:cNvSpPr>
            <a:spLocks noGrp="1" noChangeArrowheads="1"/>
          </p:cNvSpPr>
          <p:nvPr>
            <p:ph type="subTitle" idx="1"/>
          </p:nvPr>
        </p:nvSpPr>
        <p:spPr>
          <a:noFill/>
        </p:spPr>
        <p:txBody>
          <a:bodyPr>
            <a:normAutofit fontScale="70000" lnSpcReduction="20000"/>
          </a:bodyPr>
          <a:lstStyle/>
          <a:p>
            <a:pPr marL="444500" indent="-342900"/>
            <a:r>
              <a:rPr lang="en-US" altLang="en-US" sz="2400" dirty="0" smtClean="0"/>
              <a:t>Distinguishing methods solely by the order of the parameters.</a:t>
            </a:r>
          </a:p>
          <a:p>
            <a:pPr marL="336550" lvl="1" indent="0">
              <a:buNone/>
            </a:pPr>
            <a:r>
              <a:rPr lang="en-US" altLang="en-US" dirty="0" smtClean="0">
                <a:latin typeface="Consolas" panose="020B0609020204030204" pitchFamily="49" charset="0"/>
                <a:cs typeface="Consolas" panose="020B0609020204030204" pitchFamily="49" charset="0"/>
              </a:rPr>
              <a:t> m</a:t>
            </a:r>
            <a:r>
              <a:rPr lang="en-US" altLang="en-US" sz="2000" dirty="0" smtClean="0">
                <a:latin typeface="Consolas" panose="020B0609020204030204" pitchFamily="49" charset="0"/>
                <a:cs typeface="Consolas" panose="020B0609020204030204" pitchFamily="49" charset="0"/>
              </a:rPr>
              <a:t>(int,char);</a:t>
            </a:r>
          </a:p>
          <a:p>
            <a:pPr marL="336550" lvl="1" indent="0">
              <a:buNone/>
            </a:pPr>
            <a:r>
              <a:rPr lang="en-US" altLang="en-US" dirty="0" smtClean="0"/>
              <a:t>   Vs.</a:t>
            </a:r>
            <a:endParaRPr lang="en-US" altLang="en-US" sz="2000" dirty="0" smtClean="0"/>
          </a:p>
          <a:p>
            <a:pPr marL="336550" lvl="1" indent="0">
              <a:buNone/>
            </a:pPr>
            <a:r>
              <a:rPr lang="en-US" altLang="en-US" dirty="0" smtClean="0">
                <a:latin typeface="Consolas" panose="020B0609020204030204" pitchFamily="49" charset="0"/>
                <a:cs typeface="Consolas" panose="020B0609020204030204" pitchFamily="49" charset="0"/>
              </a:rPr>
              <a:t> m(char,int);</a:t>
            </a:r>
            <a:endParaRPr lang="en-US" altLang="en-US" sz="2000" dirty="0" smtClean="0">
              <a:latin typeface="Consolas" panose="020B0609020204030204" pitchFamily="49" charset="0"/>
              <a:cs typeface="Consolas" panose="020B0609020204030204" pitchFamily="49" charset="0"/>
            </a:endParaRPr>
          </a:p>
          <a:p>
            <a:pPr marL="444500" indent="-342900"/>
            <a:r>
              <a:rPr lang="en-US" altLang="en-US" sz="2400" dirty="0" smtClean="0"/>
              <a:t>Overloading methods but having an identical implementation.</a:t>
            </a:r>
          </a:p>
          <a:p>
            <a:pPr marL="444500" indent="-342900"/>
            <a:r>
              <a:rPr lang="en-US" altLang="en-US" sz="2400" dirty="0" smtClean="0"/>
              <a:t>Why are these things bad?</a:t>
            </a:r>
          </a:p>
        </p:txBody>
      </p:sp>
    </p:spTree>
    <p:extLst>
      <p:ext uri="{BB962C8B-B14F-4D97-AF65-F5344CB8AC3E}">
        <p14:creationId xmlns:p14="http://schemas.microsoft.com/office/powerpoint/2010/main" xmlns="" val="960059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8" grpId="0" build="p" bldLvl="2"/>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p:txBody>
          <a:bodyPr/>
          <a:lstStyle/>
          <a:p>
            <a:r>
              <a:rPr lang="en-US" altLang="en-US" sz="3200" dirty="0" smtClean="0"/>
              <a:t>Method Signatures And Program Design</a:t>
            </a:r>
          </a:p>
        </p:txBody>
      </p:sp>
      <p:sp>
        <p:nvSpPr>
          <p:cNvPr id="394243" name="Rectangle 3"/>
          <p:cNvSpPr>
            <a:spLocks noGrp="1" noChangeArrowheads="1"/>
          </p:cNvSpPr>
          <p:nvPr>
            <p:ph type="subTitle" idx="1"/>
          </p:nvPr>
        </p:nvSpPr>
        <p:spPr>
          <a:xfrm>
            <a:off x="457200" y="1219200"/>
            <a:ext cx="8229600" cy="4906963"/>
          </a:xfrm>
        </p:spPr>
        <p:txBody>
          <a:bodyPr/>
          <a:lstStyle/>
          <a:p>
            <a:r>
              <a:rPr lang="en-US" altLang="en-US" sz="2400" dirty="0" smtClean="0"/>
              <a:t>Unless there is a compelling reason do not change the signature of your methods!</a:t>
            </a:r>
          </a:p>
          <a:p>
            <a:pPr>
              <a:buFontTx/>
              <a:buNone/>
            </a:pPr>
            <a:endParaRPr lang="en-US" altLang="en-US" sz="2400" dirty="0" smtClean="0"/>
          </a:p>
        </p:txBody>
      </p:sp>
      <p:grpSp>
        <p:nvGrpSpPr>
          <p:cNvPr id="2" name="Group 4"/>
          <p:cNvGrpSpPr>
            <a:grpSpLocks/>
          </p:cNvGrpSpPr>
          <p:nvPr/>
        </p:nvGrpSpPr>
        <p:grpSpPr bwMode="auto">
          <a:xfrm>
            <a:off x="850900" y="2019300"/>
            <a:ext cx="1765300" cy="2559050"/>
            <a:chOff x="536" y="1272"/>
            <a:chExt cx="1112" cy="1612"/>
          </a:xfrm>
        </p:grpSpPr>
        <p:sp>
          <p:nvSpPr>
            <p:cNvPr id="56333" name="Text Box 5"/>
            <p:cNvSpPr txBox="1">
              <a:spLocks noChangeArrowheads="1"/>
            </p:cNvSpPr>
            <p:nvPr/>
          </p:nvSpPr>
          <p:spPr bwMode="auto">
            <a:xfrm>
              <a:off x="536" y="1472"/>
              <a:ext cx="1112" cy="1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30000"/>
                </a:spcBef>
                <a:buFontTx/>
                <a:buNone/>
              </a:pPr>
              <a:r>
                <a:rPr lang="en-US" altLang="en-US" sz="1600" dirty="0">
                  <a:latin typeface="Consolas" pitchFamily="49" charset="0"/>
                  <a:cs typeface="Consolas" pitchFamily="49" charset="0"/>
                </a:rPr>
                <a:t>class Foo</a:t>
              </a:r>
            </a:p>
            <a:p>
              <a:pPr eaLnBrk="1" hangingPunct="1">
                <a:spcBef>
                  <a:spcPct val="30000"/>
                </a:spcBef>
                <a:buFontTx/>
                <a:buNone/>
              </a:pPr>
              <a:r>
                <a:rPr lang="en-US" altLang="en-US" sz="1600" dirty="0">
                  <a:latin typeface="Consolas" pitchFamily="49" charset="0"/>
                  <a:cs typeface="Consolas" pitchFamily="49" charset="0"/>
                </a:rPr>
                <a:t>{</a:t>
              </a:r>
            </a:p>
            <a:p>
              <a:pPr eaLnBrk="1" hangingPunct="1">
                <a:spcBef>
                  <a:spcPct val="30000"/>
                </a:spcBef>
                <a:buFontTx/>
                <a:buNone/>
              </a:pPr>
              <a:r>
                <a:rPr lang="en-US" altLang="en-US" sz="1600" dirty="0">
                  <a:latin typeface="Consolas" pitchFamily="49" charset="0"/>
                  <a:cs typeface="Consolas" pitchFamily="49" charset="0"/>
                </a:rPr>
                <a:t>    void fun()</a:t>
              </a:r>
            </a:p>
            <a:p>
              <a:pPr eaLnBrk="1" hangingPunct="1">
                <a:spcBef>
                  <a:spcPct val="30000"/>
                </a:spcBef>
                <a:buFontTx/>
                <a:buNone/>
              </a:pPr>
              <a:r>
                <a:rPr lang="en-US" altLang="en-US" sz="1600" dirty="0">
                  <a:latin typeface="Consolas" pitchFamily="49" charset="0"/>
                  <a:cs typeface="Consolas" pitchFamily="49" charset="0"/>
                </a:rPr>
                <a:t>    {</a:t>
              </a:r>
            </a:p>
            <a:p>
              <a:pPr eaLnBrk="1" hangingPunct="1">
                <a:spcBef>
                  <a:spcPct val="30000"/>
                </a:spcBef>
                <a:buFontTx/>
                <a:buNone/>
              </a:pPr>
              <a:endParaRPr lang="en-US" altLang="en-US" sz="1600" dirty="0">
                <a:latin typeface="Consolas" pitchFamily="49" charset="0"/>
                <a:cs typeface="Consolas" pitchFamily="49" charset="0"/>
              </a:endParaRPr>
            </a:p>
            <a:p>
              <a:pPr eaLnBrk="1" hangingPunct="1">
                <a:spcBef>
                  <a:spcPct val="30000"/>
                </a:spcBef>
                <a:buFontTx/>
                <a:buNone/>
              </a:pPr>
              <a:r>
                <a:rPr lang="en-US" altLang="en-US" sz="1600" dirty="0">
                  <a:latin typeface="Consolas" pitchFamily="49" charset="0"/>
                  <a:cs typeface="Consolas" pitchFamily="49" charset="0"/>
                </a:rPr>
                <a:t>    }</a:t>
              </a:r>
            </a:p>
            <a:p>
              <a:pPr eaLnBrk="1" hangingPunct="1">
                <a:spcBef>
                  <a:spcPct val="30000"/>
                </a:spcBef>
                <a:buFontTx/>
                <a:buNone/>
              </a:pPr>
              <a:r>
                <a:rPr lang="en-US" altLang="en-US" sz="1600" dirty="0">
                  <a:latin typeface="Consolas" pitchFamily="49" charset="0"/>
                  <a:cs typeface="Consolas" pitchFamily="49" charset="0"/>
                </a:rPr>
                <a:t>}</a:t>
              </a:r>
            </a:p>
          </p:txBody>
        </p:sp>
        <p:sp>
          <p:nvSpPr>
            <p:cNvPr id="56334" name="Text Box 6"/>
            <p:cNvSpPr txBox="1">
              <a:spLocks noChangeArrowheads="1"/>
            </p:cNvSpPr>
            <p:nvPr/>
          </p:nvSpPr>
          <p:spPr bwMode="auto">
            <a:xfrm>
              <a:off x="552" y="1272"/>
              <a:ext cx="106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dirty="0">
                  <a:latin typeface="Arial" charset="0"/>
                </a:rPr>
                <a:t>Before:</a:t>
              </a:r>
            </a:p>
          </p:txBody>
        </p:sp>
      </p:grpSp>
      <p:grpSp>
        <p:nvGrpSpPr>
          <p:cNvPr id="3" name="Group 7"/>
          <p:cNvGrpSpPr>
            <a:grpSpLocks/>
          </p:cNvGrpSpPr>
          <p:nvPr/>
        </p:nvGrpSpPr>
        <p:grpSpPr bwMode="auto">
          <a:xfrm>
            <a:off x="4102100" y="1981200"/>
            <a:ext cx="2628900" cy="2559050"/>
            <a:chOff x="2584" y="1248"/>
            <a:chExt cx="1656" cy="1612"/>
          </a:xfrm>
        </p:grpSpPr>
        <p:sp>
          <p:nvSpPr>
            <p:cNvPr id="56331" name="Text Box 8"/>
            <p:cNvSpPr txBox="1">
              <a:spLocks noChangeArrowheads="1"/>
            </p:cNvSpPr>
            <p:nvPr/>
          </p:nvSpPr>
          <p:spPr bwMode="auto">
            <a:xfrm>
              <a:off x="2584" y="1448"/>
              <a:ext cx="1656" cy="1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30000"/>
                </a:spcBef>
                <a:buFontTx/>
                <a:buNone/>
              </a:pPr>
              <a:r>
                <a:rPr lang="en-US" altLang="en-US" sz="1600" dirty="0">
                  <a:latin typeface="Consolas" pitchFamily="49" charset="0"/>
                  <a:cs typeface="Consolas" pitchFamily="49" charset="0"/>
                </a:rPr>
                <a:t>class Foo</a:t>
              </a:r>
            </a:p>
            <a:p>
              <a:pPr eaLnBrk="1" hangingPunct="1">
                <a:spcBef>
                  <a:spcPct val="30000"/>
                </a:spcBef>
                <a:buFontTx/>
                <a:buNone/>
              </a:pPr>
              <a:r>
                <a:rPr lang="en-US" altLang="en-US" sz="1600" dirty="0">
                  <a:latin typeface="Consolas" pitchFamily="49" charset="0"/>
                  <a:cs typeface="Consolas" pitchFamily="49" charset="0"/>
                </a:rPr>
                <a:t>{</a:t>
              </a:r>
            </a:p>
            <a:p>
              <a:pPr eaLnBrk="1" hangingPunct="1">
                <a:spcBef>
                  <a:spcPct val="30000"/>
                </a:spcBef>
                <a:buFontTx/>
                <a:buNone/>
              </a:pPr>
              <a:r>
                <a:rPr lang="en-US" altLang="en-US" sz="1600" dirty="0">
                  <a:latin typeface="Consolas" pitchFamily="49" charset="0"/>
                  <a:cs typeface="Consolas" pitchFamily="49" charset="0"/>
                </a:rPr>
                <a:t>    void fun(int num)</a:t>
              </a:r>
            </a:p>
            <a:p>
              <a:pPr eaLnBrk="1" hangingPunct="1">
                <a:spcBef>
                  <a:spcPct val="30000"/>
                </a:spcBef>
                <a:buFontTx/>
                <a:buNone/>
              </a:pPr>
              <a:r>
                <a:rPr lang="en-US" altLang="en-US" sz="1600" dirty="0">
                  <a:latin typeface="Consolas" pitchFamily="49" charset="0"/>
                  <a:cs typeface="Consolas" pitchFamily="49" charset="0"/>
                </a:rPr>
                <a:t>    {</a:t>
              </a:r>
            </a:p>
            <a:p>
              <a:pPr eaLnBrk="1" hangingPunct="1">
                <a:spcBef>
                  <a:spcPct val="30000"/>
                </a:spcBef>
                <a:buFontTx/>
                <a:buNone/>
              </a:pPr>
              <a:endParaRPr lang="en-US" altLang="en-US" sz="1600" dirty="0">
                <a:latin typeface="Consolas" pitchFamily="49" charset="0"/>
                <a:cs typeface="Consolas" pitchFamily="49" charset="0"/>
              </a:endParaRPr>
            </a:p>
            <a:p>
              <a:pPr eaLnBrk="1" hangingPunct="1">
                <a:spcBef>
                  <a:spcPct val="30000"/>
                </a:spcBef>
                <a:buFontTx/>
                <a:buNone/>
              </a:pPr>
              <a:r>
                <a:rPr lang="en-US" altLang="en-US" sz="1600" dirty="0">
                  <a:latin typeface="Consolas" pitchFamily="49" charset="0"/>
                  <a:cs typeface="Consolas" pitchFamily="49" charset="0"/>
                </a:rPr>
                <a:t>    }</a:t>
              </a:r>
            </a:p>
            <a:p>
              <a:pPr eaLnBrk="1" hangingPunct="1">
                <a:spcBef>
                  <a:spcPct val="30000"/>
                </a:spcBef>
                <a:buFontTx/>
                <a:buNone/>
              </a:pPr>
              <a:r>
                <a:rPr lang="en-US" altLang="en-US" sz="1600" dirty="0">
                  <a:latin typeface="Consolas" pitchFamily="49" charset="0"/>
                  <a:cs typeface="Consolas" pitchFamily="49" charset="0"/>
                </a:rPr>
                <a:t>}</a:t>
              </a:r>
            </a:p>
          </p:txBody>
        </p:sp>
        <p:sp>
          <p:nvSpPr>
            <p:cNvPr id="56332" name="Text Box 9"/>
            <p:cNvSpPr txBox="1">
              <a:spLocks noChangeArrowheads="1"/>
            </p:cNvSpPr>
            <p:nvPr/>
          </p:nvSpPr>
          <p:spPr bwMode="auto">
            <a:xfrm>
              <a:off x="2600" y="1248"/>
              <a:ext cx="106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dirty="0">
                  <a:latin typeface="Arial" charset="0"/>
                </a:rPr>
                <a:t>After:</a:t>
              </a:r>
            </a:p>
          </p:txBody>
        </p:sp>
      </p:grpSp>
      <p:sp>
        <p:nvSpPr>
          <p:cNvPr id="394250" name="Text Box 10"/>
          <p:cNvSpPr txBox="1">
            <a:spLocks noChangeArrowheads="1"/>
          </p:cNvSpPr>
          <p:nvPr/>
        </p:nvSpPr>
        <p:spPr bwMode="auto">
          <a:xfrm>
            <a:off x="774700" y="5062538"/>
            <a:ext cx="3098800" cy="160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30000"/>
              </a:spcBef>
              <a:buFontTx/>
              <a:buNone/>
            </a:pPr>
            <a:r>
              <a:rPr lang="en-US" altLang="en-US" sz="1600" dirty="0">
                <a:latin typeface="Consolas" pitchFamily="49" charset="0"/>
                <a:cs typeface="Consolas" pitchFamily="49" charset="0"/>
              </a:rPr>
              <a:t>public static void main ()</a:t>
            </a:r>
          </a:p>
          <a:p>
            <a:pPr eaLnBrk="1" hangingPunct="1">
              <a:spcBef>
                <a:spcPct val="30000"/>
              </a:spcBef>
              <a:buFontTx/>
              <a:buNone/>
            </a:pPr>
            <a:r>
              <a:rPr lang="en-US" altLang="en-US" sz="1600" dirty="0">
                <a:latin typeface="Consolas" pitchFamily="49" charset="0"/>
                <a:cs typeface="Consolas" pitchFamily="49" charset="0"/>
              </a:rPr>
              <a:t>{</a:t>
            </a:r>
          </a:p>
          <a:p>
            <a:pPr eaLnBrk="1" hangingPunct="1">
              <a:spcBef>
                <a:spcPct val="30000"/>
              </a:spcBef>
              <a:buFontTx/>
              <a:buNone/>
            </a:pPr>
            <a:r>
              <a:rPr lang="en-US" altLang="en-US" sz="1600" dirty="0">
                <a:latin typeface="Consolas" pitchFamily="49" charset="0"/>
                <a:cs typeface="Consolas" pitchFamily="49" charset="0"/>
              </a:rPr>
              <a:t>     Foo f = new Foo();</a:t>
            </a:r>
          </a:p>
          <a:p>
            <a:pPr eaLnBrk="1" hangingPunct="1">
              <a:spcBef>
                <a:spcPct val="30000"/>
              </a:spcBef>
              <a:buFontTx/>
              <a:buNone/>
            </a:pPr>
            <a:r>
              <a:rPr lang="en-US" altLang="en-US" sz="1600" dirty="0">
                <a:latin typeface="Consolas" pitchFamily="49" charset="0"/>
                <a:cs typeface="Consolas" pitchFamily="49" charset="0"/>
              </a:rPr>
              <a:t>     f.fun()</a:t>
            </a:r>
          </a:p>
          <a:p>
            <a:pPr eaLnBrk="1" hangingPunct="1">
              <a:spcBef>
                <a:spcPct val="30000"/>
              </a:spcBef>
              <a:buFontTx/>
              <a:buNone/>
            </a:pPr>
            <a:r>
              <a:rPr lang="en-US" altLang="en-US" sz="1600" dirty="0">
                <a:latin typeface="Consolas" pitchFamily="49" charset="0"/>
                <a:cs typeface="Consolas" pitchFamily="49" charset="0"/>
              </a:rPr>
              <a:t>}</a:t>
            </a:r>
          </a:p>
        </p:txBody>
      </p:sp>
      <p:grpSp>
        <p:nvGrpSpPr>
          <p:cNvPr id="4" name="Group 11"/>
          <p:cNvGrpSpPr>
            <a:grpSpLocks/>
          </p:cNvGrpSpPr>
          <p:nvPr/>
        </p:nvGrpSpPr>
        <p:grpSpPr bwMode="auto">
          <a:xfrm>
            <a:off x="1358900" y="5400675"/>
            <a:ext cx="4927600" cy="965200"/>
            <a:chOff x="584" y="3496"/>
            <a:chExt cx="3104" cy="608"/>
          </a:xfrm>
        </p:grpSpPr>
        <p:sp>
          <p:nvSpPr>
            <p:cNvPr id="56328" name="Oval 12"/>
            <p:cNvSpPr>
              <a:spLocks noChangeArrowheads="1"/>
            </p:cNvSpPr>
            <p:nvPr/>
          </p:nvSpPr>
          <p:spPr bwMode="auto">
            <a:xfrm>
              <a:off x="584" y="3864"/>
              <a:ext cx="688" cy="240"/>
            </a:xfrm>
            <a:prstGeom prst="ellipse">
              <a:avLst/>
            </a:prstGeom>
            <a:noFill/>
            <a:ln w="381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400" dirty="0">
                <a:latin typeface="Arial" charset="0"/>
              </a:endParaRPr>
            </a:p>
          </p:txBody>
        </p:sp>
        <p:sp>
          <p:nvSpPr>
            <p:cNvPr id="56329" name="Line 13"/>
            <p:cNvSpPr>
              <a:spLocks noChangeShapeType="1"/>
            </p:cNvSpPr>
            <p:nvPr/>
          </p:nvSpPr>
          <p:spPr bwMode="auto">
            <a:xfrm flipH="1">
              <a:off x="1272" y="3744"/>
              <a:ext cx="1400" cy="20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56330" name="Text Box 14"/>
            <p:cNvSpPr txBox="1">
              <a:spLocks noChangeArrowheads="1"/>
            </p:cNvSpPr>
            <p:nvPr/>
          </p:nvSpPr>
          <p:spPr bwMode="auto">
            <a:xfrm>
              <a:off x="2648" y="3496"/>
              <a:ext cx="1040"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dirty="0">
                  <a:solidFill>
                    <a:srgbClr val="FF0000"/>
                  </a:solidFill>
                  <a:latin typeface="Arial" charset="0"/>
                </a:rPr>
                <a:t>This change has broken me! </a:t>
              </a:r>
              <a:r>
                <a:rPr lang="en-US" altLang="en-US" sz="1800" b="1" dirty="0">
                  <a:solidFill>
                    <a:srgbClr val="FF0000"/>
                  </a:solidFill>
                  <a:latin typeface="Arial" charset="0"/>
                  <a:sym typeface="Wingdings" pitchFamily="2" charset="2"/>
                </a:rPr>
                <a:t></a:t>
              </a:r>
              <a:endParaRPr lang="en-US" altLang="en-US" sz="1800" b="1" dirty="0">
                <a:solidFill>
                  <a:srgbClr val="FF0000"/>
                </a:solidFill>
                <a:latin typeface="Arial" charset="0"/>
              </a:endParaRPr>
            </a:p>
          </p:txBody>
        </p:sp>
      </p:grpSp>
    </p:spTree>
    <p:extLst>
      <p:ext uri="{BB962C8B-B14F-4D97-AF65-F5344CB8AC3E}">
        <p14:creationId xmlns:p14="http://schemas.microsoft.com/office/powerpoint/2010/main" xmlns="" val="2744053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42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p:bldP spid="39425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Summary Of Classes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UML (Unified modeling language) class diagram</a:t>
            </a:r>
          </a:p>
          <a:p>
            <a:pPr lvl="1"/>
            <a:r>
              <a:rPr lang="en-US" dirty="0" smtClean="0"/>
              <a:t>Source “</a:t>
            </a:r>
            <a:r>
              <a:rPr lang="en-US" i="1" dirty="0" smtClean="0"/>
              <a:t>Fundamentals of Object-Oriented Design in UML</a:t>
            </a:r>
            <a:r>
              <a:rPr lang="en-US" dirty="0" smtClean="0"/>
              <a:t>” by Booch, Jacobson, Rumbaugh (Dorset House Publishing: a division of Pearson) 2000</a:t>
            </a:r>
          </a:p>
          <a:p>
            <a:pPr lvl="1"/>
            <a:r>
              <a:rPr lang="en-US" dirty="0" smtClean="0"/>
              <a:t>UML class diagram provides a quick overview about a class (later you we’ll talk about relationships between classes)</a:t>
            </a:r>
            <a:endParaRPr lang="en-US" dirty="0"/>
          </a:p>
          <a:p>
            <a:r>
              <a:rPr lang="en-US" dirty="0"/>
              <a:t>There’s many resources on the Safari website: </a:t>
            </a:r>
            <a:endParaRPr lang="en-US" dirty="0" smtClean="0"/>
          </a:p>
          <a:p>
            <a:pPr lvl="1"/>
            <a:r>
              <a:rPr lang="en-US" dirty="0" smtClean="0">
                <a:hlinkClick r:id="rId2"/>
              </a:rPr>
              <a:t>http</a:t>
            </a:r>
            <a:r>
              <a:rPr lang="en-US" dirty="0">
                <a:hlinkClick r:id="rId2"/>
              </a:rPr>
              <a:t>://proquest.safaribooksonline.com.ezproxy.lib.ucalgary.ca</a:t>
            </a:r>
            <a:r>
              <a:rPr lang="en-US" dirty="0" smtClean="0">
                <a:hlinkClick r:id="rId2"/>
              </a:rPr>
              <a:t>/</a:t>
            </a:r>
            <a:endParaRPr lang="en-US" dirty="0" smtClean="0"/>
          </a:p>
          <a:p>
            <a:pPr lvl="1"/>
            <a:r>
              <a:rPr lang="en-US" dirty="0" smtClean="0"/>
              <a:t>Example “</a:t>
            </a:r>
            <a:r>
              <a:rPr lang="en-US" b="1" dirty="0"/>
              <a:t>Sams Teach Yourself UML in 24 Hours, Third </a:t>
            </a:r>
            <a:r>
              <a:rPr lang="en-US" b="1" dirty="0" smtClean="0"/>
              <a:t>Edition” (concepts)</a:t>
            </a:r>
            <a:endParaRPr lang="en-US" dirty="0"/>
          </a:p>
          <a:p>
            <a:pPr lvl="1"/>
            <a:r>
              <a:rPr lang="en-US" dirty="0" smtClean="0"/>
              <a:t>Hour 3: Working with Object-Orientation</a:t>
            </a:r>
          </a:p>
          <a:p>
            <a:pPr lvl="1"/>
            <a:r>
              <a:rPr lang="en-US" dirty="0" smtClean="0"/>
              <a:t>Hour 4: Relationships</a:t>
            </a:r>
          </a:p>
          <a:p>
            <a:pPr lvl="1"/>
            <a:r>
              <a:rPr lang="en-US" dirty="0" smtClean="0"/>
              <a:t> Hour 5: Interfaces (reference for a later section of notes “hierarchies”)</a:t>
            </a:r>
            <a:endParaRPr lang="en-US" dirty="0"/>
          </a:p>
        </p:txBody>
      </p:sp>
    </p:spTree>
    <p:extLst>
      <p:ext uri="{BB962C8B-B14F-4D97-AF65-F5344CB8AC3E}">
        <p14:creationId xmlns:p14="http://schemas.microsoft.com/office/powerpoint/2010/main" xmlns="" val="341933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p:txBody>
          <a:bodyPr lIns="92075" tIns="46038" rIns="92075" bIns="46038"/>
          <a:lstStyle/>
          <a:p>
            <a:r>
              <a:rPr lang="en-US" altLang="en-US" sz="3200" dirty="0" smtClean="0">
                <a:latin typeface="Consolas" pitchFamily="49" charset="0"/>
              </a:rPr>
              <a:t>UML Class Diagram</a:t>
            </a:r>
          </a:p>
        </p:txBody>
      </p:sp>
      <p:sp>
        <p:nvSpPr>
          <p:cNvPr id="58371" name="Text Box 11"/>
          <p:cNvSpPr txBox="1">
            <a:spLocks noChangeArrowheads="1"/>
          </p:cNvSpPr>
          <p:nvPr/>
        </p:nvSpPr>
        <p:spPr bwMode="auto">
          <a:xfrm>
            <a:off x="2184400" y="1290637"/>
            <a:ext cx="3606800"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 typeface="Arial" charset="0"/>
              <a:buNone/>
            </a:pPr>
            <a:r>
              <a:rPr lang="en-US" altLang="en-US" sz="2800" b="1" dirty="0">
                <a:latin typeface="Consolas" pitchFamily="49" charset="0"/>
              </a:rPr>
              <a:t>&lt;</a:t>
            </a:r>
            <a:r>
              <a:rPr lang="en-US" altLang="en-US" sz="2800" b="1" i="1" dirty="0">
                <a:latin typeface="Consolas" pitchFamily="49" charset="0"/>
              </a:rPr>
              <a:t>Name of class</a:t>
            </a:r>
            <a:r>
              <a:rPr lang="en-US" altLang="en-US" sz="2800" b="1" dirty="0">
                <a:latin typeface="Consolas" pitchFamily="49" charset="0"/>
              </a:rPr>
              <a:t>&gt;</a:t>
            </a:r>
          </a:p>
        </p:txBody>
      </p:sp>
      <p:sp>
        <p:nvSpPr>
          <p:cNvPr id="58372" name="Rectangle 13"/>
          <p:cNvSpPr>
            <a:spLocks noChangeArrowheads="1"/>
          </p:cNvSpPr>
          <p:nvPr/>
        </p:nvSpPr>
        <p:spPr bwMode="auto">
          <a:xfrm>
            <a:off x="1600200" y="1312862"/>
            <a:ext cx="6477000" cy="19462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Arial" charset="0"/>
              <a:buNone/>
            </a:pPr>
            <a:endParaRPr lang="en-US" altLang="en-US" sz="1800" dirty="0"/>
          </a:p>
        </p:txBody>
      </p:sp>
      <p:sp>
        <p:nvSpPr>
          <p:cNvPr id="58373" name="Line 14"/>
          <p:cNvSpPr>
            <a:spLocks noChangeShapeType="1"/>
          </p:cNvSpPr>
          <p:nvPr/>
        </p:nvSpPr>
        <p:spPr bwMode="auto">
          <a:xfrm>
            <a:off x="1600200" y="1846262"/>
            <a:ext cx="64770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8374" name="Text Box 15"/>
          <p:cNvSpPr txBox="1">
            <a:spLocks noChangeArrowheads="1"/>
          </p:cNvSpPr>
          <p:nvPr/>
        </p:nvSpPr>
        <p:spPr bwMode="auto">
          <a:xfrm>
            <a:off x="1676400" y="1922462"/>
            <a:ext cx="6324600" cy="1250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 typeface="Arial" charset="0"/>
              <a:buNone/>
            </a:pPr>
            <a:r>
              <a:rPr lang="en-CA" altLang="en-US" sz="1800" dirty="0">
                <a:latin typeface="Consolas" pitchFamily="49" charset="0"/>
              </a:rPr>
              <a:t>-&lt;</a:t>
            </a:r>
            <a:r>
              <a:rPr lang="en-CA" altLang="en-US" sz="1800" i="1" dirty="0">
                <a:latin typeface="Consolas" pitchFamily="49" charset="0"/>
              </a:rPr>
              <a:t>attribute name</a:t>
            </a:r>
            <a:r>
              <a:rPr lang="en-CA" altLang="en-US" sz="1800" dirty="0">
                <a:latin typeface="Consolas" pitchFamily="49" charset="0"/>
              </a:rPr>
              <a:t>&gt;: &lt;</a:t>
            </a:r>
            <a:r>
              <a:rPr lang="en-CA" altLang="en-US" sz="1800" i="1" dirty="0">
                <a:latin typeface="Consolas" pitchFamily="49" charset="0"/>
              </a:rPr>
              <a:t>attribute type</a:t>
            </a:r>
            <a:r>
              <a:rPr lang="en-CA" altLang="en-US" sz="1800" dirty="0">
                <a:latin typeface="Consolas" pitchFamily="49" charset="0"/>
              </a:rPr>
              <a:t>&gt;</a:t>
            </a:r>
          </a:p>
          <a:p>
            <a:pPr>
              <a:spcBef>
                <a:spcPct val="50000"/>
              </a:spcBef>
              <a:buFont typeface="Arial" charset="0"/>
              <a:buNone/>
            </a:pPr>
            <a:r>
              <a:rPr lang="en-CA" altLang="en-US" sz="1800" dirty="0">
                <a:latin typeface="Consolas" pitchFamily="49" charset="0"/>
              </a:rPr>
              <a:t>+&lt;</a:t>
            </a:r>
            <a:r>
              <a:rPr lang="en-CA" altLang="en-US" sz="1800" i="1" dirty="0">
                <a:latin typeface="Consolas" pitchFamily="49" charset="0"/>
              </a:rPr>
              <a:t>method name</a:t>
            </a:r>
            <a:r>
              <a:rPr lang="en-CA" altLang="en-US" sz="1800" dirty="0">
                <a:latin typeface="Consolas" pitchFamily="49" charset="0"/>
              </a:rPr>
              <a:t>&gt;</a:t>
            </a:r>
            <a:r>
              <a:rPr lang="en-US" altLang="en-US" sz="1800" dirty="0">
                <a:latin typeface="Consolas" pitchFamily="49" charset="0"/>
              </a:rPr>
              <a:t>(</a:t>
            </a:r>
            <a:r>
              <a:rPr lang="en-CA" altLang="en-US" sz="1800" i="1" dirty="0">
                <a:latin typeface="Consolas" pitchFamily="49" charset="0"/>
              </a:rPr>
              <a:t>p1</a:t>
            </a:r>
            <a:r>
              <a:rPr lang="en-CA" altLang="en-US" sz="1800" dirty="0">
                <a:latin typeface="Consolas" pitchFamily="49" charset="0"/>
              </a:rPr>
              <a:t>:</a:t>
            </a:r>
            <a:r>
              <a:rPr lang="en-CA" altLang="en-US" sz="1800" i="1" dirty="0">
                <a:latin typeface="Consolas" pitchFamily="49" charset="0"/>
              </a:rPr>
              <a:t> p1type</a:t>
            </a:r>
            <a:r>
              <a:rPr lang="en-CA" altLang="en-US" sz="1800" dirty="0">
                <a:latin typeface="Consolas" pitchFamily="49" charset="0"/>
              </a:rPr>
              <a:t>;</a:t>
            </a:r>
            <a:r>
              <a:rPr lang="en-CA" altLang="en-US" sz="1800" i="1" dirty="0">
                <a:latin typeface="Consolas" pitchFamily="49" charset="0"/>
              </a:rPr>
              <a:t> p2 </a:t>
            </a:r>
            <a:r>
              <a:rPr lang="en-CA" altLang="en-US" sz="1800" dirty="0">
                <a:latin typeface="Consolas" pitchFamily="49" charset="0"/>
              </a:rPr>
              <a:t>:</a:t>
            </a:r>
            <a:r>
              <a:rPr lang="en-CA" altLang="en-US" sz="1800" i="1" dirty="0">
                <a:latin typeface="Consolas" pitchFamily="49" charset="0"/>
              </a:rPr>
              <a:t> p2 type</a:t>
            </a:r>
            <a:r>
              <a:rPr lang="en-CA" altLang="en-US" sz="1800" dirty="0">
                <a:latin typeface="Consolas" pitchFamily="49" charset="0"/>
              </a:rPr>
              <a:t>..</a:t>
            </a:r>
            <a:r>
              <a:rPr lang="en-US" altLang="en-US" sz="1800" dirty="0">
                <a:latin typeface="Consolas" pitchFamily="49" charset="0"/>
              </a:rPr>
              <a:t>) :</a:t>
            </a:r>
          </a:p>
          <a:p>
            <a:pPr>
              <a:spcBef>
                <a:spcPct val="50000"/>
              </a:spcBef>
              <a:buFont typeface="Arial" charset="0"/>
              <a:buNone/>
            </a:pPr>
            <a:r>
              <a:rPr lang="en-US" altLang="en-US" sz="1800" dirty="0">
                <a:latin typeface="Consolas" pitchFamily="49" charset="0"/>
              </a:rPr>
              <a:t>  &lt;</a:t>
            </a:r>
            <a:r>
              <a:rPr lang="en-US" altLang="en-US" sz="1800" i="1" dirty="0">
                <a:latin typeface="Consolas" pitchFamily="49" charset="0"/>
              </a:rPr>
              <a:t>return type</a:t>
            </a:r>
            <a:r>
              <a:rPr lang="en-US" altLang="en-US" sz="1800" dirty="0">
                <a:latin typeface="Consolas" pitchFamily="49" charset="0"/>
              </a:rPr>
              <a:t>&gt;</a:t>
            </a:r>
          </a:p>
        </p:txBody>
      </p:sp>
      <p:sp>
        <p:nvSpPr>
          <p:cNvPr id="58376" name="Text Box 11"/>
          <p:cNvSpPr txBox="1">
            <a:spLocks noChangeArrowheads="1"/>
          </p:cNvSpPr>
          <p:nvPr/>
        </p:nvSpPr>
        <p:spPr bwMode="auto">
          <a:xfrm>
            <a:off x="4000500" y="3902725"/>
            <a:ext cx="1524000"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 typeface="Arial" charset="0"/>
              <a:buNone/>
            </a:pPr>
            <a:r>
              <a:rPr lang="en-US" altLang="en-US" sz="2800" b="1" dirty="0">
                <a:latin typeface="Consolas" pitchFamily="49" charset="0"/>
              </a:rPr>
              <a:t>Person</a:t>
            </a:r>
          </a:p>
        </p:txBody>
      </p:sp>
      <p:sp>
        <p:nvSpPr>
          <p:cNvPr id="58377" name="Rectangle 13"/>
          <p:cNvSpPr>
            <a:spLocks noChangeArrowheads="1"/>
          </p:cNvSpPr>
          <p:nvPr/>
        </p:nvSpPr>
        <p:spPr bwMode="auto">
          <a:xfrm>
            <a:off x="3086100" y="3826525"/>
            <a:ext cx="3505200" cy="2618342"/>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Arial" charset="0"/>
              <a:buNone/>
            </a:pPr>
            <a:endParaRPr lang="en-US" altLang="en-US" sz="1800" dirty="0"/>
          </a:p>
        </p:txBody>
      </p:sp>
      <p:sp>
        <p:nvSpPr>
          <p:cNvPr id="58378" name="Line 14"/>
          <p:cNvSpPr>
            <a:spLocks noChangeShapeType="1"/>
          </p:cNvSpPr>
          <p:nvPr/>
        </p:nvSpPr>
        <p:spPr bwMode="auto">
          <a:xfrm>
            <a:off x="3086100" y="4359925"/>
            <a:ext cx="35052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8379" name="Text Box 15"/>
          <p:cNvSpPr txBox="1">
            <a:spLocks noChangeArrowheads="1"/>
          </p:cNvSpPr>
          <p:nvPr/>
        </p:nvSpPr>
        <p:spPr bwMode="auto">
          <a:xfrm>
            <a:off x="3162300" y="4436124"/>
            <a:ext cx="3352800" cy="1733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 typeface="Arial" charset="0"/>
              <a:buNone/>
            </a:pPr>
            <a:r>
              <a:rPr lang="en-CA" altLang="en-US" sz="1800" dirty="0">
                <a:latin typeface="Consolas" pitchFamily="49" charset="0"/>
              </a:rPr>
              <a:t>-</a:t>
            </a:r>
            <a:r>
              <a:rPr lang="en-US" altLang="en-US" sz="1800" dirty="0">
                <a:latin typeface="Consolas" pitchFamily="49" charset="0"/>
              </a:rPr>
              <a:t>age</a:t>
            </a:r>
            <a:r>
              <a:rPr lang="en-CA" altLang="en-US" sz="1800" dirty="0">
                <a:latin typeface="Consolas" pitchFamily="49" charset="0"/>
              </a:rPr>
              <a:t>:int</a:t>
            </a:r>
          </a:p>
          <a:p>
            <a:pPr>
              <a:spcBef>
                <a:spcPct val="50000"/>
              </a:spcBef>
              <a:buFont typeface="Arial" charset="0"/>
              <a:buNone/>
            </a:pPr>
            <a:r>
              <a:rPr lang="en-CA" altLang="en-US" sz="1800" dirty="0" smtClean="0">
                <a:latin typeface="Consolas" pitchFamily="49" charset="0"/>
              </a:rPr>
              <a:t>+</a:t>
            </a:r>
            <a:r>
              <a:rPr lang="en-CA" altLang="en-US" sz="1800" dirty="0">
                <a:latin typeface="Consolas" pitchFamily="49" charset="0"/>
              </a:rPr>
              <a:t>get</a:t>
            </a:r>
            <a:r>
              <a:rPr lang="en-US" altLang="en-US" sz="1800" dirty="0">
                <a:latin typeface="Consolas" pitchFamily="49" charset="0"/>
              </a:rPr>
              <a:t>Age</a:t>
            </a:r>
            <a:r>
              <a:rPr lang="en-CA" altLang="en-US" sz="1800" dirty="0">
                <a:latin typeface="Consolas" pitchFamily="49" charset="0"/>
              </a:rPr>
              <a:t>():</a:t>
            </a:r>
            <a:r>
              <a:rPr lang="en-CA" altLang="en-US" sz="1800" dirty="0" smtClean="0">
                <a:latin typeface="Consolas" pitchFamily="49" charset="0"/>
              </a:rPr>
              <a:t>int</a:t>
            </a:r>
          </a:p>
          <a:p>
            <a:pPr>
              <a:spcBef>
                <a:spcPct val="50000"/>
              </a:spcBef>
              <a:buFont typeface="Arial" charset="0"/>
              <a:buNone/>
            </a:pPr>
            <a:r>
              <a:rPr lang="en-CA" altLang="en-US" sz="1800" dirty="0" smtClean="0">
                <a:latin typeface="Consolas" pitchFamily="49" charset="0"/>
              </a:rPr>
              <a:t>+getFriends():Person []</a:t>
            </a:r>
          </a:p>
          <a:p>
            <a:pPr>
              <a:spcBef>
                <a:spcPct val="50000"/>
              </a:spcBef>
              <a:buNone/>
            </a:pPr>
            <a:r>
              <a:rPr lang="en-CA" altLang="en-US" sz="1800" dirty="0">
                <a:latin typeface="Consolas" pitchFamily="49" charset="0"/>
              </a:rPr>
              <a:t>+set</a:t>
            </a:r>
            <a:r>
              <a:rPr lang="en-US" altLang="en-US" sz="1800" dirty="0">
                <a:latin typeface="Consolas" pitchFamily="49" charset="0"/>
              </a:rPr>
              <a:t>Age</a:t>
            </a:r>
            <a:r>
              <a:rPr lang="en-CA" altLang="en-US" sz="1800" dirty="0">
                <a:latin typeface="Consolas" pitchFamily="49" charset="0"/>
              </a:rPr>
              <a:t>(a</a:t>
            </a:r>
            <a:r>
              <a:rPr lang="en-US" altLang="en-US" sz="1800" dirty="0">
                <a:latin typeface="Consolas" pitchFamily="49" charset="0"/>
              </a:rPr>
              <a:t>nAge</a:t>
            </a:r>
            <a:r>
              <a:rPr lang="en-CA" altLang="en-US" sz="1800" dirty="0">
                <a:latin typeface="Consolas" pitchFamily="49" charset="0"/>
              </a:rPr>
              <a:t>:int):void</a:t>
            </a:r>
          </a:p>
          <a:p>
            <a:pPr>
              <a:spcBef>
                <a:spcPct val="50000"/>
              </a:spcBef>
              <a:buFont typeface="Arial" charset="0"/>
              <a:buNone/>
            </a:pPr>
            <a:endParaRPr lang="en-US" altLang="en-US" sz="1800" dirty="0">
              <a:latin typeface="Consolas" pitchFamily="49" charset="0"/>
            </a:endParaRPr>
          </a:p>
        </p:txBody>
      </p:sp>
    </p:spTree>
    <p:extLst>
      <p:ext uri="{BB962C8B-B14F-4D97-AF65-F5344CB8AC3E}">
        <p14:creationId xmlns:p14="http://schemas.microsoft.com/office/powerpoint/2010/main" xmlns="" val="16400992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p:txBody>
          <a:bodyPr lIns="92075" tIns="46038" rIns="92075" bIns="46038"/>
          <a:lstStyle/>
          <a:p>
            <a:r>
              <a:rPr lang="en-US" altLang="en-US" sz="3200" dirty="0" smtClean="0"/>
              <a:t>Why Bother With UML?</a:t>
            </a:r>
          </a:p>
        </p:txBody>
      </p:sp>
      <p:sp>
        <p:nvSpPr>
          <p:cNvPr id="59395" name="Rectangle 3"/>
          <p:cNvSpPr>
            <a:spLocks noGrp="1" noChangeArrowheads="1"/>
          </p:cNvSpPr>
          <p:nvPr>
            <p:ph type="subTitle" idx="1"/>
          </p:nvPr>
        </p:nvSpPr>
        <p:spPr/>
        <p:txBody>
          <a:bodyPr lIns="92075" tIns="46038" rIns="92075" bIns="46038">
            <a:normAutofit fontScale="77500" lnSpcReduction="20000"/>
          </a:bodyPr>
          <a:lstStyle/>
          <a:p>
            <a:r>
              <a:rPr lang="en-US" altLang="en-US" dirty="0"/>
              <a:t>It combined a number of different approaches and has become the standard notation</a:t>
            </a:r>
            <a:r>
              <a:rPr lang="en-US" altLang="en-US" dirty="0" smtClean="0"/>
              <a:t>.</a:t>
            </a:r>
            <a:endParaRPr lang="en-US" altLang="en-US" sz="2400" dirty="0" smtClean="0"/>
          </a:p>
          <a:p>
            <a:r>
              <a:rPr lang="en-US" altLang="en-US" sz="2400" dirty="0" smtClean="0"/>
              <a:t>It’s the standard way of specifying the major parts of a software project.</a:t>
            </a:r>
          </a:p>
          <a:p>
            <a:r>
              <a:rPr lang="en-US" altLang="en-US" dirty="0" smtClean="0"/>
              <a:t>Graphical summaries can </a:t>
            </a:r>
            <a:r>
              <a:rPr lang="en-US" altLang="en-US" i="1" dirty="0" smtClean="0"/>
              <a:t>provide a useful overview </a:t>
            </a:r>
            <a:r>
              <a:rPr lang="en-US" altLang="en-US" dirty="0" smtClean="0"/>
              <a:t>of a program (especially if relationships must be modeled)</a:t>
            </a:r>
          </a:p>
          <a:p>
            <a:pPr lvl="1"/>
            <a:r>
              <a:rPr lang="en-US" altLang="en-US" sz="2000" dirty="0" smtClean="0"/>
              <a:t>Just don’t over specify details</a:t>
            </a:r>
          </a:p>
        </p:txBody>
      </p:sp>
    </p:spTree>
    <p:extLst>
      <p:ext uri="{BB962C8B-B14F-4D97-AF65-F5344CB8AC3E}">
        <p14:creationId xmlns:p14="http://schemas.microsoft.com/office/powerpoint/2010/main" xmlns="" val="339786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 To The ‘</a:t>
            </a:r>
            <a:r>
              <a:rPr lang="en-US" dirty="0" smtClean="0">
                <a:latin typeface="Consolas" panose="020B0609020204030204" pitchFamily="49" charset="0"/>
                <a:cs typeface="Consolas" panose="020B0609020204030204" pitchFamily="49" charset="0"/>
              </a:rPr>
              <a:t>Private</a:t>
            </a:r>
            <a:r>
              <a:rPr lang="en-US" dirty="0" smtClean="0"/>
              <a:t>’ Keyword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syntactically means this part of the class cannot be accessed outside of the class definition.</a:t>
            </a:r>
          </a:p>
          <a:p>
            <a:pPr lvl="1"/>
            <a:r>
              <a:rPr lang="en-US" dirty="0" smtClean="0"/>
              <a:t>You should </a:t>
            </a:r>
            <a:r>
              <a:rPr lang="en-US" b="1" dirty="0" smtClean="0"/>
              <a:t>always</a:t>
            </a:r>
            <a:r>
              <a:rPr lang="en-US" dirty="0" smtClean="0"/>
              <a:t> do this for variable attributes, </a:t>
            </a:r>
            <a:r>
              <a:rPr lang="en-US" i="1" dirty="0" smtClean="0"/>
              <a:t>very rarely do this </a:t>
            </a:r>
            <a:r>
              <a:rPr lang="en-US" dirty="0" smtClean="0"/>
              <a:t>for methods (more later).</a:t>
            </a:r>
          </a:p>
          <a:p>
            <a:r>
              <a:rPr lang="en-US" dirty="0" smtClean="0"/>
              <a:t>Example</a:t>
            </a:r>
          </a:p>
          <a:p>
            <a:pPr marL="225425" lvl="1" indent="0">
              <a:buNone/>
            </a:pPr>
            <a:r>
              <a:rPr lang="en-US" sz="1800" dirty="0">
                <a:latin typeface="Consolas" panose="020B0609020204030204" pitchFamily="49" charset="0"/>
                <a:cs typeface="Consolas" panose="020B0609020204030204" pitchFamily="49" charset="0"/>
              </a:rPr>
              <a:t>p</a:t>
            </a:r>
            <a:r>
              <a:rPr lang="en-US" sz="1800" dirty="0" smtClean="0">
                <a:latin typeface="Consolas" panose="020B0609020204030204" pitchFamily="49" charset="0"/>
                <a:cs typeface="Consolas" panose="020B0609020204030204" pitchFamily="49" charset="0"/>
              </a:rPr>
              <a:t>ublic class Person {</a:t>
            </a:r>
          </a:p>
          <a:p>
            <a:pPr marL="225425" lvl="1" indent="0">
              <a:buNone/>
            </a:pPr>
            <a:r>
              <a:rPr lang="en-US" sz="1800" dirty="0" smtClean="0">
                <a:latin typeface="Consolas" panose="020B0609020204030204" pitchFamily="49" charset="0"/>
                <a:cs typeface="Consolas" panose="020B0609020204030204" pitchFamily="49" charset="0"/>
              </a:rPr>
              <a:t>     private int age;</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public Person() {</a:t>
            </a:r>
          </a:p>
          <a:p>
            <a:pPr marL="225425" lvl="1" indent="0">
              <a:buNone/>
            </a:pPr>
            <a:r>
              <a:rPr lang="en-US" sz="1800" dirty="0" smtClean="0">
                <a:latin typeface="Consolas" panose="020B0609020204030204" pitchFamily="49" charset="0"/>
                <a:cs typeface="Consolas" panose="020B0609020204030204" pitchFamily="49" charset="0"/>
              </a:rPr>
              <a:t>         age = 12;   </a:t>
            </a:r>
            <a:r>
              <a:rPr lang="en-US" sz="1800" b="1" dirty="0" smtClean="0">
                <a:solidFill>
                  <a:schemeClr val="bg1">
                    <a:lumMod val="60000"/>
                    <a:lumOff val="40000"/>
                  </a:schemeClr>
                </a:solidFill>
                <a:latin typeface="Consolas" panose="020B0609020204030204" pitchFamily="49" charset="0"/>
                <a:cs typeface="Consolas" panose="020B0609020204030204" pitchFamily="49" charset="0"/>
              </a:rPr>
              <a:t>// OK – access allowed here</a:t>
            </a:r>
            <a:endParaRPr lang="en-US" sz="1800" b="1" dirty="0">
              <a:solidFill>
                <a:schemeClr val="bg1">
                  <a:lumMod val="60000"/>
                  <a:lumOff val="40000"/>
                </a:schemeClr>
              </a:solidFill>
              <a:latin typeface="Consolas" panose="020B0609020204030204" pitchFamily="49" charset="0"/>
              <a:cs typeface="Consolas" panose="020B0609020204030204" pitchFamily="49" charset="0"/>
            </a:endParaRPr>
          </a:p>
          <a:p>
            <a:pPr marL="225425" lvl="1" indent="0">
              <a:buNone/>
            </a:pPr>
            <a:r>
              <a:rPr lang="en-US" sz="1800" dirty="0" smtClean="0">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a:p>
            <a:pPr marL="225425" lvl="1" indent="0">
              <a:buNone/>
            </a:pPr>
            <a:r>
              <a:rPr lang="en-US" sz="1800" dirty="0" smtClean="0">
                <a:latin typeface="Consolas" panose="020B0609020204030204" pitchFamily="49" charset="0"/>
                <a:cs typeface="Consolas" panose="020B0609020204030204" pitchFamily="49" charset="0"/>
              </a:rPr>
              <a:t>}</a:t>
            </a:r>
          </a:p>
          <a:p>
            <a:pPr marL="225425" lvl="1" indent="0">
              <a:buNone/>
            </a:pPr>
            <a:r>
              <a:rPr lang="en-US" sz="1800" dirty="0">
                <a:latin typeface="Consolas" panose="020B0609020204030204" pitchFamily="49" charset="0"/>
                <a:cs typeface="Consolas" panose="020B0609020204030204" pitchFamily="49" charset="0"/>
              </a:rPr>
              <a:t>p</a:t>
            </a:r>
            <a:r>
              <a:rPr lang="en-US" sz="1800" dirty="0" smtClean="0">
                <a:latin typeface="Consolas" panose="020B0609020204030204" pitchFamily="49" charset="0"/>
                <a:cs typeface="Consolas" panose="020B0609020204030204" pitchFamily="49" charset="0"/>
              </a:rPr>
              <a:t>ublic class Driver {</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public static void main(String [] args) {</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Person aPerson = new Person();</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aPerson.age = 12;  </a:t>
            </a:r>
            <a:r>
              <a:rPr lang="en-US" sz="1800" b="1" dirty="0" smtClean="0">
                <a:solidFill>
                  <a:schemeClr val="bg1">
                    <a:lumMod val="60000"/>
                    <a:lumOff val="40000"/>
                  </a:schemeClr>
                </a:solidFill>
                <a:latin typeface="Consolas" panose="020B0609020204030204" pitchFamily="49" charset="0"/>
                <a:cs typeface="Consolas" panose="020B0609020204030204" pitchFamily="49" charset="0"/>
              </a:rPr>
              <a:t>// Syntax error: program won’t  </a:t>
            </a:r>
          </a:p>
          <a:p>
            <a:pPr marL="225425" lvl="1" indent="0">
              <a:buNone/>
            </a:pPr>
            <a:r>
              <a:rPr lang="en-US" sz="1800" b="1" dirty="0">
                <a:solidFill>
                  <a:schemeClr val="bg1">
                    <a:lumMod val="60000"/>
                    <a:lumOff val="40000"/>
                  </a:schemeClr>
                </a:solidFill>
                <a:latin typeface="Consolas" panose="020B0609020204030204" pitchFamily="49" charset="0"/>
                <a:cs typeface="Consolas" panose="020B0609020204030204" pitchFamily="49" charset="0"/>
              </a:rPr>
              <a:t> </a:t>
            </a:r>
            <a:r>
              <a:rPr lang="en-US" sz="1800" b="1" dirty="0" smtClean="0">
                <a:solidFill>
                  <a:schemeClr val="bg1">
                    <a:lumMod val="60000"/>
                    <a:lumOff val="40000"/>
                  </a:schemeClr>
                </a:solidFill>
                <a:latin typeface="Consolas" panose="020B0609020204030204" pitchFamily="49" charset="0"/>
                <a:cs typeface="Consolas" panose="020B0609020204030204" pitchFamily="49" charset="0"/>
              </a:rPr>
              <a:t>                           // compile! </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p>
          <a:p>
            <a:pPr marL="225425" lvl="1" indent="0">
              <a:buNone/>
            </a:pPr>
            <a:r>
              <a:rPr lang="en-US" sz="1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xmlns="" val="141989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p:txBody>
          <a:bodyPr/>
          <a:lstStyle/>
          <a:p>
            <a:r>
              <a:rPr lang="en-CA" altLang="en-US" sz="3200" dirty="0" smtClean="0"/>
              <a:t>New Term: Encapsulation/Information Hiding</a:t>
            </a:r>
            <a:endParaRPr lang="en-US" altLang="en-US" sz="3200" dirty="0" smtClean="0"/>
          </a:p>
        </p:txBody>
      </p:sp>
      <p:sp>
        <p:nvSpPr>
          <p:cNvPr id="257027" name="Rectangle 3"/>
          <p:cNvSpPr>
            <a:spLocks noGrp="1" noChangeArrowheads="1"/>
          </p:cNvSpPr>
          <p:nvPr>
            <p:ph type="subTitle" idx="1"/>
          </p:nvPr>
        </p:nvSpPr>
        <p:spPr>
          <a:xfrm>
            <a:off x="457200" y="1371600"/>
            <a:ext cx="8029575" cy="1752600"/>
          </a:xfrm>
        </p:spPr>
        <p:txBody>
          <a:bodyPr>
            <a:normAutofit fontScale="70000" lnSpcReduction="20000"/>
          </a:bodyPr>
          <a:lstStyle/>
          <a:p>
            <a:pPr marL="115888" indent="-115888">
              <a:lnSpc>
                <a:spcPct val="90000"/>
              </a:lnSpc>
              <a:tabLst>
                <a:tab pos="476250" algn="l"/>
              </a:tabLst>
            </a:pPr>
            <a:r>
              <a:rPr lang="en-CA" altLang="en-US" sz="2400" dirty="0" smtClean="0"/>
              <a:t>Protects the inner-workings (data) of a class.</a:t>
            </a:r>
          </a:p>
          <a:p>
            <a:pPr marL="115888" indent="-115888">
              <a:lnSpc>
                <a:spcPct val="90000"/>
              </a:lnSpc>
              <a:tabLst>
                <a:tab pos="476250" algn="l"/>
              </a:tabLst>
            </a:pPr>
            <a:r>
              <a:rPr lang="en-CA" altLang="en-US" sz="2400" dirty="0" smtClean="0"/>
              <a:t>Only allow access to the core of an object in a controlled fashion (use the </a:t>
            </a:r>
            <a:r>
              <a:rPr lang="en-CA" altLang="en-US" sz="2400" i="1" dirty="0" smtClean="0"/>
              <a:t>public</a:t>
            </a:r>
            <a:r>
              <a:rPr lang="en-CA" altLang="en-US" sz="2400" dirty="0" smtClean="0"/>
              <a:t> parts to access the </a:t>
            </a:r>
            <a:r>
              <a:rPr lang="en-CA" altLang="en-US" sz="2400" i="1" dirty="0" smtClean="0"/>
              <a:t>private</a:t>
            </a:r>
            <a:r>
              <a:rPr lang="en-CA" altLang="en-US" sz="2400" dirty="0" smtClean="0"/>
              <a:t> sections).</a:t>
            </a:r>
          </a:p>
          <a:p>
            <a:pPr marL="458788" lvl="1" indent="-115888">
              <a:lnSpc>
                <a:spcPct val="90000"/>
              </a:lnSpc>
              <a:tabLst>
                <a:tab pos="476250" algn="l"/>
              </a:tabLst>
            </a:pPr>
            <a:r>
              <a:rPr lang="en-CA" altLang="en-US" sz="2000" dirty="0" smtClean="0"/>
              <a:t>Typically it means public methods accessing private attributes </a:t>
            </a:r>
            <a:r>
              <a:rPr lang="en-US" altLang="en-US" sz="2000" dirty="0" smtClean="0"/>
              <a:t>via</a:t>
            </a:r>
            <a:r>
              <a:rPr lang="en-CA" altLang="en-US" sz="2000" dirty="0" smtClean="0"/>
              <a:t> accessor and mutator methods.</a:t>
            </a:r>
          </a:p>
          <a:p>
            <a:pPr marL="458788" lvl="1" indent="-115888">
              <a:lnSpc>
                <a:spcPct val="90000"/>
              </a:lnSpc>
              <a:tabLst>
                <a:tab pos="476250" algn="l"/>
              </a:tabLst>
            </a:pPr>
            <a:r>
              <a:rPr lang="en-CA" altLang="en-US" dirty="0" smtClean="0"/>
              <a:t>Controlled access to attributes:</a:t>
            </a:r>
          </a:p>
          <a:p>
            <a:pPr marL="681038" lvl="2" indent="-115888">
              <a:tabLst>
                <a:tab pos="476250" algn="l"/>
              </a:tabLst>
            </a:pPr>
            <a:r>
              <a:rPr lang="en-CA" altLang="en-US" sz="1800" dirty="0" smtClean="0"/>
              <a:t>Can prevent invalid states</a:t>
            </a:r>
          </a:p>
          <a:p>
            <a:pPr marL="681038" lvl="2" indent="-115888">
              <a:tabLst>
                <a:tab pos="476250" algn="l"/>
              </a:tabLst>
            </a:pPr>
            <a:r>
              <a:rPr lang="en-CA" altLang="en-US" dirty="0" smtClean="0"/>
              <a:t>Reduce runtime errors</a:t>
            </a:r>
            <a:endParaRPr lang="en-CA" altLang="en-US" sz="1800" dirty="0" smtClean="0"/>
          </a:p>
        </p:txBody>
      </p:sp>
      <p:grpSp>
        <p:nvGrpSpPr>
          <p:cNvPr id="64542" name="Group 30"/>
          <p:cNvGrpSpPr>
            <a:grpSpLocks/>
          </p:cNvGrpSpPr>
          <p:nvPr/>
        </p:nvGrpSpPr>
        <p:grpSpPr bwMode="auto">
          <a:xfrm>
            <a:off x="358775" y="4106510"/>
            <a:ext cx="4897438" cy="2592388"/>
            <a:chOff x="431" y="2154"/>
            <a:chExt cx="3085" cy="1633"/>
          </a:xfrm>
        </p:grpSpPr>
        <p:grpSp>
          <p:nvGrpSpPr>
            <p:cNvPr id="65541" name="Group 4"/>
            <p:cNvGrpSpPr>
              <a:grpSpLocks/>
            </p:cNvGrpSpPr>
            <p:nvPr/>
          </p:nvGrpSpPr>
          <p:grpSpPr bwMode="auto">
            <a:xfrm>
              <a:off x="431" y="2877"/>
              <a:ext cx="3085" cy="910"/>
              <a:chOff x="476" y="2115"/>
              <a:chExt cx="3085" cy="910"/>
            </a:xfrm>
          </p:grpSpPr>
          <p:sp>
            <p:nvSpPr>
              <p:cNvPr id="65546" name="Line 5"/>
              <p:cNvSpPr>
                <a:spLocks noChangeShapeType="1"/>
              </p:cNvSpPr>
              <p:nvPr/>
            </p:nvSpPr>
            <p:spPr bwMode="auto">
              <a:xfrm>
                <a:off x="476" y="2296"/>
                <a:ext cx="1" cy="72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square" lIns="93600" tIns="46800" rIns="93600" bIns="46800">
                <a:spAutoFit/>
              </a:bodyPr>
              <a:lstStyle/>
              <a:p>
                <a:endParaRPr lang="en-US" dirty="0"/>
              </a:p>
            </p:txBody>
          </p:sp>
          <p:sp>
            <p:nvSpPr>
              <p:cNvPr id="65547" name="Line 6"/>
              <p:cNvSpPr>
                <a:spLocks noChangeShapeType="1"/>
              </p:cNvSpPr>
              <p:nvPr/>
            </p:nvSpPr>
            <p:spPr bwMode="auto">
              <a:xfrm>
                <a:off x="3560" y="2296"/>
                <a:ext cx="1" cy="72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square" lIns="93600" tIns="46800" rIns="93600" bIns="46800">
                <a:spAutoFit/>
              </a:bodyPr>
              <a:lstStyle/>
              <a:p>
                <a:endParaRPr lang="en-US" dirty="0"/>
              </a:p>
            </p:txBody>
          </p:sp>
          <p:sp>
            <p:nvSpPr>
              <p:cNvPr id="65548" name="Line 7"/>
              <p:cNvSpPr>
                <a:spLocks noChangeShapeType="1"/>
              </p:cNvSpPr>
              <p:nvPr/>
            </p:nvSpPr>
            <p:spPr bwMode="auto">
              <a:xfrm>
                <a:off x="477" y="3025"/>
                <a:ext cx="308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65549" name="Line 8"/>
              <p:cNvSpPr>
                <a:spLocks noChangeShapeType="1"/>
              </p:cNvSpPr>
              <p:nvPr/>
            </p:nvSpPr>
            <p:spPr bwMode="auto">
              <a:xfrm>
                <a:off x="476" y="2296"/>
                <a:ext cx="408"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65550" name="Line 9"/>
              <p:cNvSpPr>
                <a:spLocks noChangeShapeType="1"/>
              </p:cNvSpPr>
              <p:nvPr/>
            </p:nvSpPr>
            <p:spPr bwMode="auto">
              <a:xfrm>
                <a:off x="1429" y="2296"/>
                <a:ext cx="31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65551" name="Text Box 10"/>
              <p:cNvSpPr txBox="1">
                <a:spLocks noChangeArrowheads="1"/>
              </p:cNvSpPr>
              <p:nvPr/>
            </p:nvSpPr>
            <p:spPr bwMode="auto">
              <a:xfrm>
                <a:off x="1653" y="2583"/>
                <a:ext cx="545" cy="3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CA" altLang="en-US" sz="1600" b="1" dirty="0">
                    <a:latin typeface="Arial" charset="0"/>
                  </a:rPr>
                  <a:t>private data</a:t>
                </a:r>
                <a:endParaRPr lang="en-US" altLang="en-US" sz="1600" b="1" dirty="0">
                  <a:latin typeface="Arial" charset="0"/>
                </a:endParaRPr>
              </a:p>
            </p:txBody>
          </p:sp>
          <p:grpSp>
            <p:nvGrpSpPr>
              <p:cNvPr id="65552" name="Group 11"/>
              <p:cNvGrpSpPr>
                <a:grpSpLocks/>
              </p:cNvGrpSpPr>
              <p:nvPr/>
            </p:nvGrpSpPr>
            <p:grpSpPr bwMode="auto">
              <a:xfrm>
                <a:off x="884" y="2115"/>
                <a:ext cx="545" cy="366"/>
                <a:chOff x="884" y="2115"/>
                <a:chExt cx="545" cy="366"/>
              </a:xfrm>
            </p:grpSpPr>
            <p:sp>
              <p:nvSpPr>
                <p:cNvPr id="65563" name="Text Box 12"/>
                <p:cNvSpPr txBox="1">
                  <a:spLocks noChangeArrowheads="1"/>
                </p:cNvSpPr>
                <p:nvPr/>
              </p:nvSpPr>
              <p:spPr bwMode="auto">
                <a:xfrm>
                  <a:off x="884" y="2115"/>
                  <a:ext cx="545"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CA" altLang="en-US" sz="1600" dirty="0">
                      <a:latin typeface="Arial" charset="0"/>
                    </a:rPr>
                    <a:t>publicmethod</a:t>
                  </a:r>
                  <a:endParaRPr lang="en-US" altLang="en-US" sz="1600" dirty="0">
                    <a:latin typeface="Arial" charset="0"/>
                  </a:endParaRPr>
                </a:p>
              </p:txBody>
            </p:sp>
            <p:sp>
              <p:nvSpPr>
                <p:cNvPr id="65564" name="Line 13"/>
                <p:cNvSpPr>
                  <a:spLocks noChangeShapeType="1"/>
                </p:cNvSpPr>
                <p:nvPr/>
              </p:nvSpPr>
              <p:spPr bwMode="auto">
                <a:xfrm flipV="1">
                  <a:off x="884" y="2115"/>
                  <a:ext cx="0" cy="3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65565" name="Line 14"/>
                <p:cNvSpPr>
                  <a:spLocks noChangeShapeType="1"/>
                </p:cNvSpPr>
                <p:nvPr/>
              </p:nvSpPr>
              <p:spPr bwMode="auto">
                <a:xfrm flipV="1">
                  <a:off x="1429" y="2115"/>
                  <a:ext cx="0" cy="3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grpSp>
          <p:grpSp>
            <p:nvGrpSpPr>
              <p:cNvPr id="65553" name="Group 15"/>
              <p:cNvGrpSpPr>
                <a:grpSpLocks/>
              </p:cNvGrpSpPr>
              <p:nvPr/>
            </p:nvGrpSpPr>
            <p:grpSpPr bwMode="auto">
              <a:xfrm>
                <a:off x="1746" y="2115"/>
                <a:ext cx="545" cy="366"/>
                <a:chOff x="884" y="2115"/>
                <a:chExt cx="545" cy="366"/>
              </a:xfrm>
            </p:grpSpPr>
            <p:sp>
              <p:nvSpPr>
                <p:cNvPr id="65560" name="Text Box 16"/>
                <p:cNvSpPr txBox="1">
                  <a:spLocks noChangeArrowheads="1"/>
                </p:cNvSpPr>
                <p:nvPr/>
              </p:nvSpPr>
              <p:spPr bwMode="auto">
                <a:xfrm>
                  <a:off x="884" y="2115"/>
                  <a:ext cx="545"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CA" altLang="en-US" sz="1600" dirty="0">
                      <a:latin typeface="Arial" charset="0"/>
                    </a:rPr>
                    <a:t>publicmethod</a:t>
                  </a:r>
                  <a:endParaRPr lang="en-US" altLang="en-US" sz="1600" dirty="0">
                    <a:latin typeface="Arial" charset="0"/>
                  </a:endParaRPr>
                </a:p>
              </p:txBody>
            </p:sp>
            <p:sp>
              <p:nvSpPr>
                <p:cNvPr id="65561" name="Line 17"/>
                <p:cNvSpPr>
                  <a:spLocks noChangeShapeType="1"/>
                </p:cNvSpPr>
                <p:nvPr/>
              </p:nvSpPr>
              <p:spPr bwMode="auto">
                <a:xfrm flipV="1">
                  <a:off x="884" y="2115"/>
                  <a:ext cx="0" cy="3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65562" name="Line 18"/>
                <p:cNvSpPr>
                  <a:spLocks noChangeShapeType="1"/>
                </p:cNvSpPr>
                <p:nvPr/>
              </p:nvSpPr>
              <p:spPr bwMode="auto">
                <a:xfrm flipV="1">
                  <a:off x="1429" y="2115"/>
                  <a:ext cx="0" cy="3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grpSp>
          <p:sp>
            <p:nvSpPr>
              <p:cNvPr id="65554" name="Line 19"/>
              <p:cNvSpPr>
                <a:spLocks noChangeShapeType="1"/>
              </p:cNvSpPr>
              <p:nvPr/>
            </p:nvSpPr>
            <p:spPr bwMode="auto">
              <a:xfrm>
                <a:off x="2290" y="2296"/>
                <a:ext cx="31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grpSp>
            <p:nvGrpSpPr>
              <p:cNvPr id="65555" name="Group 20"/>
              <p:cNvGrpSpPr>
                <a:grpSpLocks/>
              </p:cNvGrpSpPr>
              <p:nvPr/>
            </p:nvGrpSpPr>
            <p:grpSpPr bwMode="auto">
              <a:xfrm>
                <a:off x="2608" y="2115"/>
                <a:ext cx="545" cy="366"/>
                <a:chOff x="884" y="2115"/>
                <a:chExt cx="545" cy="366"/>
              </a:xfrm>
            </p:grpSpPr>
            <p:sp>
              <p:nvSpPr>
                <p:cNvPr id="65557" name="Text Box 21"/>
                <p:cNvSpPr txBox="1">
                  <a:spLocks noChangeArrowheads="1"/>
                </p:cNvSpPr>
                <p:nvPr/>
              </p:nvSpPr>
              <p:spPr bwMode="auto">
                <a:xfrm>
                  <a:off x="884" y="2115"/>
                  <a:ext cx="545"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CA" altLang="en-US" sz="1600" dirty="0">
                      <a:latin typeface="Arial" charset="0"/>
                    </a:rPr>
                    <a:t>publicmethod</a:t>
                  </a:r>
                  <a:endParaRPr lang="en-US" altLang="en-US" sz="1600" dirty="0">
                    <a:latin typeface="Arial" charset="0"/>
                  </a:endParaRPr>
                </a:p>
              </p:txBody>
            </p:sp>
            <p:sp>
              <p:nvSpPr>
                <p:cNvPr id="65558" name="Line 22"/>
                <p:cNvSpPr>
                  <a:spLocks noChangeShapeType="1"/>
                </p:cNvSpPr>
                <p:nvPr/>
              </p:nvSpPr>
              <p:spPr bwMode="auto">
                <a:xfrm flipV="1">
                  <a:off x="884" y="2115"/>
                  <a:ext cx="0" cy="3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65559" name="Line 23"/>
                <p:cNvSpPr>
                  <a:spLocks noChangeShapeType="1"/>
                </p:cNvSpPr>
                <p:nvPr/>
              </p:nvSpPr>
              <p:spPr bwMode="auto">
                <a:xfrm flipV="1">
                  <a:off x="1429" y="2115"/>
                  <a:ext cx="0" cy="3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grpSp>
          <p:sp>
            <p:nvSpPr>
              <p:cNvPr id="65556" name="Line 24"/>
              <p:cNvSpPr>
                <a:spLocks noChangeShapeType="1"/>
              </p:cNvSpPr>
              <p:nvPr/>
            </p:nvSpPr>
            <p:spPr bwMode="auto">
              <a:xfrm>
                <a:off x="3152" y="2296"/>
                <a:ext cx="408"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grpSp>
        <p:sp>
          <p:nvSpPr>
            <p:cNvPr id="65542" name="Line 25"/>
            <p:cNvSpPr>
              <a:spLocks noChangeShapeType="1"/>
            </p:cNvSpPr>
            <p:nvPr/>
          </p:nvSpPr>
          <p:spPr bwMode="auto">
            <a:xfrm flipH="1" flipV="1">
              <a:off x="1106" y="2633"/>
              <a:ext cx="1" cy="258"/>
            </a:xfrm>
            <a:prstGeom prst="line">
              <a:avLst/>
            </a:prstGeom>
            <a:noFill/>
            <a:ln w="635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lIns="93600" tIns="46800" rIns="93600" bIns="46800">
              <a:spAutoFit/>
            </a:bodyPr>
            <a:lstStyle/>
            <a:p>
              <a:endParaRPr lang="en-US" dirty="0"/>
            </a:p>
          </p:txBody>
        </p:sp>
        <p:sp>
          <p:nvSpPr>
            <p:cNvPr id="65543" name="Line 26"/>
            <p:cNvSpPr>
              <a:spLocks noChangeShapeType="1"/>
            </p:cNvSpPr>
            <p:nvPr/>
          </p:nvSpPr>
          <p:spPr bwMode="auto">
            <a:xfrm>
              <a:off x="1904" y="2619"/>
              <a:ext cx="0" cy="272"/>
            </a:xfrm>
            <a:prstGeom prst="line">
              <a:avLst/>
            </a:prstGeom>
            <a:noFill/>
            <a:ln w="635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3600" tIns="46800" rIns="93600" bIns="46800">
              <a:spAutoFit/>
            </a:bodyPr>
            <a:lstStyle/>
            <a:p>
              <a:endParaRPr lang="en-US" dirty="0"/>
            </a:p>
          </p:txBody>
        </p:sp>
        <p:sp>
          <p:nvSpPr>
            <p:cNvPr id="65544" name="Text Box 27"/>
            <p:cNvSpPr txBox="1">
              <a:spLocks noChangeArrowheads="1"/>
            </p:cNvSpPr>
            <p:nvPr/>
          </p:nvSpPr>
          <p:spPr bwMode="auto">
            <a:xfrm>
              <a:off x="1653" y="2154"/>
              <a:ext cx="741" cy="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600" dirty="0">
                  <a:latin typeface="Arial" charset="0"/>
                </a:rPr>
                <a:t>set data (</a:t>
              </a:r>
              <a:r>
                <a:rPr lang="en-US" altLang="en-US" sz="1600" b="1" dirty="0">
                  <a:latin typeface="Arial" charset="0"/>
                </a:rPr>
                <a:t>mutator method</a:t>
              </a:r>
              <a:r>
                <a:rPr lang="en-US" altLang="en-US" sz="1600" dirty="0">
                  <a:latin typeface="Arial" charset="0"/>
                </a:rPr>
                <a:t>)</a:t>
              </a:r>
            </a:p>
          </p:txBody>
        </p:sp>
        <p:sp>
          <p:nvSpPr>
            <p:cNvPr id="65545" name="Text Box 28"/>
            <p:cNvSpPr txBox="1">
              <a:spLocks noChangeArrowheads="1"/>
            </p:cNvSpPr>
            <p:nvPr/>
          </p:nvSpPr>
          <p:spPr bwMode="auto">
            <a:xfrm>
              <a:off x="754" y="2154"/>
              <a:ext cx="717" cy="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600" dirty="0">
                  <a:latin typeface="Arial" charset="0"/>
                </a:rPr>
                <a:t>get data (</a:t>
              </a:r>
              <a:r>
                <a:rPr lang="en-US" altLang="en-US" sz="1600" b="1" dirty="0">
                  <a:latin typeface="Arial" charset="0"/>
                </a:rPr>
                <a:t>accessor method</a:t>
              </a:r>
              <a:r>
                <a:rPr lang="en-US" altLang="en-US" sz="1600" dirty="0">
                  <a:latin typeface="Arial" charset="0"/>
                </a:rPr>
                <a:t>)</a:t>
              </a:r>
            </a:p>
          </p:txBody>
        </p:sp>
      </p:grpSp>
    </p:spTree>
    <p:extLst>
      <p:ext uri="{BB962C8B-B14F-4D97-AF65-F5344CB8AC3E}">
        <p14:creationId xmlns:p14="http://schemas.microsoft.com/office/powerpoint/2010/main" xmlns="" val="354931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70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70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0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70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702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627993" y="751490"/>
            <a:ext cx="7851648" cy="562303"/>
          </a:xfrm>
        </p:spPr>
        <p:txBody>
          <a:bodyPr lIns="92075" tIns="46038" rIns="92075" bIns="46038">
            <a:normAutofit fontScale="90000"/>
          </a:bodyPr>
          <a:lstStyle/>
          <a:p>
            <a:r>
              <a:rPr lang="en-CA" altLang="en-US" sz="3200" dirty="0" smtClean="0"/>
              <a:t>How Does Hiding Information Protect</a:t>
            </a:r>
            <a:r>
              <a:rPr lang="en-US" altLang="en-US" sz="3200" dirty="0" smtClean="0"/>
              <a:t> Data</a:t>
            </a:r>
            <a:r>
              <a:rPr lang="en-CA" altLang="en-US" sz="3200" dirty="0" smtClean="0"/>
              <a:t>?</a:t>
            </a:r>
            <a:endParaRPr lang="en-US" altLang="en-US" sz="3200" dirty="0" smtClean="0"/>
          </a:p>
        </p:txBody>
      </p:sp>
      <p:sp>
        <p:nvSpPr>
          <p:cNvPr id="66563" name="Rectangle 3"/>
          <p:cNvSpPr>
            <a:spLocks noGrp="1" noChangeArrowheads="1"/>
          </p:cNvSpPr>
          <p:nvPr>
            <p:ph type="subTitle" idx="1"/>
          </p:nvPr>
        </p:nvSpPr>
        <p:spPr>
          <a:xfrm>
            <a:off x="617482" y="1809640"/>
            <a:ext cx="7854696" cy="1752600"/>
          </a:xfrm>
        </p:spPr>
        <p:txBody>
          <a:bodyPr lIns="92075" tIns="46038" rIns="92075" bIns="46038">
            <a:normAutofit fontScale="92500" lnSpcReduction="20000"/>
          </a:bodyPr>
          <a:lstStyle/>
          <a:p>
            <a:r>
              <a:rPr lang="en-CA" altLang="en-US" sz="2400" dirty="0" smtClean="0"/>
              <a:t>Protects the inner-workings (data) of a class</a:t>
            </a:r>
          </a:p>
          <a:p>
            <a:pPr lvl="1"/>
            <a:r>
              <a:rPr lang="en-CA" altLang="en-US" sz="2000" dirty="0" smtClean="0"/>
              <a:t>e.g., range checking for inventory levels (0 – 100)</a:t>
            </a:r>
          </a:p>
          <a:p>
            <a:endParaRPr lang="en-CA" altLang="en-US" sz="2000" dirty="0" smtClean="0"/>
          </a:p>
          <a:p>
            <a:r>
              <a:rPr lang="en-US" altLang="en-US" sz="2400" dirty="0" smtClean="0"/>
              <a:t>Location of the online example</a:t>
            </a:r>
            <a:r>
              <a:rPr lang="en-CA" altLang="en-US" sz="2400" dirty="0" smtClean="0"/>
              <a:t>:</a:t>
            </a:r>
            <a:r>
              <a:rPr lang="en-CA" altLang="en-US" sz="2800" dirty="0" smtClean="0">
                <a:latin typeface="Times New Roman" pitchFamily="18" charset="0"/>
              </a:rPr>
              <a:t> </a:t>
            </a:r>
          </a:p>
          <a:p>
            <a:pPr lvl="1"/>
            <a:r>
              <a:rPr lang="en-CA" altLang="en-US" sz="2000" dirty="0" smtClean="0">
                <a:latin typeface="Consolas" pitchFamily="49" charset="0"/>
              </a:rPr>
              <a:t>/home/219/examples/</a:t>
            </a:r>
            <a:r>
              <a:rPr lang="en-CA" altLang="en-US" sz="2000" dirty="0" err="1" smtClean="0">
                <a:latin typeface="Consolas" pitchFamily="49" charset="0"/>
              </a:rPr>
              <a:t>intro_OO</a:t>
            </a:r>
            <a:r>
              <a:rPr lang="en-CA" altLang="en-US" sz="2000" dirty="0" smtClean="0">
                <a:latin typeface="Consolas" pitchFamily="49" charset="0"/>
              </a:rPr>
              <a:t>/</a:t>
            </a:r>
            <a:r>
              <a:rPr lang="en-CA" altLang="en-US" sz="2000" dirty="0" err="1" smtClean="0">
                <a:latin typeface="Consolas" pitchFamily="49" charset="0"/>
              </a:rPr>
              <a:t>fifth_noProtection</a:t>
            </a:r>
            <a:endParaRPr lang="en-CA" altLang="en-US" sz="2000" dirty="0" smtClean="0">
              <a:latin typeface="Consolas" pitchFamily="49" charset="0"/>
            </a:endParaRPr>
          </a:p>
          <a:p>
            <a:endParaRPr lang="en-US" altLang="en-US" dirty="0" smtClean="0">
              <a:latin typeface="Times New Roman" pitchFamily="18" charset="0"/>
            </a:endParaRPr>
          </a:p>
        </p:txBody>
      </p:sp>
      <p:sp>
        <p:nvSpPr>
          <p:cNvPr id="66564" name="Text Box 10"/>
          <p:cNvSpPr txBox="1">
            <a:spLocks noChangeArrowheads="1"/>
          </p:cNvSpPr>
          <p:nvPr/>
        </p:nvSpPr>
        <p:spPr bwMode="auto">
          <a:xfrm>
            <a:off x="762000" y="4449763"/>
            <a:ext cx="2665413" cy="919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 typeface="Arial" charset="0"/>
              <a:buNone/>
            </a:pPr>
            <a:endParaRPr lang="en-CA" altLang="en-US" sz="2400" dirty="0"/>
          </a:p>
        </p:txBody>
      </p:sp>
      <p:sp>
        <p:nvSpPr>
          <p:cNvPr id="66565" name="Text Box 11"/>
          <p:cNvSpPr txBox="1">
            <a:spLocks noChangeArrowheads="1"/>
          </p:cNvSpPr>
          <p:nvPr/>
        </p:nvSpPr>
        <p:spPr bwMode="auto">
          <a:xfrm>
            <a:off x="533400" y="4114800"/>
            <a:ext cx="1524000"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 typeface="Arial" charset="0"/>
              <a:buNone/>
            </a:pPr>
            <a:r>
              <a:rPr lang="en-US" altLang="en-US" sz="2800" b="1" dirty="0">
                <a:latin typeface="Consolas" pitchFamily="49" charset="0"/>
              </a:rPr>
              <a:t>Driver</a:t>
            </a:r>
          </a:p>
        </p:txBody>
      </p:sp>
      <p:sp>
        <p:nvSpPr>
          <p:cNvPr id="66566" name="Rectangle 13"/>
          <p:cNvSpPr>
            <a:spLocks noChangeArrowheads="1"/>
          </p:cNvSpPr>
          <p:nvPr/>
        </p:nvSpPr>
        <p:spPr bwMode="auto">
          <a:xfrm>
            <a:off x="304800" y="4038600"/>
            <a:ext cx="1981200" cy="12954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Arial" charset="0"/>
              <a:buNone/>
            </a:pPr>
            <a:endParaRPr lang="en-US" altLang="en-US" sz="1800" dirty="0"/>
          </a:p>
        </p:txBody>
      </p:sp>
      <p:sp>
        <p:nvSpPr>
          <p:cNvPr id="66567" name="Line 14"/>
          <p:cNvSpPr>
            <a:spLocks noChangeShapeType="1"/>
          </p:cNvSpPr>
          <p:nvPr/>
        </p:nvSpPr>
        <p:spPr bwMode="auto">
          <a:xfrm>
            <a:off x="304800" y="4572000"/>
            <a:ext cx="1981200"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66568" name="Text Box 10"/>
          <p:cNvSpPr txBox="1">
            <a:spLocks noChangeArrowheads="1"/>
          </p:cNvSpPr>
          <p:nvPr/>
        </p:nvSpPr>
        <p:spPr bwMode="auto">
          <a:xfrm>
            <a:off x="4953000" y="4373563"/>
            <a:ext cx="2665413" cy="919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3600" tIns="46800" rIns="93600" bIns="468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 typeface="Arial" charset="0"/>
              <a:buNone/>
            </a:pPr>
            <a:endParaRPr lang="en-CA" altLang="en-US" sz="2400" dirty="0"/>
          </a:p>
        </p:txBody>
      </p:sp>
      <p:sp>
        <p:nvSpPr>
          <p:cNvPr id="66569" name="Text Box 11"/>
          <p:cNvSpPr txBox="1">
            <a:spLocks noChangeArrowheads="1"/>
          </p:cNvSpPr>
          <p:nvPr/>
        </p:nvSpPr>
        <p:spPr bwMode="auto">
          <a:xfrm>
            <a:off x="4724400" y="4038600"/>
            <a:ext cx="2209800"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 typeface="Arial" charset="0"/>
              <a:buNone/>
            </a:pPr>
            <a:r>
              <a:rPr lang="en-US" altLang="en-US" sz="2800" dirty="0">
                <a:latin typeface="Consolas" pitchFamily="49" charset="0"/>
              </a:rPr>
              <a:t>Inventory</a:t>
            </a:r>
          </a:p>
        </p:txBody>
      </p:sp>
      <p:sp>
        <p:nvSpPr>
          <p:cNvPr id="66570" name="Rectangle 13"/>
          <p:cNvSpPr>
            <a:spLocks noChangeArrowheads="1"/>
          </p:cNvSpPr>
          <p:nvPr/>
        </p:nvSpPr>
        <p:spPr bwMode="auto">
          <a:xfrm>
            <a:off x="4495800" y="3962400"/>
            <a:ext cx="2895600" cy="19462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Arial" charset="0"/>
              <a:buNone/>
            </a:pPr>
            <a:endParaRPr lang="en-US" altLang="en-US" sz="1800" dirty="0"/>
          </a:p>
        </p:txBody>
      </p:sp>
      <p:sp>
        <p:nvSpPr>
          <p:cNvPr id="66571" name="Line 14"/>
          <p:cNvSpPr>
            <a:spLocks noChangeShapeType="1"/>
          </p:cNvSpPr>
          <p:nvPr/>
        </p:nvSpPr>
        <p:spPr bwMode="auto">
          <a:xfrm>
            <a:off x="4495800" y="4495800"/>
            <a:ext cx="28956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66572" name="Text Box 15"/>
          <p:cNvSpPr txBox="1">
            <a:spLocks noChangeArrowheads="1"/>
          </p:cNvSpPr>
          <p:nvPr/>
        </p:nvSpPr>
        <p:spPr bwMode="auto">
          <a:xfrm>
            <a:off x="4572000" y="4572000"/>
            <a:ext cx="2770188"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CA" altLang="en-US" sz="1800" dirty="0">
                <a:latin typeface="Consolas" pitchFamily="49" charset="0"/>
              </a:rPr>
              <a:t>+stockLevel: int</a:t>
            </a:r>
          </a:p>
          <a:p>
            <a:pPr>
              <a:spcBef>
                <a:spcPct val="50000"/>
              </a:spcBef>
              <a:buFont typeface="Arial" charset="0"/>
              <a:buNone/>
            </a:pPr>
            <a:r>
              <a:rPr lang="en-CA" altLang="en-US" sz="1800" dirty="0">
                <a:latin typeface="Consolas" pitchFamily="49" charset="0"/>
              </a:rPr>
              <a:t>+</a:t>
            </a:r>
            <a:r>
              <a:rPr lang="en-US" altLang="en-US" sz="1800" dirty="0">
                <a:latin typeface="Consolas" pitchFamily="49" charset="0"/>
              </a:rPr>
              <a:t>Inventory</a:t>
            </a:r>
            <a:r>
              <a:rPr lang="en-CA" altLang="en-US" sz="1800" dirty="0">
                <a:latin typeface="Consolas" pitchFamily="49" charset="0"/>
              </a:rPr>
              <a:t>()</a:t>
            </a:r>
          </a:p>
          <a:p>
            <a:pPr>
              <a:spcBef>
                <a:spcPct val="50000"/>
              </a:spcBef>
              <a:buFont typeface="Arial" charset="0"/>
              <a:buNone/>
            </a:pPr>
            <a:endParaRPr lang="en-US" altLang="en-US" sz="1800" dirty="0">
              <a:latin typeface="Consolas" pitchFamily="49" charset="0"/>
            </a:endParaRPr>
          </a:p>
        </p:txBody>
      </p:sp>
    </p:spTree>
    <p:extLst>
      <p:ext uri="{BB962C8B-B14F-4D97-AF65-F5344CB8AC3E}">
        <p14:creationId xmlns:p14="http://schemas.microsoft.com/office/powerpoint/2010/main" xmlns="" val="14680739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Terms And Definitions</a:t>
            </a:r>
            <a:endParaRPr lang="en-US" dirty="0"/>
          </a:p>
        </p:txBody>
      </p:sp>
      <p:sp>
        <p:nvSpPr>
          <p:cNvPr id="3" name="Content Placeholder 2"/>
          <p:cNvSpPr>
            <a:spLocks noGrp="1"/>
          </p:cNvSpPr>
          <p:nvPr>
            <p:ph idx="1"/>
          </p:nvPr>
        </p:nvSpPr>
        <p:spPr/>
        <p:txBody>
          <a:bodyPr>
            <a:normAutofit lnSpcReduction="10000"/>
          </a:bodyPr>
          <a:lstStyle/>
          <a:p>
            <a:pPr lvl="0"/>
            <a:r>
              <a:rPr lang="en-US" dirty="0"/>
              <a:t>Object-Oriented programming</a:t>
            </a:r>
          </a:p>
          <a:p>
            <a:pPr lvl="0"/>
            <a:r>
              <a:rPr lang="en-US" dirty="0"/>
              <a:t>Class</a:t>
            </a:r>
          </a:p>
          <a:p>
            <a:pPr lvl="0"/>
            <a:r>
              <a:rPr lang="en-US" dirty="0"/>
              <a:t>Object</a:t>
            </a:r>
          </a:p>
          <a:p>
            <a:pPr lvl="0"/>
            <a:r>
              <a:rPr lang="en-US" dirty="0"/>
              <a:t>Class attributes</a:t>
            </a:r>
          </a:p>
          <a:p>
            <a:pPr lvl="0"/>
            <a:r>
              <a:rPr lang="en-US" dirty="0"/>
              <a:t>Class </a:t>
            </a:r>
            <a:r>
              <a:rPr lang="en-US" dirty="0" smtClean="0"/>
              <a:t>methods</a:t>
            </a:r>
            <a:endParaRPr lang="en-US" dirty="0"/>
          </a:p>
          <a:p>
            <a:pPr lvl="0"/>
            <a:r>
              <a:rPr lang="en-US" dirty="0"/>
              <a:t>Object state</a:t>
            </a:r>
          </a:p>
          <a:p>
            <a:pPr lvl="0"/>
            <a:r>
              <a:rPr lang="en-US" dirty="0"/>
              <a:t>Instantiation</a:t>
            </a:r>
          </a:p>
          <a:p>
            <a:pPr lvl="0"/>
            <a:r>
              <a:rPr lang="en-US" dirty="0" smtClean="0"/>
              <a:t>Constructor (and the Default constructor)</a:t>
            </a:r>
            <a:endParaRPr lang="en-US" dirty="0"/>
          </a:p>
          <a:p>
            <a:pPr lvl="0"/>
            <a:r>
              <a:rPr lang="en-US" dirty="0"/>
              <a:t>Method</a:t>
            </a:r>
          </a:p>
          <a:p>
            <a:pPr lvl="0"/>
            <a:r>
              <a:rPr lang="en-US" dirty="0"/>
              <a:t>Function</a:t>
            </a:r>
          </a:p>
        </p:txBody>
      </p:sp>
    </p:spTree>
    <p:extLst>
      <p:ext uri="{BB962C8B-B14F-4D97-AF65-F5344CB8AC3E}">
        <p14:creationId xmlns:p14="http://schemas.microsoft.com/office/powerpoint/2010/main" xmlns="" val="2248998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altLang="en-US" dirty="0" smtClean="0"/>
              <a:t>Example Exercise: Basic Real-World Alarm Clock</a:t>
            </a:r>
          </a:p>
        </p:txBody>
      </p:sp>
      <p:sp>
        <p:nvSpPr>
          <p:cNvPr id="18435" name="Content Placeholder 2"/>
          <p:cNvSpPr>
            <a:spLocks noGrp="1"/>
          </p:cNvSpPr>
          <p:nvPr>
            <p:ph idx="1"/>
          </p:nvPr>
        </p:nvSpPr>
        <p:spPr/>
        <p:txBody>
          <a:bodyPr/>
          <a:lstStyle/>
          <a:p>
            <a:r>
              <a:rPr lang="en-US" altLang="en-US" dirty="0" smtClean="0"/>
              <a:t>What descriptive data is needed?</a:t>
            </a:r>
          </a:p>
          <a:p>
            <a:r>
              <a:rPr lang="en-US" altLang="en-US" dirty="0" smtClean="0"/>
              <a:t>What are the possible set of actions?</a:t>
            </a:r>
          </a:p>
        </p:txBody>
      </p:sp>
      <p:pic>
        <p:nvPicPr>
          <p:cNvPr id="18436" name="Picture 5" descr="MC900432602[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05600" y="1219200"/>
            <a:ext cx="1828800"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042186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Terms And </a:t>
            </a:r>
            <a:r>
              <a:rPr lang="en-US" dirty="0" smtClean="0"/>
              <a:t>Definitions (2)</a:t>
            </a:r>
            <a:endParaRPr lang="en-US" dirty="0"/>
          </a:p>
        </p:txBody>
      </p:sp>
      <p:sp>
        <p:nvSpPr>
          <p:cNvPr id="3" name="Content Placeholder 2"/>
          <p:cNvSpPr>
            <a:spLocks noGrp="1"/>
          </p:cNvSpPr>
          <p:nvPr>
            <p:ph idx="1"/>
          </p:nvPr>
        </p:nvSpPr>
        <p:spPr/>
        <p:txBody>
          <a:bodyPr/>
          <a:lstStyle/>
          <a:p>
            <a:pPr lvl="0"/>
            <a:r>
              <a:rPr lang="en-US" dirty="0"/>
              <a:t>Accessor method (“get”)</a:t>
            </a:r>
          </a:p>
          <a:p>
            <a:pPr lvl="0"/>
            <a:r>
              <a:rPr lang="en-US" dirty="0"/>
              <a:t>Mutator method (“set”)</a:t>
            </a:r>
          </a:p>
          <a:p>
            <a:pPr lvl="0"/>
            <a:r>
              <a:rPr lang="en-US" dirty="0"/>
              <a:t>Method overloading</a:t>
            </a:r>
          </a:p>
          <a:p>
            <a:pPr lvl="0"/>
            <a:r>
              <a:rPr lang="en-US" dirty="0"/>
              <a:t>Method signature</a:t>
            </a:r>
          </a:p>
          <a:p>
            <a:pPr lvl="0"/>
            <a:r>
              <a:rPr lang="en-US" dirty="0"/>
              <a:t>Encapsulation/information hiding</a:t>
            </a:r>
          </a:p>
          <a:p>
            <a:pPr lvl="0"/>
            <a:r>
              <a:rPr lang="en-US" dirty="0" smtClean="0"/>
              <a:t>Multiplicity/cardinality</a:t>
            </a:r>
            <a:endParaRPr lang="en-US" dirty="0"/>
          </a:p>
        </p:txBody>
      </p:sp>
    </p:spTree>
    <p:extLst>
      <p:ext uri="{BB962C8B-B14F-4D97-AF65-F5344CB8AC3E}">
        <p14:creationId xmlns:p14="http://schemas.microsoft.com/office/powerpoint/2010/main" xmlns="" val="12435324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lIns="92075" tIns="46038" rIns="92075" bIns="46038"/>
          <a:lstStyle/>
          <a:p>
            <a:r>
              <a:rPr lang="en-US" altLang="en-US" sz="3200" dirty="0" smtClean="0"/>
              <a:t>After This Section You Should Now Know</a:t>
            </a:r>
          </a:p>
        </p:txBody>
      </p:sp>
      <p:sp>
        <p:nvSpPr>
          <p:cNvPr id="87043" name="Rectangle 3"/>
          <p:cNvSpPr>
            <a:spLocks noGrp="1" noChangeArrowheads="1"/>
          </p:cNvSpPr>
          <p:nvPr>
            <p:ph idx="1"/>
          </p:nvPr>
        </p:nvSpPr>
        <p:spPr/>
        <p:txBody>
          <a:bodyPr lIns="92075" tIns="46038" rIns="92075" bIns="46038">
            <a:normAutofit fontScale="92500" lnSpcReduction="20000"/>
          </a:bodyPr>
          <a:lstStyle/>
          <a:p>
            <a:r>
              <a:rPr lang="en-US" altLang="en-US" sz="2400" dirty="0" smtClean="0"/>
              <a:t>How to define classes, instantiate objects and access different part of an object</a:t>
            </a:r>
          </a:p>
          <a:p>
            <a:r>
              <a:rPr lang="en-US" altLang="en-US" dirty="0" smtClean="0"/>
              <a:t>What </a:t>
            </a:r>
            <a:r>
              <a:rPr lang="en-US" altLang="en-US" dirty="0"/>
              <a:t>is a constructor and how is it </a:t>
            </a:r>
            <a:r>
              <a:rPr lang="en-US" altLang="en-US" dirty="0" smtClean="0"/>
              <a:t>defined and used</a:t>
            </a:r>
            <a:endParaRPr lang="en-US" altLang="en-US" sz="2400" dirty="0" smtClean="0"/>
          </a:p>
          <a:p>
            <a:r>
              <a:rPr lang="en-US" altLang="en-US" sz="2400" dirty="0" smtClean="0"/>
              <a:t>What are accessor and mutator methods and how they can be used in conjunction  with encapsulation</a:t>
            </a:r>
          </a:p>
          <a:p>
            <a:r>
              <a:rPr lang="en-US" altLang="en-US" sz="2400" dirty="0" smtClean="0"/>
              <a:t>What is method overloading and why is this regarded as good style</a:t>
            </a:r>
          </a:p>
          <a:p>
            <a:r>
              <a:rPr lang="en-US" altLang="en-US" dirty="0"/>
              <a:t>How to represent a class using class diagrams (attributes, methods and access permissions) and the relationships between </a:t>
            </a:r>
            <a:r>
              <a:rPr lang="en-US" altLang="en-US" dirty="0" smtClean="0"/>
              <a:t>classes</a:t>
            </a:r>
            <a:endParaRPr lang="en-US" altLang="en-US" sz="2400" dirty="0" smtClean="0"/>
          </a:p>
          <a:p>
            <a:r>
              <a:rPr lang="en-US" altLang="en-US" dirty="0"/>
              <a:t>What is </a:t>
            </a:r>
            <a:r>
              <a:rPr lang="en-US" altLang="en-US" dirty="0" smtClean="0"/>
              <a:t>encapsulation/information-hiding, </a:t>
            </a:r>
            <a:r>
              <a:rPr lang="en-US" altLang="en-US" dirty="0"/>
              <a:t>how is it done and why is it important to write programs that follow this principle </a:t>
            </a:r>
          </a:p>
          <a:p>
            <a:endParaRPr lang="en-US" altLang="en-US" sz="2400" dirty="0" smtClean="0"/>
          </a:p>
        </p:txBody>
      </p:sp>
    </p:spTree>
    <p:extLst>
      <p:ext uri="{BB962C8B-B14F-4D97-AF65-F5344CB8AC3E}">
        <p14:creationId xmlns:p14="http://schemas.microsoft.com/office/powerpoint/2010/main" xmlns="" val="1558421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sz="3200" dirty="0" smtClean="0"/>
              <a:t>Additional Resources</a:t>
            </a:r>
          </a:p>
        </p:txBody>
      </p:sp>
      <p:sp>
        <p:nvSpPr>
          <p:cNvPr id="439300" name="Rectangle 4"/>
          <p:cNvSpPr>
            <a:spLocks noGrp="1" noChangeArrowheads="1"/>
          </p:cNvSpPr>
          <p:nvPr>
            <p:ph type="subTitle" idx="1"/>
          </p:nvPr>
        </p:nvSpPr>
        <p:spPr>
          <a:noFill/>
        </p:spPr>
        <p:txBody>
          <a:bodyPr>
            <a:normAutofit fontScale="70000" lnSpcReduction="20000"/>
          </a:bodyPr>
          <a:lstStyle/>
          <a:p>
            <a:pPr eaLnBrk="1" hangingPunct="1">
              <a:spcBef>
                <a:spcPct val="0"/>
              </a:spcBef>
            </a:pPr>
            <a:r>
              <a:rPr lang="en-US" altLang="en-US" sz="2400" dirty="0" smtClean="0"/>
              <a:t>A good description of the terms used in this section (and terms used in some of the later sections).</a:t>
            </a:r>
          </a:p>
          <a:p>
            <a:pPr lvl="1" eaLnBrk="1" hangingPunct="1">
              <a:spcBef>
                <a:spcPct val="0"/>
              </a:spcBef>
              <a:buFont typeface="Times New Roman" pitchFamily="18" charset="0"/>
              <a:buNone/>
            </a:pPr>
            <a:r>
              <a:rPr lang="en-US" altLang="en-US" sz="1600" dirty="0" smtClean="0">
                <a:latin typeface="Consolas" pitchFamily="49" charset="0"/>
                <a:cs typeface="Consolas" pitchFamily="49" charset="0"/>
                <a:hlinkClick r:id="rId2"/>
              </a:rPr>
              <a:t>http://docs.oracle.com/javase/tutorial/java/concepts/</a:t>
            </a:r>
            <a:endParaRPr lang="en-US" altLang="en-US" sz="1600" dirty="0" smtClean="0">
              <a:latin typeface="Consolas" pitchFamily="49" charset="0"/>
              <a:cs typeface="Consolas" pitchFamily="49" charset="0"/>
            </a:endParaRPr>
          </a:p>
          <a:p>
            <a:pPr lvl="1" eaLnBrk="1" hangingPunct="1">
              <a:spcBef>
                <a:spcPct val="0"/>
              </a:spcBef>
              <a:buFont typeface="Times New Roman" pitchFamily="18" charset="0"/>
              <a:buNone/>
            </a:pPr>
            <a:endParaRPr lang="en-US" altLang="en-US" dirty="0" smtClean="0">
              <a:latin typeface="Times New Roman" pitchFamily="18" charset="0"/>
            </a:endParaRPr>
          </a:p>
          <a:p>
            <a:pPr eaLnBrk="1" hangingPunct="1">
              <a:spcBef>
                <a:spcPct val="0"/>
              </a:spcBef>
            </a:pPr>
            <a:r>
              <a:rPr lang="en-US" altLang="en-US" sz="2400" dirty="0" smtClean="0"/>
              <a:t>A good walk through of the process of designing an object-oriented program, finding the candidate objects e.g., how to use the “find a noun’”approach and some of the pitfalls of this approach.</a:t>
            </a:r>
          </a:p>
          <a:p>
            <a:pPr lvl="1" eaLnBrk="1" hangingPunct="1">
              <a:spcBef>
                <a:spcPct val="0"/>
              </a:spcBef>
              <a:buFont typeface="Times New Roman" pitchFamily="18" charset="0"/>
              <a:buNone/>
            </a:pPr>
            <a:r>
              <a:rPr lang="en-US" altLang="en-US" sz="1600" dirty="0" smtClean="0">
                <a:latin typeface="Consolas" pitchFamily="49" charset="0"/>
                <a:cs typeface="Consolas" pitchFamily="49" charset="0"/>
                <a:hlinkClick r:id="rId3"/>
              </a:rPr>
              <a:t>http://archive.eiffel.com/doc/manuals/technology/oosc/finding/page.html</a:t>
            </a:r>
            <a:endParaRPr lang="en-US" altLang="en-US" sz="1600" dirty="0" smtClean="0">
              <a:latin typeface="Consolas" pitchFamily="49" charset="0"/>
              <a:cs typeface="Consolas" pitchFamily="49" charset="0"/>
            </a:endParaRPr>
          </a:p>
          <a:p>
            <a:pPr lvl="1" eaLnBrk="1" hangingPunct="1">
              <a:spcBef>
                <a:spcPct val="0"/>
              </a:spcBef>
              <a:buFont typeface="Times New Roman" pitchFamily="18" charset="0"/>
              <a:buNone/>
            </a:pPr>
            <a:endParaRPr lang="en-US" altLang="en-US" sz="1800" dirty="0" smtClean="0">
              <a:latin typeface="Consolas" pitchFamily="49" charset="0"/>
              <a:cs typeface="Consolas" pitchFamily="49" charset="0"/>
            </a:endParaRPr>
          </a:p>
        </p:txBody>
      </p:sp>
    </p:spTree>
    <p:extLst>
      <p:ext uri="{BB962C8B-B14F-4D97-AF65-F5344CB8AC3E}">
        <p14:creationId xmlns:p14="http://schemas.microsoft.com/office/powerpoint/2010/main" xmlns="" val="1776424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930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930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930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9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Types In Computer Programs</a:t>
            </a:r>
          </a:p>
        </p:txBody>
      </p:sp>
      <p:sp>
        <p:nvSpPr>
          <p:cNvPr id="3" name="Content Placeholder 2"/>
          <p:cNvSpPr>
            <a:spLocks noGrp="1"/>
          </p:cNvSpPr>
          <p:nvPr>
            <p:ph idx="1"/>
          </p:nvPr>
        </p:nvSpPr>
        <p:spPr/>
        <p:txBody>
          <a:bodyPr>
            <a:normAutofit fontScale="92500"/>
          </a:bodyPr>
          <a:lstStyle/>
          <a:p>
            <a:r>
              <a:rPr lang="en-US" altLang="en-US" dirty="0" smtClean="0"/>
              <a:t>Programming languages typically come with a built in set of types that are known to the translator</a:t>
            </a:r>
          </a:p>
          <a:p>
            <a:pPr marL="342900" lvl="1" indent="0">
              <a:buFont typeface="Arial" charset="0"/>
              <a:buNone/>
            </a:pPr>
            <a:r>
              <a:rPr lang="en-US" altLang="en-US" sz="1800" dirty="0" smtClean="0">
                <a:latin typeface="Consolas" pitchFamily="49" charset="0"/>
                <a:cs typeface="Consolas" pitchFamily="49" charset="0"/>
              </a:rPr>
              <a:t>int num; </a:t>
            </a:r>
          </a:p>
          <a:p>
            <a:pPr marL="342900" lvl="1" indent="0">
              <a:buFont typeface="Arial" charset="0"/>
              <a:buNone/>
            </a:pPr>
            <a:r>
              <a:rPr lang="en-US" altLang="en-US" sz="1800" dirty="0" smtClean="0">
                <a:solidFill>
                  <a:srgbClr val="FF00FF"/>
                </a:solidFill>
                <a:latin typeface="Consolas" pitchFamily="49" charset="0"/>
                <a:cs typeface="Consolas" pitchFamily="49" charset="0"/>
              </a:rPr>
              <a:t>// 32 bit whole number (e.g. operations: +, -, *, /, %)</a:t>
            </a:r>
          </a:p>
          <a:p>
            <a:pPr marL="342900" lvl="1" indent="0">
              <a:buFont typeface="Arial" charset="0"/>
              <a:buNone/>
            </a:pPr>
            <a:endParaRPr lang="en-US" altLang="en-US" sz="1800" dirty="0" smtClean="0">
              <a:solidFill>
                <a:srgbClr val="FF00FF"/>
              </a:solidFill>
              <a:latin typeface="Consolas" pitchFamily="49" charset="0"/>
              <a:cs typeface="Consolas" pitchFamily="49" charset="0"/>
            </a:endParaRPr>
          </a:p>
          <a:p>
            <a:pPr marL="342900" lvl="1" indent="0">
              <a:buNone/>
            </a:pPr>
            <a:r>
              <a:rPr lang="en-US" altLang="en-US" sz="1800" dirty="0">
                <a:latin typeface="Consolas" pitchFamily="49" charset="0"/>
                <a:cs typeface="Consolas" pitchFamily="49" charset="0"/>
              </a:rPr>
              <a:t>String s = "Hello";</a:t>
            </a:r>
            <a:endParaRPr lang="en-US" altLang="en-US" sz="1800" dirty="0">
              <a:solidFill>
                <a:srgbClr val="FF00FF"/>
              </a:solidFill>
              <a:latin typeface="Consolas" pitchFamily="49" charset="0"/>
              <a:cs typeface="Consolas" pitchFamily="49" charset="0"/>
            </a:endParaRPr>
          </a:p>
          <a:p>
            <a:pPr marL="342900" lvl="1" indent="0">
              <a:buFont typeface="Arial" charset="0"/>
              <a:buNone/>
            </a:pPr>
            <a:r>
              <a:rPr lang="en-US" altLang="en-US" sz="1800" dirty="0" smtClean="0">
                <a:solidFill>
                  <a:srgbClr val="FF00FF"/>
                </a:solidFill>
                <a:latin typeface="Consolas" pitchFamily="49" charset="0"/>
                <a:cs typeface="Consolas" pitchFamily="49" charset="0"/>
              </a:rPr>
              <a:t>// Unicode character information (e.g. operation: concatenation)</a:t>
            </a:r>
          </a:p>
          <a:p>
            <a:pPr marL="342900" lvl="1" indent="0">
              <a:buFont typeface="Arial" charset="0"/>
              <a:buNone/>
            </a:pPr>
            <a:endParaRPr lang="en-US" altLang="en-US" sz="1800" dirty="0" smtClean="0">
              <a:latin typeface="Consolas" pitchFamily="49" charset="0"/>
              <a:cs typeface="Consolas" pitchFamily="49" charset="0"/>
            </a:endParaRPr>
          </a:p>
          <a:p>
            <a:r>
              <a:rPr lang="en-US" altLang="en-US" dirty="0" smtClean="0"/>
              <a:t>Unknown types of variables cannot be arbitrarily declared!</a:t>
            </a:r>
          </a:p>
          <a:p>
            <a:pPr marL="342900" lvl="1" indent="0">
              <a:buFont typeface="Arial" charset="0"/>
              <a:buNone/>
            </a:pPr>
            <a:r>
              <a:rPr lang="en-US" altLang="en-US" sz="1800" dirty="0" smtClean="0">
                <a:latin typeface="Consolas" pitchFamily="49" charset="0"/>
              </a:rPr>
              <a:t>Person tam;     </a:t>
            </a:r>
          </a:p>
          <a:p>
            <a:pPr marL="342900" lvl="1" indent="0">
              <a:buFont typeface="Arial" charset="0"/>
              <a:buNone/>
            </a:pPr>
            <a:r>
              <a:rPr lang="en-US" altLang="en-US" sz="1600" dirty="0" smtClean="0">
                <a:solidFill>
                  <a:srgbClr val="FF00FF"/>
                </a:solidFill>
                <a:latin typeface="Consolas" pitchFamily="49" charset="0"/>
              </a:rPr>
              <a:t>// What info should be tracked for a Person</a:t>
            </a:r>
          </a:p>
          <a:p>
            <a:pPr marL="342900" lvl="1" indent="0">
              <a:buFont typeface="Arial" charset="0"/>
              <a:buNone/>
            </a:pPr>
            <a:r>
              <a:rPr lang="en-US" altLang="en-US" sz="1600" dirty="0" smtClean="0">
                <a:solidFill>
                  <a:srgbClr val="FF00FF"/>
                </a:solidFill>
                <a:latin typeface="Consolas" pitchFamily="49" charset="0"/>
              </a:rPr>
              <a:t>// What actions is a Person capable of  </a:t>
            </a:r>
          </a:p>
          <a:p>
            <a:pPr marL="342900" lvl="1" indent="0">
              <a:buFont typeface="Arial" charset="0"/>
              <a:buNone/>
            </a:pPr>
            <a:r>
              <a:rPr lang="en-US" altLang="en-US" sz="1600" dirty="0" smtClean="0">
                <a:solidFill>
                  <a:srgbClr val="FF00FF"/>
                </a:solidFill>
                <a:latin typeface="Consolas" pitchFamily="49" charset="0"/>
              </a:rPr>
              <a:t>// Compiler error!</a:t>
            </a:r>
          </a:p>
        </p:txBody>
      </p:sp>
    </p:spTree>
    <p:extLst>
      <p:ext uri="{BB962C8B-B14F-4D97-AF65-F5344CB8AC3E}">
        <p14:creationId xmlns:p14="http://schemas.microsoft.com/office/powerpoint/2010/main" xmlns="" val="4092382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t>A Class Must Be First Defined</a:t>
            </a:r>
          </a:p>
        </p:txBody>
      </p:sp>
      <p:sp>
        <p:nvSpPr>
          <p:cNvPr id="3" name="Content Placeholder 2"/>
          <p:cNvSpPr>
            <a:spLocks noGrp="1"/>
          </p:cNvSpPr>
          <p:nvPr>
            <p:ph idx="1"/>
          </p:nvPr>
        </p:nvSpPr>
        <p:spPr/>
        <p:txBody>
          <a:bodyPr/>
          <a:lstStyle/>
          <a:p>
            <a:r>
              <a:rPr lang="en-US" altLang="en-US" dirty="0" smtClean="0"/>
              <a:t>A class is a new type of variable.</a:t>
            </a:r>
          </a:p>
          <a:p>
            <a:r>
              <a:rPr lang="en-US" altLang="en-US" dirty="0" smtClean="0"/>
              <a:t>The class definition specifies:</a:t>
            </a:r>
          </a:p>
          <a:p>
            <a:pPr lvl="1"/>
            <a:r>
              <a:rPr lang="en-US" altLang="en-US" dirty="0" smtClean="0"/>
              <a:t>What descriptive data is needed?</a:t>
            </a:r>
          </a:p>
          <a:p>
            <a:pPr lvl="2"/>
            <a:r>
              <a:rPr lang="en-US" altLang="en-US" dirty="0" smtClean="0"/>
              <a:t>Programming terminology: attributes = data (</a:t>
            </a:r>
            <a:r>
              <a:rPr lang="en-US" altLang="en-US" b="1" dirty="0" smtClean="0"/>
              <a:t>New definition</a:t>
            </a:r>
            <a:r>
              <a:rPr lang="en-US" altLang="en-US" dirty="0" smtClean="0"/>
              <a:t>)</a:t>
            </a:r>
          </a:p>
          <a:p>
            <a:pPr lvl="1"/>
            <a:r>
              <a:rPr lang="en-US" altLang="en-US" dirty="0" smtClean="0"/>
              <a:t>What are the possible set of actions?</a:t>
            </a:r>
          </a:p>
          <a:p>
            <a:pPr lvl="2"/>
            <a:r>
              <a:rPr lang="en-US" altLang="en-US" dirty="0" smtClean="0"/>
              <a:t>Programming terminology: methods = actions (</a:t>
            </a:r>
            <a:r>
              <a:rPr lang="en-US" altLang="en-US" b="1" dirty="0" smtClean="0"/>
              <a:t>new definition</a:t>
            </a:r>
            <a:r>
              <a:rPr lang="en-US" altLang="en-US" dirty="0" smtClean="0"/>
              <a:t>)</a:t>
            </a:r>
          </a:p>
          <a:p>
            <a:pPr lvl="2"/>
            <a:r>
              <a:rPr lang="en-US" altLang="en-US" dirty="0" smtClean="0"/>
              <a:t>A method is the Object-Oriented equivalent of a function</a:t>
            </a:r>
          </a:p>
          <a:p>
            <a:pPr lvl="2"/>
            <a:endParaRPr lang="en-US" altLang="en-US" dirty="0"/>
          </a:p>
          <a:p>
            <a:endParaRPr lang="en-US" altLang="en-US" sz="1800" dirty="0" smtClean="0"/>
          </a:p>
        </p:txBody>
      </p:sp>
    </p:spTree>
    <p:extLst>
      <p:ext uri="{BB962C8B-B14F-4D97-AF65-F5344CB8AC3E}">
        <p14:creationId xmlns:p14="http://schemas.microsoft.com/office/powerpoint/2010/main" xmlns="" val="339108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40430</TotalTime>
  <Pages>8</Pages>
  <Words>3722</Words>
  <Application>Microsoft Office PowerPoint</Application>
  <PresentationFormat>On-screen Show (4:3)</PresentationFormat>
  <Paragraphs>737</Paragraphs>
  <Slides>61</Slides>
  <Notes>7</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Flow</vt:lpstr>
      <vt:lpstr>Introduction To Object-Oriented Programming</vt:lpstr>
      <vt:lpstr>An Example Of The Procedural Approach (Presentation Software)</vt:lpstr>
      <vt:lpstr>What You Will Learn</vt:lpstr>
      <vt:lpstr>An Example Of The Object-Oriented Approach (Simulation)</vt:lpstr>
      <vt:lpstr>Classes/Objects</vt:lpstr>
      <vt:lpstr>Example Exercise: Basic Real-World Alarm Clock</vt:lpstr>
      <vt:lpstr>Additional Resources</vt:lpstr>
      <vt:lpstr>Types In Computer Programs</vt:lpstr>
      <vt:lpstr>A Class Must Be First Defined</vt:lpstr>
      <vt:lpstr>Defining A Java Class</vt:lpstr>
      <vt:lpstr>The First Object-Oriented Example</vt:lpstr>
      <vt:lpstr>The Driver Class</vt:lpstr>
      <vt:lpstr>Class Person</vt:lpstr>
      <vt:lpstr>New Concepts: Classes Vs. Objects</vt:lpstr>
      <vt:lpstr>New Concepts: Classes Vs. Objects (2)</vt:lpstr>
      <vt:lpstr>main() Method</vt:lpstr>
      <vt:lpstr>Compiling Multiple Classes</vt:lpstr>
      <vt:lpstr>Why Must Classes Be Defined</vt:lpstr>
      <vt:lpstr>Defining The Attributes Of A Class In Java</vt:lpstr>
      <vt:lpstr>New Term: Object State</vt:lpstr>
      <vt:lpstr>Defining The Methods Of A Class In Java</vt:lpstr>
      <vt:lpstr>Parameter Passing: Different Types</vt:lpstr>
      <vt:lpstr>Return Values: Different Types</vt:lpstr>
      <vt:lpstr>What Are Methods</vt:lpstr>
      <vt:lpstr>Instantiation </vt:lpstr>
      <vt:lpstr>Constructor</vt:lpstr>
      <vt:lpstr>New Term: Default Constructor</vt:lpstr>
      <vt:lpstr>Calling Methods (Outside The Class)</vt:lpstr>
      <vt:lpstr>Calling Methods: Outside The Class You’ve Defined</vt:lpstr>
      <vt:lpstr>Calling Methods: Inside The Class</vt:lpstr>
      <vt:lpstr>Second Object-Oriented Example</vt:lpstr>
      <vt:lpstr>Class Driver</vt:lpstr>
      <vt:lpstr>Class Person</vt:lpstr>
      <vt:lpstr>Creating An Object</vt:lpstr>
      <vt:lpstr>Terminology: Methods Vs. Functions</vt:lpstr>
      <vt:lpstr>Terminology: Methods Vs. Functions (2)</vt:lpstr>
      <vt:lpstr>Methods Vs. Functions: Summary &amp; Recap</vt:lpstr>
      <vt:lpstr>Second Example: Second Look</vt:lpstr>
      <vt:lpstr>Viewing And Modifying Attributes</vt:lpstr>
      <vt:lpstr>Version 2 Of The Second (Real) O-O Example</vt:lpstr>
      <vt:lpstr>Class Person</vt:lpstr>
      <vt:lpstr>Class Driver</vt:lpstr>
      <vt:lpstr>Constructors</vt:lpstr>
      <vt:lpstr>Example: Multiple Constructors</vt:lpstr>
      <vt:lpstr>Class Person</vt:lpstr>
      <vt:lpstr>Class Person(2)</vt:lpstr>
      <vt:lpstr>Class Person (3)</vt:lpstr>
      <vt:lpstr>Class Driver</vt:lpstr>
      <vt:lpstr>New Terminology: Method Signature</vt:lpstr>
      <vt:lpstr>Overloading And Good Design</vt:lpstr>
      <vt:lpstr>Method Overloading: Things To Avoid</vt:lpstr>
      <vt:lpstr>Method Signatures And Program Design</vt:lpstr>
      <vt:lpstr>Graphical Summary Of Classes</vt:lpstr>
      <vt:lpstr>UML Class Diagram</vt:lpstr>
      <vt:lpstr>Why Bother With UML?</vt:lpstr>
      <vt:lpstr>Back To The ‘Private’ Keyword</vt:lpstr>
      <vt:lpstr>New Term: Encapsulation/Information Hiding</vt:lpstr>
      <vt:lpstr>How Does Hiding Information Protect Data?</vt:lpstr>
      <vt:lpstr>New Terms And Definitions</vt:lpstr>
      <vt:lpstr>New Terms And Definitions (2)</vt:lpstr>
      <vt:lpstr>After This Section You Should Now Know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Object-Orientation in Java</dc:title>
  <dc:creator>James Tam</dc:creator>
  <cp:keywords>Object-Orientation;O-O;Encapsulation;Information hiding;Attributes;Methods;Shadowing</cp:keywords>
  <cp:lastModifiedBy>Girish</cp:lastModifiedBy>
  <cp:revision>3270</cp:revision>
  <cp:lastPrinted>1998-08-16T21:06:56Z</cp:lastPrinted>
  <dcterms:created xsi:type="dcterms:W3CDTF">1995-08-18T10:27:02Z</dcterms:created>
  <dcterms:modified xsi:type="dcterms:W3CDTF">2022-02-01T05:30:42Z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saul@cpsc.ucalgary.ca</vt:lpwstr>
  </property>
  <property fmtid="{D5CDD505-2E9C-101B-9397-08002B2CF9AE}" pid="8" name="HomePage">
    <vt:lpwstr>http://www.cpsc.ucalgary.ca/~saul</vt:lpwstr>
  </property>
  <property fmtid="{D5CDD505-2E9C-101B-9397-08002B2CF9AE}" pid="9" name="Other">
    <vt:lpwstr>Saul Greenberg, _x000d_
Department of Computer Science, _x000d_
University of Calgary,  _x000d_
Calgary, Alberta CANADA_x000d_
T2N 1N4</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D:\@www\grouplab\saul\481\topics</vt:lpwstr>
  </property>
</Properties>
</file>