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257" r:id="rId3"/>
    <p:sldId id="372" r:id="rId4"/>
    <p:sldId id="374" r:id="rId5"/>
    <p:sldId id="378" r:id="rId6"/>
    <p:sldId id="379" r:id="rId7"/>
    <p:sldId id="380" r:id="rId8"/>
    <p:sldId id="381" r:id="rId9"/>
    <p:sldId id="382" r:id="rId10"/>
    <p:sldId id="383" r:id="rId11"/>
    <p:sldId id="384" r:id="rId12"/>
    <p:sldId id="385" r:id="rId13"/>
    <p:sldId id="386" r:id="rId14"/>
    <p:sldId id="387" r:id="rId15"/>
    <p:sldId id="399" r:id="rId16"/>
    <p:sldId id="407" r:id="rId17"/>
    <p:sldId id="390" r:id="rId18"/>
    <p:sldId id="391" r:id="rId19"/>
    <p:sldId id="392" r:id="rId20"/>
    <p:sldId id="393" r:id="rId21"/>
    <p:sldId id="394" r:id="rId22"/>
    <p:sldId id="395" r:id="rId23"/>
    <p:sldId id="376" r:id="rId24"/>
    <p:sldId id="377" r:id="rId25"/>
    <p:sldId id="396" r:id="rId26"/>
    <p:sldId id="397" r:id="rId27"/>
    <p:sldId id="398" r:id="rId28"/>
    <p:sldId id="406" r:id="rId29"/>
    <p:sldId id="388" r:id="rId30"/>
    <p:sldId id="389" r:id="rId31"/>
    <p:sldId id="400" r:id="rId32"/>
    <p:sldId id="408" r:id="rId33"/>
    <p:sldId id="401" r:id="rId34"/>
    <p:sldId id="409" r:id="rId35"/>
    <p:sldId id="402" r:id="rId36"/>
    <p:sldId id="410" r:id="rId37"/>
    <p:sldId id="403" r:id="rId38"/>
    <p:sldId id="411" r:id="rId39"/>
    <p:sldId id="404" r:id="rId40"/>
    <p:sldId id="412" r:id="rId41"/>
    <p:sldId id="405" r:id="rId42"/>
    <p:sldId id="413" r:id="rId43"/>
    <p:sldId id="373" r:id="rId44"/>
    <p:sldId id="369" r:id="rId45"/>
    <p:sldId id="370" r:id="rId46"/>
    <p:sldId id="37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673976" cy="1483877"/>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Smart Traffic Control System with Emergency Vehicle Detection using IOT</a:t>
            </a: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490811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a:t>
            </a:r>
            <a:r>
              <a:rPr lang="en-IN" altLang="en-US" sz="2400" b="1" dirty="0" err="1">
                <a:solidFill>
                  <a:srgbClr val="FF0000"/>
                </a:solidFill>
              </a:rPr>
              <a:t>Muneeshwari</a:t>
            </a:r>
            <a:r>
              <a:rPr lang="en-IN" altLang="en-US" sz="2400" b="1" dirty="0">
                <a:solidFill>
                  <a:srgbClr val="FF0000"/>
                </a:solidFill>
              </a:rPr>
              <a:t> P</a:t>
            </a:r>
          </a:p>
          <a:p>
            <a:pPr>
              <a:spcBef>
                <a:spcPct val="0"/>
              </a:spcBef>
              <a:buClrTx/>
              <a:buFontTx/>
              <a:buNone/>
            </a:pPr>
            <a:r>
              <a:rPr lang="en-IN" altLang="en-US" sz="2400" b="1" dirty="0">
                <a:solidFill>
                  <a:srgbClr val="FF0000"/>
                </a:solidFill>
              </a:rPr>
              <a:t>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142480" y="5183902"/>
            <a:ext cx="52120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Manya Karthik - 210701152</a:t>
            </a:r>
          </a:p>
          <a:p>
            <a:pPr>
              <a:spcBef>
                <a:spcPct val="0"/>
              </a:spcBef>
              <a:buClrTx/>
              <a:buFontTx/>
              <a:buNone/>
            </a:pPr>
            <a:r>
              <a:rPr lang="en-IN" altLang="en-US" sz="2400" b="1" dirty="0">
                <a:solidFill>
                  <a:srgbClr val="FF0000"/>
                </a:solidFill>
              </a:rPr>
              <a:t>Nitish K            - 210701183</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142480" y="4677279"/>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B21A2425C19</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D989-7221-C7CB-4BA7-F5B6EE8A35F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75B4665-160E-1051-6C89-298309F3EDD0}"/>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Comprehensive review of existing technologies and methods.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Highlights strengths and weaknesses of various approaches.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Provides recommendations for future research and development.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review is broad and may not cover all specific challenges in different urban environments.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Recommendations may require significant investment and infrastructure changes.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6F4559D0-00FB-D6E8-A2EE-24AD7662BA5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DB8C774-250F-4153-56E4-5A2554503D8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B3D5CCF-68FD-704B-28C1-F68062624F1B}"/>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16436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12BD-081A-F058-F426-1DA7806B3873}"/>
              </a:ext>
            </a:extLst>
          </p:cNvPr>
          <p:cNvSpPr>
            <a:spLocks noGrp="1"/>
          </p:cNvSpPr>
          <p:nvPr>
            <p:ph type="title"/>
          </p:nvPr>
        </p:nvSpPr>
        <p:spPr/>
        <p:txBody>
          <a:bodyPr/>
          <a:lstStyle/>
          <a:p>
            <a:r>
              <a:rPr lang="en-IN" altLang="en-US" sz="3600" b="1" dirty="0">
                <a:solidFill>
                  <a:srgbClr val="FF0000"/>
                </a:solidFill>
              </a:rPr>
              <a:t>Literature Review – 5</a:t>
            </a:r>
            <a:endParaRPr lang="en-IN" dirty="0"/>
          </a:p>
        </p:txBody>
      </p:sp>
      <p:sp>
        <p:nvSpPr>
          <p:cNvPr id="3" name="Content Placeholder 2">
            <a:extLst>
              <a:ext uri="{FF2B5EF4-FFF2-40B4-BE49-F238E27FC236}">
                <a16:creationId xmlns:a16="http://schemas.microsoft.com/office/drawing/2014/main" id="{A0F1A632-0FFC-D4E4-9D20-46A78E6888E1}"/>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IoT Enabled Real Time Traffic Management System.</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A</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akash</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Ram S and Vimal Kumar M 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Traffic congestion, especially in urban areas, affects emergency response times and overall transportation efficiency. Traditional traffic management systems lack the ability to adapt in real-time to varying traffic conditions, leading to delays and increased emissions.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proposes an IoT-based real-time traffic management system using IR sensors, RFID, and the Node MCU microcontroller. The system detects emergency vehicles using RFID tags and dynamically adjusts traffic signals to provide priority passage. Additionally, IR sensors monitor traffic density, allowing the system to optimize traffic light timings to reduce congestion.</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97F78952-0F10-A460-3767-DB67C2494C04}"/>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A8EECD98-6546-B06D-755A-D940A27D954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1D1369C-C853-EAE1-A8AF-160D1B621D17}"/>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4869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091F-5868-7547-3098-216086969B2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FC6E059-C82E-7B97-D65C-B7479085A9B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IoT-enabled system facilitates smoother traffic flow and prioritizes emergency vehicles, helping to minimize response times and improve urban traffic management. It can be controlled remotely via a mobile application, providing flexibility and ease of operation.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Real-time traffic management reduces congestion.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Prioritizes emergency vehicles for faster response.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Remote control via mobile app enhances flexibility.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significant investment in IoT infrastructure.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privacy concerns with data collection.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Needs ongoing maintenance and updates.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AABE8F32-F910-6668-A6EF-AE5563A13DE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32EFDFC-FE2B-8B1E-EE48-DB3667E5725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C30159A-97EB-0E46-29A7-1EE026FFF3FC}"/>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31167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85F9-7E0D-FF33-B86E-B6DF41A385D2}"/>
              </a:ext>
            </a:extLst>
          </p:cNvPr>
          <p:cNvSpPr>
            <a:spLocks noGrp="1"/>
          </p:cNvSpPr>
          <p:nvPr>
            <p:ph type="title"/>
          </p:nvPr>
        </p:nvSpPr>
        <p:spPr/>
        <p:txBody>
          <a:bodyPr/>
          <a:lstStyle/>
          <a:p>
            <a:r>
              <a:rPr lang="en-IN" altLang="en-US" sz="3600" b="1" dirty="0">
                <a:solidFill>
                  <a:srgbClr val="FF0000"/>
                </a:solidFill>
              </a:rPr>
              <a:t>Literature Review – 6</a:t>
            </a:r>
            <a:endParaRPr lang="en-IN" dirty="0"/>
          </a:p>
        </p:txBody>
      </p:sp>
      <p:sp>
        <p:nvSpPr>
          <p:cNvPr id="3" name="Content Placeholder 2">
            <a:extLst>
              <a:ext uri="{FF2B5EF4-FFF2-40B4-BE49-F238E27FC236}">
                <a16:creationId xmlns:a16="http://schemas.microsoft.com/office/drawing/2014/main" id="{93316C23-51B6-311A-595C-5F5E206B6564}"/>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Smart Traffic Management System using IoT Enabled Technology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Vikram Bali, Ms. Sonali Mathur,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Dr.</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Vishnu Sharma and Dev Gaur</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Traffic congestion in urban areas delays emergency vehicles, leading to potential loss of life. Traditional traffic control methods fail to manage traffic efficiently during emergencies.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proposed system uses IoT technology with RFID tags on emergency vehicles and RFID readers at traffic lights. When an emergency vehicle approaches, the system creates a "Green Corridor" by turning traffic lights green, allowing the vehicle to pass through without delay.</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49AA0F62-D72F-2C24-8AAA-FF7C94215948}"/>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AB28F243-3B2E-4C90-267E-27CDF4444C3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CBDD0A2-F0C8-2BCC-2FBF-E46212FD6E88}"/>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356589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EF8-908A-4414-F00A-C658D433A5C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E0BCBD5-CBCE-F798-EFFC-F7A60A6A2394}"/>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By leveraging IoT and RFID, the system automates traffic signal management to prioritize emergency vehicles, reducing delays and enhancing safety.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Reduces delays for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Automates traffic management for better efficiency.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Provides real-time traffic updates and control.</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installation of IoT infrastructure (RFID tags and readers).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issues with system reliability and maintenance.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Privacy concerns due to data collection and tracking.</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F089F0E8-6159-BDF4-F94E-D14B6D44304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3B180D5-EA9C-4ABF-2C47-6F62BD012FC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EE8ABC8-C125-79EC-3164-7BF2354FCA4C}"/>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1847553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7</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 Intelligent Traffic Control System Using RFID.</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Anuran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Chattaraj</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Saumya Bansal, and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Anirudhha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Chandra.</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Traditional traffic control systems use fixed timing for signals, which often results in inefficient traffic flow and delays for emergency vehicles. There is a need for a smarter, adaptive system to manage varying traffic volumes and prioritize critical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proposes an Intelligent Traffic Control System (ITCS) using RFID technology. RFID tags on vehicles are read by sensors at intersections, and this data is sent to a central system. The system uses vehicle type, traffic volume, and other factors to dynamically adjust traffic signals, prioritizing emergency vehicles and optimizing flow.</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2479974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ITCS automatically adjusts traffic lights based on real-time traffic data, providing a more efficient and responsive traffic management system. It can also track vehicles for law enforcement and tolling purposes.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Reduces traffic congestion by adjusting signals based on real-time conditions.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Prioritizes emergency vehicles, improving response </a:t>
            </a:r>
            <a:r>
              <a:rPr kumimoji="0" 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times.Capable</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of tracking stolen or wanted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significant infrastructure investment for RFID sensors and central control systems.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Privacy concerns due to vehicle tracking.</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System reliability may be impacted by sensor failures or technical issues.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Tree>
    <p:extLst>
      <p:ext uri="{BB962C8B-B14F-4D97-AF65-F5344CB8AC3E}">
        <p14:creationId xmlns:p14="http://schemas.microsoft.com/office/powerpoint/2010/main" val="2762990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8063-B781-A056-DE85-5BF42564A4C8}"/>
              </a:ext>
            </a:extLst>
          </p:cNvPr>
          <p:cNvSpPr>
            <a:spLocks noGrp="1"/>
          </p:cNvSpPr>
          <p:nvPr>
            <p:ph type="title"/>
          </p:nvPr>
        </p:nvSpPr>
        <p:spPr/>
        <p:txBody>
          <a:bodyPr/>
          <a:lstStyle/>
          <a:p>
            <a:r>
              <a:rPr lang="en-IN" altLang="en-US" sz="3600" b="1" dirty="0">
                <a:solidFill>
                  <a:srgbClr val="FF0000"/>
                </a:solidFill>
              </a:rPr>
              <a:t>Literature Review – 8</a:t>
            </a:r>
            <a:endParaRPr lang="en-IN" dirty="0"/>
          </a:p>
        </p:txBody>
      </p:sp>
      <p:sp>
        <p:nvSpPr>
          <p:cNvPr id="3" name="Content Placeholder 2">
            <a:extLst>
              <a:ext uri="{FF2B5EF4-FFF2-40B4-BE49-F238E27FC236}">
                <a16:creationId xmlns:a16="http://schemas.microsoft.com/office/drawing/2014/main" id="{C8FA8CB6-7056-7E78-9547-E450DCEF5B29}"/>
              </a:ext>
            </a:extLst>
          </p:cNvPr>
          <p:cNvSpPr>
            <a:spLocks noGrp="1"/>
          </p:cNvSpPr>
          <p:nvPr>
            <p:ph idx="1"/>
          </p:nvPr>
        </p:nvSpPr>
        <p:spPr>
          <a:xfrm>
            <a:off x="711200" y="161036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Intelligent Traffic Control System: Towards Smart City.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Arjun Dutta,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Abhisikta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Chakraborty, Amit Kumar,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Anirup</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Roy,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Swarnabha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Roy,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Debarpita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Chakraborty,  Prof. Himadri Nath Saha,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Aadriza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Sen Sharma,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Meghma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Mullick</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Swarnali</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Santra,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Sudeepta</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Saha</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With increasing urbanization and vehicle numbers, traffic congestion is a major issue, causing delays, accidents, and difficulties for emergency vehicles. Traditional systems are outdated and inefficient in handling these problems.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proposed Intelligent Traffic Control System (ITCS) uses IoT and RFID technology to manage traffic. It includes automatic signal control, manual override, and stolen vehicle detection. RFID tags on vehicles communicate with readers at intersections to dynamically adjust signal timings, create routes for emergency vehicles, and identify stolen vehicles.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774EE71D-52B5-1A40-7B16-F5D22289EB4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D353123C-EAFF-9B9C-BDBC-0777E0128B9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1A5478E-371F-DD5A-BCD8-EDE27782953A}"/>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203996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3F82-150B-A1AA-74F3-2CC3B3E6302B}"/>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65412B2-69B1-8A87-B0F2-F8D48E0C6169}"/>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By automating traffic signal management using real-time data from RFID and IoT, the system reduces congestion, ensures priority for emergency vehicles, and enhances overall traffic efficiency.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Improves traffic flow by adjusting signals dynamically.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Prioritizes emergency vehicles, reducing response times.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Capable of detecting stolen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High implementation costs due to infrastructure requirements.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privacy issues with vehicle tracking.</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Dependence on reliable sensor and communication technology.</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C97838D9-5645-40B0-9983-0EE39FF1083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064237AD-5987-3E67-3081-AB1766332CB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D24CBE5-B372-B17C-CCE8-30F64686ED74}"/>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1348367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844F-C39C-FFAB-1FF8-28DD0167F4EF}"/>
              </a:ext>
            </a:extLst>
          </p:cNvPr>
          <p:cNvSpPr>
            <a:spLocks noGrp="1"/>
          </p:cNvSpPr>
          <p:nvPr>
            <p:ph type="title"/>
          </p:nvPr>
        </p:nvSpPr>
        <p:spPr/>
        <p:txBody>
          <a:bodyPr/>
          <a:lstStyle/>
          <a:p>
            <a:r>
              <a:rPr lang="en-IN" altLang="en-US" sz="3600" b="1" dirty="0">
                <a:solidFill>
                  <a:srgbClr val="FF0000"/>
                </a:solidFill>
              </a:rPr>
              <a:t>Literature Review – 9</a:t>
            </a:r>
            <a:endParaRPr lang="en-IN" dirty="0"/>
          </a:p>
        </p:txBody>
      </p:sp>
      <p:sp>
        <p:nvSpPr>
          <p:cNvPr id="3" name="Content Placeholder 2">
            <a:extLst>
              <a:ext uri="{FF2B5EF4-FFF2-40B4-BE49-F238E27FC236}">
                <a16:creationId xmlns:a16="http://schemas.microsoft.com/office/drawing/2014/main" id="{32743482-03FF-A723-DE4A-DEC439AC5180}"/>
              </a:ext>
            </a:extLst>
          </p:cNvPr>
          <p:cNvSpPr>
            <a:spLocks noGrp="1"/>
          </p:cNvSpPr>
          <p:nvPr>
            <p:ph idx="1"/>
          </p:nvPr>
        </p:nvSpPr>
        <p:spPr>
          <a:xfrm>
            <a:off x="711199" y="1610360"/>
            <a:ext cx="10723033"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IOT-Based Traffic Signal Control Technique for Helping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Sneha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Tammishetty</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Sudheer Kumar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Battula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 Varsha Rani, P.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RaviBabu</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RaghuRamReddy</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Nagireddy</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Vedika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Jorika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V. Maheshwar Reddy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Emergency vehicles, like ambulances and fire engines, often get delayed in heavy traffic, risking lives due to slower response times. There is a need for better traffic management to allow these vehicles to reach their destinations quickly and safely.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Emergency vehicle users send signals through a mobile app to traffic controllers using GSM modules. When an emergency vehicle is detected, the system turns traffic lights green to allow the vehicle to pass through intersections without delay. </a:t>
            </a:r>
            <a:endParaRPr lang="en-IN" dirty="0"/>
          </a:p>
        </p:txBody>
      </p:sp>
      <p:sp>
        <p:nvSpPr>
          <p:cNvPr id="4" name="Date Placeholder 3">
            <a:extLst>
              <a:ext uri="{FF2B5EF4-FFF2-40B4-BE49-F238E27FC236}">
                <a16:creationId xmlns:a16="http://schemas.microsoft.com/office/drawing/2014/main" id="{27A2A372-FA5E-D691-5E74-EC298D58B412}"/>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0DCB1ECB-8FDA-34FE-CB2D-14A7C5B1F9B4}"/>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6CD31A1-DC1F-0FE5-8C5B-B83F64E80D7F}"/>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3590424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Traffic congestion is a major issue in densely populated countries, often delaying emergency vehicles such as ambulances, which can be life-threatening. To tackle this problem, we propose an automated system to detect ambulances in heavy traffic. Once detected, the system can either alert traffic controllers or guide nearby vehicles to clear a path, ensuring the ambulance can navigate quickly. This approach aims to enhance emergency response times, reduce delays, and save lives by integrating real-time traffic data and automated communication.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A80B-A1F3-7B22-CF74-317F8083B2B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4BCC201C-0861-7C17-8439-2CCC2950453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This IoT-based traffic signal control system helps clear the way for emergency vehicles by changing traffic signals based on real-time alerts, ensuring faster and safer travel through urban areas.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Reduces response times for emergency vehicles by prioritizing their movement.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Improves overall traffic flow and management.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Can be implemented using widely available mobile and IoT technology.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widespread installation of GSM modules and IoT devices at traffic signals.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Dependent on reliable network connectivity for real-time communication.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for user error in manually signaling the system via the mobile app.</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630FDB58-3F1A-61BE-ED16-8D35EF9BB13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EF02AA1-4D87-11BF-2479-417A036760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B4A6554-183C-13B1-6A1C-5B809A2B5769}"/>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Tree>
    <p:extLst>
      <p:ext uri="{BB962C8B-B14F-4D97-AF65-F5344CB8AC3E}">
        <p14:creationId xmlns:p14="http://schemas.microsoft.com/office/powerpoint/2010/main" val="231549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10</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Emergency Vehicle Detection on Heavy Traffic Road from CCTV Footage Using Deep Convolutional Neural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Network.</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Shuvendu</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Roy.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Emergency vehicles often face delays in heavy traffic, leading to life-threatening situations. There is a need for an automated system to detect emergency vehicles and manage traffic accordingly.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uses CCTV footage and a Deep Convolutional Neural Network (CNN) with YOLO-V3 to detect emergency vehicles, then alerts traffic controllers or adjusts signals automatically.  </a:t>
            </a:r>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Tree>
    <p:extLst>
      <p:ext uri="{BB962C8B-B14F-4D97-AF65-F5344CB8AC3E}">
        <p14:creationId xmlns:p14="http://schemas.microsoft.com/office/powerpoint/2010/main" val="2875708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indent="0">
              <a:buClr>
                <a:srgbClr val="CC0000"/>
              </a:buClr>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leverages deep learning techniques to automate the detection and prioritization of emergency vehicles in traffic, ensuring quicker and safer passage.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Automates traffic management.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Improves emergency response times.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Uses existing CCTV infrastructure.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Needs high-quality CCTV footage.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High computational requirements.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privacy concerns.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Tree>
    <p:extLst>
      <p:ext uri="{BB962C8B-B14F-4D97-AF65-F5344CB8AC3E}">
        <p14:creationId xmlns:p14="http://schemas.microsoft.com/office/powerpoint/2010/main" val="99409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736601"/>
            <a:ext cx="10668000" cy="792479"/>
          </a:xfrm>
        </p:spPr>
        <p:txBody>
          <a:bodyPr/>
          <a:lstStyle/>
          <a:p>
            <a:r>
              <a:rPr lang="en-IN" altLang="en-US" sz="3200" b="1" dirty="0">
                <a:solidFill>
                  <a:srgbClr val="FF0000"/>
                </a:solidFill>
              </a:rPr>
              <a:t>Literature Review – 11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609558"/>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Paper Title</a:t>
            </a: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Design and Implementation of Traffic Light Control by Emergency Service Vehicles.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Authors</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dirty="0" err="1">
                <a:solidFill>
                  <a:srgbClr val="000000"/>
                </a:solidFill>
                <a:latin typeface="Times New Roman" panose="02020603050405020304" pitchFamily="18" charset="0"/>
                <a:cs typeface="Times New Roman" panose="02020603050405020304" pitchFamily="18" charset="0"/>
              </a:rPr>
              <a:t>Safwana</a:t>
            </a:r>
            <a:r>
              <a:rPr lang="en-IN" altLang="en-US" sz="2400" dirty="0">
                <a:solidFill>
                  <a:srgbClr val="000000"/>
                </a:solidFill>
                <a:latin typeface="Times New Roman" panose="02020603050405020304" pitchFamily="18" charset="0"/>
                <a:cs typeface="Times New Roman" panose="02020603050405020304" pitchFamily="18" charset="0"/>
              </a:rPr>
              <a:t> Haque and </a:t>
            </a:r>
            <a:r>
              <a:rPr lang="en-IN" altLang="en-US" sz="2400" dirty="0" err="1">
                <a:solidFill>
                  <a:srgbClr val="000000"/>
                </a:solidFill>
                <a:latin typeface="Times New Roman" panose="02020603050405020304" pitchFamily="18" charset="0"/>
                <a:cs typeface="Times New Roman" panose="02020603050405020304" pitchFamily="18" charset="0"/>
              </a:rPr>
              <a:t>Boukari</a:t>
            </a:r>
            <a:r>
              <a:rPr lang="en-IN" altLang="en-US" sz="2400" dirty="0">
                <a:solidFill>
                  <a:srgbClr val="000000"/>
                </a:solidFill>
                <a:latin typeface="Times New Roman" panose="02020603050405020304" pitchFamily="18" charset="0"/>
                <a:cs typeface="Times New Roman" panose="02020603050405020304" pitchFamily="18" charset="0"/>
              </a:rPr>
              <a:t> </a:t>
            </a:r>
            <a:r>
              <a:rPr lang="en-IN" altLang="en-US" sz="2400" dirty="0" err="1">
                <a:solidFill>
                  <a:srgbClr val="000000"/>
                </a:solidFill>
                <a:latin typeface="Times New Roman" panose="02020603050405020304" pitchFamily="18" charset="0"/>
                <a:cs typeface="Times New Roman" panose="02020603050405020304" pitchFamily="18" charset="0"/>
              </a:rPr>
              <a:t>Souley</a:t>
            </a:r>
            <a:r>
              <a:rPr lang="en-IN" altLang="en-US" sz="2400" dirty="0">
                <a:solidFill>
                  <a:srgbClr val="000000"/>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Problem Statement</a:t>
            </a:r>
            <a:r>
              <a:rPr lang="en-US" altLang="en-US" sz="2400"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The focus of this paper is on designing a system that allows emergency vehicles to control traffic signals to minimize response time. Current systems lack the integration needed to provide seamless passage for emergency vehicles.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Implementation</a:t>
            </a:r>
            <a:r>
              <a:rPr lang="en-US" altLang="en-US" sz="2400" dirty="0">
                <a:solidFill>
                  <a:srgbClr val="000000"/>
                </a:solidFill>
                <a:latin typeface="Times New Roman" panose="02020603050405020304" pitchFamily="18" charset="0"/>
                <a:cs typeface="Times New Roman" panose="02020603050405020304" pitchFamily="18" charset="0"/>
              </a:rPr>
              <a:t>: The proposed system equips emergency vehicles with transmitters that communicate with traffic lights. Upon receiving a signal, the traffic light control system grants a green light to the approaching emergency vehicle, thereby clearing its path.</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1182407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AA127E-5CB9-7DCD-94E1-ADA1A3FABB9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1F165ED-B14D-A292-8A49-F7A189284C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98589B4-3EF9-7E35-FBA9-36868BA4631C}"/>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
        <p:nvSpPr>
          <p:cNvPr id="3" name="Content Placeholder 2">
            <a:extLst>
              <a:ext uri="{FF2B5EF4-FFF2-40B4-BE49-F238E27FC236}">
                <a16:creationId xmlns:a16="http://schemas.microsoft.com/office/drawing/2014/main" id="{7984BBAF-951D-2600-6476-76C1313D31D7}"/>
              </a:ext>
            </a:extLst>
          </p:cNvPr>
          <p:cNvSpPr>
            <a:spLocks noGrp="1"/>
          </p:cNvSpPr>
          <p:nvPr>
            <p:ph idx="4294967295"/>
          </p:nvPr>
        </p:nvSpPr>
        <p:spPr>
          <a:xfrm>
            <a:off x="762000" y="1646492"/>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Solution</a:t>
            </a:r>
            <a:r>
              <a:rPr lang="en-US" altLang="en-US" sz="2400" dirty="0">
                <a:solidFill>
                  <a:srgbClr val="000000"/>
                </a:solidFill>
                <a:latin typeface="Times New Roman" panose="02020603050405020304" pitchFamily="18" charset="0"/>
                <a:cs typeface="Times New Roman" panose="02020603050405020304" pitchFamily="18" charset="0"/>
              </a:rPr>
              <a:t>: By allowing emergency vehicles to communicate directly with traffic lights, the system ensures priority access, reduces response time, and enhances the effectiveness of emergency services.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Direct communication between emergency vehicles and traffic lights.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Simple implementation with existing technology.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Improves the reliability of emergency response systems.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Cons</a:t>
            </a:r>
            <a:r>
              <a:rPr lang="en-IN" altLang="en-US" sz="2400"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Requires all emergency vehicles to be equipped with transmitters.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Potential interference with other wireless communication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657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12</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Intelligent 3-Way Priority-Driven Traffic Light Control System for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Joe Essien and Felix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Uloko</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highlights the challenges of managing traffic in urban areas, particularly in ensuring that emergency vehicles can pass through traffic lights without delay. Existing systems often do not provide adequate priority for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This system uses a combination of RFID and GPS technologies to detect the presence of emergency vehicles. It then communicates with traffic lights to adjust signal timings and provide a clear route for the emergency vehicle.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2176935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AA127E-5CB9-7DCD-94E1-ADA1A3FABB9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1F165ED-B14D-A292-8A49-F7A189284C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98589B4-3EF9-7E35-FBA9-36868BA4631C}"/>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
        <p:nvSpPr>
          <p:cNvPr id="3" name="Content Placeholder 2">
            <a:extLst>
              <a:ext uri="{FF2B5EF4-FFF2-40B4-BE49-F238E27FC236}">
                <a16:creationId xmlns:a16="http://schemas.microsoft.com/office/drawing/2014/main" id="{7984BBAF-951D-2600-6476-76C1313D31D7}"/>
              </a:ext>
            </a:extLst>
          </p:cNvPr>
          <p:cNvSpPr>
            <a:spLocks noGrp="1"/>
          </p:cNvSpPr>
          <p:nvPr>
            <p:ph idx="4294967295"/>
          </p:nvPr>
        </p:nvSpPr>
        <p:spPr>
          <a:xfrm>
            <a:off x="762000" y="1646492"/>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Solution</a:t>
            </a:r>
            <a:r>
              <a:rPr lang="en-US" altLang="en-US" sz="2400" dirty="0">
                <a:solidFill>
                  <a:srgbClr val="000000"/>
                </a:solidFill>
                <a:latin typeface="Times New Roman" panose="02020603050405020304" pitchFamily="18" charset="0"/>
                <a:cs typeface="Times New Roman" panose="02020603050405020304" pitchFamily="18" charset="0"/>
              </a:rPr>
              <a:t>: By integrating RFID and GPS for vehicle detection, the system offers a more precise and reliable way to ensure that emergency vehicles are given priority at intersections.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Accurate detection of emergency vehicles.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Reduced response time for emergency services.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Can be integrated with other smart city initiatives.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Cons</a:t>
            </a:r>
            <a:r>
              <a:rPr lang="en-IN" altLang="en-US" sz="2400"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 High implementation cost due to the need for RFID and GPS infrastructure.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Potential signal interference in densely populated urban areas.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14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13</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Artificial intelligence-based traffic flow</a:t>
            </a:r>
            <a:r>
              <a:rPr lang="en-US"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prediction: a comprehensive review.</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Sayed A. Sayed , Yasser Abdel‑Hamid and Hesham Ahmed </a:t>
            </a:r>
            <a:r>
              <a:rPr kumimoji="0" lang="en-US"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Hefny</a:t>
            </a:r>
            <a:r>
              <a:rPr lang="en-US" altLang="en-US" sz="2400" dirty="0">
                <a:solidFill>
                  <a:srgbClr val="000000"/>
                </a:solidFill>
                <a:latin typeface="Times New Roman" panose="02020603050405020304" pitchFamily="18" charset="0"/>
                <a:cs typeface="Times New Roman" panose="02020603050405020304" pitchFamily="18" charset="0"/>
              </a:rPr>
              <a:t>.</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addresses the challenge of predicting traffic flow in urban areas to improve transportation efficiency and reduce congestion. Accurate predictions are critical for managing traffic, reducing accidents, and improving mobility in smart cities.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study reviews machine learning and deep learning techniques, such as SVM, KNN, CNN, RNN, and LSTM, to analyze real-time traffic data from sensors and IoT devices, aiming to provide accurate traffic flow predictions.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27</a:t>
            </a:fld>
            <a:endParaRPr lang="en-US" altLang="en-US"/>
          </a:p>
        </p:txBody>
      </p:sp>
    </p:spTree>
    <p:extLst>
      <p:ext uri="{BB962C8B-B14F-4D97-AF65-F5344CB8AC3E}">
        <p14:creationId xmlns:p14="http://schemas.microsoft.com/office/powerpoint/2010/main" val="2776668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AA127E-5CB9-7DCD-94E1-ADA1A3FABB9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1F165ED-B14D-A292-8A49-F7A189284C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98589B4-3EF9-7E35-FBA9-36868BA4631C}"/>
              </a:ext>
            </a:extLst>
          </p:cNvPr>
          <p:cNvSpPr>
            <a:spLocks noGrp="1"/>
          </p:cNvSpPr>
          <p:nvPr>
            <p:ph type="sldNum" sz="quarter" idx="12"/>
          </p:nvPr>
        </p:nvSpPr>
        <p:spPr/>
        <p:txBody>
          <a:bodyPr/>
          <a:lstStyle/>
          <a:p>
            <a:pPr>
              <a:defRPr/>
            </a:pPr>
            <a:fld id="{BDC2143B-610F-499C-A392-DFFBE135A7B2}" type="slidenum">
              <a:rPr lang="en-US" altLang="en-US" smtClean="0"/>
              <a:pPr>
                <a:defRPr/>
              </a:pPr>
              <a:t>28</a:t>
            </a:fld>
            <a:endParaRPr lang="en-US" altLang="en-US"/>
          </a:p>
        </p:txBody>
      </p:sp>
      <p:sp>
        <p:nvSpPr>
          <p:cNvPr id="3" name="Content Placeholder 2">
            <a:extLst>
              <a:ext uri="{FF2B5EF4-FFF2-40B4-BE49-F238E27FC236}">
                <a16:creationId xmlns:a16="http://schemas.microsoft.com/office/drawing/2014/main" id="{7984BBAF-951D-2600-6476-76C1313D31D7}"/>
              </a:ext>
            </a:extLst>
          </p:cNvPr>
          <p:cNvSpPr>
            <a:spLocks noGrp="1"/>
          </p:cNvSpPr>
          <p:nvPr>
            <p:ph idx="4294967295"/>
          </p:nvPr>
        </p:nvSpPr>
        <p:spPr>
          <a:xfrm>
            <a:off x="762000" y="1646492"/>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Solution</a:t>
            </a:r>
            <a:r>
              <a:rPr lang="en-US" altLang="en-US" sz="2400" dirty="0">
                <a:solidFill>
                  <a:srgbClr val="000000"/>
                </a:solidFill>
                <a:latin typeface="Times New Roman" panose="02020603050405020304" pitchFamily="18" charset="0"/>
                <a:cs typeface="Times New Roman" panose="02020603050405020304" pitchFamily="18" charset="0"/>
              </a:rPr>
              <a:t>: By using AI models, the paper suggests that integrating these techniques into Intelligent Transportation Systems can enhance real-time traffic management, leading to better handling of congestion and improved road safety.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Improved prediction accuracy.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Real-time traffic insights.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Enhances safety and efficiency.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Cons</a:t>
            </a:r>
            <a:r>
              <a:rPr lang="en-IN" altLang="en-US" sz="2400" dirty="0">
                <a:solidFill>
                  <a:srgbClr val="000000"/>
                </a:solidFill>
                <a:latin typeface="Times New Roman" panose="02020603050405020304" pitchFamily="18" charset="0"/>
                <a:cs typeface="Times New Roman" panose="02020603050405020304" pitchFamily="18" charset="0"/>
              </a:rPr>
              <a:t>:</a:t>
            </a:r>
            <a:r>
              <a:rPr lang="en-US" altLang="en-US" sz="2400" dirty="0">
                <a:solidFill>
                  <a:srgbClr val="000000"/>
                </a:solidFill>
                <a:latin typeface="Times New Roman" panose="02020603050405020304" pitchFamily="18" charset="0"/>
                <a:cs typeface="Times New Roman" panose="02020603050405020304" pitchFamily="18" charset="0"/>
              </a:rPr>
              <a:t> High implementation costs.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Requires high-quality data.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Complex to integrate with existing systems.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Privacy concerns.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98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7130-082E-7C64-D04B-6294C2D10432}"/>
              </a:ext>
            </a:extLst>
          </p:cNvPr>
          <p:cNvSpPr>
            <a:spLocks noGrp="1"/>
          </p:cNvSpPr>
          <p:nvPr>
            <p:ph type="title"/>
          </p:nvPr>
        </p:nvSpPr>
        <p:spPr/>
        <p:txBody>
          <a:bodyPr/>
          <a:lstStyle/>
          <a:p>
            <a:r>
              <a:rPr lang="en-IN" altLang="en-US" sz="3600" b="1" dirty="0">
                <a:solidFill>
                  <a:srgbClr val="FF0000"/>
                </a:solidFill>
              </a:rPr>
              <a:t>Literature Review – 14</a:t>
            </a:r>
            <a:endParaRPr lang="en-IN" dirty="0"/>
          </a:p>
        </p:txBody>
      </p:sp>
      <p:sp>
        <p:nvSpPr>
          <p:cNvPr id="3" name="Content Placeholder 2">
            <a:extLst>
              <a:ext uri="{FF2B5EF4-FFF2-40B4-BE49-F238E27FC236}">
                <a16:creationId xmlns:a16="http://schemas.microsoft.com/office/drawing/2014/main" id="{6EFD1D12-8ECC-9899-03D8-095E0E9ED7E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Achieving Multi-Time-Step Segment Routing via Traffic Prediction and Compressive Sensing Techniques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Van An Le , Yusheng Ji , Huu Huy Tran, Phi Le Nguyen and John C. S. Lui.</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Traffic congestion affects emergency vehicles' ability to respond quickly, risking lives. Traditional traffic signal systems are not equipped to dynamically adapt to the presence of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proposed system uses an IoT-based approach where emergency vehicles send signals via a mobile app to traffic controllers using GSM modules. These signals change traffic lights to green, allowing emergency vehicles to pass through intersections without delays.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18087A87-46A2-3130-9FDC-BD101E8CB232}"/>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F6E0DE9-940A-835D-8CD6-07C93DC3C26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382C36F-204A-1011-C369-BB637A1AC342}"/>
              </a:ext>
            </a:extLst>
          </p:cNvPr>
          <p:cNvSpPr>
            <a:spLocks noGrp="1"/>
          </p:cNvSpPr>
          <p:nvPr>
            <p:ph type="sldNum" sz="quarter" idx="12"/>
          </p:nvPr>
        </p:nvSpPr>
        <p:spPr/>
        <p:txBody>
          <a:bodyPr/>
          <a:lstStyle/>
          <a:p>
            <a:pPr>
              <a:defRPr/>
            </a:pPr>
            <a:fld id="{BDC2143B-610F-499C-A392-DFFBE135A7B2}" type="slidenum">
              <a:rPr lang="en-US" altLang="en-US" smtClean="0"/>
              <a:pPr>
                <a:defRPr/>
              </a:pPr>
              <a:t>29</a:t>
            </a:fld>
            <a:endParaRPr lang="en-US" altLang="en-US"/>
          </a:p>
        </p:txBody>
      </p:sp>
    </p:spTree>
    <p:extLst>
      <p:ext uri="{BB962C8B-B14F-4D97-AF65-F5344CB8AC3E}">
        <p14:creationId xmlns:p14="http://schemas.microsoft.com/office/powerpoint/2010/main" val="184502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736601"/>
            <a:ext cx="10668000" cy="792479"/>
          </a:xfrm>
        </p:spPr>
        <p:txBody>
          <a:bodyPr/>
          <a:lstStyle/>
          <a:p>
            <a:r>
              <a:rPr lang="en-IN" altLang="en-US" sz="3200" b="1" dirty="0">
                <a:solidFill>
                  <a:srgbClr val="FF0000"/>
                </a:solidFill>
              </a:rPr>
              <a:t>Literature Review – 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61036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Paper Title</a:t>
            </a: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novel approach for emergency vehicle detection and traffic light control system.</a:t>
            </a: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Authors</a:t>
            </a:r>
            <a:r>
              <a:rPr lang="en-IN" altLang="en-US" sz="2400" dirty="0">
                <a:solidFill>
                  <a:srgbClr val="000000"/>
                </a:solidFill>
                <a:latin typeface="Times New Roman" panose="02020603050405020304" pitchFamily="18" charset="0"/>
                <a:cs typeface="Times New Roman" panose="02020603050405020304" pitchFamily="18" charset="0"/>
              </a:rPr>
              <a:t>: Shreyas Srinath, Sahana S. </a:t>
            </a:r>
            <a:r>
              <a:rPr lang="en-IN" altLang="en-US" sz="2400" dirty="0" err="1">
                <a:solidFill>
                  <a:srgbClr val="000000"/>
                </a:solidFill>
                <a:latin typeface="Times New Roman" panose="02020603050405020304" pitchFamily="18" charset="0"/>
                <a:cs typeface="Times New Roman" panose="02020603050405020304" pitchFamily="18" charset="0"/>
              </a:rPr>
              <a:t>Bhandar</a:t>
            </a:r>
            <a:r>
              <a:rPr lang="en-IN" altLang="en-US" sz="2400" dirty="0">
                <a:solidFill>
                  <a:srgbClr val="000000"/>
                </a:solidFill>
                <a:latin typeface="Times New Roman" panose="02020603050405020304" pitchFamily="18" charset="0"/>
                <a:cs typeface="Times New Roman" panose="02020603050405020304" pitchFamily="18" charset="0"/>
              </a:rPr>
              <a:t> and Deepak 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Problem Statement</a:t>
            </a:r>
            <a:r>
              <a:rPr lang="en-US" altLang="en-US" sz="2400"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This paper addresses the issue of traffic congestion impeding emergency vehicles like ambulances and fire trucks. Delays in emergency response times can be life-threatening, making it crucial to develop a system that provides priority to these vehicles at traffic signals.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Implementation</a:t>
            </a:r>
            <a:r>
              <a:rPr lang="en-US" altLang="en-US" sz="2400" dirty="0">
                <a:solidFill>
                  <a:srgbClr val="000000"/>
                </a:solidFill>
                <a:latin typeface="Times New Roman" panose="02020603050405020304" pitchFamily="18" charset="0"/>
                <a:cs typeface="Times New Roman" panose="02020603050405020304" pitchFamily="18" charset="0"/>
              </a:rPr>
              <a:t>: The system uses IR sensors to detect the presence of emergency vehicles. When an emergency vehicle is detected, the traffic signal system automatically changes to give a green light to the lane with the emergency vehicle, thereby allowing it to pass without delay. A microphone and pre-amplifier system are also used for voice recognition to detect sirens.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F930-76FA-2DDE-1D82-AA442DBAEDC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806B8D7-75A1-5569-C287-61439DBFA32B}"/>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IoT-based traffic signal control system helps emergency vehicles reach their destinations faster by adjusting traffic signals in real-time based on alerts from a mobile app.</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Reduces response times for emergency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Uses widely available mobile and IoT technology.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Can be implemented in existing traffic control systems.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installation of IoT infrastructure at traffic signals.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Dependent on reliable network connectivity.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user error in manually signaling the system via the app.</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C4DCD6D4-CF14-0B6B-C3EC-3D2328518206}"/>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EC158BF-39F5-9B1F-DAAC-D8E03BD7589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0B6350-FD17-E1EA-8B4B-E27E4A24241B}"/>
              </a:ext>
            </a:extLst>
          </p:cNvPr>
          <p:cNvSpPr>
            <a:spLocks noGrp="1"/>
          </p:cNvSpPr>
          <p:nvPr>
            <p:ph type="sldNum" sz="quarter" idx="12"/>
          </p:nvPr>
        </p:nvSpPr>
        <p:spPr/>
        <p:txBody>
          <a:bodyPr/>
          <a:lstStyle/>
          <a:p>
            <a:pPr>
              <a:defRPr/>
            </a:pPr>
            <a:fld id="{BDC2143B-610F-499C-A392-DFFBE135A7B2}" type="slidenum">
              <a:rPr lang="en-US" altLang="en-US" smtClean="0"/>
              <a:pPr>
                <a:defRPr/>
              </a:pPr>
              <a:t>30</a:t>
            </a:fld>
            <a:endParaRPr lang="en-US" altLang="en-US"/>
          </a:p>
        </p:txBody>
      </p:sp>
    </p:spTree>
    <p:extLst>
      <p:ext uri="{BB962C8B-B14F-4D97-AF65-F5344CB8AC3E}">
        <p14:creationId xmlns:p14="http://schemas.microsoft.com/office/powerpoint/2010/main" val="2962379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15</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a:xfrm>
            <a:off x="711200" y="1602106"/>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Multi-Scale Model-Based Hierarchical Control of Freeway Traffic via Platoons of Connected and Automated Vehicles.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Antonella Ferrara, Gian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Incremona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Eugeniu</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Birliba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Paolo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Goatin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Traffic congestion on freeways increases fuel consumption and pollution, posing safety risks. Traditional methods often fail to effectively manage these issues. There is a need for innovative traffic control solutions that consider real-time traffic conditions and vehicle dynamics.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This paper proposes a hierarchical control system using Connected and Automated Vehicles (CAVs) as moving bottlenecks. A multi-level Model Predictive Control (MPC) framework manages traffic flow, adjusting the speed and length of CAV platoons to optimize traffic density and reduce fuel consumption. Local controllers handle uncertainties in vehicle behavior.</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31</a:t>
            </a:fld>
            <a:endParaRPr lang="en-US" altLang="en-US" dirty="0"/>
          </a:p>
        </p:txBody>
      </p:sp>
    </p:spTree>
    <p:extLst>
      <p:ext uri="{BB962C8B-B14F-4D97-AF65-F5344CB8AC3E}">
        <p14:creationId xmlns:p14="http://schemas.microsoft.com/office/powerpoint/2010/main" val="2708156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dynamically adjusts CAV behavior to manage traffic flow, reducing congestion and emissions. By using CAVs as moving bottlenecks, the control scheme ensures smoother traffic and lower fuel consumption across freeway segments.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Reduces traffic congestion and fuel consumption.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Improves safety by managing traffic flow dynamically.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Adaptable to real-time traffic conditions and vehicle dynamics.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significant infrastructure for implementing CAV technology.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High computational demands due to multi-level control and optimization.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Dependence on accurate traffic data and robust communication networks.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32</a:t>
            </a:fld>
            <a:endParaRPr lang="en-US" altLang="en-US"/>
          </a:p>
        </p:txBody>
      </p:sp>
    </p:spTree>
    <p:extLst>
      <p:ext uri="{BB962C8B-B14F-4D97-AF65-F5344CB8AC3E}">
        <p14:creationId xmlns:p14="http://schemas.microsoft.com/office/powerpoint/2010/main" val="2516512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16</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 Hybrid Method of Traffic Congestion Prediction and Control.</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Tianrui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Zhang,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Jianan</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Xu ,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Sirui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Cong,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Chuansheng</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Qu, and Weibo Zhao.</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increasing traffic congestion in urban areas poses significant challenges for emergency vehicles such as ambulances and fire engines, leading to delays that can endanger human lives.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introduces a hybrid traffic congestion prediction and control method. It combines Improved Particle Swarm Optimization (IPSO) with Radial Basis Function (RBF) networks and Long Short-Term Memory (LSTM) /Support Vector Machine (SVM) models for predicting traffic conditions. For congestion control, a traffic allocation method is used, which optimizes traffic flow using simulation tools like VISSIM to adjust and manage congested road sections.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33</a:t>
            </a:fld>
            <a:endParaRPr lang="en-US" altLang="en-US"/>
          </a:p>
        </p:txBody>
      </p:sp>
    </p:spTree>
    <p:extLst>
      <p:ext uri="{BB962C8B-B14F-4D97-AF65-F5344CB8AC3E}">
        <p14:creationId xmlns:p14="http://schemas.microsoft.com/office/powerpoint/2010/main" val="1042200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By predicting traffic states using advanced models and controlling congestion through traffic allocation, the system aims to reduce congestion levels, improve travel efficiency, and enhance road safety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High accuracy in traffic prediction using feature fusion models.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Effective congestion control, reducing delays and improving flow.</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Real-time adaptability to changing traffic conditions.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significant computational resources and data processing capabilities.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 complexity due to the integration of multiple advanced models.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Dependence on accurate traffic data and robust communication infrastructure.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34</a:t>
            </a:fld>
            <a:endParaRPr lang="en-US" altLang="en-US"/>
          </a:p>
        </p:txBody>
      </p:sp>
    </p:spTree>
    <p:extLst>
      <p:ext uri="{BB962C8B-B14F-4D97-AF65-F5344CB8AC3E}">
        <p14:creationId xmlns:p14="http://schemas.microsoft.com/office/powerpoint/2010/main" val="298694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17</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Application of Traffic Light Control in Oversaturated Urban Network Using Multi-Agent Deep Reinforcement Learning.</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Ei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Ei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Mon,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Hideya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Ochiai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Chaodit</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Aswakul</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Urban traffic congestion is exacerbated during peak hours, leading to inefficient traffic flow and delays. Traditional fixed-time traffic signal control methods struggle to adapt to the highly dynamic and oversaturated traffic conditions in urban environments.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uses a Multi-Agent Deep Reinforcement Learning (MARL) system with Deep Q-Networks (DQN) to control traffic signals. Each intersection acts as an agent, using real-time traffic data to optimize signal timings.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35</a:t>
            </a:fld>
            <a:endParaRPr lang="en-US" altLang="en-US"/>
          </a:p>
        </p:txBody>
      </p:sp>
    </p:spTree>
    <p:extLst>
      <p:ext uri="{BB962C8B-B14F-4D97-AF65-F5344CB8AC3E}">
        <p14:creationId xmlns:p14="http://schemas.microsoft.com/office/powerpoint/2010/main" val="16425953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a:xfrm>
            <a:off x="762000" y="167132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MARL system dynamically adjusts traffic signals based on real-time data, improving traffic flow and reducing congestion in oversaturated urban networks. The use of DQN allows the system to learn optimal traffic control policies that maximize vehicle throughput and minimize delays.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Adapts to real-time traffic conditions, providing dynamic control.</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Reduces congestion and improves traffic flow efficiency.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Scalable to multiple intersections, making it suitable for large urban areas.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Requires extensive computational resources for real-time processing.</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 complexity due to multiple agents and learning models.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Dependence on accurate traffic data and communication infrastructure for optimal performance.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36</a:t>
            </a:fld>
            <a:endParaRPr lang="en-US" altLang="en-US"/>
          </a:p>
        </p:txBody>
      </p:sp>
    </p:spTree>
    <p:extLst>
      <p:ext uri="{BB962C8B-B14F-4D97-AF65-F5344CB8AC3E}">
        <p14:creationId xmlns:p14="http://schemas.microsoft.com/office/powerpoint/2010/main" val="252296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18</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Reinforcement Learning-Based Traffic Control: Mitigating the Adverse Impacts of Control Transitions.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Robert Alms,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Aristeidis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Noulis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Evangelos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Mintsis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Leonhard Lucken, and Peter Wagner.</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addresses the challenge of enabling smooth passage for emergency vehicles like ambulances through urban traffic by using IoT technology. The primary problem is the delay emergency vehicles face due to traffic congestion, which can endanger lives.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 Android app and GSM module are used to communicate with traffic signal controllers. When activated by emergency vehicle users, the system changes traffic lights to green, allowing the vehicle to pass through.</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37</a:t>
            </a:fld>
            <a:endParaRPr lang="en-US" altLang="en-US"/>
          </a:p>
        </p:txBody>
      </p:sp>
    </p:spTree>
    <p:extLst>
      <p:ext uri="{BB962C8B-B14F-4D97-AF65-F5344CB8AC3E}">
        <p14:creationId xmlns:p14="http://schemas.microsoft.com/office/powerpoint/2010/main" val="3321636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By implementing this IoT-based approach, the system dynamically adjusts traffic signals to prioritize emergency vehicles, reducing their travel time through congested areas.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Rapid response to emergency vehicles, potentially saving lives.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Easy to implement using existing smartphone technology and traffic systems.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Scalable to different city sizes and traffic conditions.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Reliance on network connectivity, which can be disrupted.</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Requires manual activation by users, which might introduce delays.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 and maintenance of additional hardware and software.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38</a:t>
            </a:fld>
            <a:endParaRPr lang="en-US" altLang="en-US"/>
          </a:p>
        </p:txBody>
      </p:sp>
    </p:spTree>
    <p:extLst>
      <p:ext uri="{BB962C8B-B14F-4D97-AF65-F5344CB8AC3E}">
        <p14:creationId xmlns:p14="http://schemas.microsoft.com/office/powerpoint/2010/main" val="344628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19</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Severity Analysis of Factors Contributing to Two-vehicle Crashes Based on Interpretability Theory.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Chen Zhang,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Linjia</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Li,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Aihui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Pei, Tao Li,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Junli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Yuan, Xiao Feng, Yuxi Zheng</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addresses the issue of managing traffic to provide a clear path for emergency vehicles in smart cities. The aim is to minimize delays caused by traffic congestion, ensuring that emergency vehicles like ambulances can reach their destinations quickly and safely.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uses IoT with Arduino microcontrollers and GSM modules at traffic signals. An Android app in emergency vehicles sends signals to change traffic lights to green, clearing the way.</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39</a:t>
            </a:fld>
            <a:endParaRPr lang="en-US" altLang="en-US"/>
          </a:p>
        </p:txBody>
      </p:sp>
    </p:spTree>
    <p:extLst>
      <p:ext uri="{BB962C8B-B14F-4D97-AF65-F5344CB8AC3E}">
        <p14:creationId xmlns:p14="http://schemas.microsoft.com/office/powerpoint/2010/main" val="267908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AA127E-5CB9-7DCD-94E1-ADA1A3FABB9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1F165ED-B14D-A292-8A49-F7A189284C7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98589B4-3EF9-7E35-FBA9-36868BA4631C}"/>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7984BBAF-951D-2600-6476-76C1313D31D7}"/>
              </a:ext>
            </a:extLst>
          </p:cNvPr>
          <p:cNvSpPr>
            <a:spLocks noGrp="1"/>
          </p:cNvSpPr>
          <p:nvPr>
            <p:ph idx="4294967295"/>
          </p:nvPr>
        </p:nvSpPr>
        <p:spPr>
          <a:xfrm>
            <a:off x="762000" y="1723491"/>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b="1" dirty="0">
                <a:solidFill>
                  <a:srgbClr val="000000"/>
                </a:solidFill>
                <a:latin typeface="Times New Roman" panose="02020603050405020304" pitchFamily="18" charset="0"/>
                <a:cs typeface="Times New Roman" panose="02020603050405020304" pitchFamily="18" charset="0"/>
              </a:rPr>
              <a:t>Solution</a:t>
            </a:r>
            <a:r>
              <a:rPr lang="en-US" altLang="en-US" sz="2400" dirty="0">
                <a:solidFill>
                  <a:srgbClr val="000000"/>
                </a:solidFill>
                <a:latin typeface="Times New Roman" panose="02020603050405020304" pitchFamily="18" charset="0"/>
                <a:cs typeface="Times New Roman" panose="02020603050405020304" pitchFamily="18" charset="0"/>
              </a:rPr>
              <a:t>: By integrating IR sensors and voice recognition technology, the system ensures that emergency vehicles are given priority access through traffic lights, reducing response time.</a:t>
            </a:r>
            <a:endParaRPr lang="en-IN" altLang="en-US" sz="2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Pros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Efficiently prioritizes emergency vehicles.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Uses existing traffic infrastructure, reducing implementation costs.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Can be integrated with other smart city technologies.</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Cons: </a:t>
            </a:r>
            <a:r>
              <a:rPr lang="en-US" altLang="en-US" sz="2400" dirty="0">
                <a:solidFill>
                  <a:srgbClr val="000000"/>
                </a:solidFill>
                <a:latin typeface="Times New Roman" panose="02020603050405020304" pitchFamily="18" charset="0"/>
                <a:cs typeface="Times New Roman" panose="02020603050405020304" pitchFamily="18" charset="0"/>
              </a:rPr>
              <a:t>Reliance on IR sensors may face challenges in adverse weather conditions.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400" dirty="0">
                <a:solidFill>
                  <a:srgbClr val="000000"/>
                </a:solidFill>
                <a:latin typeface="Times New Roman" panose="02020603050405020304" pitchFamily="18" charset="0"/>
                <a:cs typeface="Times New Roman" panose="02020603050405020304" pitchFamily="18" charset="0"/>
              </a:rPr>
              <a:t>The system may be susceptible to false positives (e.g. loud sounds mimicking sirens).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725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a:xfrm>
            <a:off x="711200" y="1640840"/>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allows emergency vehicles to send signals to traffic lights using mobile applications. When an emergency vehicle approaches a traffic junction, the system switches the traffic lights to green for the vehicle, ensuring a clear route. This method is proposed to be extended to cover multiple junctions along the route to the destination.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Faster emergency response times.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Scalable to cover multiple intersections.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Automates traffic management.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Relies on stable mobile connectivity.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High initial setup costs.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Risk of unauthorized use.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40</a:t>
            </a:fld>
            <a:endParaRPr lang="en-US" altLang="en-US"/>
          </a:p>
        </p:txBody>
      </p:sp>
    </p:spTree>
    <p:extLst>
      <p:ext uri="{BB962C8B-B14F-4D97-AF65-F5344CB8AC3E}">
        <p14:creationId xmlns:p14="http://schemas.microsoft.com/office/powerpoint/2010/main" val="483731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0E78-B638-1C19-D06C-8DCE7A29AACD}"/>
              </a:ext>
            </a:extLst>
          </p:cNvPr>
          <p:cNvSpPr>
            <a:spLocks noGrp="1"/>
          </p:cNvSpPr>
          <p:nvPr>
            <p:ph type="title"/>
          </p:nvPr>
        </p:nvSpPr>
        <p:spPr/>
        <p:txBody>
          <a:bodyPr/>
          <a:lstStyle/>
          <a:p>
            <a:r>
              <a:rPr lang="en-IN" altLang="en-US" sz="3600" b="1" dirty="0">
                <a:solidFill>
                  <a:srgbClr val="FF0000"/>
                </a:solidFill>
              </a:rPr>
              <a:t>Literature Review – 20</a:t>
            </a:r>
            <a:endParaRPr lang="en-IN" dirty="0"/>
          </a:p>
        </p:txBody>
      </p:sp>
      <p:sp>
        <p:nvSpPr>
          <p:cNvPr id="3" name="Content Placeholder 2">
            <a:extLst>
              <a:ext uri="{FF2B5EF4-FFF2-40B4-BE49-F238E27FC236}">
                <a16:creationId xmlns:a16="http://schemas.microsoft.com/office/drawing/2014/main" id="{15ADB15A-0F88-CE1A-1214-9D1ED97B1E3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Traffic Management System Using IoT Technology - A Comparative Review</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Omid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Avatefipour</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Froogh</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Sadry</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rapid increase in urban traffic makes it challenging for emergency vehicles, such as ambulances and fire trucks, to reach their destinations promptly. This paper proposes using IoT-based systems to improve the management of traffic signals, giving priority to emergency vehicles to enhance response times.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uses IoT with GSM modules and an Android app. Emergency vehicles send signals to traffic lights, turning them green to allow safe passage.</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B973B2D-C531-81B0-65F8-A8C56C268F09}"/>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BB18B664-E648-3500-EAA0-28956258FC0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E81B142-557C-0FC7-385C-7BD27B507A13}"/>
              </a:ext>
            </a:extLst>
          </p:cNvPr>
          <p:cNvSpPr>
            <a:spLocks noGrp="1"/>
          </p:cNvSpPr>
          <p:nvPr>
            <p:ph type="sldNum" sz="quarter" idx="12"/>
          </p:nvPr>
        </p:nvSpPr>
        <p:spPr/>
        <p:txBody>
          <a:bodyPr/>
          <a:lstStyle/>
          <a:p>
            <a:pPr>
              <a:defRPr/>
            </a:pPr>
            <a:fld id="{BDC2143B-610F-499C-A392-DFFBE135A7B2}" type="slidenum">
              <a:rPr lang="en-US" altLang="en-US" smtClean="0"/>
              <a:pPr>
                <a:defRPr/>
              </a:pPr>
              <a:t>41</a:t>
            </a:fld>
            <a:endParaRPr lang="en-US" altLang="en-US"/>
          </a:p>
        </p:txBody>
      </p:sp>
    </p:spTree>
    <p:extLst>
      <p:ext uri="{BB962C8B-B14F-4D97-AF65-F5344CB8AC3E}">
        <p14:creationId xmlns:p14="http://schemas.microsoft.com/office/powerpoint/2010/main" val="268487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B32-7BF5-D110-55FA-24610F3B108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2BCD9C1-647D-0725-5EC2-8846D6DB892C}"/>
              </a:ext>
            </a:extLst>
          </p:cNvPr>
          <p:cNvSpPr>
            <a:spLocks noGrp="1"/>
          </p:cNvSpPr>
          <p:nvPr>
            <p:ph idx="1"/>
          </p:nvPr>
        </p:nvSpPr>
        <p:spPr/>
        <p:txBody>
          <a:bodyPr/>
          <a:lstStyle/>
          <a:p>
            <a:pPr marL="0" lvl="0" indent="0">
              <a:buClr>
                <a:srgbClr val="CC0000"/>
              </a:buClr>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This </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IoT-based system prioritizes emergency vehicles by dynamically controlling traffic lights, reducing delays and improving response times.</a:t>
            </a:r>
          </a:p>
          <a:p>
            <a:pPr marL="0" lvl="0" indent="0">
              <a:buClr>
                <a:srgbClr val="CC0000"/>
              </a:buClr>
              <a:buNone/>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Faster response times for emergency vehicles.</a:t>
            </a:r>
          </a:p>
          <a:p>
            <a:pPr marL="0" lvl="0" indent="0">
              <a:buClr>
                <a:srgbClr val="CC0000"/>
              </a:buClr>
              <a:buNone/>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Automates traffic management.</a:t>
            </a:r>
          </a:p>
          <a:p>
            <a:pPr marL="0" lvl="0" indent="0">
              <a:buClr>
                <a:srgbClr val="CC0000"/>
              </a:buClr>
              <a:buNone/>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Uses existing mobile and GSM infrastructure.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Relies on mobile network availability.</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High initial setup costs.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security vulnerabilities.</a:t>
            </a:r>
            <a:endParaRPr kumimoji="0" lang="en-IN" sz="30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EE55C196-9E84-5C94-E1DE-4BF68534CEF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367190-DB60-4ECD-04D6-22B8C2A039E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10CA28-C1D1-33F6-1A86-6A60FC7972DC}"/>
              </a:ext>
            </a:extLst>
          </p:cNvPr>
          <p:cNvSpPr>
            <a:spLocks noGrp="1"/>
          </p:cNvSpPr>
          <p:nvPr>
            <p:ph type="sldNum" sz="quarter" idx="12"/>
          </p:nvPr>
        </p:nvSpPr>
        <p:spPr/>
        <p:txBody>
          <a:bodyPr/>
          <a:lstStyle/>
          <a:p>
            <a:pPr>
              <a:defRPr/>
            </a:pPr>
            <a:fld id="{BDC2143B-610F-499C-A392-DFFBE135A7B2}" type="slidenum">
              <a:rPr lang="en-US" altLang="en-US" smtClean="0"/>
              <a:pPr>
                <a:defRPr/>
              </a:pPr>
              <a:t>42</a:t>
            </a:fld>
            <a:endParaRPr lang="en-US" altLang="en-US"/>
          </a:p>
        </p:txBody>
      </p:sp>
    </p:spTree>
    <p:extLst>
      <p:ext uri="{BB962C8B-B14F-4D97-AF65-F5344CB8AC3E}">
        <p14:creationId xmlns:p14="http://schemas.microsoft.com/office/powerpoint/2010/main" val="3138456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Urban traffic congestion can significantly delay emergency vehicles, leading to life-threatening situations due to slow response times. Current traffic signal systems lack the capability to dynamically adjust for emergency vehicles, resulting in inefficiencies during critical moments. The challenge is to develop an automated traffic signal control system that utilizes IR sensors and voice recognition to detect and prioritize emergency vehicles in real-time. By adjusting traffic signals to clear a path, the system aims to reduce response times, enhance public safety, and ultimately save lives.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43</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develop an automated traffic signal control system that prioritizes emergency vehicles using IR sensors and voice recognition technology. The system aims to: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1. Detect: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Identify the presence of emergency vehicles using IR sensors.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2. Recognize: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 voice recognition to confirm emergency vehicle sirens.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3. Prioritize: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Automatically adjust traffic signals to give priority to emergency vehicles, ensuring they have a clear path.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4. Integrate:</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Seamlessly work with existing traffic control infrastructure.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 Enhance Safety: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Reduce response time for emergency services, improving public safety and saving lives.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 densely populated countries, traffic congestion poses a significant challenge, especially for emergency vehicles such as ambulances. These vehicles often get stuck in traffic, leading to delays that can be life-threatening. To address this critical issue, we propose an automated system designed to detect emergency vehicles in heavy traffic conditions and facilitate their swift movement. The system utilizes algorithms to identify ambulances within congested traffic environments. Upon detection, the system can either alert traffic controllers or autonomously guide surrounding vehicles to clear a path, ensuring the ambulance can navigate through the traffic with minimal delay. This approach aims to enhance the efficiency of emergency response, reduce the risk of delayed medical assistance, and ultimately save lives. By integrating real-time traffic data and automated vehicle communication, the proposed system offers a practical and scalable solution to a problem that is increasingly becoming a public safety concern in urban settings.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46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1D08-FA6C-0EE0-9BDF-EAD1D8FAF945}"/>
              </a:ext>
            </a:extLst>
          </p:cNvPr>
          <p:cNvSpPr>
            <a:spLocks noGrp="1"/>
          </p:cNvSpPr>
          <p:nvPr>
            <p:ph type="title"/>
          </p:nvPr>
        </p:nvSpPr>
        <p:spPr/>
        <p:txBody>
          <a:bodyPr/>
          <a:lstStyle/>
          <a:p>
            <a:r>
              <a:rPr lang="en-IN" altLang="en-US" sz="4000" b="1" dirty="0">
                <a:solidFill>
                  <a:srgbClr val="FF0000"/>
                </a:solidFill>
              </a:rPr>
              <a:t>Literature Review – 2</a:t>
            </a:r>
            <a:endParaRPr lang="en-IN" dirty="0"/>
          </a:p>
        </p:txBody>
      </p:sp>
      <p:sp>
        <p:nvSpPr>
          <p:cNvPr id="3" name="Content Placeholder 2">
            <a:extLst>
              <a:ext uri="{FF2B5EF4-FFF2-40B4-BE49-F238E27FC236}">
                <a16:creationId xmlns:a16="http://schemas.microsoft.com/office/drawing/2014/main" id="{BD485A6B-E07C-37F3-2447-2568380964F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Paper Title</a:t>
            </a:r>
            <a: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WSN Applications: Automated Intelligent Traffic Control System Using Sensors.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400" b="1" dirty="0">
                <a:solidFill>
                  <a:srgbClr val="000000"/>
                </a:solidFill>
                <a:latin typeface="Times New Roman" panose="02020603050405020304" pitchFamily="18" charset="0"/>
                <a:cs typeface="Times New Roman" panose="02020603050405020304" pitchFamily="18" charset="0"/>
              </a:rPr>
              <a:t>Authors</a:t>
            </a:r>
            <a:r>
              <a:rPr lang="en-IN" altLang="en-US" sz="2400" dirty="0">
                <a:solidFill>
                  <a:srgbClr val="000000"/>
                </a:solidFill>
                <a:latin typeface="Times New Roman" panose="02020603050405020304" pitchFamily="18" charset="0"/>
                <a:cs typeface="Times New Roman" panose="02020603050405020304" pitchFamily="18" charset="0"/>
              </a:rPr>
              <a:t>: Rashid </a:t>
            </a:r>
            <a:r>
              <a:rPr lang="en-IN" altLang="en-US" sz="2400" dirty="0" err="1">
                <a:solidFill>
                  <a:srgbClr val="000000"/>
                </a:solidFill>
                <a:latin typeface="Times New Roman" panose="02020603050405020304" pitchFamily="18" charset="0"/>
                <a:cs typeface="Times New Roman" panose="02020603050405020304" pitchFamily="18" charset="0"/>
              </a:rPr>
              <a:t>Hussian</a:t>
            </a:r>
            <a:r>
              <a:rPr lang="en-IN" altLang="en-US" sz="2400" dirty="0">
                <a:solidFill>
                  <a:srgbClr val="000000"/>
                </a:solidFill>
                <a:latin typeface="Times New Roman" panose="02020603050405020304" pitchFamily="18" charset="0"/>
                <a:cs typeface="Times New Roman" panose="02020603050405020304" pitchFamily="18" charset="0"/>
              </a:rPr>
              <a:t>, Sandhya Sharma and Vinita Sharma.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b="1" dirty="0">
                <a:latin typeface="Times New Roman" panose="02020603050405020304" pitchFamily="18" charset="0"/>
                <a:cs typeface="Times New Roman" panose="02020603050405020304" pitchFamily="18" charset="0"/>
              </a:rPr>
              <a:t>Problem Statement</a:t>
            </a:r>
            <a:r>
              <a:rPr lang="en-US" sz="2400" dirty="0">
                <a:latin typeface="Times New Roman" panose="02020603050405020304" pitchFamily="18" charset="0"/>
                <a:cs typeface="Times New Roman" panose="02020603050405020304" pitchFamily="18" charset="0"/>
              </a:rPr>
              <a:t>: The paper addresses the need for an intelligent traffic management system that can adapt to varying traffic conditions and provide priority access to emergency vehicles. Existing systems are often rigid and cannot dynamically respond to emergencies.</a:t>
            </a:r>
          </a:p>
          <a:p>
            <a:pPr marL="0" indent="0">
              <a:buNone/>
            </a:pPr>
            <a:r>
              <a:rPr lang="en-US" sz="2400" b="1" dirty="0">
                <a:latin typeface="Times New Roman" panose="02020603050405020304" pitchFamily="18" charset="0"/>
                <a:cs typeface="Times New Roman" panose="02020603050405020304" pitchFamily="18" charset="0"/>
              </a:rPr>
              <a:t>Implementation</a:t>
            </a:r>
            <a:r>
              <a:rPr lang="en-US" sz="2400" dirty="0">
                <a:latin typeface="Times New Roman" panose="02020603050405020304" pitchFamily="18" charset="0"/>
                <a:cs typeface="Times New Roman" panose="02020603050405020304" pitchFamily="18" charset="0"/>
              </a:rPr>
              <a:t>: The system uses a Wireless Sensor Network (WSN) to monitor traffic conditions and detect emergency vehicles. The sensors communicate with traffic lights, adjusting signal timings to prioritize lanes with higher traffic density or emergency vehicles.</a:t>
            </a:r>
          </a:p>
        </p:txBody>
      </p:sp>
      <p:sp>
        <p:nvSpPr>
          <p:cNvPr id="4" name="Date Placeholder 3">
            <a:extLst>
              <a:ext uri="{FF2B5EF4-FFF2-40B4-BE49-F238E27FC236}">
                <a16:creationId xmlns:a16="http://schemas.microsoft.com/office/drawing/2014/main" id="{83449BA0-0E02-A6BE-295D-A86EBECFF1A6}"/>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A86BC96-1712-98FC-B15C-6029F0687AE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C92A4C6-995D-C70E-539B-E73A8588AAA6}"/>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Tree>
    <p:extLst>
      <p:ext uri="{BB962C8B-B14F-4D97-AF65-F5344CB8AC3E}">
        <p14:creationId xmlns:p14="http://schemas.microsoft.com/office/powerpoint/2010/main" val="85392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CDC5-5563-742F-03F2-8097B7480DF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A744FA7D-9036-1379-CB54-9C6D3B410819}"/>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An adaptive traffic control system that leverages WSN technology to optimize traffic flow and prioritize emergency vehicles, thereby reducing congestion and improving response times.</a:t>
            </a:r>
          </a:p>
          <a:p>
            <a:pPr marL="0" indent="0">
              <a:buNone/>
            </a:pPr>
            <a:r>
              <a:rPr lang="en-US" sz="2400" b="1" dirty="0">
                <a:latin typeface="Times New Roman" panose="02020603050405020304" pitchFamily="18" charset="0"/>
                <a:cs typeface="Times New Roman" panose="02020603050405020304" pitchFamily="18" charset="0"/>
              </a:rPr>
              <a:t>Pros</a:t>
            </a:r>
            <a:r>
              <a:rPr lang="en-US" sz="2400" dirty="0">
                <a:latin typeface="Times New Roman" panose="02020603050405020304" pitchFamily="18" charset="0"/>
                <a:cs typeface="Times New Roman" panose="02020603050405020304" pitchFamily="18" charset="0"/>
              </a:rPr>
              <a:t>: Highly adaptable to real-time traffic conditions.</a:t>
            </a:r>
          </a:p>
          <a:p>
            <a:pPr marL="0" indent="0">
              <a:buNone/>
            </a:pPr>
            <a:r>
              <a:rPr lang="en-US" sz="2400" dirty="0">
                <a:latin typeface="Times New Roman" panose="02020603050405020304" pitchFamily="18" charset="0"/>
                <a:cs typeface="Times New Roman" panose="02020603050405020304" pitchFamily="18" charset="0"/>
              </a:rPr>
              <a:t>Uses wireless technology, reducing installation and maintenance costs.</a:t>
            </a:r>
          </a:p>
          <a:p>
            <a:pPr marL="0" indent="0">
              <a:buNone/>
            </a:pPr>
            <a:r>
              <a:rPr lang="en-US" sz="2400" dirty="0">
                <a:latin typeface="Times New Roman" panose="02020603050405020304" pitchFamily="18" charset="0"/>
                <a:cs typeface="Times New Roman" panose="02020603050405020304" pitchFamily="18" charset="0"/>
              </a:rPr>
              <a:t>Improves overall traffic management efficiency.</a:t>
            </a:r>
          </a:p>
          <a:p>
            <a:pPr marL="0" indent="0">
              <a:buNone/>
            </a:pPr>
            <a:r>
              <a:rPr lang="en-US" sz="2400" b="1" dirty="0">
                <a:latin typeface="Times New Roman" panose="02020603050405020304" pitchFamily="18" charset="0"/>
                <a:cs typeface="Times New Roman" panose="02020603050405020304" pitchFamily="18" charset="0"/>
              </a:rPr>
              <a:t>Cons</a:t>
            </a:r>
            <a:r>
              <a:rPr lang="en-US" sz="2400" dirty="0">
                <a:latin typeface="Times New Roman" panose="02020603050405020304" pitchFamily="18" charset="0"/>
                <a:cs typeface="Times New Roman" panose="02020603050405020304" pitchFamily="18" charset="0"/>
              </a:rPr>
              <a:t>: WSN reliability can be affected by environmental factors.</a:t>
            </a:r>
          </a:p>
          <a:p>
            <a:pPr marL="0" indent="0">
              <a:buNone/>
            </a:pPr>
            <a:r>
              <a:rPr lang="en-US" sz="2400" dirty="0">
                <a:latin typeface="Times New Roman" panose="02020603050405020304" pitchFamily="18" charset="0"/>
                <a:cs typeface="Times New Roman" panose="02020603050405020304" pitchFamily="18" charset="0"/>
              </a:rPr>
              <a:t>Potential cybersecurity risks with wireless communication.</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493364D0-C076-C882-F2F2-C83FD3627ACD}"/>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D055DC29-BB5F-EAE1-8FAF-DCC4DA15521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71625F2-6582-50E9-A122-94C63C7841FE}"/>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99910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E9C7-65EC-D8B0-CF3B-BE7BDA9B454E}"/>
              </a:ext>
            </a:extLst>
          </p:cNvPr>
          <p:cNvSpPr>
            <a:spLocks noGrp="1"/>
          </p:cNvSpPr>
          <p:nvPr>
            <p:ph type="title"/>
          </p:nvPr>
        </p:nvSpPr>
        <p:spPr/>
        <p:txBody>
          <a:bodyPr/>
          <a:lstStyle/>
          <a:p>
            <a:r>
              <a:rPr lang="en-IN" altLang="en-US" sz="3600" b="1" dirty="0">
                <a:solidFill>
                  <a:srgbClr val="FF0000"/>
                </a:solidFill>
              </a:rPr>
              <a:t>Literature Review – 3</a:t>
            </a:r>
            <a:endParaRPr lang="en-IN" dirty="0"/>
          </a:p>
        </p:txBody>
      </p:sp>
      <p:sp>
        <p:nvSpPr>
          <p:cNvPr id="3" name="Content Placeholder 2">
            <a:extLst>
              <a:ext uri="{FF2B5EF4-FFF2-40B4-BE49-F238E27FC236}">
                <a16:creationId xmlns:a16="http://schemas.microsoft.com/office/drawing/2014/main" id="{9D0CA853-F104-C8F2-AED8-886B8F7D03C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Smart Traffic Control System for Emergency Vehicle Clearance.</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D.Aswani</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C. Padma.</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This paper focuses on the issue of ensuring a clear path for emergency vehicles during high-traffic situations. Traditional traffic management systems do not dynamically adjust to the presence of emergency vehicles, resulting in significant delays.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proposed system uses a combination of sensors and communication technologies to detect emergency vehicles. It employs voice recognition for siren detection and adjusts the traffic lights accordingly to give the emergency vehicle priority.</a:t>
            </a:r>
            <a:endParaRPr lang="en-IN" dirty="0"/>
          </a:p>
        </p:txBody>
      </p:sp>
      <p:sp>
        <p:nvSpPr>
          <p:cNvPr id="4" name="Date Placeholder 3">
            <a:extLst>
              <a:ext uri="{FF2B5EF4-FFF2-40B4-BE49-F238E27FC236}">
                <a16:creationId xmlns:a16="http://schemas.microsoft.com/office/drawing/2014/main" id="{82DE0C98-F131-BD05-74F2-6DAABCB1B4E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63683341-01DE-4A54-57D2-97711CFECDF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0065D44-DBDB-64F4-6EB2-F18829A6A90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208716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88BC-62D6-2A3A-7F46-4EB6E3DA6CB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644A085-F272-E6E9-F9F3-CE12DFC3904D}"/>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enhances traffic management by detecting emergency vehicles in real-time and dynamically adjusting traffic signals to prioritize these vehicles, ensuring they have a clear path.</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Real-time emergency vehicle detection.</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Improved response times for emergency services.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Dynamic adjustment of traffic signals based on real-time data.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Cons</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Complexity in integrating voice recognition with existing traffic systems.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Potential for false positives in noisy environments.</a:t>
            </a:r>
            <a:endParaRPr lang="en-IN" dirty="0"/>
          </a:p>
        </p:txBody>
      </p:sp>
      <p:sp>
        <p:nvSpPr>
          <p:cNvPr id="4" name="Date Placeholder 3">
            <a:extLst>
              <a:ext uri="{FF2B5EF4-FFF2-40B4-BE49-F238E27FC236}">
                <a16:creationId xmlns:a16="http://schemas.microsoft.com/office/drawing/2014/main" id="{3F3B258E-619F-AFEC-3E95-1D7F7190B218}"/>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85EBF9F7-01FA-E03C-B818-3FEC0F4656B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E0A83AD-E33D-0073-BB89-16C503FAE619}"/>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256993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47F9-82DA-AA1C-22D1-2B2AC0276F2A}"/>
              </a:ext>
            </a:extLst>
          </p:cNvPr>
          <p:cNvSpPr>
            <a:spLocks noGrp="1"/>
          </p:cNvSpPr>
          <p:nvPr>
            <p:ph type="title"/>
          </p:nvPr>
        </p:nvSpPr>
        <p:spPr/>
        <p:txBody>
          <a:bodyPr/>
          <a:lstStyle/>
          <a:p>
            <a:r>
              <a:rPr lang="en-IN" altLang="en-US" sz="3600" b="1" dirty="0">
                <a:solidFill>
                  <a:srgbClr val="FF0000"/>
                </a:solidFill>
              </a:rPr>
              <a:t>Literature Review – 4</a:t>
            </a:r>
            <a:endParaRPr lang="en-IN" dirty="0"/>
          </a:p>
        </p:txBody>
      </p:sp>
      <p:sp>
        <p:nvSpPr>
          <p:cNvPr id="3" name="Content Placeholder 2">
            <a:extLst>
              <a:ext uri="{FF2B5EF4-FFF2-40B4-BE49-F238E27FC236}">
                <a16:creationId xmlns:a16="http://schemas.microsoft.com/office/drawing/2014/main" id="{D0CF8844-AAFA-427C-2EB2-3CA29F2AB3E3}"/>
              </a:ext>
            </a:extLst>
          </p:cNvPr>
          <p:cNvSpPr>
            <a:spLocks noGrp="1"/>
          </p:cNvSpPr>
          <p:nvPr>
            <p:ph idx="1"/>
          </p:nvPr>
        </p:nvSpPr>
        <p:spPr>
          <a:xfrm>
            <a:off x="762000" y="171386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Paper Title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Review of Emergency Vehicle Priority Systems.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I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Authors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Rutwik</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Patel, Suraj Mange, Simran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Mulik</a:t>
            </a:r>
            <a:r>
              <a:rPr lang="en-IN" altLang="en-US" sz="2400" dirty="0">
                <a:solidFill>
                  <a:srgbClr val="000000"/>
                </a:solidFill>
                <a:latin typeface="Times New Roman" panose="02020603050405020304" pitchFamily="18" charset="0"/>
                <a:cs typeface="Times New Roman" panose="02020603050405020304" pitchFamily="18" charset="0"/>
              </a:rPr>
              <a:t>,</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Ninad</a:t>
            </a:r>
            <a:r>
              <a:rPr lang="en-IN" altLang="en-US" sz="2400" dirty="0">
                <a:solidFill>
                  <a:srgbClr val="000000"/>
                </a:solidFill>
                <a:latin typeface="Times New Roman" panose="02020603050405020304" pitchFamily="18" charset="0"/>
                <a:cs typeface="Times New Roman" panose="02020603050405020304" pitchFamily="18" charset="0"/>
              </a:rPr>
              <a:t> </a:t>
            </a:r>
            <a:r>
              <a:rPr kumimoji="0" lang="en-IN" altLang="en-US" sz="24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Mehendale</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This review paper examines the existing systems and methods for providing priority to emergency vehicles. It highlights the limitations of current systems and the need for more effective solutions to reduce response times.</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paper reviews various technologies such as RFID, IR sensors, and acoustic systems that are used to detect emergency vehicles and manage traffic signals. It discusses their effectiveness and challenges. </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r>
              <a:rPr kumimoji="0" lang="en-US" sz="24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Solution</a:t>
            </a:r>
            <a:r>
              <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review provides insights into the effectiveness of different emergency vehicle priority systems and suggests potential improvements and integrations for better traffic management.</a:t>
            </a: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tabLst/>
              <a:defRPr/>
            </a:pPr>
            <a:endParaRPr lang="en-IN" dirty="0"/>
          </a:p>
        </p:txBody>
      </p:sp>
      <p:sp>
        <p:nvSpPr>
          <p:cNvPr id="4" name="Date Placeholder 3">
            <a:extLst>
              <a:ext uri="{FF2B5EF4-FFF2-40B4-BE49-F238E27FC236}">
                <a16:creationId xmlns:a16="http://schemas.microsoft.com/office/drawing/2014/main" id="{F475EC61-95AB-FB4D-0852-F1B01EC0DC8A}"/>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D8932EA4-F73E-2CE5-017F-DA86F63C898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A4F9370-1B51-C9BE-DB52-4F295A5895F1}"/>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38489084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591</TotalTime>
  <Words>5014</Words>
  <Application>Microsoft Office PowerPoint</Application>
  <PresentationFormat>Widescreen</PresentationFormat>
  <Paragraphs>410</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Times New Roman</vt:lpstr>
      <vt:lpstr>Verdana</vt:lpstr>
      <vt:lpstr>Wingdings</vt:lpstr>
      <vt:lpstr>Profile</vt:lpstr>
      <vt:lpstr>PowerPoint Presentation</vt:lpstr>
      <vt:lpstr>Introduction</vt:lpstr>
      <vt:lpstr>Literature Review – 1</vt:lpstr>
      <vt:lpstr>PowerPoint Presentation</vt:lpstr>
      <vt:lpstr>Literature Review – 2</vt:lpstr>
      <vt:lpstr> </vt:lpstr>
      <vt:lpstr>Literature Review – 3</vt:lpstr>
      <vt:lpstr> </vt:lpstr>
      <vt:lpstr>Literature Review – 4</vt:lpstr>
      <vt:lpstr> </vt:lpstr>
      <vt:lpstr>Literature Review – 5</vt:lpstr>
      <vt:lpstr> </vt:lpstr>
      <vt:lpstr>Literature Review – 6</vt:lpstr>
      <vt:lpstr> </vt:lpstr>
      <vt:lpstr>Literature Review – 7</vt:lpstr>
      <vt:lpstr> </vt:lpstr>
      <vt:lpstr>Literature Review – 8</vt:lpstr>
      <vt:lpstr> </vt:lpstr>
      <vt:lpstr>Literature Review – 9</vt:lpstr>
      <vt:lpstr> </vt:lpstr>
      <vt:lpstr>Literature Review – 10</vt:lpstr>
      <vt:lpstr> </vt:lpstr>
      <vt:lpstr>Literature Review – 11</vt:lpstr>
      <vt:lpstr>PowerPoint Presentation</vt:lpstr>
      <vt:lpstr>Literature Review – 12</vt:lpstr>
      <vt:lpstr>PowerPoint Presentation</vt:lpstr>
      <vt:lpstr>Literature Review – 13</vt:lpstr>
      <vt:lpstr>PowerPoint Presentation</vt:lpstr>
      <vt:lpstr>Literature Review – 14</vt:lpstr>
      <vt:lpstr> </vt:lpstr>
      <vt:lpstr>Literature Review – 15</vt:lpstr>
      <vt:lpstr> </vt:lpstr>
      <vt:lpstr>Literature Review – 16</vt:lpstr>
      <vt:lpstr> </vt:lpstr>
      <vt:lpstr>Literature Review – 17</vt:lpstr>
      <vt:lpstr>  </vt:lpstr>
      <vt:lpstr>Literature Review – 18</vt:lpstr>
      <vt:lpstr> </vt:lpstr>
      <vt:lpstr>Literature Review – 19</vt:lpstr>
      <vt:lpstr> </vt:lpstr>
      <vt:lpstr>Literature Review – 20</vt:lpstr>
      <vt:lpstr> </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13999</cp:lastModifiedBy>
  <cp:revision>13</cp:revision>
  <dcterms:created xsi:type="dcterms:W3CDTF">2023-08-03T04:32:32Z</dcterms:created>
  <dcterms:modified xsi:type="dcterms:W3CDTF">2024-09-05T15:44:51Z</dcterms:modified>
</cp:coreProperties>
</file>